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306" r:id="rId3"/>
    <p:sldId id="307" r:id="rId4"/>
    <p:sldId id="257" r:id="rId5"/>
    <p:sldId id="327" r:id="rId6"/>
    <p:sldId id="319" r:id="rId7"/>
    <p:sldId id="309" r:id="rId8"/>
    <p:sldId id="260" r:id="rId9"/>
    <p:sldId id="321" r:id="rId10"/>
    <p:sldId id="324" r:id="rId11"/>
    <p:sldId id="261" r:id="rId12"/>
    <p:sldId id="262" r:id="rId13"/>
    <p:sldId id="287" r:id="rId14"/>
    <p:sldId id="310" r:id="rId15"/>
    <p:sldId id="311" r:id="rId16"/>
    <p:sldId id="288" r:id="rId17"/>
    <p:sldId id="268" r:id="rId18"/>
    <p:sldId id="292" r:id="rId19"/>
    <p:sldId id="267" r:id="rId20"/>
    <p:sldId id="312" r:id="rId21"/>
    <p:sldId id="315" r:id="rId22"/>
    <p:sldId id="269" r:id="rId23"/>
    <p:sldId id="271" r:id="rId24"/>
    <p:sldId id="272" r:id="rId25"/>
    <p:sldId id="313" r:id="rId26"/>
    <p:sldId id="270" r:id="rId27"/>
    <p:sldId id="274" r:id="rId28"/>
    <p:sldId id="275" r:id="rId29"/>
    <p:sldId id="297" r:id="rId30"/>
    <p:sldId id="304" r:id="rId31"/>
    <p:sldId id="277" r:id="rId32"/>
    <p:sldId id="278" r:id="rId33"/>
    <p:sldId id="314" r:id="rId34"/>
    <p:sldId id="279" r:id="rId35"/>
    <p:sldId id="280" r:id="rId36"/>
    <p:sldId id="300" r:id="rId37"/>
    <p:sldId id="303" r:id="rId38"/>
    <p:sldId id="316" r:id="rId39"/>
    <p:sldId id="293" r:id="rId40"/>
    <p:sldId id="323" r:id="rId41"/>
    <p:sldId id="298" r:id="rId42"/>
    <p:sldId id="308" r:id="rId43"/>
    <p:sldId id="320" r:id="rId44"/>
    <p:sldId id="325" r:id="rId4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61240" autoAdjust="0"/>
  </p:normalViewPr>
  <p:slideViewPr>
    <p:cSldViewPr>
      <p:cViewPr>
        <p:scale>
          <a:sx n="48" d="100"/>
          <a:sy n="48" d="100"/>
        </p:scale>
        <p:origin x="-201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70" d="100"/>
          <a:sy n="70" d="100"/>
        </p:scale>
        <p:origin x="-2490" y="7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172.20.37.40\07&#12288;&#12364;&#12435;&#23550;&#31574;&#29677;\22%20&#12364;&#12435;&#25945;&#32946;&#20107;&#26989;\H26&#12288;&#12364;&#12435;&#25945;&#32946;&#20107;&#26989;\02&#12288;&#12364;&#12435;&#25945;&#26448;&#32232;&#38598;\&#12364;&#12435;&#25945;&#26448;\&#32113;&#35336;&#12487;&#12540;&#12479;\&#38750;&#21931;&#29017;&#32773;&#12392;&#27604;&#36611;&#12375;&#12383;&#12364;&#12435;&#12395;&#12424;&#12427;&#27515;&#20129;&#12522;&#12473;&#1246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4796539771923"/>
          <c:y val="0.34533271576347074"/>
          <c:w val="0.73337038204206162"/>
          <c:h val="0.30679481241315426"/>
        </c:manualLayout>
      </c:layout>
      <c:barChart>
        <c:barDir val="bar"/>
        <c:grouping val="stacked"/>
        <c:varyColors val="0"/>
        <c:ser>
          <c:idx val="0"/>
          <c:order val="0"/>
          <c:tx>
            <c:strRef>
              <c:f>[非喫煙者と比較したがんによる死亡リスク.xlsx]Sheet1!$B$1:$B$2</c:f>
              <c:strCache>
                <c:ptCount val="1"/>
                <c:pt idx="0">
                  <c:v>非喫煙者と比較したがんによる死亡リスク 相対リスク</c:v>
                </c:pt>
              </c:strCache>
            </c:strRef>
          </c:tx>
          <c:spPr>
            <a:solidFill>
              <a:srgbClr val="FF0000"/>
            </a:solidFill>
          </c:spPr>
          <c:invertIfNegative val="0"/>
          <c:dPt>
            <c:idx val="0"/>
            <c:invertIfNegative val="0"/>
            <c:bubble3D val="0"/>
            <c:spPr>
              <a:solidFill>
                <a:schemeClr val="accent5">
                  <a:lumMod val="75000"/>
                </a:schemeClr>
              </a:solidFill>
            </c:spPr>
          </c:dPt>
          <c:dLbls>
            <c:dLbl>
              <c:idx val="0"/>
              <c:layout>
                <c:manualLayout>
                  <c:x val="0.16519174041297935"/>
                  <c:y val="0"/>
                </c:manualLayout>
              </c:layout>
              <c:showLegendKey val="0"/>
              <c:showVal val="1"/>
              <c:showCatName val="0"/>
              <c:showSerName val="0"/>
              <c:showPercent val="0"/>
              <c:showBubbleSize val="0"/>
            </c:dLbl>
            <c:dLbl>
              <c:idx val="1"/>
              <c:layout>
                <c:manualLayout>
                  <c:x val="0.24778761061946902"/>
                  <c:y val="0"/>
                </c:manualLayout>
              </c:layout>
              <c:showLegendKey val="0"/>
              <c:showVal val="1"/>
              <c:showCatName val="0"/>
              <c:showSerName val="0"/>
              <c:showPercent val="0"/>
              <c:showBubbleSize val="0"/>
            </c:dLbl>
            <c:dLbl>
              <c:idx val="2"/>
              <c:layout>
                <c:manualLayout>
                  <c:x val="0.25958702064896766"/>
                  <c:y val="5.6980056980056983E-3"/>
                </c:manualLayout>
              </c:layout>
              <c:showLegendKey val="0"/>
              <c:showVal val="1"/>
              <c:showCatName val="0"/>
              <c:showSerName val="0"/>
              <c:showPercent val="0"/>
              <c:showBubbleSize val="0"/>
            </c:dLbl>
            <c:dLbl>
              <c:idx val="3"/>
              <c:layout>
                <c:manualLayout>
                  <c:x val="0.31386430678466087"/>
                  <c:y val="5.698005698005698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[非喫煙者と比較したがんによる死亡リスク.xlsx]Sheet1!$A$3:$A$6</c:f>
              <c:strCache>
                <c:ptCount val="4"/>
                <c:pt idx="0">
                  <c:v>非喫煙</c:v>
                </c:pt>
                <c:pt idx="1">
                  <c:v>２５歳以上</c:v>
                </c:pt>
                <c:pt idx="2">
                  <c:v>２０～２４歳</c:v>
                </c:pt>
                <c:pt idx="3">
                  <c:v>１９歳以下</c:v>
                </c:pt>
              </c:strCache>
            </c:strRef>
          </c:cat>
          <c:val>
            <c:numRef>
              <c:f>[非喫煙者と比較したがんによる死亡リスク.xlsx]Sheet1!$B$3:$B$6</c:f>
              <c:numCache>
                <c:formatCode>General</c:formatCode>
                <c:ptCount val="4"/>
                <c:pt idx="0" formatCode="0.00">
                  <c:v>1</c:v>
                </c:pt>
                <c:pt idx="1">
                  <c:v>1.65</c:v>
                </c:pt>
                <c:pt idx="2">
                  <c:v>1.71</c:v>
                </c:pt>
                <c:pt idx="3">
                  <c:v>2.11</c:v>
                </c:pt>
              </c:numCache>
            </c:numRef>
          </c:val>
        </c:ser>
        <c:dLbls>
          <c:showLegendKey val="0"/>
          <c:showVal val="0"/>
          <c:showCatName val="0"/>
          <c:showSerName val="0"/>
          <c:showPercent val="0"/>
          <c:showBubbleSize val="0"/>
        </c:dLbls>
        <c:gapWidth val="150"/>
        <c:overlap val="100"/>
        <c:axId val="100823808"/>
        <c:axId val="100825344"/>
      </c:barChart>
      <c:catAx>
        <c:axId val="100823808"/>
        <c:scaling>
          <c:orientation val="minMax"/>
        </c:scaling>
        <c:delete val="0"/>
        <c:axPos val="l"/>
        <c:majorTickMark val="out"/>
        <c:minorTickMark val="none"/>
        <c:tickLblPos val="nextTo"/>
        <c:crossAx val="100825344"/>
        <c:crosses val="autoZero"/>
        <c:auto val="1"/>
        <c:lblAlgn val="ctr"/>
        <c:lblOffset val="100"/>
        <c:noMultiLvlLbl val="0"/>
      </c:catAx>
      <c:valAx>
        <c:axId val="100825344"/>
        <c:scaling>
          <c:orientation val="minMax"/>
          <c:max val="3"/>
        </c:scaling>
        <c:delete val="0"/>
        <c:axPos val="b"/>
        <c:majorGridlines/>
        <c:numFmt formatCode="0.00" sourceLinked="1"/>
        <c:majorTickMark val="out"/>
        <c:minorTickMark val="none"/>
        <c:tickLblPos val="nextTo"/>
        <c:crossAx val="100823808"/>
        <c:crosses val="autoZero"/>
        <c:crossBetween val="between"/>
        <c:majorUnit val="1"/>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069EDEB9-F47E-4D9F-BEC5-C1DA5722E279}" type="datetimeFigureOut">
              <a:rPr kumimoji="1" lang="ja-JP" altLang="en-US" smtClean="0"/>
              <a:t>2017/9/28</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86A48B35-1278-4D29-A786-2022D46FAEC5}" type="slidenum">
              <a:rPr kumimoji="1" lang="ja-JP" altLang="en-US" smtClean="0"/>
              <a:t>‹#›</a:t>
            </a:fld>
            <a:endParaRPr kumimoji="1" lang="ja-JP" altLang="en-US"/>
          </a:p>
        </p:txBody>
      </p:sp>
    </p:spTree>
    <p:extLst>
      <p:ext uri="{BB962C8B-B14F-4D97-AF65-F5344CB8AC3E}">
        <p14:creationId xmlns:p14="http://schemas.microsoft.com/office/powerpoint/2010/main" val="462355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9F57CCD0-4E8A-47FC-BA8B-3514D37C1E3F}" type="datetimeFigureOut">
              <a:rPr kumimoji="1" lang="ja-JP" altLang="en-US" smtClean="0"/>
              <a:t>2017/9/28</a:t>
            </a:fld>
            <a:endParaRPr kumimoji="1" lang="ja-JP" altLang="en-US" dirty="0"/>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98514CAF-0D77-4D50-BA50-167D209CEC2B}" type="slidenum">
              <a:rPr kumimoji="1" lang="ja-JP" altLang="en-US" smtClean="0"/>
              <a:t>‹#›</a:t>
            </a:fld>
            <a:endParaRPr kumimoji="1" lang="ja-JP" altLang="en-US" dirty="0"/>
          </a:p>
        </p:txBody>
      </p:sp>
    </p:spTree>
    <p:extLst>
      <p:ext uri="{BB962C8B-B14F-4D97-AF65-F5344CB8AC3E}">
        <p14:creationId xmlns:p14="http://schemas.microsoft.com/office/powerpoint/2010/main" val="12412943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23320"/>
          </a:xfrm>
        </p:spPr>
        <p:txBody>
          <a:bodyPr/>
          <a:lstStyle/>
          <a:p>
            <a:r>
              <a:rPr kumimoji="1" lang="ja-JP" altLang="en-US" dirty="0" smtClean="0"/>
              <a:t>　これから，がんという病気についてお話をします。</a:t>
            </a:r>
            <a:endParaRPr kumimoji="1" lang="en-US" altLang="ja-JP" dirty="0" smtClean="0"/>
          </a:p>
          <a:p>
            <a:r>
              <a:rPr kumimoji="1" lang="ja-JP" altLang="en-US" dirty="0" smtClean="0"/>
              <a:t>　なぜ，がんについて学んでもらいたいかといいますと，がんという病気は，大変身近な病気であるとともに，生活習慣に気をつけることで予防できる病気だからです。これから話すことをよく聞いて，がんのことを正しく知り，がんになりにくい生活を将来にわたって続けていってもらいたいと思います。</a:t>
            </a:r>
            <a:endParaRPr kumimoji="1" lang="en-US" altLang="ja-JP" dirty="0" smtClean="0"/>
          </a:p>
          <a:p>
            <a:r>
              <a:rPr kumimoji="1" lang="ja-JP" altLang="en-US" dirty="0" smtClean="0"/>
              <a:t>　右下の絵は宮城県のがん征圧イメージキャラクターで，右ががん助くん，左がグー子ちゃんです。</a:t>
            </a:r>
          </a:p>
          <a:p>
            <a:endParaRPr kumimoji="1" lang="en-US" altLang="ja-JP" dirty="0" smtClean="0"/>
          </a:p>
          <a:p>
            <a:r>
              <a:rPr kumimoji="1" lang="ja-JP" altLang="en-US" dirty="0" smtClean="0"/>
              <a:t>（留意点）</a:t>
            </a:r>
            <a:endParaRPr kumimoji="1" lang="en-US" altLang="ja-JP" dirty="0" smtClean="0"/>
          </a:p>
          <a:p>
            <a:r>
              <a:rPr kumimoji="1" lang="ja-JP" altLang="en-US" dirty="0" smtClean="0"/>
              <a:t>　この教材を学習する前に，家庭には学習の概要を事前に知らせ，協力体制を整えておくようにしてください。</a:t>
            </a:r>
            <a:endParaRPr kumimoji="1" lang="en-US" altLang="ja-JP" dirty="0" smtClean="0"/>
          </a:p>
          <a:p>
            <a:r>
              <a:rPr kumimoji="1" lang="ja-JP" altLang="en-US" dirty="0" smtClean="0"/>
              <a:t>　児童・生徒の家族や身近な人のなかにがんによる死亡，治療中の方がいることが事前に分かっている場合は，個別に配慮するようにしてください。</a:t>
            </a:r>
            <a:endParaRPr kumimoji="1" lang="en-US" altLang="ja-JP" dirty="0" smtClean="0"/>
          </a:p>
          <a:p>
            <a:r>
              <a:rPr kumimoji="1" lang="ja-JP" altLang="en-US" dirty="0" smtClean="0"/>
              <a:t>　文部科学省委託事業「平成</a:t>
            </a:r>
            <a:r>
              <a:rPr kumimoji="1" lang="en-US" altLang="ja-JP" dirty="0" smtClean="0"/>
              <a:t>26</a:t>
            </a:r>
            <a:r>
              <a:rPr kumimoji="1" lang="ja-JP" altLang="en-US" dirty="0" smtClean="0"/>
              <a:t>年度がんの教育総合支援事業」のアンケート様式を参考に，事前アンケート，事後アンケートを対象児童生徒に対して実施してください。事前アンケートの結果などをもとに授業を進めると効果的です。</a:t>
            </a:r>
            <a:endParaRPr kumimoji="1" lang="en-US" altLang="ja-JP" dirty="0" smtClean="0"/>
          </a:p>
          <a:p>
            <a:r>
              <a:rPr kumimoji="1" lang="ja-JP" altLang="en-US" dirty="0" smtClean="0"/>
              <a:t>　小学</a:t>
            </a:r>
            <a:r>
              <a:rPr kumimoji="1" lang="en-US" altLang="ja-JP" dirty="0" smtClean="0"/>
              <a:t>6</a:t>
            </a:r>
            <a:r>
              <a:rPr kumimoji="1" lang="ja-JP" altLang="en-US" dirty="0" smtClean="0"/>
              <a:t>年生を対象に実施する場合は，保健体育のたばこに関する単元，理科の血液の流れに関する単元を履修した後に使用すると生徒の理解がスムーズです。</a:t>
            </a:r>
            <a:endParaRPr kumimoji="1" lang="en-US" altLang="ja-JP" dirty="0" smtClean="0"/>
          </a:p>
          <a:p>
            <a:endParaRPr kumimoji="1" lang="en-US" altLang="ja-JP" dirty="0" smtClean="0"/>
          </a:p>
          <a:p>
            <a:r>
              <a:rPr kumimoji="1" lang="ja-JP" altLang="en-US" dirty="0" smtClean="0"/>
              <a:t>（参考）</a:t>
            </a:r>
          </a:p>
          <a:p>
            <a:r>
              <a:rPr kumimoji="1" lang="ja-JP" altLang="en-US" dirty="0" smtClean="0"/>
              <a:t>厚生労働省支援事業</a:t>
            </a:r>
            <a:r>
              <a:rPr kumimoji="1" lang="en-US" altLang="ja-JP" dirty="0" smtClean="0"/>
              <a:t>Hope Tree</a:t>
            </a:r>
            <a:r>
              <a:rPr kumimoji="1" lang="ja-JP" altLang="en-US" dirty="0" smtClean="0"/>
              <a:t>（ホープツリー）～パパやママががんになったら～　</a:t>
            </a:r>
            <a:r>
              <a:rPr kumimoji="1" lang="en-US" altLang="ja-JP" dirty="0" smtClean="0"/>
              <a:t>http://www.hope-tree.jp/</a:t>
            </a:r>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1</a:t>
            </a:fld>
            <a:endParaRPr kumimoji="1" lang="ja-JP" altLang="en-US" dirty="0"/>
          </a:p>
        </p:txBody>
      </p:sp>
    </p:spTree>
    <p:extLst>
      <p:ext uri="{BB962C8B-B14F-4D97-AF65-F5344CB8AC3E}">
        <p14:creationId xmlns:p14="http://schemas.microsoft.com/office/powerpoint/2010/main" val="2796529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さて，新しい細胞は，もとの細胞の</a:t>
            </a:r>
            <a:r>
              <a:rPr kumimoji="1" lang="ja-JP" altLang="en-US" u="none" dirty="0" smtClean="0"/>
              <a:t>ＤＮＡ，つまり「ヒトという生物</a:t>
            </a:r>
            <a:r>
              <a:rPr kumimoji="1" lang="ja-JP" altLang="en-US" dirty="0" smtClean="0"/>
              <a:t>の設計図」が正確にコピーされてうまれてきます。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10</a:t>
            </a:fld>
            <a:endParaRPr kumimoji="1" lang="ja-JP" altLang="en-US" dirty="0"/>
          </a:p>
        </p:txBody>
      </p:sp>
    </p:spTree>
    <p:extLst>
      <p:ext uri="{BB962C8B-B14F-4D97-AF65-F5344CB8AC3E}">
        <p14:creationId xmlns:p14="http://schemas.microsoft.com/office/powerpoint/2010/main" val="49469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ところが，</a:t>
            </a:r>
            <a:r>
              <a:rPr kumimoji="1" lang="ja-JP" altLang="en-US" u="none" dirty="0" smtClean="0"/>
              <a:t>ＤＮＡ</a:t>
            </a:r>
            <a:r>
              <a:rPr kumimoji="1" lang="ja-JP" altLang="en-US" dirty="0" smtClean="0"/>
              <a:t>をコピーするとき，まれにミスが起こることがあります。</a:t>
            </a:r>
            <a:endParaRPr kumimoji="1" lang="en-US" altLang="ja-JP" dirty="0" smtClean="0"/>
          </a:p>
          <a:p>
            <a:r>
              <a:rPr kumimoji="1" lang="ja-JP" altLang="en-US" dirty="0" smtClean="0"/>
              <a:t>　ミスコピーの</a:t>
            </a:r>
            <a:r>
              <a:rPr kumimoji="1" lang="ja-JP" altLang="en-US" u="none" dirty="0" smtClean="0"/>
              <a:t>ＤＮＡ</a:t>
            </a:r>
            <a:r>
              <a:rPr kumimoji="1" lang="ja-JP" altLang="en-US" dirty="0" smtClean="0"/>
              <a:t>は，もとの</a:t>
            </a:r>
            <a:r>
              <a:rPr kumimoji="1" lang="ja-JP" altLang="en-US" u="none" dirty="0" smtClean="0"/>
              <a:t>もの</a:t>
            </a:r>
            <a:r>
              <a:rPr kumimoji="1" lang="ja-JP" altLang="en-US" dirty="0" smtClean="0"/>
              <a:t>とどこか違う部分があります。</a:t>
            </a:r>
            <a:endParaRPr kumimoji="1" lang="en-US" altLang="ja-JP" dirty="0" smtClean="0"/>
          </a:p>
          <a:p>
            <a:r>
              <a:rPr kumimoji="1" lang="ja-JP" altLang="en-US" dirty="0" smtClean="0"/>
              <a:t>　「ヒト</a:t>
            </a:r>
            <a:r>
              <a:rPr kumimoji="1" lang="ja-JP" altLang="en-US" u="none" dirty="0" smtClean="0"/>
              <a:t>という生物</a:t>
            </a:r>
            <a:r>
              <a:rPr kumimoji="1" lang="ja-JP" altLang="en-US" dirty="0" smtClean="0"/>
              <a:t>の設計図」のどこかに間違いがあるということですね。</a:t>
            </a:r>
            <a:endParaRPr kumimoji="1" lang="en-US" altLang="ja-JP" dirty="0" smtClean="0"/>
          </a:p>
          <a:p>
            <a:r>
              <a:rPr kumimoji="1" lang="ja-JP" altLang="en-US" dirty="0" smtClean="0"/>
              <a:t>　長い年月のあいだにミス，つまり「ヒト</a:t>
            </a:r>
            <a:r>
              <a:rPr kumimoji="1" lang="ja-JP" altLang="en-US" u="none" dirty="0" smtClean="0"/>
              <a:t>という生物</a:t>
            </a:r>
            <a:r>
              <a:rPr kumimoji="1" lang="ja-JP" altLang="en-US" dirty="0" smtClean="0"/>
              <a:t>の設計図」の間違いがいくつもたまると，「がん細胞」ができてしまいます。</a:t>
            </a:r>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11</a:t>
            </a:fld>
            <a:endParaRPr kumimoji="1" lang="ja-JP" altLang="en-US" dirty="0"/>
          </a:p>
        </p:txBody>
      </p:sp>
    </p:spTree>
    <p:extLst>
      <p:ext uri="{BB962C8B-B14F-4D97-AF65-F5344CB8AC3E}">
        <p14:creationId xmlns:p14="http://schemas.microsoft.com/office/powerpoint/2010/main" val="1012712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生物の体にはがんをおさえるはたらきがありますが，そのはたらきが弱くなると，がん細胞は，勝手にどんどんふえるようになります。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12</a:t>
            </a:fld>
            <a:endParaRPr kumimoji="1" lang="ja-JP" altLang="en-US" dirty="0"/>
          </a:p>
        </p:txBody>
      </p:sp>
    </p:spTree>
    <p:extLst>
      <p:ext uri="{BB962C8B-B14F-4D97-AF65-F5344CB8AC3E}">
        <p14:creationId xmlns:p14="http://schemas.microsoft.com/office/powerpoint/2010/main" val="1479877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がん細胞は、</a:t>
            </a:r>
            <a:r>
              <a:rPr kumimoji="1" lang="ja-JP" altLang="en-US" sz="1200" kern="1200" dirty="0" smtClean="0">
                <a:solidFill>
                  <a:schemeClr val="tx1"/>
                </a:solidFill>
                <a:effectLst/>
                <a:latin typeface="+mn-lt"/>
                <a:ea typeface="+mn-ea"/>
                <a:cs typeface="+mn-cs"/>
              </a:rPr>
              <a:t>大きくなると</a:t>
            </a:r>
            <a:r>
              <a:rPr kumimoji="1" lang="ja-JP" altLang="ja-JP" sz="1200" kern="1200" dirty="0" smtClean="0">
                <a:solidFill>
                  <a:schemeClr val="tx1"/>
                </a:solidFill>
                <a:effectLst/>
                <a:latin typeface="+mn-lt"/>
                <a:ea typeface="+mn-ea"/>
                <a:cs typeface="+mn-cs"/>
              </a:rPr>
              <a:t>からだの</a:t>
            </a:r>
            <a:r>
              <a:rPr kumimoji="1" lang="en-US" altLang="ja-JP" sz="1200" kern="1200" dirty="0" smtClean="0">
                <a:solidFill>
                  <a:schemeClr val="tx1"/>
                </a:solidFill>
                <a:effectLst/>
                <a:latin typeface="+mn-lt"/>
                <a:ea typeface="+mn-ea"/>
                <a:cs typeface="+mn-cs"/>
              </a:rPr>
              <a:t>正常</a:t>
            </a:r>
            <a:r>
              <a:rPr kumimoji="1" lang="ja-JP" altLang="ja-JP" sz="1200" kern="1200" dirty="0" smtClean="0">
                <a:solidFill>
                  <a:schemeClr val="tx1"/>
                </a:solidFill>
                <a:effectLst/>
                <a:latin typeface="+mn-lt"/>
                <a:ea typeface="+mn-ea"/>
                <a:cs typeface="+mn-cs"/>
              </a:rPr>
              <a:t>な部分にも、どんどん広がっていきます。そして、</a:t>
            </a:r>
            <a:r>
              <a:rPr kumimoji="1" lang="en-US" altLang="ja-JP" sz="1200" kern="1200" dirty="0" smtClean="0">
                <a:solidFill>
                  <a:schemeClr val="tx1"/>
                </a:solidFill>
                <a:effectLst/>
                <a:latin typeface="+mn-lt"/>
                <a:ea typeface="+mn-ea"/>
                <a:cs typeface="+mn-cs"/>
              </a:rPr>
              <a:t>血管</a:t>
            </a:r>
            <a:r>
              <a:rPr kumimoji="1" lang="ja-JP" altLang="ja-JP" sz="1200" kern="1200" dirty="0" smtClean="0">
                <a:solidFill>
                  <a:schemeClr val="tx1"/>
                </a:solidFill>
                <a:effectLst/>
                <a:latin typeface="+mn-lt"/>
                <a:ea typeface="+mn-ea"/>
                <a:cs typeface="+mn-cs"/>
              </a:rPr>
              <a:t>などに入り込むと、</a:t>
            </a:r>
            <a:r>
              <a:rPr kumimoji="1" lang="en-US" altLang="ja-JP" sz="1200" kern="1200" dirty="0" smtClean="0">
                <a:solidFill>
                  <a:schemeClr val="tx1"/>
                </a:solidFill>
                <a:effectLst/>
                <a:latin typeface="+mn-lt"/>
                <a:ea typeface="+mn-ea"/>
                <a:cs typeface="+mn-cs"/>
              </a:rPr>
              <a:t>血液</a:t>
            </a:r>
            <a:r>
              <a:rPr kumimoji="1" lang="ja-JP" altLang="ja-JP" sz="1200" kern="1200" dirty="0" smtClean="0">
                <a:solidFill>
                  <a:schemeClr val="tx1"/>
                </a:solidFill>
                <a:effectLst/>
                <a:latin typeface="+mn-lt"/>
                <a:ea typeface="+mn-ea"/>
                <a:cs typeface="+mn-cs"/>
              </a:rPr>
              <a:t>の流れにのって全身に広がっていきます。</a:t>
            </a:r>
            <a:r>
              <a:rPr kumimoji="1" lang="ja-JP" altLang="en-US" sz="1200" kern="1200" dirty="0" smtClean="0">
                <a:solidFill>
                  <a:schemeClr val="tx1"/>
                </a:solidFill>
                <a:effectLst/>
                <a:latin typeface="+mn-lt"/>
                <a:ea typeface="+mn-ea"/>
                <a:cs typeface="+mn-cs"/>
              </a:rPr>
              <a:t>これを転移といいます。</a:t>
            </a:r>
            <a:r>
              <a:rPr kumimoji="1" lang="ja-JP" altLang="ja-JP" sz="1200" kern="1200" dirty="0" smtClean="0">
                <a:solidFill>
                  <a:schemeClr val="tx1"/>
                </a:solidFill>
                <a:effectLst/>
                <a:latin typeface="+mn-lt"/>
                <a:ea typeface="+mn-ea"/>
                <a:cs typeface="+mn-cs"/>
              </a:rPr>
              <a:t>そうなると、からだ全体が弱ってしま</a:t>
            </a:r>
            <a:r>
              <a:rPr kumimoji="1" lang="ja-JP" altLang="en-US" sz="1200" kern="1200" dirty="0" smtClean="0">
                <a:solidFill>
                  <a:schemeClr val="tx1"/>
                </a:solidFill>
                <a:effectLst/>
                <a:latin typeface="+mn-lt"/>
                <a:ea typeface="+mn-ea"/>
                <a:cs typeface="+mn-cs"/>
              </a:rPr>
              <a:t>う</a:t>
            </a:r>
            <a:r>
              <a:rPr kumimoji="1" lang="ja-JP" altLang="ja-JP" sz="1200" kern="1200" dirty="0" smtClean="0">
                <a:solidFill>
                  <a:schemeClr val="tx1"/>
                </a:solidFill>
                <a:effectLst/>
                <a:latin typeface="+mn-lt"/>
                <a:ea typeface="+mn-ea"/>
                <a:cs typeface="+mn-cs"/>
              </a:rPr>
              <a:t>のです。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以上ががんができるしくみです。</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13</a:t>
            </a:fld>
            <a:endParaRPr kumimoji="1" lang="ja-JP" altLang="en-US" dirty="0"/>
          </a:p>
        </p:txBody>
      </p:sp>
    </p:spTree>
    <p:extLst>
      <p:ext uri="{BB962C8B-B14F-4D97-AF65-F5344CB8AC3E}">
        <p14:creationId xmlns:p14="http://schemas.microsoft.com/office/powerpoint/2010/main" val="1454510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それでは，がんを予防するためにはどうしたらいいのでしょうか。</a:t>
            </a:r>
            <a:endParaRPr kumimoji="1" lang="en-US" altLang="ja-JP" dirty="0" smtClean="0"/>
          </a:p>
          <a:p>
            <a:r>
              <a:rPr kumimoji="1" lang="ja-JP" altLang="en-US" dirty="0" smtClean="0"/>
              <a:t>　ここに３つのヒントがあります。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14</a:t>
            </a:fld>
            <a:endParaRPr kumimoji="1" lang="ja-JP" altLang="en-US" dirty="0"/>
          </a:p>
        </p:txBody>
      </p:sp>
    </p:spTree>
    <p:extLst>
      <p:ext uri="{BB962C8B-B14F-4D97-AF65-F5344CB8AC3E}">
        <p14:creationId xmlns:p14="http://schemas.microsoft.com/office/powerpoint/2010/main" val="2796529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まずは，たばこについてみてみましょう。</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15</a:t>
            </a:fld>
            <a:endParaRPr kumimoji="1" lang="ja-JP" altLang="en-US" dirty="0"/>
          </a:p>
        </p:txBody>
      </p:sp>
    </p:spTree>
    <p:extLst>
      <p:ext uri="{BB962C8B-B14F-4D97-AF65-F5344CB8AC3E}">
        <p14:creationId xmlns:p14="http://schemas.microsoft.com/office/powerpoint/2010/main" val="2796529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たばこのけむりには、約６０種類もの、発がん物質がふくまれています。</a:t>
            </a:r>
          </a:p>
          <a:p>
            <a:r>
              <a:rPr kumimoji="1" lang="ja-JP" altLang="en-US" dirty="0" smtClean="0"/>
              <a:t>　喫煙は、肺がんのほか、胃、肝臓など、さまざまながんになる危険性を高めます。</a:t>
            </a:r>
          </a:p>
          <a:p>
            <a:r>
              <a:rPr kumimoji="1" lang="ja-JP" altLang="en-US" dirty="0" smtClean="0"/>
              <a:t>　からだの中で、たばこのけむりの影響を受けるのは、通り道となる、のど、気管支、肺などの部分だけではありません。発がん物質のいくつかは、血液によって運ばれて、全身に影響をあたえます。</a:t>
            </a:r>
            <a:endParaRPr kumimoji="1" lang="en-US" altLang="ja-JP" dirty="0" smtClean="0"/>
          </a:p>
          <a:p>
            <a:r>
              <a:rPr kumimoji="1" lang="ja-JP" altLang="en-US" dirty="0" smtClean="0"/>
              <a:t>　たばこのけむりは、がんのもとなのです。</a:t>
            </a:r>
            <a:endParaRPr kumimoji="1" lang="en-US" altLang="ja-JP" dirty="0" smtClean="0"/>
          </a:p>
          <a:p>
            <a:endParaRPr kumimoji="1" lang="en-US" altLang="ja-JP" dirty="0" smtClean="0"/>
          </a:p>
          <a:p>
            <a:r>
              <a:rPr kumimoji="1" lang="ja-JP" altLang="en-US" dirty="0" smtClean="0"/>
              <a:t>（参考）</a:t>
            </a:r>
            <a:endParaRPr kumimoji="1" lang="en-US" altLang="ja-JP" dirty="0" smtClean="0"/>
          </a:p>
          <a:p>
            <a:r>
              <a:rPr lang="ja-JP" altLang="en-US" b="1" dirty="0" smtClean="0"/>
              <a:t>喫煙とがんの関連の大きさ</a:t>
            </a:r>
            <a:endParaRPr kumimoji="1" lang="en-US" altLang="ja-JP" dirty="0" smtClean="0"/>
          </a:p>
          <a:p>
            <a:r>
              <a:rPr lang="ja-JP" altLang="en-US" dirty="0" smtClean="0"/>
              <a:t>　喫煙によるがん死亡の相対リスクは、男性で</a:t>
            </a:r>
            <a:r>
              <a:rPr lang="en-US" altLang="ja-JP" dirty="0" smtClean="0"/>
              <a:t>2.0</a:t>
            </a:r>
            <a:r>
              <a:rPr lang="ja-JP" altLang="en-US" dirty="0" smtClean="0"/>
              <a:t>倍、女性で</a:t>
            </a:r>
            <a:r>
              <a:rPr lang="en-US" altLang="ja-JP" dirty="0" smtClean="0"/>
              <a:t>1.6</a:t>
            </a:r>
            <a:r>
              <a:rPr lang="ja-JP" altLang="en-US" dirty="0" smtClean="0"/>
              <a:t>倍でした。これは、たばこを吸う人のがんで死亡するリスクが、吸わない人に比べて男性で２倍、女性で</a:t>
            </a:r>
            <a:r>
              <a:rPr lang="en-US" altLang="ja-JP" dirty="0" smtClean="0"/>
              <a:t>1.6</a:t>
            </a:r>
            <a:r>
              <a:rPr lang="ja-JP" altLang="en-US" dirty="0" smtClean="0"/>
              <a:t>倍であることを意味します。がん種別にみると、男性では喉頭（こうとう）がん、尿路がん（膀胱（ぼうこう）・腎盂（じんう）・尿管）、肺がんで５倍前後と高く、女性では肺がんで４倍、子宮頸がん、口唇・口腔・咽頭がんで２倍以上と高くなっています。男性の相対リスクが女性に比べて高いのは、同じ喫煙者でも男性のほうが喫煙本数が多く喫煙年数が長いためであると考えられます。男性の喫煙率が下がり喫煙率の男女差が小さくなったアメリカでは、肺がんの死亡率の男女差も小さくなりつつあることが報告されています。</a:t>
            </a:r>
            <a:endParaRPr lang="en-US" altLang="ja-JP" dirty="0" smtClean="0"/>
          </a:p>
          <a:p>
            <a:r>
              <a:rPr lang="ja-JP" altLang="en-US" dirty="0" smtClean="0"/>
              <a:t>出典：</a:t>
            </a:r>
            <a:r>
              <a:rPr lang="en-US" altLang="ja-JP" dirty="0" smtClean="0"/>
              <a:t>http://ganjoho.jp/public/pre_scr/cause/smoking.html</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16</a:t>
            </a:fld>
            <a:endParaRPr kumimoji="1" lang="ja-JP" altLang="en-US" dirty="0"/>
          </a:p>
        </p:txBody>
      </p:sp>
    </p:spTree>
    <p:extLst>
      <p:ext uri="{BB962C8B-B14F-4D97-AF65-F5344CB8AC3E}">
        <p14:creationId xmlns:p14="http://schemas.microsoft.com/office/powerpoint/2010/main" val="2472371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smtClean="0"/>
              <a:t>　皆さんは，子どもはたばこを吸ってはいけない，ということは知っていますね？</a:t>
            </a:r>
            <a:endParaRPr kumimoji="1" lang="en-US" altLang="ja-JP" u="none" dirty="0" smtClean="0"/>
          </a:p>
          <a:p>
            <a:r>
              <a:rPr kumimoji="1" lang="ja-JP" altLang="en-US" u="none" dirty="0" smtClean="0"/>
              <a:t>　何歳まで吸ってはいけないか知っていますか？</a:t>
            </a:r>
            <a:endParaRPr kumimoji="1" lang="en-US" altLang="ja-JP" u="none" dirty="0" smtClean="0"/>
          </a:p>
          <a:p>
            <a:r>
              <a:rPr kumimoji="1" lang="ja-JP" altLang="en-US" u="none" dirty="0" smtClean="0"/>
              <a:t>　二十歳？そうですね。</a:t>
            </a:r>
            <a:endParaRPr kumimoji="1" lang="en-US" altLang="ja-JP" u="none" dirty="0" smtClean="0"/>
          </a:p>
          <a:p>
            <a:r>
              <a:rPr kumimoji="1" lang="ja-JP" altLang="en-US" u="none" dirty="0" smtClean="0"/>
              <a:t>　どうして二十歳にならないうちはたばこを吸ってはいけないのでしょうか。</a:t>
            </a:r>
            <a:endParaRPr kumimoji="1" lang="en-US" altLang="ja-JP" u="none" dirty="0" smtClean="0"/>
          </a:p>
          <a:p>
            <a:r>
              <a:rPr kumimoji="1" lang="ja-JP" altLang="en-US" u="none" dirty="0" smtClean="0"/>
              <a:t>　それは，このグラフにもあるように，肺がんで亡くなる危険性が高くなったり，からだに悪い影響があるからです。</a:t>
            </a:r>
            <a:endParaRPr kumimoji="1" lang="en-US" altLang="ja-JP" u="none" dirty="0" smtClean="0"/>
          </a:p>
          <a:p>
            <a:r>
              <a:rPr kumimoji="1" lang="ja-JP" altLang="en-US" dirty="0" smtClean="0"/>
              <a:t>　これから大人になるみなさんは，「</a:t>
            </a:r>
            <a:r>
              <a:rPr kumimoji="1" lang="ja-JP" altLang="en-US" u="none" dirty="0" smtClean="0"/>
              <a:t>未成年</a:t>
            </a:r>
            <a:r>
              <a:rPr kumimoji="1" lang="ja-JP" altLang="en-US" dirty="0" smtClean="0"/>
              <a:t>はたばこの害を受けやすい」ことをぜひ覚えていてください。</a:t>
            </a:r>
            <a:endParaRPr kumimoji="1" lang="en-US" altLang="ja-JP" dirty="0" smtClean="0"/>
          </a:p>
          <a:p>
            <a:r>
              <a:rPr kumimoji="1" lang="ja-JP" altLang="en-US" u="none" dirty="0" smtClean="0"/>
              <a:t>　たばこを吸っている年数が長いほど，１日に吸う本数が多いほど，</a:t>
            </a:r>
            <a:r>
              <a:rPr kumimoji="1" lang="ja-JP" altLang="en-US" dirty="0" smtClean="0"/>
              <a:t>たばこを吸い始める年齢が若いほど，肺がんなどの病気で死亡するリスクが高くなることも明らかになっています。</a:t>
            </a:r>
            <a:endParaRPr kumimoji="1" lang="en-US" altLang="ja-JP" dirty="0" smtClean="0"/>
          </a:p>
          <a:p>
            <a:r>
              <a:rPr kumimoji="1" lang="ja-JP" altLang="en-US" dirty="0" smtClean="0"/>
              <a:t>　ですから，大人になっても吸わないようにしましょう。</a:t>
            </a:r>
            <a:endParaRPr kumimoji="1" lang="en-US" altLang="ja-JP" dirty="0" smtClean="0"/>
          </a:p>
          <a:p>
            <a:r>
              <a:rPr kumimoji="1" lang="ja-JP" altLang="en-US" dirty="0" smtClean="0"/>
              <a:t>　また，みなさんのおうちの方で，たばこを吸っている人がいるかもしれませんが，「からだに悪い」と分かっているのに，なぜやめられないのかというと，たばこに含まれるニコチンは「一度吸ってしまうとやめられなくなる」ものだからです。みなさんは，おうちの人がたばこをやめられるように手助けしてあげてください。</a:t>
            </a:r>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17</a:t>
            </a:fld>
            <a:endParaRPr kumimoji="1" lang="ja-JP" altLang="en-US" dirty="0"/>
          </a:p>
        </p:txBody>
      </p:sp>
    </p:spTree>
    <p:extLst>
      <p:ext uri="{BB962C8B-B14F-4D97-AF65-F5344CB8AC3E}">
        <p14:creationId xmlns:p14="http://schemas.microsoft.com/office/powerpoint/2010/main" val="2601438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がんを予防するためには，子どもはもちろん，大人になってもたばこをすわないようにしましょう。</a:t>
            </a:r>
            <a:endParaRPr kumimoji="1" lang="en-US" altLang="ja-JP" dirty="0" smtClean="0"/>
          </a:p>
          <a:p>
            <a:r>
              <a:rPr kumimoji="1" lang="ja-JP" altLang="en-US" dirty="0" smtClean="0"/>
              <a:t>　宮城県はたばこを吸う人の割合が高いので，みなさんも気をつけましょう。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18</a:t>
            </a:fld>
            <a:endParaRPr kumimoji="1" lang="ja-JP" altLang="en-US" dirty="0"/>
          </a:p>
        </p:txBody>
      </p:sp>
    </p:spTree>
    <p:extLst>
      <p:ext uri="{BB962C8B-B14F-4D97-AF65-F5344CB8AC3E}">
        <p14:creationId xmlns:p14="http://schemas.microsoft.com/office/powerpoint/2010/main" val="3581749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ここまで，たばこを吸う人本人のことについて話してきましたが，たばこは周りの人の健康にも害を及ぼします。</a:t>
            </a:r>
            <a:endParaRPr kumimoji="1" lang="en-US" altLang="ja-JP" dirty="0" smtClean="0"/>
          </a:p>
          <a:p>
            <a:r>
              <a:rPr kumimoji="1" lang="ja-JP" altLang="en-US" dirty="0" smtClean="0"/>
              <a:t>　他人がすっているたばこのけむりをすってしまうことを「受動喫煙」といいます。</a:t>
            </a:r>
            <a:endParaRPr kumimoji="1" lang="en-US" altLang="ja-JP" dirty="0" smtClean="0"/>
          </a:p>
          <a:p>
            <a:r>
              <a:rPr kumimoji="1" lang="ja-JP" altLang="en-US" dirty="0" smtClean="0"/>
              <a:t>　受動喫煙によって，がん</a:t>
            </a:r>
            <a:r>
              <a:rPr kumimoji="1" lang="ja-JP" altLang="en-US" u="none" dirty="0" smtClean="0"/>
              <a:t>だけではなく，</a:t>
            </a:r>
            <a:r>
              <a:rPr kumimoji="1" lang="ja-JP" altLang="en-US" u="none" strike="noStrike" baseline="0" dirty="0" smtClean="0"/>
              <a:t>様々な</a:t>
            </a:r>
            <a:r>
              <a:rPr kumimoji="1" lang="ja-JP" altLang="en-US" u="none" dirty="0" smtClean="0"/>
              <a:t>病気になる</a:t>
            </a:r>
            <a:r>
              <a:rPr kumimoji="1" lang="ja-JP" altLang="en-US" dirty="0" smtClean="0"/>
              <a:t>危険性が高まることがわかっています。</a:t>
            </a:r>
            <a:endParaRPr kumimoji="1" lang="en-US" altLang="ja-JP" dirty="0" smtClean="0"/>
          </a:p>
          <a:p>
            <a:r>
              <a:rPr kumimoji="1" lang="ja-JP" altLang="en-US" dirty="0" smtClean="0"/>
              <a:t>　みなさんは，たばこの煙を吸わないように気をつけましょう。</a:t>
            </a:r>
            <a:endParaRPr kumimoji="1" lang="en-US" altLang="ja-JP" dirty="0" smtClean="0"/>
          </a:p>
          <a:p>
            <a:endParaRPr kumimoji="1" lang="en-US" altLang="ja-JP" dirty="0" smtClean="0"/>
          </a:p>
          <a:p>
            <a:r>
              <a:rPr kumimoji="1" lang="ja-JP" altLang="en-US" u="none" dirty="0" smtClean="0"/>
              <a:t>（参考）</a:t>
            </a:r>
            <a:endParaRPr kumimoji="1" lang="en-US" altLang="ja-JP" u="none" dirty="0" smtClean="0"/>
          </a:p>
          <a:p>
            <a:r>
              <a:rPr kumimoji="1" lang="ja-JP" altLang="en-US" b="1" u="none" dirty="0" smtClean="0"/>
              <a:t>受動喫煙による健康影響</a:t>
            </a:r>
            <a:r>
              <a:rPr kumimoji="1" lang="ja-JP" altLang="en-US" u="none" dirty="0" smtClean="0"/>
              <a:t>（因果関係の証拠が示唆的又は確実であるもの）</a:t>
            </a:r>
            <a:endParaRPr kumimoji="1" lang="en-US" altLang="ja-JP" u="none" dirty="0" smtClean="0"/>
          </a:p>
          <a:p>
            <a:pPr marL="627063" indent="-627063"/>
            <a:r>
              <a:rPr kumimoji="1" lang="ja-JP" altLang="en-US" u="none" dirty="0" smtClean="0">
                <a:latin typeface="ＭＳ ゴシック" panose="020B0609070205080204" pitchFamily="49" charset="-128"/>
                <a:ea typeface="ＭＳ ゴシック" panose="020B0609070205080204" pitchFamily="49" charset="-128"/>
              </a:rPr>
              <a:t>　小児：</a:t>
            </a:r>
            <a:r>
              <a:rPr kumimoji="1" lang="ja-JP" altLang="en-US" u="none" dirty="0" smtClean="0"/>
              <a:t>脳腫瘍，中耳疾患，リンパ腫，呼吸器系症状，肺機能低下，ぜんそく，乳幼児突然死症候群（ＳＩＤＳ），白血病，下気道疾患</a:t>
            </a:r>
            <a:endParaRPr kumimoji="1" lang="en-US" altLang="ja-JP" u="none" dirty="0" smtClean="0"/>
          </a:p>
          <a:p>
            <a:pPr marL="627063" indent="-627063"/>
            <a:r>
              <a:rPr kumimoji="1" lang="ja-JP" altLang="en-US" u="none" dirty="0" smtClean="0">
                <a:latin typeface="ＭＳ ゴシック" panose="020B0609070205080204" pitchFamily="49" charset="-128"/>
                <a:ea typeface="ＭＳ ゴシック" panose="020B0609070205080204" pitchFamily="49" charset="-128"/>
              </a:rPr>
              <a:t>　大人：</a:t>
            </a:r>
            <a:r>
              <a:rPr kumimoji="1" lang="ja-JP" altLang="en-US" u="none" dirty="0" smtClean="0"/>
              <a:t>脳卒中，鼻刺激副鼻腔がん，乳がん，冠状動脈疾患，肺がん，慢性閉塞性肺疾患（ＣＯＰＤ），慢性呼吸器系症状，ぜんそく，肺機能低下，低出生体重児，早産，動脈硬化</a:t>
            </a:r>
            <a:endParaRPr kumimoji="1" lang="en-US" altLang="ja-JP" u="none" dirty="0" smtClean="0"/>
          </a:p>
          <a:p>
            <a:r>
              <a:rPr kumimoji="1" lang="ja-JP" altLang="en-US" u="none" dirty="0" smtClean="0"/>
              <a:t>出典：ＷＨＯ　Ｒｅｐｏｒｔ　ｏｎ　ｔｈｅ　Ｇｌｏｂａｌ　Ｔａｂａｃｃｏ　Ｅｐｉｄｅｍｉｃ２００９　</a:t>
            </a:r>
          </a:p>
          <a:p>
            <a:endParaRPr kumimoji="1" lang="ja-JP" altLang="en-US" u="sng"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19</a:t>
            </a:fld>
            <a:endParaRPr kumimoji="1" lang="ja-JP" altLang="en-US" dirty="0"/>
          </a:p>
        </p:txBody>
      </p:sp>
    </p:spTree>
    <p:extLst>
      <p:ext uri="{BB962C8B-B14F-4D97-AF65-F5344CB8AC3E}">
        <p14:creationId xmlns:p14="http://schemas.microsoft.com/office/powerpoint/2010/main" val="3322971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ではこれから，①から④の順に話していきます。</a:t>
            </a:r>
            <a:endParaRPr kumimoji="1" lang="en-US" altLang="ja-JP" dirty="0" smtClean="0"/>
          </a:p>
          <a:p>
            <a:r>
              <a:rPr kumimoji="1" lang="ja-JP" altLang="en-US" dirty="0" smtClean="0"/>
              <a:t>　はじめにがんはどんな病気か</a:t>
            </a:r>
            <a:endParaRPr kumimoji="1" lang="en-US" altLang="ja-JP" dirty="0" smtClean="0"/>
          </a:p>
          <a:p>
            <a:r>
              <a:rPr kumimoji="1" lang="ja-JP" altLang="en-US" dirty="0" smtClean="0"/>
              <a:t>　次に，がんができる仕組みを，</a:t>
            </a:r>
            <a:endParaRPr kumimoji="1" lang="en-US" altLang="ja-JP" dirty="0" smtClean="0"/>
          </a:p>
          <a:p>
            <a:r>
              <a:rPr kumimoji="1" lang="ja-JP" altLang="en-US" dirty="0" smtClean="0"/>
              <a:t>　続いてがんにならないためにはどうしたらいいか，</a:t>
            </a:r>
            <a:endParaRPr kumimoji="1" lang="en-US" altLang="ja-JP" dirty="0" smtClean="0"/>
          </a:p>
          <a:p>
            <a:r>
              <a:rPr kumimoji="1" lang="ja-JP" altLang="en-US" dirty="0" smtClean="0"/>
              <a:t>　最後に，がんになったらどうしたらいいかを学びます。</a:t>
            </a:r>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2</a:t>
            </a:fld>
            <a:endParaRPr kumimoji="1" lang="ja-JP" altLang="en-US" dirty="0"/>
          </a:p>
        </p:txBody>
      </p:sp>
    </p:spTree>
    <p:extLst>
      <p:ext uri="{BB962C8B-B14F-4D97-AF65-F5344CB8AC3E}">
        <p14:creationId xmlns:p14="http://schemas.microsoft.com/office/powerpoint/2010/main" val="2796529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次はたばこ以外の生活習慣にも気をつけるということです。</a:t>
            </a:r>
            <a:endParaRPr kumimoji="1" lang="en-US" altLang="ja-JP" dirty="0" smtClean="0"/>
          </a:p>
          <a:p>
            <a:r>
              <a:rPr kumimoji="1" lang="ja-JP" altLang="en-US" dirty="0" smtClean="0"/>
              <a:t>　</a:t>
            </a:r>
            <a:endParaRPr kumimoji="1" lang="en-US" altLang="ja-JP" dirty="0" smtClean="0"/>
          </a:p>
          <a:p>
            <a:endParaRPr kumimoji="1" lang="ja-JP" altLang="en-US" dirty="0" smtClean="0"/>
          </a:p>
          <a:p>
            <a:endParaRPr kumimoji="1" lang="en-US" altLang="ja-JP" dirty="0" smtClean="0"/>
          </a:p>
          <a:p>
            <a:endParaRPr kumimoji="1" lang="en-US" altLang="ja-JP" dirty="0" smtClean="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20</a:t>
            </a:fld>
            <a:endParaRPr kumimoji="1" lang="ja-JP" altLang="en-US" dirty="0"/>
          </a:p>
        </p:txBody>
      </p:sp>
    </p:spTree>
    <p:extLst>
      <p:ext uri="{BB962C8B-B14F-4D97-AF65-F5344CB8AC3E}">
        <p14:creationId xmlns:p14="http://schemas.microsoft.com/office/powerpoint/2010/main" val="2796529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では，生活習慣のどんなところに気をつけたらいいでしょうか。</a:t>
            </a:r>
            <a:endParaRPr kumimoji="1" lang="en-US" altLang="ja-JP" dirty="0" smtClean="0"/>
          </a:p>
          <a:p>
            <a:r>
              <a:rPr kumimoji="1" lang="ja-JP" altLang="en-US" dirty="0" smtClean="0"/>
              <a:t>　大きく分けると，食生活と，運動です。</a:t>
            </a:r>
            <a:endParaRPr kumimoji="1" lang="en-US" altLang="ja-JP" dirty="0" smtClean="0"/>
          </a:p>
          <a:p>
            <a:r>
              <a:rPr kumimoji="1" lang="ja-JP" altLang="en-US" dirty="0" smtClean="0"/>
              <a:t>　食生活では，塩分をとりすぎないことと，野菜・果物をとることです。</a:t>
            </a:r>
            <a:endParaRPr kumimoji="1" lang="en-US" altLang="ja-JP" dirty="0" smtClean="0"/>
          </a:p>
          <a:p>
            <a:r>
              <a:rPr kumimoji="1" lang="ja-JP" altLang="en-US" dirty="0" smtClean="0"/>
              <a:t>　運動については毎日適度な運動をすることです。</a:t>
            </a:r>
            <a:endParaRPr kumimoji="1" lang="en-US" altLang="ja-JP" dirty="0" smtClean="0"/>
          </a:p>
          <a:p>
            <a:r>
              <a:rPr kumimoji="1" lang="ja-JP" altLang="en-US" dirty="0" smtClean="0"/>
              <a:t>　</a:t>
            </a:r>
            <a:endParaRPr kumimoji="1" lang="en-US" altLang="ja-JP" dirty="0" smtClean="0"/>
          </a:p>
          <a:p>
            <a:endParaRPr kumimoji="1" lang="ja-JP" altLang="en-US" dirty="0" smtClean="0"/>
          </a:p>
          <a:p>
            <a:endParaRPr kumimoji="1" lang="en-US" altLang="ja-JP" dirty="0" smtClean="0"/>
          </a:p>
          <a:p>
            <a:endParaRPr kumimoji="1" lang="en-US" altLang="ja-JP" dirty="0" smtClean="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21</a:t>
            </a:fld>
            <a:endParaRPr kumimoji="1" lang="ja-JP" altLang="en-US" dirty="0"/>
          </a:p>
        </p:txBody>
      </p:sp>
    </p:spTree>
    <p:extLst>
      <p:ext uri="{BB962C8B-B14F-4D97-AF65-F5344CB8AC3E}">
        <p14:creationId xmlns:p14="http://schemas.microsoft.com/office/powerpoint/2010/main" val="2796529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まず食事です。</a:t>
            </a:r>
            <a:endParaRPr kumimoji="1" lang="en-US" altLang="ja-JP" dirty="0" smtClean="0"/>
          </a:p>
          <a:p>
            <a:r>
              <a:rPr kumimoji="1" lang="ja-JP" altLang="en-US" dirty="0" smtClean="0"/>
              <a:t>　食事はかたよらず、バランスよくとるということが大切ですが，食事に含まれる塩分が１日７ｇをこえないようにしましょう。</a:t>
            </a:r>
            <a:endParaRPr kumimoji="1" lang="en-US" altLang="ja-JP" dirty="0" smtClean="0"/>
          </a:p>
          <a:p>
            <a:r>
              <a:rPr kumimoji="1" lang="ja-JP" altLang="en-US" dirty="0" smtClean="0"/>
              <a:t>　具体的な注意点としては，麺類・丼ぶりなどの塩分を多く含むメニューをさけ，麺類の汁は全部飲まないで残すこと，薄味に慣れるために，出された食事にはじめから調味料をかけるのはやめて，まずは調味料をかけないで味わってみること，かまぼこ，ソーセージなどの塩分を含む加工食品をとりすぎないことがあげられます。</a:t>
            </a:r>
            <a:endParaRPr kumimoji="1" lang="en-US" altLang="ja-JP" dirty="0" smtClean="0"/>
          </a:p>
          <a:p>
            <a:r>
              <a:rPr kumimoji="1" lang="ja-JP" altLang="en-US" dirty="0" smtClean="0"/>
              <a:t>　おやつの塩分にも気をつけましょう。</a:t>
            </a:r>
            <a:endParaRPr kumimoji="1" lang="en-US" altLang="ja-JP" dirty="0" smtClean="0"/>
          </a:p>
          <a:p>
            <a:r>
              <a:rPr kumimoji="1" lang="ja-JP" altLang="en-US" dirty="0" smtClean="0"/>
              <a:t>　今日の給食の塩分は何ｇでしょうか。調べてみましょう。</a:t>
            </a:r>
            <a:endParaRPr kumimoji="1" lang="en-US" altLang="ja-JP" dirty="0" smtClean="0"/>
          </a:p>
          <a:p>
            <a:endParaRPr kumimoji="1" lang="en-US" altLang="ja-JP" dirty="0" smtClean="0"/>
          </a:p>
          <a:p>
            <a:r>
              <a:rPr kumimoji="1" lang="ja-JP" altLang="en-US" dirty="0" smtClean="0"/>
              <a:t>（参考）</a:t>
            </a:r>
            <a:endParaRPr kumimoji="1" lang="en-US" altLang="ja-JP" dirty="0" smtClean="0"/>
          </a:p>
          <a:p>
            <a:r>
              <a:rPr kumimoji="1" lang="ja-JP" altLang="en-US" b="1" smtClean="0"/>
              <a:t>ナトリウム（食塩相当量）の</a:t>
            </a:r>
            <a:r>
              <a:rPr kumimoji="1" lang="ja-JP" altLang="en-US" b="1" dirty="0" smtClean="0"/>
              <a:t>食事摂取基準</a:t>
            </a:r>
            <a:r>
              <a:rPr kumimoji="1" lang="ja-JP" altLang="en-US" dirty="0" smtClean="0"/>
              <a:t>（目標量）</a:t>
            </a:r>
            <a:endParaRPr kumimoji="1" lang="en-US" altLang="ja-JP" dirty="0" smtClean="0"/>
          </a:p>
          <a:p>
            <a:r>
              <a:rPr kumimoji="1" lang="ja-JP" altLang="en-US" dirty="0" smtClean="0"/>
              <a:t>　１０～</a:t>
            </a:r>
            <a:r>
              <a:rPr kumimoji="1" lang="en-US" altLang="ja-JP" dirty="0" smtClean="0"/>
              <a:t>11</a:t>
            </a:r>
            <a:r>
              <a:rPr kumimoji="1" lang="ja-JP" altLang="en-US" dirty="0" smtClean="0"/>
              <a:t>歳：男子６．５ｇ未満　女子７．０ｇ未満</a:t>
            </a:r>
            <a:endParaRPr kumimoji="1" lang="en-US" altLang="ja-JP" dirty="0" smtClean="0"/>
          </a:p>
          <a:p>
            <a:r>
              <a:rPr kumimoji="1" lang="ja-JP" altLang="en-US" dirty="0" smtClean="0"/>
              <a:t>　１２～</a:t>
            </a:r>
            <a:r>
              <a:rPr kumimoji="1" lang="en-US" altLang="ja-JP" dirty="0" smtClean="0"/>
              <a:t>14</a:t>
            </a:r>
            <a:r>
              <a:rPr kumimoji="1" lang="ja-JP" altLang="en-US" dirty="0" smtClean="0"/>
              <a:t>歳：男子８．０ｇ未満　女子７．０ｇ未満</a:t>
            </a:r>
          </a:p>
          <a:p>
            <a:r>
              <a:rPr kumimoji="1" lang="ja-JP" altLang="en-US" dirty="0" smtClean="0"/>
              <a:t>　１５～</a:t>
            </a:r>
            <a:r>
              <a:rPr kumimoji="1" lang="en-US" altLang="ja-JP" dirty="0" smtClean="0"/>
              <a:t>17</a:t>
            </a:r>
            <a:r>
              <a:rPr kumimoji="1" lang="ja-JP" altLang="en-US" dirty="0" smtClean="0"/>
              <a:t>歳：男子８．０ｇ未満　女子７．０ｇ未満</a:t>
            </a:r>
          </a:p>
          <a:p>
            <a:r>
              <a:rPr kumimoji="1" lang="ja-JP" altLang="en-US" dirty="0" smtClean="0"/>
              <a:t>　成　　　 人：男性８．０ｇ未満　女性７．０ｇ未満</a:t>
            </a:r>
            <a:endParaRPr kumimoji="1" lang="en-US" altLang="ja-JP" dirty="0" smtClean="0"/>
          </a:p>
          <a:p>
            <a:endParaRPr kumimoji="1" lang="en-US" altLang="ja-JP" dirty="0" smtClean="0"/>
          </a:p>
          <a:p>
            <a:r>
              <a:rPr kumimoji="1" lang="ja-JP" altLang="en-US" b="1" dirty="0" smtClean="0"/>
              <a:t>胃がんと塩分の関係について</a:t>
            </a:r>
            <a:endParaRPr kumimoji="1" lang="en-US" altLang="ja-JP" b="1" dirty="0" smtClean="0"/>
          </a:p>
          <a:p>
            <a:r>
              <a:rPr kumimoji="1" lang="ja-JP" altLang="en-US" dirty="0" smtClean="0"/>
              <a:t>　胃がんの原因として</a:t>
            </a:r>
            <a:r>
              <a:rPr kumimoji="1" lang="en-US" altLang="ja-JP" dirty="0" smtClean="0"/>
              <a:t>､</a:t>
            </a:r>
            <a:r>
              <a:rPr kumimoji="1" lang="ja-JP" altLang="en-US" dirty="0" smtClean="0"/>
              <a:t>食生活については、塩分の多い食品の摂取や、野菜、果物の摂取不足が指摘されています。</a:t>
            </a:r>
            <a:endParaRPr kumimoji="1" lang="en-US" altLang="ja-JP" dirty="0" smtClean="0"/>
          </a:p>
          <a:p>
            <a:r>
              <a:rPr kumimoji="1" lang="ja-JP" altLang="en-US" dirty="0" smtClean="0"/>
              <a:t>　出典：国立がん研究センターがん情報サービス　それぞれのがんの解説　胃がん　３　胃がんの原因</a:t>
            </a:r>
            <a:endParaRPr kumimoji="1" lang="en-US" altLang="ja-JP" dirty="0" smtClean="0"/>
          </a:p>
          <a:p>
            <a:r>
              <a:rPr kumimoji="1" lang="ja-JP" altLang="en-US" dirty="0" smtClean="0"/>
              <a:t>　</a:t>
            </a:r>
            <a:r>
              <a:rPr kumimoji="1" lang="en-US" altLang="ja-JP" dirty="0" smtClean="0"/>
              <a:t>http://ganjoho.jp/public/cancer/stomach/index.html</a:t>
            </a:r>
          </a:p>
          <a:p>
            <a:endParaRPr kumimoji="1" lang="ja-JP" altLang="en-US" dirty="0" smtClean="0"/>
          </a:p>
          <a:p>
            <a:endParaRPr kumimoji="1" lang="en-US" altLang="ja-JP" dirty="0" smtClean="0"/>
          </a:p>
          <a:p>
            <a:endParaRPr kumimoji="1" lang="en-US" altLang="ja-JP" dirty="0" smtClean="0"/>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22</a:t>
            </a:fld>
            <a:endParaRPr kumimoji="1" lang="ja-JP" altLang="en-US" dirty="0"/>
          </a:p>
        </p:txBody>
      </p:sp>
    </p:spTree>
    <p:extLst>
      <p:ext uri="{BB962C8B-B14F-4D97-AF65-F5344CB8AC3E}">
        <p14:creationId xmlns:p14="http://schemas.microsoft.com/office/powerpoint/2010/main" val="984778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食事では，野菜・果物不足にも注意しましょう。</a:t>
            </a:r>
          </a:p>
          <a:p>
            <a:r>
              <a:rPr kumimoji="1" lang="ja-JP" altLang="en-US" dirty="0" smtClean="0"/>
              <a:t>　一日に野菜は３５０ｇ以上（めやすとしては，生野菜なら両手に山盛り１杯分くらい，加熱した野菜なら片手に一杯分くらい），</a:t>
            </a:r>
            <a:endParaRPr kumimoji="1" lang="en-US" altLang="ja-JP" dirty="0" smtClean="0"/>
          </a:p>
          <a:p>
            <a:r>
              <a:rPr kumimoji="1" lang="ja-JP" altLang="en-US" dirty="0" smtClean="0"/>
              <a:t>　果物は，みかんなら</a:t>
            </a:r>
            <a:r>
              <a:rPr kumimoji="1" lang="en-US" altLang="ja-JP" dirty="0" smtClean="0"/>
              <a:t>1</a:t>
            </a:r>
            <a:r>
              <a:rPr kumimoji="1" lang="ja-JP" altLang="en-US" dirty="0" smtClean="0"/>
              <a:t>個くらい，りんごでは２分の１個くらいをめやすに食べましょう。</a:t>
            </a:r>
          </a:p>
          <a:p>
            <a:r>
              <a:rPr kumimoji="1" lang="ja-JP" altLang="en-US" dirty="0" smtClean="0"/>
              <a:t>　おうちの食事や給食にでた野菜や果物は残さないようにしてください。</a:t>
            </a:r>
            <a:endParaRPr kumimoji="1" lang="en-US" altLang="ja-JP" dirty="0" smtClean="0"/>
          </a:p>
          <a:p>
            <a:endParaRPr kumimoji="1" lang="en-US" altLang="ja-JP" dirty="0" smtClean="0"/>
          </a:p>
          <a:p>
            <a:r>
              <a:rPr kumimoji="1" lang="ja-JP" altLang="en-US" dirty="0" smtClean="0"/>
              <a:t>（参考）</a:t>
            </a:r>
            <a:endParaRPr kumimoji="1" lang="en-US" altLang="ja-JP" dirty="0" smtClean="0"/>
          </a:p>
          <a:p>
            <a:r>
              <a:rPr kumimoji="1" lang="ja-JP" altLang="en-US" b="1" dirty="0" smtClean="0"/>
              <a:t>日本人のためのがん予防法</a:t>
            </a:r>
            <a:r>
              <a:rPr kumimoji="1" lang="en-US" altLang="ja-JP" dirty="0" smtClean="0"/>
              <a:t>—</a:t>
            </a:r>
            <a:r>
              <a:rPr kumimoji="1" lang="ja-JP" altLang="en-US" dirty="0" smtClean="0"/>
              <a:t>現状において日本人に推奨できる科学的根拠に基づくがん予防法</a:t>
            </a:r>
            <a:r>
              <a:rPr kumimoji="1" lang="en-US" altLang="ja-JP" dirty="0" smtClean="0"/>
              <a:t>— </a:t>
            </a:r>
          </a:p>
          <a:p>
            <a:r>
              <a:rPr kumimoji="1" lang="ja-JP" altLang="en-US" dirty="0" smtClean="0"/>
              <a:t>　喫煙 　たばこは吸わない。他人のたばこの煙をできるだけ避ける。 </a:t>
            </a:r>
          </a:p>
          <a:p>
            <a:r>
              <a:rPr kumimoji="1" lang="ja-JP" altLang="en-US" dirty="0" smtClean="0"/>
              <a:t>　飲酒 　飲むなら、節度のある飲酒をする。 </a:t>
            </a:r>
          </a:p>
          <a:p>
            <a:r>
              <a:rPr kumimoji="1" lang="ja-JP" altLang="en-US" dirty="0" smtClean="0"/>
              <a:t>　食事 　食事は偏らずバランスよくとる。</a:t>
            </a:r>
          </a:p>
          <a:p>
            <a:r>
              <a:rPr kumimoji="1" lang="ja-JP" altLang="en-US" dirty="0" smtClean="0"/>
              <a:t>　　　　　＊ 塩蔵食品、食塩の摂取は最小限にする。</a:t>
            </a:r>
          </a:p>
          <a:p>
            <a:r>
              <a:rPr kumimoji="1" lang="ja-JP" altLang="en-US" dirty="0" smtClean="0"/>
              <a:t>　　　　　＊ 野菜や果物不足にならない。</a:t>
            </a:r>
          </a:p>
          <a:p>
            <a:r>
              <a:rPr kumimoji="1" lang="ja-JP" altLang="en-US" dirty="0" smtClean="0"/>
              <a:t>　　　　　＊ 飲食物を熱い状態でとらない。 </a:t>
            </a:r>
          </a:p>
          <a:p>
            <a:r>
              <a:rPr kumimoji="1" lang="ja-JP" altLang="en-US" dirty="0" smtClean="0"/>
              <a:t>　身体活動　 日常生活を活動的に。 </a:t>
            </a:r>
          </a:p>
          <a:p>
            <a:r>
              <a:rPr kumimoji="1" lang="ja-JP" altLang="en-US" dirty="0" smtClean="0"/>
              <a:t>　体形 　適正な範囲に。 </a:t>
            </a:r>
          </a:p>
          <a:p>
            <a:r>
              <a:rPr kumimoji="1" lang="ja-JP" altLang="en-US" dirty="0" smtClean="0"/>
              <a:t>　感染　 肝炎ウイルス感染検査と適切な措置を。機会があればピロリ菌検査を </a:t>
            </a:r>
          </a:p>
          <a:p>
            <a:r>
              <a:rPr kumimoji="1" lang="ja-JP" altLang="en-US" dirty="0" smtClean="0"/>
              <a:t>出典：独立行政法人国立がん研究センターＨＰ　</a:t>
            </a:r>
            <a:r>
              <a:rPr kumimoji="1" lang="en-US" altLang="ja-JP" dirty="0" smtClean="0"/>
              <a:t>http://ganjoho.jp/public/pre_scr/prevention/evidence_based.html#prg4_1</a:t>
            </a:r>
          </a:p>
          <a:p>
            <a:endParaRPr kumimoji="1" lang="en-US" altLang="ja-JP" dirty="0" smtClean="0"/>
          </a:p>
          <a:p>
            <a:r>
              <a:rPr kumimoji="1" lang="ja-JP" altLang="en-US" b="1" dirty="0" smtClean="0"/>
              <a:t>野菜・果物とがん－日本人のエビデンスと生活習慣改善により期待される効果</a:t>
            </a:r>
            <a:endParaRPr kumimoji="1" lang="en-US" altLang="ja-JP" b="1" dirty="0" smtClean="0"/>
          </a:p>
          <a:p>
            <a:r>
              <a:rPr kumimoji="1" lang="ja-JP" altLang="en-US" dirty="0" smtClean="0"/>
              <a:t>　果物と肺がんリスクについての刊行論文のメタ解析では最低摂取群に対する最高摂取群の相対危険度は</a:t>
            </a:r>
            <a:r>
              <a:rPr kumimoji="1" lang="en-US" altLang="ja-JP" dirty="0" smtClean="0"/>
              <a:t>0.85</a:t>
            </a:r>
            <a:r>
              <a:rPr kumimoji="1" lang="ja-JP" altLang="en-US" dirty="0" err="1" smtClean="0"/>
              <a:t>、</a:t>
            </a:r>
            <a:r>
              <a:rPr kumimoji="1" lang="ja-JP" altLang="en-US" dirty="0" smtClean="0"/>
              <a:t>１回摂取量あたりの相対危険度は</a:t>
            </a:r>
            <a:r>
              <a:rPr kumimoji="1" lang="en-US" altLang="ja-JP" dirty="0" smtClean="0"/>
              <a:t>0.92</a:t>
            </a:r>
            <a:r>
              <a:rPr kumimoji="1" lang="ja-JP" altLang="en-US" dirty="0" smtClean="0"/>
              <a:t>と、いずれも有意な結果が示されています（</a:t>
            </a:r>
            <a:r>
              <a:rPr kumimoji="1" lang="en-US" altLang="ja-JP" dirty="0" err="1" smtClean="0"/>
              <a:t>Wakai</a:t>
            </a:r>
            <a:r>
              <a:rPr kumimoji="1" lang="en-US" altLang="ja-JP" dirty="0" smtClean="0"/>
              <a:t> et al. Jap J </a:t>
            </a:r>
            <a:r>
              <a:rPr kumimoji="1" lang="en-US" altLang="ja-JP" dirty="0" err="1" smtClean="0"/>
              <a:t>Clin</a:t>
            </a:r>
            <a:r>
              <a:rPr kumimoji="1" lang="en-US" altLang="ja-JP" dirty="0" smtClean="0"/>
              <a:t> </a:t>
            </a:r>
            <a:r>
              <a:rPr kumimoji="1" lang="en-US" altLang="ja-JP" dirty="0" err="1" smtClean="0"/>
              <a:t>Oncol</a:t>
            </a:r>
            <a:r>
              <a:rPr kumimoji="1" lang="en-US" altLang="ja-JP" dirty="0" smtClean="0"/>
              <a:t> 2011</a:t>
            </a:r>
            <a:r>
              <a:rPr kumimoji="1" lang="ja-JP" altLang="en-US" dirty="0" smtClean="0"/>
              <a:t>）。一方、野菜・果物と脳血管疾患およびがん全体との関連を見たコホート研究では、果物と脳血管疾患との間に負の関連が見られたのに対し、がん全体との間には特に関連は見出されませんでした（</a:t>
            </a:r>
            <a:r>
              <a:rPr kumimoji="1" lang="en-US" altLang="ja-JP" dirty="0" err="1" smtClean="0"/>
              <a:t>Takachi</a:t>
            </a:r>
            <a:r>
              <a:rPr kumimoji="1" lang="en-US" altLang="ja-JP" dirty="0" smtClean="0"/>
              <a:t> et al. Am J </a:t>
            </a:r>
            <a:r>
              <a:rPr kumimoji="1" lang="en-US" altLang="ja-JP" dirty="0" err="1" smtClean="0"/>
              <a:t>Epidemiol</a:t>
            </a:r>
            <a:r>
              <a:rPr kumimoji="1" lang="en-US" altLang="ja-JP" dirty="0" smtClean="0"/>
              <a:t> 2008</a:t>
            </a:r>
            <a:r>
              <a:rPr kumimoji="1" lang="ja-JP" altLang="en-US" dirty="0" smtClean="0"/>
              <a:t>）。これまでの複数の研究からは、野菜・果物は少ない摂取量のグループにおいて、がんのリスクが上がることが示されていますが、多く摂れば摂るほどリスクが低下するという知見は限られています。</a:t>
            </a:r>
            <a:endParaRPr kumimoji="1" lang="en-US" altLang="ja-JP" dirty="0" smtClean="0"/>
          </a:p>
          <a:p>
            <a:r>
              <a:rPr kumimoji="1" lang="ja-JP" altLang="en-US" dirty="0" smtClean="0"/>
              <a:t>　たとえば、野菜・果物の摂取と胃がん発生との関連を見たコホート研究では週１回未満に比べて週</a:t>
            </a:r>
            <a:r>
              <a:rPr kumimoji="1" lang="en-US" altLang="ja-JP" dirty="0" smtClean="0"/>
              <a:t>1-2</a:t>
            </a:r>
            <a:r>
              <a:rPr kumimoji="1" lang="ja-JP" altLang="en-US" dirty="0" smtClean="0"/>
              <a:t>回、</a:t>
            </a:r>
            <a:r>
              <a:rPr kumimoji="1" lang="en-US" altLang="ja-JP" dirty="0" smtClean="0"/>
              <a:t>3-4</a:t>
            </a:r>
            <a:r>
              <a:rPr kumimoji="1" lang="ja-JP" altLang="en-US" dirty="0" smtClean="0"/>
              <a:t>回、ほぼ毎日摂取するグループのリスクは黄色野菜では摂取頻度に応じて段階的に低下しました。しかし、緑色野菜、他の野菜、果物においては週</a:t>
            </a:r>
            <a:r>
              <a:rPr kumimoji="1" lang="en-US" altLang="ja-JP" dirty="0" smtClean="0"/>
              <a:t>1-2</a:t>
            </a:r>
            <a:r>
              <a:rPr kumimoji="1" lang="ja-JP" altLang="en-US" dirty="0" smtClean="0"/>
              <a:t>回摂取すれば、それ以上頻度を増やしてもリスク低下は週</a:t>
            </a:r>
            <a:r>
              <a:rPr kumimoji="1" lang="en-US" altLang="ja-JP" dirty="0" smtClean="0"/>
              <a:t>1-2</a:t>
            </a:r>
            <a:r>
              <a:rPr kumimoji="1" lang="ja-JP" altLang="en-US" dirty="0" smtClean="0"/>
              <a:t>回の場合と同等でした（</a:t>
            </a:r>
            <a:r>
              <a:rPr kumimoji="1" lang="en-US" altLang="ja-JP" dirty="0" smtClean="0"/>
              <a:t>Kobayashi et al. </a:t>
            </a:r>
            <a:r>
              <a:rPr kumimoji="1" lang="en-US" altLang="ja-JP" dirty="0" err="1" smtClean="0"/>
              <a:t>Int</a:t>
            </a:r>
            <a:r>
              <a:rPr kumimoji="1" lang="en-US" altLang="ja-JP" dirty="0" smtClean="0"/>
              <a:t> J Cancer 2002</a:t>
            </a:r>
            <a:r>
              <a:rPr kumimoji="1" lang="ja-JP" altLang="en-US" dirty="0" smtClean="0"/>
              <a:t>）。同じコホートで、大腸がんにおいて、野菜・果物はリスク低下と関連していませんでしたが、食物繊維の摂取量に応じて</a:t>
            </a:r>
            <a:r>
              <a:rPr kumimoji="1" lang="en-US" altLang="ja-JP" dirty="0" smtClean="0"/>
              <a:t>5</a:t>
            </a:r>
            <a:r>
              <a:rPr kumimoji="1" lang="ja-JP" altLang="en-US" dirty="0" smtClean="0"/>
              <a:t>グループに分けた場合、最も摂取量の少ないグループをさらに３群に分けた場合、最も摂取量の多いグループに比べて</a:t>
            </a:r>
            <a:r>
              <a:rPr kumimoji="1" lang="en-US" altLang="ja-JP" dirty="0" smtClean="0"/>
              <a:t>2.3</a:t>
            </a:r>
            <a:r>
              <a:rPr kumimoji="1" lang="ja-JP" altLang="en-US" dirty="0" smtClean="0"/>
              <a:t>倍に上昇することが示されています（</a:t>
            </a:r>
            <a:r>
              <a:rPr kumimoji="1" lang="en-US" altLang="ja-JP" dirty="0" err="1" smtClean="0"/>
              <a:t>Ohtani</a:t>
            </a:r>
            <a:r>
              <a:rPr kumimoji="1" lang="en-US" altLang="ja-JP" dirty="0" smtClean="0"/>
              <a:t> et al. </a:t>
            </a:r>
            <a:r>
              <a:rPr kumimoji="1" lang="en-US" altLang="ja-JP" dirty="0" err="1" smtClean="0"/>
              <a:t>Int</a:t>
            </a:r>
            <a:r>
              <a:rPr kumimoji="1" lang="en-US" altLang="ja-JP" dirty="0" smtClean="0"/>
              <a:t> J Cancer 2006</a:t>
            </a:r>
            <a:r>
              <a:rPr kumimoji="1" lang="ja-JP" altLang="en-US" dirty="0" smtClean="0"/>
              <a:t>）。また、野菜・果物によるリスクの低下が期待される、食道・胃・肺がんは、いずれも喫煙との関連が強く、食道がんは飲酒との関連が強いがんです。</a:t>
            </a:r>
            <a:endParaRPr kumimoji="1" lang="en-US" altLang="ja-JP" dirty="0" smtClean="0"/>
          </a:p>
          <a:p>
            <a:r>
              <a:rPr kumimoji="1" lang="ja-JP" altLang="en-US" dirty="0" smtClean="0"/>
              <a:t>　従って、まずは、禁煙と節酒が優先されますが、脳卒中や心筋梗塞等をはじめとする生活習慣病全体にも目を向けると、野菜・果物を毎日とることがすすめられます。</a:t>
            </a:r>
          </a:p>
          <a:p>
            <a:r>
              <a:rPr kumimoji="1" lang="ja-JP" altLang="en-US" dirty="0" smtClean="0"/>
              <a:t>　</a:t>
            </a:r>
            <a:r>
              <a:rPr kumimoji="1" lang="en-US" altLang="ja-JP" dirty="0" smtClean="0"/>
              <a:t>WCRF/AICR</a:t>
            </a:r>
            <a:r>
              <a:rPr kumimoji="1" lang="ja-JP" altLang="en-US" dirty="0" smtClean="0"/>
              <a:t>は、野菜・果物を少なくとも</a:t>
            </a:r>
            <a:r>
              <a:rPr kumimoji="1" lang="en-US" altLang="ja-JP" dirty="0" smtClean="0"/>
              <a:t>400</a:t>
            </a:r>
            <a:r>
              <a:rPr kumimoji="1" lang="ja-JP" altLang="en-US" dirty="0" err="1" smtClean="0"/>
              <a:t>ｇ</a:t>
            </a:r>
            <a:r>
              <a:rPr kumimoji="1" lang="ja-JP" altLang="en-US" dirty="0" smtClean="0"/>
              <a:t>とることを推奨しています。また、健康日本２１では、</a:t>
            </a:r>
            <a:r>
              <a:rPr kumimoji="1" lang="en-US" altLang="ja-JP" dirty="0" smtClean="0"/>
              <a:t>1</a:t>
            </a:r>
            <a:r>
              <a:rPr kumimoji="1" lang="ja-JP" altLang="en-US" dirty="0" smtClean="0"/>
              <a:t>日あたり野菜を</a:t>
            </a:r>
            <a:r>
              <a:rPr kumimoji="1" lang="en-US" altLang="ja-JP" dirty="0" smtClean="0"/>
              <a:t>350g</a:t>
            </a:r>
            <a:r>
              <a:rPr kumimoji="1" lang="ja-JP" altLang="en-US" dirty="0" smtClean="0"/>
              <a:t>とることを目標としています。果物もあわせた目安としては、野菜を小鉢で</a:t>
            </a:r>
            <a:r>
              <a:rPr kumimoji="1" lang="en-US" altLang="ja-JP" dirty="0" smtClean="0"/>
              <a:t>5</a:t>
            </a:r>
            <a:r>
              <a:rPr kumimoji="1" lang="ja-JP" altLang="en-US" dirty="0" smtClean="0"/>
              <a:t>皿分と果物</a:t>
            </a:r>
            <a:r>
              <a:rPr kumimoji="1" lang="en-US" altLang="ja-JP" dirty="0" smtClean="0"/>
              <a:t>1</a:t>
            </a:r>
            <a:r>
              <a:rPr kumimoji="1" lang="ja-JP" altLang="en-US" dirty="0" smtClean="0"/>
              <a:t>皿分を毎日食べる心がけで、</a:t>
            </a:r>
            <a:r>
              <a:rPr kumimoji="1" lang="en-US" altLang="ja-JP" dirty="0" smtClean="0"/>
              <a:t>400</a:t>
            </a:r>
            <a:r>
              <a:rPr kumimoji="1" lang="ja-JP" altLang="en-US" dirty="0" err="1" smtClean="0"/>
              <a:t>ｇ</a:t>
            </a:r>
            <a:r>
              <a:rPr kumimoji="1" lang="ja-JP" altLang="en-US" dirty="0" smtClean="0"/>
              <a:t>程度になります。</a:t>
            </a:r>
            <a:endParaRPr kumimoji="1" lang="en-US" altLang="ja-JP" dirty="0" smtClean="0"/>
          </a:p>
          <a:p>
            <a:r>
              <a:rPr kumimoji="1" lang="ja-JP" altLang="en-US" dirty="0" smtClean="0"/>
              <a:t>出典：国立がん研究センターＨＰ　</a:t>
            </a:r>
            <a:r>
              <a:rPr kumimoji="1" lang="en-US" altLang="ja-JP" dirty="0" smtClean="0"/>
              <a:t>http://epi.ncc.go.jp/can_prev/93/3457.html#suisho6</a:t>
            </a:r>
            <a:endParaRPr kumimoji="1" lang="ja-JP" altLang="en-US" dirty="0" smtClean="0"/>
          </a:p>
          <a:p>
            <a:endParaRPr kumimoji="1" lang="en-US" altLang="ja-JP" dirty="0" smtClean="0"/>
          </a:p>
          <a:p>
            <a:r>
              <a:rPr kumimoji="1" lang="ja-JP" altLang="en-US" b="1" dirty="0" smtClean="0"/>
              <a:t>食物繊維とがんの予防について</a:t>
            </a:r>
            <a:endParaRPr kumimoji="1" lang="en-US" altLang="ja-JP" b="1" dirty="0" smtClean="0"/>
          </a:p>
          <a:p>
            <a:r>
              <a:rPr kumimoji="1" lang="ja-JP" altLang="en-US" dirty="0" smtClean="0"/>
              <a:t>　食物繊維は，豆類，野菜，全粒穀物，種実類，果実に多く含まれます。これらの食物には，がんのリスクを低下させ，冠動脈性心疾患のリスク低下などの有益な効果を示す他の栄養素も含まれているので，これらの食物を摂取することが推奨されます。</a:t>
            </a:r>
            <a:endParaRPr kumimoji="1" lang="en-US" altLang="ja-JP" dirty="0" smtClean="0"/>
          </a:p>
          <a:p>
            <a:r>
              <a:rPr kumimoji="1" lang="ja-JP" altLang="en-US" dirty="0" smtClean="0"/>
              <a:t>出典：米国対がん協会著，坪野吉孝監修「</a:t>
            </a:r>
            <a:r>
              <a:rPr kumimoji="1" lang="en-US" altLang="ja-JP" dirty="0" smtClean="0"/>
              <a:t>『</a:t>
            </a:r>
            <a:r>
              <a:rPr kumimoji="1" lang="ja-JP" altLang="en-US" dirty="0" smtClean="0"/>
              <a:t>がん</a:t>
            </a:r>
            <a:r>
              <a:rPr kumimoji="1" lang="en-US" altLang="ja-JP" dirty="0" smtClean="0"/>
              <a:t>』</a:t>
            </a:r>
            <a:r>
              <a:rPr kumimoji="1" lang="ja-JP" altLang="en-US" dirty="0" smtClean="0"/>
              <a:t>になってからの食事と運動」</a:t>
            </a:r>
            <a:r>
              <a:rPr kumimoji="1" lang="en-US" altLang="ja-JP" dirty="0" smtClean="0"/>
              <a:t>p.120-p.121</a:t>
            </a:r>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23</a:t>
            </a:fld>
            <a:endParaRPr kumimoji="1" lang="ja-JP" altLang="en-US" dirty="0"/>
          </a:p>
        </p:txBody>
      </p:sp>
    </p:spTree>
    <p:extLst>
      <p:ext uri="{BB962C8B-B14F-4D97-AF65-F5344CB8AC3E}">
        <p14:creationId xmlns:p14="http://schemas.microsoft.com/office/powerpoint/2010/main" val="4016013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運動不足はがん予防にもよくありません。</a:t>
            </a:r>
            <a:endParaRPr kumimoji="1" lang="en-US" altLang="ja-JP" dirty="0" smtClean="0"/>
          </a:p>
          <a:p>
            <a:r>
              <a:rPr kumimoji="1" lang="ja-JP" altLang="en-US" dirty="0" smtClean="0"/>
              <a:t>　運動の習慣を身につけて，大人になっても</a:t>
            </a:r>
            <a:r>
              <a:rPr kumimoji="1" lang="en-US" altLang="ja-JP" dirty="0" smtClean="0"/>
              <a:t>､</a:t>
            </a:r>
            <a:r>
              <a:rPr kumimoji="1" lang="ja-JP" altLang="en-US" dirty="0" smtClean="0"/>
              <a:t>運動を続けることが大切です。</a:t>
            </a:r>
            <a:endParaRPr kumimoji="1" lang="en-US" altLang="ja-JP" dirty="0" smtClean="0"/>
          </a:p>
          <a:p>
            <a:r>
              <a:rPr kumimoji="1" lang="ja-JP" altLang="en-US" dirty="0" smtClean="0"/>
              <a:t>　晴れた日には外で遊ぶ</a:t>
            </a:r>
            <a:r>
              <a:rPr kumimoji="1" lang="en-US" altLang="ja-JP" dirty="0" smtClean="0"/>
              <a:t>､</a:t>
            </a:r>
            <a:r>
              <a:rPr kumimoji="1" lang="ja-JP" altLang="en-US" dirty="0" smtClean="0"/>
              <a:t>スポーツをしてみるなど，日常生活を活動的に過ごしましょう。</a:t>
            </a:r>
            <a:endParaRPr kumimoji="1" lang="en-US" altLang="ja-JP" dirty="0" smtClean="0"/>
          </a:p>
          <a:p>
            <a:endParaRPr kumimoji="1" lang="en-US" altLang="ja-JP" dirty="0" smtClean="0"/>
          </a:p>
          <a:p>
            <a:r>
              <a:rPr kumimoji="1" lang="en-US" altLang="ja-JP" dirty="0" smtClean="0"/>
              <a:t>(</a:t>
            </a:r>
            <a:r>
              <a:rPr kumimoji="1" lang="ja-JP" altLang="en-US" dirty="0" smtClean="0"/>
              <a:t>参考）</a:t>
            </a:r>
            <a:endParaRPr kumimoji="1" lang="en-US" altLang="ja-JP" dirty="0" smtClean="0"/>
          </a:p>
          <a:p>
            <a:r>
              <a:rPr kumimoji="1" lang="ja-JP" altLang="en-US" b="1" dirty="0" smtClean="0"/>
              <a:t>ルルブル運動について</a:t>
            </a:r>
            <a:endParaRPr kumimoji="1" lang="en-US" altLang="ja-JP" b="1" dirty="0" smtClean="0"/>
          </a:p>
          <a:p>
            <a:r>
              <a:rPr kumimoji="1" lang="ja-JP" altLang="en-US" dirty="0" smtClean="0"/>
              <a:t>　宮城県教育委員会は，子どもの基本的生活習慣の改善を目指して「ルルブル運動」を推進しています。</a:t>
            </a:r>
            <a:endParaRPr kumimoji="1" lang="en-US" altLang="ja-JP" dirty="0" smtClean="0"/>
          </a:p>
          <a:p>
            <a:r>
              <a:rPr kumimoji="1" lang="ja-JP" altLang="en-US" dirty="0" smtClean="0"/>
              <a:t>　「ルルブル」とは子どもの健やかな成長に必要な「しっかり寝ル・きちんと食べル・よく遊ブで健やかに伸びル」からとったものです。</a:t>
            </a:r>
            <a:endParaRPr kumimoji="1" lang="en-US" altLang="ja-JP" dirty="0" smtClean="0"/>
          </a:p>
          <a:p>
            <a:r>
              <a:rPr kumimoji="1" lang="ja-JP" altLang="en-US" dirty="0" smtClean="0"/>
              <a:t>出典：みやぎっ子ルルブル推進会議のページ（</a:t>
            </a:r>
            <a:r>
              <a:rPr kumimoji="1" lang="en-US" altLang="ja-JP" dirty="0" smtClean="0"/>
              <a:t>http://www.pref.miyagi.jp/site/ruruburu/</a:t>
            </a:r>
            <a:r>
              <a:rPr kumimoji="1" lang="ja-JP" altLang="en-US" dirty="0" smtClean="0"/>
              <a:t>）</a:t>
            </a:r>
            <a:endParaRPr kumimoji="1" lang="en-US" altLang="ja-JP" dirty="0" smtClean="0"/>
          </a:p>
          <a:p>
            <a:endParaRPr kumimoji="1" lang="en-US" altLang="ja-JP" dirty="0" smtClean="0"/>
          </a:p>
          <a:p>
            <a:r>
              <a:rPr kumimoji="1" lang="ja-JP" altLang="en-US" b="1" u="none" dirty="0" smtClean="0"/>
              <a:t>運動に関する日本人のエビデンスと生活習慣改善により期待される効果</a:t>
            </a:r>
            <a:endParaRPr kumimoji="1" lang="en-US" altLang="ja-JP" b="1" u="none" dirty="0" smtClean="0"/>
          </a:p>
          <a:p>
            <a:r>
              <a:rPr kumimoji="1" lang="ja-JP" altLang="en-US" u="none" dirty="0" smtClean="0"/>
              <a:t>　日本人を対象としたあるコホート研究では、仕事や運動などからの身体活動量が高くなるほど、がん全体の発生リスクは低くなることが示されています（</a:t>
            </a:r>
            <a:r>
              <a:rPr kumimoji="1" lang="en-US" altLang="ja-JP" u="none" dirty="0" smtClean="0"/>
              <a:t>Inoue et al. Am J </a:t>
            </a:r>
            <a:r>
              <a:rPr kumimoji="1" lang="en-US" altLang="ja-JP" u="none" dirty="0" err="1" smtClean="0"/>
              <a:t>Epidemiol</a:t>
            </a:r>
            <a:r>
              <a:rPr kumimoji="1" lang="en-US" altLang="ja-JP" u="none" dirty="0" smtClean="0"/>
              <a:t> 2008</a:t>
            </a:r>
            <a:r>
              <a:rPr kumimoji="1" lang="ja-JP" altLang="en-US" u="none" dirty="0" smtClean="0"/>
              <a:t>）。さらに、身体活動量が高いとがんのみならず心疾患の死亡のリスクも低くなることから、死亡全体のリスクも低まることが分かりました（</a:t>
            </a:r>
            <a:r>
              <a:rPr kumimoji="1" lang="en-US" altLang="ja-JP" u="none" dirty="0" smtClean="0"/>
              <a:t>Inoue et al. Ann </a:t>
            </a:r>
            <a:r>
              <a:rPr kumimoji="1" lang="en-US" altLang="ja-JP" u="none" dirty="0" err="1" smtClean="0"/>
              <a:t>Epidemiol</a:t>
            </a:r>
            <a:r>
              <a:rPr kumimoji="1" lang="en-US" altLang="ja-JP" u="none" dirty="0" smtClean="0"/>
              <a:t> 2008</a:t>
            </a:r>
            <a:r>
              <a:rPr kumimoji="1" lang="ja-JP" altLang="en-US" u="none" dirty="0" smtClean="0"/>
              <a:t>）。身体活動量を保つことは、健康で長生きするための鍵になりそうです。</a:t>
            </a:r>
          </a:p>
          <a:p>
            <a:r>
              <a:rPr kumimoji="1" lang="ja-JP" altLang="en-US" u="none" dirty="0" smtClean="0"/>
              <a:t>　厚生労働省は「健康づくりのための運動指針</a:t>
            </a:r>
            <a:r>
              <a:rPr kumimoji="1" lang="en-US" altLang="ja-JP" u="none" dirty="0" smtClean="0"/>
              <a:t>2013</a:t>
            </a:r>
            <a:r>
              <a:rPr kumimoji="1" lang="ja-JP" altLang="en-US" u="none" dirty="0" smtClean="0"/>
              <a:t>」の中で、</a:t>
            </a:r>
            <a:r>
              <a:rPr kumimoji="1" lang="en-US" altLang="ja-JP" u="none" dirty="0" smtClean="0"/>
              <a:t>18</a:t>
            </a:r>
            <a:r>
              <a:rPr kumimoji="1" lang="ja-JP" altLang="en-US" u="none" dirty="0" smtClean="0"/>
              <a:t>～</a:t>
            </a:r>
            <a:r>
              <a:rPr kumimoji="1" lang="en-US" altLang="ja-JP" u="none" dirty="0" smtClean="0"/>
              <a:t>64</a:t>
            </a:r>
            <a:r>
              <a:rPr kumimoji="1" lang="ja-JP" altLang="en-US" u="none" dirty="0" smtClean="0"/>
              <a:t>歳では身体活動量の基準として強度が</a:t>
            </a:r>
            <a:r>
              <a:rPr kumimoji="1" lang="en-US" altLang="ja-JP" u="none" dirty="0" smtClean="0"/>
              <a:t>3</a:t>
            </a:r>
            <a:r>
              <a:rPr kumimoji="1" lang="ja-JP" altLang="en-US" u="none" dirty="0" smtClean="0"/>
              <a:t>メッツ以上の身体活動を</a:t>
            </a:r>
            <a:r>
              <a:rPr kumimoji="1" lang="en-US" altLang="ja-JP" u="none" dirty="0" smtClean="0"/>
              <a:t>23</a:t>
            </a:r>
            <a:r>
              <a:rPr kumimoji="1" lang="ja-JP" altLang="en-US" u="none" dirty="0" smtClean="0"/>
              <a:t>メッツ・時</a:t>
            </a:r>
            <a:r>
              <a:rPr kumimoji="1" lang="en-US" altLang="ja-JP" u="none" dirty="0" smtClean="0"/>
              <a:t>/</a:t>
            </a:r>
            <a:r>
              <a:rPr kumimoji="1" lang="ja-JP" altLang="en-US" u="none" dirty="0" smtClean="0"/>
              <a:t>週行うことを目標としています。１メッツ・時に相当する身体活動とは、生活活動としては、</a:t>
            </a:r>
            <a:r>
              <a:rPr kumimoji="1" lang="en-US" altLang="ja-JP" u="none" dirty="0" smtClean="0"/>
              <a:t>20</a:t>
            </a:r>
            <a:r>
              <a:rPr kumimoji="1" lang="ja-JP" altLang="en-US" u="none" dirty="0" smtClean="0"/>
              <a:t>分の歩行、</a:t>
            </a:r>
            <a:r>
              <a:rPr kumimoji="1" lang="en-US" altLang="ja-JP" u="none" dirty="0" smtClean="0"/>
              <a:t>15</a:t>
            </a:r>
            <a:r>
              <a:rPr kumimoji="1" lang="ja-JP" altLang="en-US" u="none" dirty="0" smtClean="0"/>
              <a:t>分の自転車や子どもとの遊び、</a:t>
            </a:r>
            <a:r>
              <a:rPr kumimoji="1" lang="en-US" altLang="ja-JP" u="none" dirty="0" smtClean="0"/>
              <a:t>10</a:t>
            </a:r>
            <a:r>
              <a:rPr kumimoji="1" lang="ja-JP" altLang="en-US" u="none" dirty="0" smtClean="0"/>
              <a:t>分の階段昇降、</a:t>
            </a:r>
            <a:r>
              <a:rPr kumimoji="1" lang="en-US" altLang="ja-JP" u="none" dirty="0" smtClean="0"/>
              <a:t>7</a:t>
            </a:r>
            <a:r>
              <a:rPr kumimoji="1" lang="ja-JP" altLang="en-US" u="none" dirty="0" smtClean="0"/>
              <a:t>～</a:t>
            </a:r>
            <a:r>
              <a:rPr kumimoji="1" lang="en-US" altLang="ja-JP" u="none" dirty="0" smtClean="0"/>
              <a:t>8</a:t>
            </a:r>
            <a:r>
              <a:rPr kumimoji="1" lang="ja-JP" altLang="en-US" u="none" dirty="0" smtClean="0"/>
              <a:t>分の重い荷物運び、また、運動としては、</a:t>
            </a:r>
            <a:r>
              <a:rPr kumimoji="1" lang="en-US" altLang="ja-JP" u="none" dirty="0" smtClean="0"/>
              <a:t>20</a:t>
            </a:r>
            <a:r>
              <a:rPr kumimoji="1" lang="ja-JP" altLang="en-US" u="none" dirty="0" smtClean="0"/>
              <a:t>分の軽い筋力トレーニング、</a:t>
            </a:r>
            <a:r>
              <a:rPr kumimoji="1" lang="en-US" altLang="ja-JP" u="none" dirty="0" smtClean="0"/>
              <a:t>15</a:t>
            </a:r>
            <a:r>
              <a:rPr kumimoji="1" lang="ja-JP" altLang="en-US" u="none" dirty="0" smtClean="0"/>
              <a:t>分の速歩やゴルフ、 </a:t>
            </a:r>
            <a:r>
              <a:rPr kumimoji="1" lang="en-US" altLang="ja-JP" u="none" dirty="0" smtClean="0"/>
              <a:t>10</a:t>
            </a:r>
            <a:r>
              <a:rPr kumimoji="1" lang="ja-JP" altLang="en-US" u="none" dirty="0" smtClean="0"/>
              <a:t>分の軽いジョギングやエアロビクス、</a:t>
            </a:r>
            <a:r>
              <a:rPr kumimoji="1" lang="en-US" altLang="ja-JP" u="none" dirty="0" smtClean="0"/>
              <a:t>7</a:t>
            </a:r>
            <a:r>
              <a:rPr kumimoji="1" lang="ja-JP" altLang="en-US" u="none" dirty="0" smtClean="0"/>
              <a:t>～</a:t>
            </a:r>
            <a:r>
              <a:rPr kumimoji="1" lang="en-US" altLang="ja-JP" u="none" dirty="0" smtClean="0"/>
              <a:t>8</a:t>
            </a:r>
            <a:r>
              <a:rPr kumimoji="1" lang="ja-JP" altLang="en-US" u="none" dirty="0" smtClean="0"/>
              <a:t>分のランニングや水泳などが該当します。同指針では</a:t>
            </a:r>
            <a:r>
              <a:rPr kumimoji="1" lang="en-US" altLang="ja-JP" u="none" dirty="0" smtClean="0"/>
              <a:t>65</a:t>
            </a:r>
            <a:r>
              <a:rPr kumimoji="1" lang="ja-JP" altLang="en-US" u="none" dirty="0" smtClean="0"/>
              <a:t>歳以上の基準としては、強度を問わず</a:t>
            </a:r>
            <a:r>
              <a:rPr kumimoji="1" lang="en-US" altLang="ja-JP" u="none" dirty="0" smtClean="0"/>
              <a:t>10</a:t>
            </a:r>
            <a:r>
              <a:rPr kumimoji="1" lang="ja-JP" altLang="en-US" u="none" dirty="0" smtClean="0"/>
              <a:t>メッツ・時</a:t>
            </a:r>
            <a:r>
              <a:rPr kumimoji="1" lang="en-US" altLang="ja-JP" u="none" dirty="0" smtClean="0"/>
              <a:t>/</a:t>
            </a:r>
            <a:r>
              <a:rPr kumimoji="1" lang="ja-JP" altLang="en-US" u="none" dirty="0" smtClean="0"/>
              <a:t>週、具体的には横になったままや座ったままにならなければどんな動きでもよいので、身体活動を毎日</a:t>
            </a:r>
            <a:r>
              <a:rPr kumimoji="1" lang="en-US" altLang="ja-JP" u="none" dirty="0" smtClean="0"/>
              <a:t>40</a:t>
            </a:r>
            <a:r>
              <a:rPr kumimoji="1" lang="ja-JP" altLang="en-US" u="none" dirty="0" smtClean="0"/>
              <a:t>分行うことを目安としています。</a:t>
            </a:r>
          </a:p>
          <a:p>
            <a:r>
              <a:rPr kumimoji="1" lang="ja-JP" altLang="en-US" u="none" dirty="0" smtClean="0"/>
              <a:t>出典：国立がん研究センターＨＰ（</a:t>
            </a:r>
            <a:r>
              <a:rPr kumimoji="1" lang="en-US" altLang="ja-JP" u="none" dirty="0" smtClean="0"/>
              <a:t>http://epi.ncc.go.jp/can_prev/93/3457.html#suisho6</a:t>
            </a:r>
            <a:r>
              <a:rPr kumimoji="1" lang="ja-JP" altLang="en-US" u="none" dirty="0" smtClean="0"/>
              <a:t>）</a:t>
            </a:r>
            <a:endParaRPr kumimoji="1" lang="en-US" altLang="ja-JP" u="none" dirty="0" smtClean="0"/>
          </a:p>
          <a:p>
            <a:endParaRPr kumimoji="1" lang="en-US" altLang="ja-JP" u="none" dirty="0" smtClean="0"/>
          </a:p>
          <a:p>
            <a:r>
              <a:rPr kumimoji="1" lang="ja-JP" altLang="en-US" b="1" u="none" dirty="0" smtClean="0"/>
              <a:t>肥満の影響について</a:t>
            </a:r>
            <a:endParaRPr kumimoji="1" lang="en-US" altLang="ja-JP" b="1" u="none" dirty="0" smtClean="0"/>
          </a:p>
          <a:p>
            <a:r>
              <a:rPr kumimoji="1" lang="ja-JP" altLang="en-US" u="none" dirty="0" smtClean="0"/>
              <a:t>　国際的な研究では、過体重と肥満によって、食道がん、大腸がん、腎がん、子宮体がん、閉経後乳がんのリスクが確実に高くなるとされています。</a:t>
            </a:r>
          </a:p>
          <a:p>
            <a:r>
              <a:rPr kumimoji="1" lang="ja-JP" altLang="en-US" u="none" dirty="0" smtClean="0"/>
              <a:t>　日本人などアジアのコホート研究では、過体重でのがん発生リスクの増加は一部のがんでは認められるものの、がん全体に対してははっきりとはみられません。むしろ、やせすぎによるリスクの増加が観察されています。これは、栄養不足に伴う免疫機能の低下や抗酸化物質の不足等によるものと推察されます。</a:t>
            </a:r>
            <a:endParaRPr kumimoji="1" lang="en-US" altLang="ja-JP" u="none" dirty="0" smtClean="0"/>
          </a:p>
          <a:p>
            <a:r>
              <a:rPr kumimoji="1" lang="ja-JP" altLang="en-US" u="none" dirty="0" smtClean="0"/>
              <a:t>出典：国立がんセンターがん情報サービス　人のがんにかかわる要因　３．食物・栄養および身体活動　７）肥満</a:t>
            </a:r>
            <a:endParaRPr kumimoji="1" lang="en-US" altLang="ja-JP" u="none" dirty="0" smtClean="0"/>
          </a:p>
          <a:p>
            <a:r>
              <a:rPr kumimoji="1" lang="ja-JP" altLang="en-US" u="none" dirty="0" smtClean="0"/>
              <a:t>（</a:t>
            </a:r>
            <a:r>
              <a:rPr kumimoji="1" lang="en-US" altLang="ja-JP" u="none" dirty="0" smtClean="0"/>
              <a:t>http://ganjoho.jp/public/pre_scr/cause/factor.html</a:t>
            </a:r>
            <a:r>
              <a:rPr kumimoji="1" lang="ja-JP" altLang="en-US" u="none" dirty="0" smtClean="0"/>
              <a:t>）</a:t>
            </a:r>
            <a:endParaRPr kumimoji="1" lang="en-US" altLang="ja-JP" u="none" dirty="0" smtClean="0"/>
          </a:p>
          <a:p>
            <a:endParaRPr kumimoji="1" lang="en-US" altLang="ja-JP" u="none" dirty="0" smtClean="0"/>
          </a:p>
          <a:p>
            <a:r>
              <a:rPr kumimoji="1" lang="ja-JP" altLang="en-US" b="1" u="none" dirty="0" smtClean="0"/>
              <a:t>がん予防のための栄養と運動に関する米国対がん協会ガイドラインの概要</a:t>
            </a:r>
            <a:r>
              <a:rPr kumimoji="1" lang="ja-JP" altLang="en-US" u="none" dirty="0" smtClean="0"/>
              <a:t>（</a:t>
            </a:r>
            <a:r>
              <a:rPr kumimoji="1" lang="en-US" altLang="ja-JP" u="none" dirty="0" smtClean="0"/>
              <a:t>2012</a:t>
            </a:r>
            <a:r>
              <a:rPr kumimoji="1" lang="ja-JP" altLang="en-US" u="none" dirty="0" smtClean="0"/>
              <a:t>年）</a:t>
            </a:r>
            <a:endParaRPr kumimoji="1" lang="en-US" altLang="ja-JP" u="none" dirty="0" smtClean="0"/>
          </a:p>
          <a:p>
            <a:r>
              <a:rPr kumimoji="1" lang="ja-JP" altLang="en-US" u="none" dirty="0" smtClean="0"/>
              <a:t>　運動をしましょう。</a:t>
            </a:r>
            <a:endParaRPr kumimoji="1" lang="en-US" altLang="ja-JP" u="none" dirty="0" smtClean="0"/>
          </a:p>
          <a:p>
            <a:r>
              <a:rPr kumimoji="1" lang="ja-JP" altLang="en-US" u="none" dirty="0" smtClean="0"/>
              <a:t>　成人：一週間に中等度の運動を</a:t>
            </a:r>
            <a:r>
              <a:rPr kumimoji="1" lang="en-US" altLang="ja-JP" u="none" dirty="0" smtClean="0"/>
              <a:t>150</a:t>
            </a:r>
            <a:r>
              <a:rPr kumimoji="1" lang="ja-JP" altLang="en-US" u="none" dirty="0" smtClean="0"/>
              <a:t>分間，または，強度の運動を</a:t>
            </a:r>
            <a:r>
              <a:rPr kumimoji="1" lang="en-US" altLang="ja-JP" u="none" dirty="0" smtClean="0"/>
              <a:t>75</a:t>
            </a:r>
            <a:r>
              <a:rPr kumimoji="1" lang="ja-JP" altLang="en-US" u="none" dirty="0" smtClean="0"/>
              <a:t>分間（または両者の組み合わせ）を，できれば一週間を通して偏らないように行いましょう。</a:t>
            </a:r>
            <a:endParaRPr kumimoji="1" lang="en-US" altLang="ja-JP" u="none" dirty="0" smtClean="0"/>
          </a:p>
          <a:p>
            <a:r>
              <a:rPr kumimoji="1" lang="ja-JP" altLang="en-US" u="none" dirty="0" smtClean="0"/>
              <a:t>　小児と青少年：毎日，中等度または強度の運動を１時間以上行い，強度の運動を１週間に３日以上行いましょう。</a:t>
            </a:r>
            <a:endParaRPr kumimoji="1" lang="en-US" altLang="ja-JP"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出典：米国対がん協会著，坪野吉孝監修「</a:t>
            </a:r>
            <a:r>
              <a:rPr kumimoji="1" lang="en-US" altLang="ja-JP" dirty="0" smtClean="0"/>
              <a:t>『</a:t>
            </a:r>
            <a:r>
              <a:rPr kumimoji="1" lang="ja-JP" altLang="en-US" dirty="0" smtClean="0"/>
              <a:t>がん</a:t>
            </a:r>
            <a:r>
              <a:rPr kumimoji="1" lang="en-US" altLang="ja-JP" dirty="0" smtClean="0"/>
              <a:t>』</a:t>
            </a:r>
            <a:r>
              <a:rPr kumimoji="1" lang="ja-JP" altLang="en-US" dirty="0" smtClean="0"/>
              <a:t>になってからの食事と運動」</a:t>
            </a:r>
            <a:r>
              <a:rPr kumimoji="1" lang="en-US" altLang="ja-JP" dirty="0" smtClean="0"/>
              <a:t>p.173</a:t>
            </a:r>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24</a:t>
            </a:fld>
            <a:endParaRPr kumimoji="1" lang="ja-JP" altLang="en-US" dirty="0"/>
          </a:p>
        </p:txBody>
      </p:sp>
    </p:spTree>
    <p:extLst>
      <p:ext uri="{BB962C8B-B14F-4D97-AF65-F5344CB8AC3E}">
        <p14:creationId xmlns:p14="http://schemas.microsoft.com/office/powerpoint/2010/main" val="3493152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次にがん検診について勉強しましょう。</a:t>
            </a:r>
            <a:endParaRPr kumimoji="1" lang="en-US" altLang="ja-JP" dirty="0" smtClean="0"/>
          </a:p>
          <a:p>
            <a:r>
              <a:rPr kumimoji="1" lang="ja-JP" altLang="en-US" dirty="0" smtClean="0"/>
              <a:t>　皆さんは，まだがん検診を受ける年齢ではないですが，将来に備えてがん検診を受ける大切さを知ってほしいということと，</a:t>
            </a:r>
            <a:endParaRPr kumimoji="1" lang="en-US" altLang="ja-JP" dirty="0" smtClean="0"/>
          </a:p>
          <a:p>
            <a:r>
              <a:rPr kumimoji="1" lang="ja-JP" altLang="en-US" dirty="0" smtClean="0"/>
              <a:t>　おうちの人の健康についても考えてもらいたいという理由で，がん検診についても勉強してもらいたいと思います。</a:t>
            </a:r>
            <a:endParaRPr kumimoji="1" lang="en-US" altLang="ja-JP" dirty="0" smtClean="0"/>
          </a:p>
          <a:p>
            <a:endParaRPr kumimoji="1" lang="ja-JP" altLang="en-US" dirty="0" smtClean="0"/>
          </a:p>
          <a:p>
            <a:endParaRPr kumimoji="1" lang="en-US" altLang="ja-JP" dirty="0" smtClean="0"/>
          </a:p>
          <a:p>
            <a:endParaRPr kumimoji="1" lang="en-US" altLang="ja-JP" dirty="0" smtClean="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25</a:t>
            </a:fld>
            <a:endParaRPr kumimoji="1" lang="ja-JP" altLang="en-US" dirty="0"/>
          </a:p>
        </p:txBody>
      </p:sp>
    </p:spTree>
    <p:extLst>
      <p:ext uri="{BB962C8B-B14F-4D97-AF65-F5344CB8AC3E}">
        <p14:creationId xmlns:p14="http://schemas.microsoft.com/office/powerpoint/2010/main" val="2796529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ここまで，生活習慣について勉強してきたので，みなさん禁煙，食事，運動の大切さについてはよくわかったと思いますが，生活習慣に気をつけてさえいれば，がんになる危険性はないのでしょうか？</a:t>
            </a:r>
            <a:endParaRPr kumimoji="1" lang="en-US" altLang="ja-JP" dirty="0" smtClean="0"/>
          </a:p>
          <a:p>
            <a:r>
              <a:rPr kumimoji="1" lang="ja-JP" altLang="en-US" dirty="0" smtClean="0"/>
              <a:t>　がん検診の専門家，モドー先生が登場してくれましたので，先生のお話を聞いてみましょう。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26</a:t>
            </a:fld>
            <a:endParaRPr kumimoji="1" lang="ja-JP" altLang="en-US" dirty="0"/>
          </a:p>
        </p:txBody>
      </p:sp>
    </p:spTree>
    <p:extLst>
      <p:ext uri="{BB962C8B-B14F-4D97-AF65-F5344CB8AC3E}">
        <p14:creationId xmlns:p14="http://schemas.microsoft.com/office/powerpoint/2010/main" val="431787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先生はなんと言っているでしょうか？「残念だけど，がんになる可能性が少なくなるだけで，なくなりはしないんだよ。」</a:t>
            </a:r>
          </a:p>
          <a:p>
            <a:r>
              <a:rPr kumimoji="1" lang="ja-JP" altLang="en-US" dirty="0" smtClean="0"/>
              <a:t>　生活習慣などに気をつけていると，がんになる可能性が少なくなりますが、がんになる危険性がゼロになるわけではありません。</a:t>
            </a:r>
            <a:endParaRPr kumimoji="1" lang="en-US" altLang="ja-JP" dirty="0" smtClean="0"/>
          </a:p>
          <a:p>
            <a:r>
              <a:rPr kumimoji="1" lang="ja-JP" altLang="en-US" dirty="0" smtClean="0"/>
              <a:t>　それでは，どうしたらいいのでしょうか。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27</a:t>
            </a:fld>
            <a:endParaRPr kumimoji="1" lang="ja-JP" altLang="en-US" dirty="0"/>
          </a:p>
        </p:txBody>
      </p:sp>
    </p:spTree>
    <p:extLst>
      <p:ext uri="{BB962C8B-B14F-4D97-AF65-F5344CB8AC3E}">
        <p14:creationId xmlns:p14="http://schemas.microsoft.com/office/powerpoint/2010/main" val="1069302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そこで，がん検診が必要になるわけですね。</a:t>
            </a:r>
            <a:endParaRPr kumimoji="1" lang="en-US" altLang="ja-JP" dirty="0" smtClean="0"/>
          </a:p>
          <a:p>
            <a:r>
              <a:rPr kumimoji="1" lang="ja-JP" altLang="en-US" dirty="0" smtClean="0"/>
              <a:t>　モドー先生も言っているように，多くのがんは、早く見つければ、体への負担の軽い治療ですむし，治してまた元気になることもできます。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28</a:t>
            </a:fld>
            <a:endParaRPr kumimoji="1" lang="ja-JP" altLang="en-US" dirty="0"/>
          </a:p>
        </p:txBody>
      </p:sp>
    </p:spTree>
    <p:extLst>
      <p:ext uri="{BB962C8B-B14F-4D97-AF65-F5344CB8AC3E}">
        <p14:creationId xmlns:p14="http://schemas.microsoft.com/office/powerpoint/2010/main" val="729714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クイズ第１問です。</a:t>
            </a:r>
            <a:endParaRPr kumimoji="1" lang="en-US" altLang="ja-JP" dirty="0" smtClean="0"/>
          </a:p>
          <a:p>
            <a:r>
              <a:rPr kumimoji="1" lang="ja-JP" altLang="en-US" dirty="0" smtClean="0"/>
              <a:t>　「がん検診」は，健康な人には必要ないのでしょうか？</a:t>
            </a:r>
            <a:endParaRPr kumimoji="1" lang="en-US" altLang="ja-JP" dirty="0" smtClean="0"/>
          </a:p>
          <a:p>
            <a:r>
              <a:rPr kumimoji="1" lang="ja-JP" altLang="en-US" dirty="0" smtClean="0"/>
              <a:t>　○か</a:t>
            </a:r>
            <a:r>
              <a:rPr kumimoji="1" lang="en-US" altLang="ja-JP" dirty="0" smtClean="0"/>
              <a:t>×</a:t>
            </a:r>
            <a:r>
              <a:rPr kumimoji="1" lang="ja-JP" altLang="en-US" dirty="0" smtClean="0"/>
              <a:t>かで答えてください。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29</a:t>
            </a:fld>
            <a:endParaRPr kumimoji="1" lang="ja-JP" altLang="en-US" dirty="0"/>
          </a:p>
        </p:txBody>
      </p:sp>
    </p:spTree>
    <p:extLst>
      <p:ext uri="{BB962C8B-B14F-4D97-AF65-F5344CB8AC3E}">
        <p14:creationId xmlns:p14="http://schemas.microsoft.com/office/powerpoint/2010/main" val="3037400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はじめに，がんはどんな病気かということを知りましょう。</a:t>
            </a:r>
            <a:endParaRPr kumimoji="1" lang="en-US" altLang="ja-JP" dirty="0" smtClean="0"/>
          </a:p>
          <a:p>
            <a:r>
              <a:rPr kumimoji="1" lang="ja-JP" altLang="en-US" dirty="0" smtClean="0"/>
              <a:t>　みなさんは，がんについてどんなイメージをもっていますか？</a:t>
            </a:r>
          </a:p>
          <a:p>
            <a:r>
              <a:rPr kumimoji="1" lang="ja-JP" altLang="en-US" dirty="0" smtClean="0"/>
              <a:t>　「テレビで見たことがある病気」「とてもこわい病気」と思っている人が多いかもしれませんね。</a:t>
            </a:r>
            <a:endParaRPr kumimoji="1" lang="en-US" altLang="ja-JP" dirty="0" smtClean="0"/>
          </a:p>
          <a:p>
            <a:r>
              <a:rPr kumimoji="1" lang="ja-JP" altLang="en-US" dirty="0" smtClean="0"/>
              <a:t>　がんという病気は，正しい知識があれば決して怖い病気ではありません。</a:t>
            </a:r>
          </a:p>
          <a:p>
            <a:r>
              <a:rPr kumimoji="1" lang="ja-JP" altLang="en-US" dirty="0" smtClean="0"/>
              <a:t>　誰でもなる可能性はありますが，現代の医学はどんどん進歩してきているので，怖くて苦しい病気ではありません。</a:t>
            </a:r>
            <a:endParaRPr kumimoji="1" lang="en-US" altLang="ja-JP" dirty="0" smtClean="0"/>
          </a:p>
          <a:p>
            <a:r>
              <a:rPr lang="ja-JP" altLang="en-US" dirty="0"/>
              <a:t>　</a:t>
            </a:r>
            <a:r>
              <a:rPr kumimoji="1" lang="ja-JP" altLang="en-US" dirty="0" smtClean="0"/>
              <a:t>がん患者でも治療しながら仕事を続けたり，治療を終えて今までどおりの生活を送ったりしている方々もたくさんいます。</a:t>
            </a:r>
          </a:p>
          <a:p>
            <a:r>
              <a:rPr kumimoji="1" lang="ja-JP" altLang="en-US" dirty="0" smtClean="0"/>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3</a:t>
            </a:fld>
            <a:endParaRPr kumimoji="1" lang="ja-JP" altLang="en-US" dirty="0"/>
          </a:p>
        </p:txBody>
      </p:sp>
    </p:spTree>
    <p:extLst>
      <p:ext uri="{BB962C8B-B14F-4D97-AF65-F5344CB8AC3E}">
        <p14:creationId xmlns:p14="http://schemas.microsoft.com/office/powerpoint/2010/main" val="2796529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答えは</a:t>
            </a:r>
            <a:r>
              <a:rPr kumimoji="1" lang="en-US" altLang="ja-JP" dirty="0" smtClean="0"/>
              <a:t>×</a:t>
            </a:r>
            <a:r>
              <a:rPr kumimoji="1" lang="ja-JP" altLang="en-US" dirty="0" smtClean="0"/>
              <a:t>です。</a:t>
            </a:r>
            <a:endParaRPr kumimoji="1" lang="en-US" altLang="ja-JP" dirty="0" smtClean="0"/>
          </a:p>
          <a:p>
            <a:r>
              <a:rPr kumimoji="1" lang="ja-JP" altLang="en-US" dirty="0" smtClean="0"/>
              <a:t>　がんは早い段階ではなにも症状が出ないことがほとんどです。</a:t>
            </a:r>
            <a:endParaRPr kumimoji="1" lang="en-US" altLang="ja-JP" dirty="0" smtClean="0"/>
          </a:p>
          <a:p>
            <a:r>
              <a:rPr kumimoji="1" lang="ja-JP" altLang="en-US" dirty="0" smtClean="0"/>
              <a:t>　「がん検診」は，なにも症状がない，健康な人が，定期的に受ける必要があります。</a:t>
            </a:r>
            <a:endParaRPr kumimoji="1" lang="en-US" altLang="ja-JP" dirty="0" smtClean="0"/>
          </a:p>
          <a:p>
            <a:r>
              <a:rPr kumimoji="1" lang="ja-JP" altLang="en-US" dirty="0" smtClean="0"/>
              <a:t>　がんは早い段階に見つけることで，治せる可能性が高くなります。そのため，定期的な検診がとても大事です。</a:t>
            </a:r>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30</a:t>
            </a:fld>
            <a:endParaRPr kumimoji="1" lang="ja-JP" altLang="en-US" dirty="0"/>
          </a:p>
        </p:txBody>
      </p:sp>
    </p:spTree>
    <p:extLst>
      <p:ext uri="{BB962C8B-B14F-4D97-AF65-F5344CB8AC3E}">
        <p14:creationId xmlns:p14="http://schemas.microsoft.com/office/powerpoint/2010/main" val="148471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ここで，がん検診の豆知識を１つお教えします。</a:t>
            </a:r>
            <a:endParaRPr kumimoji="1" lang="en-US" altLang="ja-JP" dirty="0" smtClean="0"/>
          </a:p>
          <a:p>
            <a:r>
              <a:rPr kumimoji="1" lang="ja-JP" altLang="en-US" dirty="0" smtClean="0"/>
              <a:t>　検診バスによるがん検診が日本ではじめて行われたのは，実はわが宮城県なのです。</a:t>
            </a:r>
            <a:endParaRPr kumimoji="1" lang="en-US" altLang="ja-JP" dirty="0" smtClean="0"/>
          </a:p>
          <a:p>
            <a:r>
              <a:rPr kumimoji="1" lang="ja-JP" altLang="en-US" dirty="0" smtClean="0"/>
              <a:t>　今から５０年以上前，昭和</a:t>
            </a:r>
            <a:r>
              <a:rPr kumimoji="1" lang="en-US" altLang="ja-JP" dirty="0" smtClean="0"/>
              <a:t>35</a:t>
            </a:r>
            <a:r>
              <a:rPr kumimoji="1" lang="ja-JP" altLang="en-US" dirty="0" smtClean="0"/>
              <a:t>年のことです。</a:t>
            </a:r>
            <a:endParaRPr kumimoji="1" lang="en-US" altLang="ja-JP" dirty="0" smtClean="0"/>
          </a:p>
          <a:p>
            <a:r>
              <a:rPr kumimoji="1" lang="ja-JP" altLang="en-US" dirty="0" smtClean="0"/>
              <a:t>　皆さんのひいおじいさん，ひいおばあさんの時代からがん検診が行われていましたから，宮城県のがん検診の受診率は全国でもトップクラスです。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31</a:t>
            </a:fld>
            <a:endParaRPr kumimoji="1" lang="ja-JP" altLang="en-US" dirty="0"/>
          </a:p>
        </p:txBody>
      </p:sp>
    </p:spTree>
    <p:extLst>
      <p:ext uri="{BB962C8B-B14F-4D97-AF65-F5344CB8AC3E}">
        <p14:creationId xmlns:p14="http://schemas.microsoft.com/office/powerpoint/2010/main" val="1834554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がん検診の種類と，がん検診を受ける年齢についても，覚えておくといいでしょう。</a:t>
            </a:r>
            <a:endParaRPr kumimoji="1" lang="en-US" altLang="ja-JP" dirty="0" smtClean="0"/>
          </a:p>
          <a:p>
            <a:r>
              <a:rPr kumimoji="1" lang="ja-JP" altLang="en-US" dirty="0" smtClean="0"/>
              <a:t>　がん検診</a:t>
            </a:r>
            <a:r>
              <a:rPr kumimoji="1" lang="ja-JP" altLang="en-US" u="none" dirty="0" smtClean="0"/>
              <a:t>には</a:t>
            </a:r>
            <a:r>
              <a:rPr kumimoji="1" lang="ja-JP" altLang="en-US" dirty="0" smtClean="0"/>
              <a:t>胃がん、大腸がん、肺がん、乳がん、子宮頸（けい）がん検診があります。</a:t>
            </a:r>
            <a:endParaRPr kumimoji="1" lang="en-US" altLang="ja-JP" dirty="0" smtClean="0"/>
          </a:p>
          <a:p>
            <a:r>
              <a:rPr kumimoji="1" lang="ja-JP" altLang="en-US" dirty="0" smtClean="0"/>
              <a:t>　みなさんの</a:t>
            </a:r>
            <a:r>
              <a:rPr kumimoji="1" lang="ja-JP" altLang="en-US" u="none" dirty="0" smtClean="0"/>
              <a:t>おうちの人</a:t>
            </a:r>
            <a:r>
              <a:rPr kumimoji="1" lang="ja-JP" altLang="en-US" dirty="0" smtClean="0"/>
              <a:t>はきちんと受けているでしょうか？</a:t>
            </a:r>
            <a:endParaRPr kumimoji="1" lang="en-US" altLang="ja-JP" dirty="0" smtClean="0"/>
          </a:p>
          <a:p>
            <a:r>
              <a:rPr kumimoji="1" lang="ja-JP" altLang="en-US" dirty="0" smtClean="0"/>
              <a:t>　ぜひ聞いてみてください。</a:t>
            </a:r>
            <a:endParaRPr kumimoji="1" lang="en-US" altLang="ja-JP" dirty="0" smtClean="0"/>
          </a:p>
          <a:p>
            <a:endParaRPr kumimoji="1" lang="en-US" altLang="ja-JP" dirty="0" smtClean="0"/>
          </a:p>
          <a:p>
            <a:r>
              <a:rPr kumimoji="1" lang="ja-JP" altLang="en-US" dirty="0" smtClean="0"/>
              <a:t>（参考）</a:t>
            </a:r>
            <a:endParaRPr kumimoji="1" lang="en-US" altLang="ja-JP" dirty="0" smtClean="0"/>
          </a:p>
          <a:p>
            <a:r>
              <a:rPr kumimoji="1" lang="ja-JP" altLang="en-US" dirty="0" smtClean="0"/>
              <a:t>　</a:t>
            </a:r>
            <a:r>
              <a:rPr kumimoji="1" lang="ja-JP" altLang="en-US" strike="noStrike" baseline="0" dirty="0" smtClean="0"/>
              <a:t>　表の５つのがん検診は，厚生労働省が有効と認め「がん予防重点健康教育及びがん検診実施のための指針」に定めるがん検診です。</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32</a:t>
            </a:fld>
            <a:endParaRPr kumimoji="1" lang="ja-JP" altLang="en-US" dirty="0"/>
          </a:p>
        </p:txBody>
      </p:sp>
    </p:spTree>
    <p:extLst>
      <p:ext uri="{BB962C8B-B14F-4D97-AF65-F5344CB8AC3E}">
        <p14:creationId xmlns:p14="http://schemas.microsoft.com/office/powerpoint/2010/main" val="493909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これまで，がんにならないためにどうしたらいいかということを勉強してきましたが，はじめにいったように，一生のうちには２人に１人ががんにかかります。</a:t>
            </a:r>
            <a:endParaRPr kumimoji="1" lang="en-US" altLang="ja-JP" dirty="0" smtClean="0"/>
          </a:p>
          <a:p>
            <a:r>
              <a:rPr kumimoji="1" lang="ja-JP" altLang="en-US" dirty="0" smtClean="0"/>
              <a:t>　ですから，がんという病気にもしかかったら，どうしたらいいかということを次に勉強しましょう。</a:t>
            </a:r>
            <a:endParaRPr kumimoji="1" lang="en-US" altLang="ja-JP" dirty="0" smtClean="0"/>
          </a:p>
          <a:p>
            <a:endParaRPr kumimoji="1" lang="ja-JP" altLang="en-US" dirty="0" smtClean="0"/>
          </a:p>
          <a:p>
            <a:endParaRPr kumimoji="1" lang="en-US" altLang="ja-JP" dirty="0" smtClean="0"/>
          </a:p>
          <a:p>
            <a:endParaRPr kumimoji="1" lang="en-US" altLang="ja-JP" dirty="0" smtClean="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33</a:t>
            </a:fld>
            <a:endParaRPr kumimoji="1" lang="ja-JP" altLang="en-US" dirty="0"/>
          </a:p>
        </p:txBody>
      </p:sp>
    </p:spTree>
    <p:extLst>
      <p:ext uri="{BB962C8B-B14F-4D97-AF65-F5344CB8AC3E}">
        <p14:creationId xmlns:p14="http://schemas.microsoft.com/office/powerpoint/2010/main" val="2796529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検査によってがんであることがわかった場合，医療機関で治療することになります。</a:t>
            </a:r>
            <a:endParaRPr kumimoji="1" lang="en-US" altLang="ja-JP" dirty="0" smtClean="0"/>
          </a:p>
          <a:p>
            <a:r>
              <a:rPr kumimoji="1" lang="ja-JP" altLang="en-US" dirty="0" smtClean="0"/>
              <a:t>　がんの治療方法には，手術療法，放射線療法，薬物療法の３つの代表的な治療方法があります。</a:t>
            </a:r>
            <a:endParaRPr kumimoji="1" lang="en-US" altLang="ja-JP" dirty="0" smtClean="0"/>
          </a:p>
          <a:p>
            <a:r>
              <a:rPr kumimoji="1" lang="ja-JP" altLang="en-US" dirty="0" smtClean="0"/>
              <a:t>　そのほか，がんによっては「経過観察のみ（前立腺がん）」や「免疫療法」など，一部のがんに用いられている方法もあります。</a:t>
            </a:r>
            <a:endParaRPr kumimoji="1" lang="en-US" altLang="ja-JP" dirty="0" smtClean="0"/>
          </a:p>
          <a:p>
            <a:r>
              <a:rPr kumimoji="1" lang="ja-JP" altLang="en-US" dirty="0" smtClean="0"/>
              <a:t>　がんの種類や，患者さんの体の状態などに合わせて，いちばんよい治療方法が選ばれます。また治療は，いくつかの方法を組み合わせて行うこともあります。</a:t>
            </a:r>
            <a:endParaRPr kumimoji="1" lang="en-US" altLang="ja-JP" dirty="0" smtClean="0"/>
          </a:p>
          <a:p>
            <a:r>
              <a:rPr kumimoji="1" lang="ja-JP" altLang="en-US" dirty="0" smtClean="0"/>
              <a:t>　どのような治療方法が一番よいかは、患者さんひとりひとりちがいます。</a:t>
            </a:r>
            <a:endParaRPr kumimoji="1" lang="en-US" altLang="ja-JP" dirty="0" smtClean="0"/>
          </a:p>
          <a:p>
            <a:r>
              <a:rPr kumimoji="1" lang="ja-JP" altLang="en-US" dirty="0" smtClean="0"/>
              <a:t>　治療方法を選ぶときは，医師と患者さんの間で，よく話し合うことが大切です。</a:t>
            </a:r>
          </a:p>
          <a:p>
            <a:endParaRPr lang="en-US" altLang="ja-JP" dirty="0" smtClean="0"/>
          </a:p>
          <a:p>
            <a:r>
              <a:rPr lang="ja-JP" altLang="en-US" b="1" dirty="0" smtClean="0"/>
              <a:t>免疫療法</a:t>
            </a:r>
            <a:endParaRPr lang="en-US" altLang="ja-JP" b="1" dirty="0" smtClean="0"/>
          </a:p>
          <a:p>
            <a:r>
              <a:rPr lang="ja-JP" altLang="en-US" dirty="0" smtClean="0"/>
              <a:t>　免疫療法とは、免疫担当細胞、サイトカイン、抗体等を活性化する物質を用いて免疫機能を目的の方向に導く治療法です。がんの治療では、現在広く行われている外科療法、化学療法、放射線療法に続き、免疫療法が第４の治療法として期待されています。</a:t>
            </a:r>
            <a:endParaRPr lang="en-US" altLang="ja-JP" dirty="0" smtClean="0"/>
          </a:p>
          <a:p>
            <a:r>
              <a:rPr lang="ja-JP" altLang="en-US" dirty="0" smtClean="0"/>
              <a:t>出典：国立がん研究センター</a:t>
            </a:r>
            <a:r>
              <a:rPr lang="en-US" altLang="ja-JP" dirty="0" smtClean="0"/>
              <a:t>HP</a:t>
            </a:r>
          </a:p>
          <a:p>
            <a:r>
              <a:rPr lang="en-US" altLang="ja-JP" dirty="0" smtClean="0"/>
              <a:t>http://ganjoho.jp/public/dia_tre/treatment/immunotherapy.html</a:t>
            </a:r>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34</a:t>
            </a:fld>
            <a:endParaRPr kumimoji="1" lang="ja-JP" altLang="en-US" dirty="0"/>
          </a:p>
        </p:txBody>
      </p:sp>
    </p:spTree>
    <p:extLst>
      <p:ext uri="{BB962C8B-B14F-4D97-AF65-F5344CB8AC3E}">
        <p14:creationId xmlns:p14="http://schemas.microsoft.com/office/powerpoint/2010/main" val="1400361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575101" cy="4440238"/>
          </a:xfrm>
        </p:spPr>
        <p:txBody>
          <a:bodyPr/>
          <a:lstStyle/>
          <a:p>
            <a:r>
              <a:rPr kumimoji="1" lang="ja-JP" altLang="en-US" dirty="0" smtClean="0"/>
              <a:t>　がんの患者さんは、病気そのものや治療によって、からだの痛みを感じたり、つらさを感じたりすることがあります。</a:t>
            </a:r>
            <a:endParaRPr kumimoji="1" lang="en-US" altLang="ja-JP" dirty="0" smtClean="0"/>
          </a:p>
          <a:p>
            <a:r>
              <a:rPr kumimoji="1" lang="ja-JP" altLang="en-US" dirty="0" smtClean="0"/>
              <a:t>　そのほかにも、がんになったことで不安を感じたり、なやんだりすることもあります。</a:t>
            </a:r>
            <a:endParaRPr kumimoji="1" lang="en-US" altLang="ja-JP" dirty="0" smtClean="0"/>
          </a:p>
          <a:p>
            <a:r>
              <a:rPr kumimoji="1" lang="ja-JP" altLang="en-US" dirty="0" smtClean="0"/>
              <a:t>　痛みやつらさをがまんしながら、がんの治療を行うのは、たいへん苦しいものです。</a:t>
            </a:r>
            <a:endParaRPr kumimoji="1" lang="en-US" altLang="ja-JP" dirty="0" smtClean="0"/>
          </a:p>
          <a:p>
            <a:r>
              <a:rPr kumimoji="1" lang="ja-JP" altLang="en-US" dirty="0" smtClean="0"/>
              <a:t>　そこで、からだと心の痛みやつらさをやわらげるために、治療と同時に「緩和ケア」が行われています。</a:t>
            </a:r>
            <a:endParaRPr kumimoji="1" lang="en-US" altLang="ja-JP" dirty="0" smtClean="0"/>
          </a:p>
          <a:p>
            <a:endParaRPr kumimoji="1" lang="ja-JP" altLang="en-US" dirty="0" smtClean="0"/>
          </a:p>
          <a:p>
            <a:r>
              <a:rPr kumimoji="1" lang="ja-JP" altLang="en-US" dirty="0" smtClean="0"/>
              <a:t>　（参考）</a:t>
            </a:r>
            <a:endParaRPr kumimoji="1" lang="en-US" altLang="ja-JP" dirty="0" smtClean="0"/>
          </a:p>
          <a:p>
            <a:r>
              <a:rPr kumimoji="1" lang="ja-JP" altLang="en-US" dirty="0" smtClean="0"/>
              <a:t>　がんによるからだの痛みは、いろいろな薬を使って、おさえることができます。</a:t>
            </a:r>
          </a:p>
          <a:p>
            <a:r>
              <a:rPr kumimoji="1" lang="ja-JP" altLang="en-US" dirty="0" smtClean="0"/>
              <a:t>　モルヒネなどの医療用麻薬</a:t>
            </a:r>
            <a:r>
              <a:rPr kumimoji="1" lang="en-US" altLang="ja-JP" dirty="0" smtClean="0"/>
              <a:t>※</a:t>
            </a:r>
            <a:r>
              <a:rPr kumimoji="1" lang="ja-JP" altLang="en-US" dirty="0" smtClean="0"/>
              <a:t>が使われることもあります。</a:t>
            </a:r>
          </a:p>
          <a:p>
            <a:r>
              <a:rPr kumimoji="1" lang="ja-JP" altLang="en-US" dirty="0" smtClean="0"/>
              <a:t>　このような方法は、世界中で広く行われています。</a:t>
            </a:r>
          </a:p>
          <a:p>
            <a:r>
              <a:rPr kumimoji="1" lang="ja-JP" altLang="en-US" dirty="0" smtClean="0"/>
              <a:t>　しかし、日本では「麻薬中毒になるのではないか」などの誤解があり，なかなかひろまりませんでした。</a:t>
            </a:r>
          </a:p>
          <a:p>
            <a:endParaRPr kumimoji="1" lang="en-US" altLang="ja-JP" dirty="0" smtClean="0"/>
          </a:p>
          <a:p>
            <a:r>
              <a:rPr kumimoji="1" lang="ja-JP" altLang="en-US" dirty="0" smtClean="0"/>
              <a:t>　</a:t>
            </a:r>
            <a:r>
              <a:rPr kumimoji="1" lang="en-US" altLang="ja-JP" dirty="0" smtClean="0"/>
              <a:t>※</a:t>
            </a:r>
            <a:r>
              <a:rPr kumimoji="1" lang="ja-JP" altLang="en-US" dirty="0" smtClean="0"/>
              <a:t>医療用麻薬とは</a:t>
            </a:r>
          </a:p>
          <a:p>
            <a:r>
              <a:rPr kumimoji="1" lang="ja-JP" altLang="en-US" dirty="0" smtClean="0"/>
              <a:t>　　　「がん」によるからだの痛みをとるために世界中で広く使われています。処方どおりに使用すれば中毒の心配はありません。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35</a:t>
            </a:fld>
            <a:endParaRPr kumimoji="1" lang="ja-JP" altLang="en-US" dirty="0"/>
          </a:p>
        </p:txBody>
      </p:sp>
    </p:spTree>
    <p:extLst>
      <p:ext uri="{BB962C8B-B14F-4D97-AF65-F5344CB8AC3E}">
        <p14:creationId xmlns:p14="http://schemas.microsoft.com/office/powerpoint/2010/main" val="2099049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次もクイズです。</a:t>
            </a:r>
          </a:p>
          <a:p>
            <a:r>
              <a:rPr kumimoji="1" lang="ja-JP" altLang="en-US" dirty="0" smtClean="0"/>
              <a:t>　第２問。</a:t>
            </a:r>
          </a:p>
          <a:p>
            <a:r>
              <a:rPr kumimoji="1" lang="ja-JP" altLang="en-US" dirty="0" smtClean="0"/>
              <a:t>　「がんはうつる病気</a:t>
            </a:r>
            <a:r>
              <a:rPr kumimoji="1" lang="en-US" altLang="ja-JP" dirty="0" smtClean="0"/>
              <a:t>?</a:t>
            </a:r>
            <a:r>
              <a:rPr kumimoji="1" lang="ja-JP" altLang="en-US" dirty="0" smtClean="0"/>
              <a:t>」，○か</a:t>
            </a:r>
            <a:r>
              <a:rPr kumimoji="1" lang="en-US" altLang="ja-JP" dirty="0" smtClean="0"/>
              <a:t>×</a:t>
            </a:r>
            <a:r>
              <a:rPr kumimoji="1" lang="ja-JP" altLang="en-US" dirty="0" smtClean="0"/>
              <a:t>かで答えてください。</a:t>
            </a:r>
            <a:endParaRPr kumimoji="1" lang="en-US" altLang="ja-JP" dirty="0" smtClean="0"/>
          </a:p>
          <a:p>
            <a:endParaRPr kumimoji="1" lang="en-US" altLang="ja-JP" dirty="0" smtClean="0"/>
          </a:p>
          <a:p>
            <a:endParaRPr kumimoji="1"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36</a:t>
            </a:fld>
            <a:endParaRPr kumimoji="1" lang="ja-JP" altLang="en-US" dirty="0"/>
          </a:p>
        </p:txBody>
      </p:sp>
    </p:spTree>
    <p:extLst>
      <p:ext uri="{BB962C8B-B14F-4D97-AF65-F5344CB8AC3E}">
        <p14:creationId xmlns:p14="http://schemas.microsoft.com/office/powerpoint/2010/main" val="2214000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答えは</a:t>
            </a:r>
            <a:r>
              <a:rPr kumimoji="1" lang="en-US" altLang="ja-JP" dirty="0" smtClean="0"/>
              <a:t>×</a:t>
            </a:r>
            <a:r>
              <a:rPr kumimoji="1" lang="ja-JP" altLang="en-US" dirty="0" smtClean="0"/>
              <a:t>です。</a:t>
            </a:r>
            <a:endParaRPr kumimoji="1" lang="en-US" altLang="ja-JP" dirty="0" smtClean="0"/>
          </a:p>
          <a:p>
            <a:r>
              <a:rPr kumimoji="1" lang="ja-JP" altLang="en-US" dirty="0" smtClean="0"/>
              <a:t>　がんという病気自体が人から人にうつることはありません。</a:t>
            </a:r>
          </a:p>
          <a:p>
            <a:r>
              <a:rPr kumimoji="1" lang="ja-JP" altLang="en-US" dirty="0" smtClean="0"/>
              <a:t>　ですから，家族の方ががんになっても，うつることを心配する必要はまったくないのです。</a:t>
            </a:r>
            <a:endParaRPr kumimoji="1" lang="en-US" altLang="ja-JP" dirty="0" smtClean="0"/>
          </a:p>
          <a:p>
            <a:r>
              <a:rPr kumimoji="1" lang="ja-JP" altLang="en-US" dirty="0" smtClean="0"/>
              <a:t>　</a:t>
            </a:r>
            <a:endParaRPr kumimoji="1" lang="en-US" altLang="ja-JP" dirty="0" smtClean="0"/>
          </a:p>
          <a:p>
            <a:r>
              <a:rPr kumimoji="1" lang="ja-JP" altLang="en-US" dirty="0" smtClean="0"/>
              <a:t>　　</a:t>
            </a:r>
            <a:endParaRPr kumimoji="1" lang="en-US" altLang="ja-JP" dirty="0" smtClean="0"/>
          </a:p>
          <a:p>
            <a:r>
              <a:rPr kumimoji="1" lang="ja-JP" altLang="en-US" dirty="0" smtClean="0"/>
              <a:t>（参考）</a:t>
            </a:r>
            <a:endParaRPr kumimoji="1" lang="en-US" altLang="ja-JP" dirty="0" smtClean="0"/>
          </a:p>
          <a:p>
            <a:r>
              <a:rPr kumimoji="1" lang="ja-JP" altLang="en-US" dirty="0" smtClean="0"/>
              <a:t>　　一部のがんでは、ウイルス感染が背景にある場合がありますが、がんになるまでには、それ以外にもさまざまな要因が、長い年月にわたって関係しています。</a:t>
            </a:r>
          </a:p>
          <a:p>
            <a:r>
              <a:rPr kumimoji="1" lang="ja-JP" altLang="en-US" dirty="0" smtClean="0"/>
              <a:t>　　出典：国立がんセンターがん情報サービス　知っておきたいがんの基礎知識</a:t>
            </a:r>
            <a:endParaRPr kumimoji="1" lang="en-US" altLang="ja-JP" dirty="0" smtClean="0"/>
          </a:p>
          <a:p>
            <a:r>
              <a:rPr kumimoji="1" lang="ja-JP" altLang="en-US" dirty="0" smtClean="0"/>
              <a:t>　　　　　</a:t>
            </a:r>
            <a:r>
              <a:rPr kumimoji="1" lang="en-US" altLang="ja-JP" dirty="0" smtClean="0"/>
              <a:t>http://ganjoho.jp/public/dia_tre/knowledge/basic.html</a:t>
            </a:r>
          </a:p>
          <a:p>
            <a:endParaRPr kumimoji="1" lang="en-US" altLang="ja-JP" dirty="0" smtClean="0"/>
          </a:p>
          <a:p>
            <a:r>
              <a:rPr kumimoji="1" lang="ja-JP" altLang="en-US" dirty="0" smtClean="0"/>
              <a:t>（参考）</a:t>
            </a:r>
            <a:endParaRPr kumimoji="1" lang="en-US" altLang="ja-JP" dirty="0" smtClean="0"/>
          </a:p>
          <a:p>
            <a:r>
              <a:rPr kumimoji="1" lang="ja-JP" altLang="en-US" dirty="0" smtClean="0"/>
              <a:t>　　　国際がん研究機構（</a:t>
            </a:r>
            <a:r>
              <a:rPr kumimoji="1" lang="en-US" altLang="ja-JP" dirty="0" smtClean="0"/>
              <a:t>IARC</a:t>
            </a:r>
            <a:r>
              <a:rPr kumimoji="1" lang="ja-JP" altLang="en-US" dirty="0" smtClean="0"/>
              <a:t>）の報告（</a:t>
            </a:r>
            <a:r>
              <a:rPr kumimoji="1" lang="en-US" altLang="ja-JP" dirty="0" smtClean="0"/>
              <a:t>2003</a:t>
            </a:r>
            <a:r>
              <a:rPr kumimoji="1" lang="ja-JP" altLang="en-US" dirty="0" smtClean="0"/>
              <a:t>年）によれば、全世界でウイルスや細菌等の持続感染が原因で発生するがんの割合は、</a:t>
            </a:r>
            <a:r>
              <a:rPr kumimoji="1" lang="en-US" altLang="ja-JP" dirty="0" smtClean="0"/>
              <a:t>18</a:t>
            </a:r>
            <a:r>
              <a:rPr kumimoji="1" lang="ja-JP" altLang="en-US" dirty="0" smtClean="0"/>
              <a:t>％程度と推計されています（表３）。このような感染に起因するがんは、先進国全体では９％と比較的低いのに対し、発展途上国では</a:t>
            </a:r>
            <a:r>
              <a:rPr kumimoji="1" lang="en-US" altLang="ja-JP" dirty="0" smtClean="0"/>
              <a:t>23</a:t>
            </a:r>
            <a:r>
              <a:rPr kumimoji="1" lang="ja-JP" altLang="en-US" dirty="0" smtClean="0"/>
              <a:t>％となっています。</a:t>
            </a:r>
          </a:p>
          <a:p>
            <a:r>
              <a:rPr kumimoji="1" lang="ja-JP" altLang="en-US" dirty="0" smtClean="0"/>
              <a:t>　また、日本については胃がんや肝がんが多いため、感染に起因するがんは</a:t>
            </a:r>
            <a:r>
              <a:rPr kumimoji="1" lang="en-US" altLang="ja-JP" dirty="0" smtClean="0"/>
              <a:t>20</a:t>
            </a:r>
            <a:r>
              <a:rPr kumimoji="1" lang="ja-JP" altLang="en-US" dirty="0" smtClean="0"/>
              <a:t>％と、先進国の中では高いほうです 。</a:t>
            </a:r>
          </a:p>
          <a:p>
            <a:r>
              <a:rPr kumimoji="1" lang="ja-JP" altLang="en-US" dirty="0" smtClean="0"/>
              <a:t>　持続感染によるがんは、Ｂ型肝炎ウイルス（</a:t>
            </a:r>
            <a:r>
              <a:rPr kumimoji="1" lang="en-US" altLang="ja-JP" dirty="0" smtClean="0"/>
              <a:t>HBV</a:t>
            </a:r>
            <a:r>
              <a:rPr kumimoji="1" lang="ja-JP" altLang="en-US" dirty="0" smtClean="0"/>
              <a:t>）、Ｃ型の肝炎ウイルス（</a:t>
            </a:r>
            <a:r>
              <a:rPr kumimoji="1" lang="en-US" altLang="ja-JP" dirty="0" smtClean="0"/>
              <a:t>HCV</a:t>
            </a:r>
            <a:r>
              <a:rPr kumimoji="1" lang="ja-JP" altLang="en-US" dirty="0" smtClean="0"/>
              <a:t>）による肝がん、ヒトパピローマウイルス（</a:t>
            </a:r>
            <a:r>
              <a:rPr kumimoji="1" lang="en-US" altLang="ja-JP" dirty="0" smtClean="0"/>
              <a:t>Human Papillomavirus</a:t>
            </a:r>
            <a:r>
              <a:rPr kumimoji="1" lang="ja-JP" altLang="en-US" dirty="0" smtClean="0"/>
              <a:t>：</a:t>
            </a:r>
            <a:r>
              <a:rPr kumimoji="1" lang="en-US" altLang="ja-JP" dirty="0" smtClean="0"/>
              <a:t>HPV</a:t>
            </a:r>
            <a:r>
              <a:rPr kumimoji="1" lang="ja-JP" altLang="en-US" dirty="0" smtClean="0"/>
              <a:t>）による子宮頸（しきゅうけい）がん、ヘリコバクター・ピロリ菌（</a:t>
            </a:r>
            <a:r>
              <a:rPr kumimoji="1" lang="en-US" altLang="ja-JP" dirty="0" smtClean="0"/>
              <a:t>Hp</a:t>
            </a:r>
            <a:r>
              <a:rPr kumimoji="1" lang="ja-JP" altLang="en-US" dirty="0" smtClean="0"/>
              <a:t>）による胃がんがその大半を占めています。　予防策としては、ワクチン投与による感染予防（</a:t>
            </a:r>
            <a:r>
              <a:rPr kumimoji="1" lang="en-US" altLang="ja-JP" dirty="0" smtClean="0"/>
              <a:t>HBV</a:t>
            </a:r>
            <a:r>
              <a:rPr kumimoji="1" lang="ja-JP" altLang="en-US" dirty="0" smtClean="0"/>
              <a:t>）、感染者への投薬による感染体の駆除（</a:t>
            </a:r>
            <a:r>
              <a:rPr kumimoji="1" lang="en-US" altLang="ja-JP" dirty="0" smtClean="0"/>
              <a:t>HCV</a:t>
            </a:r>
            <a:r>
              <a:rPr kumimoji="1" lang="ja-JP" altLang="en-US" dirty="0" smtClean="0"/>
              <a:t>、</a:t>
            </a:r>
            <a:r>
              <a:rPr kumimoji="1" lang="en-US" altLang="ja-JP" dirty="0" smtClean="0"/>
              <a:t>Hp</a:t>
            </a:r>
            <a:r>
              <a:rPr kumimoji="1" lang="ja-JP" altLang="en-US" dirty="0" smtClean="0"/>
              <a:t>、住血吸虫）、あるいは抗炎症薬による対症療法等があげられます。また、がん死亡を減少させるために、症状のない持続感染者の洗い出しや、定期検診による早期病変の検出と治療が行われています。</a:t>
            </a:r>
            <a:endParaRPr kumimoji="1" lang="en-US" altLang="ja-JP" dirty="0" smtClean="0"/>
          </a:p>
          <a:p>
            <a:endParaRPr kumimoji="1" lang="en-US" altLang="ja-JP" dirty="0" smtClean="0"/>
          </a:p>
          <a:p>
            <a:r>
              <a:rPr kumimoji="1" lang="ja-JP" altLang="en-US" dirty="0" smtClean="0"/>
              <a:t>　出典：国立がんセンターがん情報サービス　人のがんにかかわる要因　４．持続感染（ウイルス、細菌、寄生虫）</a:t>
            </a:r>
          </a:p>
          <a:p>
            <a:r>
              <a:rPr kumimoji="1" lang="ja-JP" altLang="en-US" dirty="0" smtClean="0"/>
              <a:t>　　　　　</a:t>
            </a:r>
            <a:r>
              <a:rPr kumimoji="1" lang="en-US" altLang="ja-JP" dirty="0" smtClean="0"/>
              <a:t>http://ganjoho.jp/public/pre_scr/cause/factor.html</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37</a:t>
            </a:fld>
            <a:endParaRPr kumimoji="1" lang="ja-JP" altLang="en-US" dirty="0"/>
          </a:p>
        </p:txBody>
      </p:sp>
    </p:spTree>
    <p:extLst>
      <p:ext uri="{BB962C8B-B14F-4D97-AF65-F5344CB8AC3E}">
        <p14:creationId xmlns:p14="http://schemas.microsoft.com/office/powerpoint/2010/main" val="148471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これまで，大人のがんについて勉強してきましたが，大人のがんとは全く違った原因による子どものがんがあります。</a:t>
            </a:r>
            <a:endParaRPr kumimoji="1" lang="en-US" altLang="ja-JP" dirty="0" smtClean="0"/>
          </a:p>
          <a:p>
            <a:r>
              <a:rPr kumimoji="1" lang="ja-JP" altLang="en-US" dirty="0" smtClean="0"/>
              <a:t>　今日学んだ大人のがんに関する知識によって子どものがんについて誤解することがないように，子どものがんについても勉強しましょう。</a:t>
            </a:r>
            <a:endParaRPr kumimoji="1" lang="en-US" altLang="ja-JP" dirty="0" smtClean="0"/>
          </a:p>
          <a:p>
            <a:endParaRPr kumimoji="1" lang="ja-JP" altLang="en-US" dirty="0" smtClean="0"/>
          </a:p>
          <a:p>
            <a:endParaRPr kumimoji="1" lang="en-US" altLang="ja-JP" dirty="0" smtClean="0"/>
          </a:p>
          <a:p>
            <a:endParaRPr kumimoji="1" lang="en-US" altLang="ja-JP" dirty="0" smtClean="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38</a:t>
            </a:fld>
            <a:endParaRPr kumimoji="1" lang="ja-JP" altLang="en-US" dirty="0"/>
          </a:p>
        </p:txBody>
      </p:sp>
    </p:spTree>
    <p:extLst>
      <p:ext uri="{BB962C8B-B14F-4D97-AF65-F5344CB8AC3E}">
        <p14:creationId xmlns:p14="http://schemas.microsoft.com/office/powerpoint/2010/main" val="27965295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日本では，毎年２０００人～２５００人の子どもが新たにがんと診断されています。これは，１００００人に１人に当たります。</a:t>
            </a:r>
            <a:endParaRPr kumimoji="1" lang="en-US" altLang="ja-JP" dirty="0" smtClean="0"/>
          </a:p>
          <a:p>
            <a:r>
              <a:rPr kumimoji="1" lang="ja-JP" altLang="en-US" dirty="0" smtClean="0"/>
              <a:t>　小児がんは，大人のがんとはちがい，生活習慣に原因のあるものは少なく，予防できない，誰がなってもおかしくない病気です。</a:t>
            </a:r>
            <a:endParaRPr kumimoji="1" lang="en-US" altLang="ja-JP" dirty="0" smtClean="0"/>
          </a:p>
          <a:p>
            <a:r>
              <a:rPr kumimoji="1" lang="ja-JP" altLang="en-US" dirty="0" smtClean="0"/>
              <a:t>　しかし小児がんの治療は進歩していて，高い確率で治ることができます。</a:t>
            </a:r>
            <a:endParaRPr kumimoji="1" lang="en-US" altLang="ja-JP" dirty="0" smtClean="0"/>
          </a:p>
          <a:p>
            <a:endParaRPr kumimoji="1" lang="en-US" altLang="ja-JP" dirty="0" smtClean="0"/>
          </a:p>
          <a:p>
            <a:endParaRPr kumimoji="1" lang="ja-JP" altLang="en-US" dirty="0" smtClean="0"/>
          </a:p>
          <a:p>
            <a:r>
              <a:rPr kumimoji="1" lang="en-US" altLang="ja-JP" dirty="0" smtClean="0"/>
              <a:t>※</a:t>
            </a:r>
            <a:r>
              <a:rPr kumimoji="1" lang="ja-JP" altLang="en-US" dirty="0" smtClean="0"/>
              <a:t>　参考</a:t>
            </a:r>
          </a:p>
          <a:p>
            <a:r>
              <a:rPr kumimoji="1" lang="ja-JP" altLang="en-US" dirty="0" smtClean="0"/>
              <a:t>小児がんと診断された子どものうち，７－８割は適切な治療によりもとの生活に戻れている。成人のがんもそうであるが、必ずしも「がん＝髪の毛が抜ける」わけではないため、単純なイメージ形成につながらないよう配慮が必要となる。（国立がん研究センター「がんのことをもっと知ろう」指導書より）</a:t>
            </a:r>
          </a:p>
          <a:p>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39</a:t>
            </a:fld>
            <a:endParaRPr kumimoji="1" lang="ja-JP" altLang="en-US" dirty="0"/>
          </a:p>
        </p:txBody>
      </p:sp>
    </p:spTree>
    <p:extLst>
      <p:ext uri="{BB962C8B-B14F-4D97-AF65-F5344CB8AC3E}">
        <p14:creationId xmlns:p14="http://schemas.microsoft.com/office/powerpoint/2010/main" val="2943607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実は，日本人の</a:t>
            </a:r>
            <a:r>
              <a:rPr kumimoji="1" lang="en-US" altLang="ja-JP" dirty="0" smtClean="0"/>
              <a:t>2</a:t>
            </a:r>
            <a:r>
              <a:rPr kumimoji="1" lang="ja-JP" altLang="en-US" dirty="0" smtClean="0"/>
              <a:t>人に</a:t>
            </a:r>
            <a:r>
              <a:rPr kumimoji="1" lang="en-US" altLang="ja-JP" dirty="0" smtClean="0"/>
              <a:t>1</a:t>
            </a:r>
            <a:r>
              <a:rPr kumimoji="1" lang="ja-JP" altLang="en-US" dirty="0" smtClean="0"/>
              <a:t>人が，一生のうちにがんになると言われています。</a:t>
            </a:r>
            <a:endParaRPr kumimoji="1" lang="en-US" altLang="ja-JP" dirty="0" smtClean="0"/>
          </a:p>
          <a:p>
            <a:r>
              <a:rPr kumimoji="1" lang="ja-JP" altLang="en-US" dirty="0" smtClean="0"/>
              <a:t>　もちろん，そんなに若いうちから大勢の人ががんになるということではありませんが，年をとるに従ってがんにかかる人は増えていき，一生のうちには２人に</a:t>
            </a:r>
            <a:r>
              <a:rPr kumimoji="1" lang="en-US" altLang="ja-JP" dirty="0" smtClean="0"/>
              <a:t>1</a:t>
            </a:r>
            <a:r>
              <a:rPr kumimoji="1" lang="ja-JP" altLang="en-US" dirty="0" smtClean="0"/>
              <a:t>人ががんになります。</a:t>
            </a:r>
            <a:endParaRPr kumimoji="1" lang="en-US" altLang="ja-JP" dirty="0" smtClean="0"/>
          </a:p>
          <a:p>
            <a:r>
              <a:rPr kumimoji="1" lang="ja-JP" altLang="en-US" dirty="0" smtClean="0"/>
              <a:t>　</a:t>
            </a:r>
            <a:endParaRPr kumimoji="1" lang="en-US" altLang="ja-JP" dirty="0" smtClean="0"/>
          </a:p>
          <a:p>
            <a:r>
              <a:rPr kumimoji="1" lang="ja-JP" altLang="en-US" dirty="0" smtClean="0"/>
              <a:t>（参考）</a:t>
            </a:r>
            <a:endParaRPr kumimoji="1" lang="en-US" altLang="ja-JP" dirty="0" smtClean="0"/>
          </a:p>
          <a:p>
            <a:r>
              <a:rPr kumimoji="1" lang="ja-JP" altLang="en-US" dirty="0" smtClean="0"/>
              <a:t>生涯罹患率</a:t>
            </a:r>
            <a:endParaRPr kumimoji="1" lang="en-US" altLang="ja-JP" dirty="0" smtClean="0"/>
          </a:p>
          <a:p>
            <a:r>
              <a:rPr kumimoji="1" lang="ja-JP" altLang="en-US" dirty="0" smtClean="0"/>
              <a:t>男性は一生の間に６２％</a:t>
            </a:r>
            <a:endParaRPr kumimoji="1" lang="en-US" altLang="ja-JP" dirty="0" smtClean="0"/>
          </a:p>
          <a:p>
            <a:r>
              <a:rPr kumimoji="1" lang="ja-JP" altLang="en-US" dirty="0" smtClean="0"/>
              <a:t>女性は一生の間に４６％</a:t>
            </a:r>
          </a:p>
          <a:p>
            <a:endParaRPr kumimoji="1" lang="en-US" altLang="ja-JP" dirty="0" smtClean="0"/>
          </a:p>
          <a:p>
            <a:pPr marL="355600" indent="-355600"/>
            <a:r>
              <a:rPr kumimoji="1" lang="ja-JP" altLang="en-US" dirty="0" smtClean="0"/>
              <a:t>出典：国立がんセンターがん情報サービス　最新がん統計　５）がんに罹患する確率～累積罹患リスク（</a:t>
            </a:r>
            <a:r>
              <a:rPr kumimoji="1" lang="en-US" altLang="ja-JP" dirty="0" smtClean="0"/>
              <a:t>2013</a:t>
            </a:r>
            <a:r>
              <a:rPr kumimoji="1" lang="ja-JP" altLang="en-US" dirty="0" smtClean="0"/>
              <a:t>年データに基づく）</a:t>
            </a:r>
          </a:p>
          <a:p>
            <a:endParaRPr kumimoji="1" lang="en-US" altLang="ja-JP" dirty="0" smtClean="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4</a:t>
            </a:fld>
            <a:endParaRPr kumimoji="1" lang="ja-JP" altLang="en-US" dirty="0"/>
          </a:p>
        </p:txBody>
      </p:sp>
    </p:spTree>
    <p:extLst>
      <p:ext uri="{BB962C8B-B14F-4D97-AF65-F5344CB8AC3E}">
        <p14:creationId xmlns:p14="http://schemas.microsoft.com/office/powerpoint/2010/main" val="4011101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宮城県内のがんの子どもたちが入院している病院には，院内学級があり，治療を受けながら勉強することもできます。</a:t>
            </a:r>
            <a:endParaRPr kumimoji="1" lang="en-US" altLang="ja-JP" dirty="0" smtClean="0"/>
          </a:p>
          <a:p>
            <a:endParaRPr kumimoji="1" lang="en-US" altLang="ja-JP" dirty="0" smtClean="0"/>
          </a:p>
          <a:p>
            <a:r>
              <a:rPr kumimoji="1" lang="ja-JP" altLang="en-US" dirty="0" smtClean="0"/>
              <a:t>（参考）</a:t>
            </a:r>
            <a:endParaRPr kumimoji="1" lang="en-US" altLang="ja-JP" dirty="0" smtClean="0"/>
          </a:p>
          <a:p>
            <a:r>
              <a:rPr kumimoji="1" lang="ja-JP" altLang="en-US" dirty="0" smtClean="0"/>
              <a:t>宮城県立こども病院等に入院、または通院中の</a:t>
            </a:r>
            <a:r>
              <a:rPr kumimoji="1" lang="en-US" altLang="ja-JP" dirty="0" smtClean="0"/>
              <a:t>20</a:t>
            </a:r>
            <a:r>
              <a:rPr kumimoji="1" lang="ja-JP" altLang="en-US" dirty="0" smtClean="0"/>
              <a:t>歳未満の患者と付き添い家族のための宿泊施設として，公益財団法人ドナルド・マクドナルド・ハウス・チャリティーズ・ジャパンが運営するせんだいハウスが近隣にあります。入院中の子どもに付き添う家族の滞在施設としてだけでなく、入院生活をおくる子どもが兄弟とすごしたり、退院の練習をするなど、それぞれの用途で利用されています。 </a:t>
            </a:r>
          </a:p>
          <a:p>
            <a:endParaRPr kumimoji="1" lang="ja-JP" altLang="en-US"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40</a:t>
            </a:fld>
            <a:endParaRPr kumimoji="1" lang="ja-JP" altLang="en-US" dirty="0"/>
          </a:p>
        </p:txBody>
      </p:sp>
    </p:spTree>
    <p:extLst>
      <p:ext uri="{BB962C8B-B14F-4D97-AF65-F5344CB8AC3E}">
        <p14:creationId xmlns:p14="http://schemas.microsoft.com/office/powerpoint/2010/main" val="12858221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最後に，もし皆さんの身近な人ががんになったらどうしたらいいかというお話をします。</a:t>
            </a:r>
            <a:endParaRPr kumimoji="1" lang="en-US" altLang="ja-JP" dirty="0" smtClean="0"/>
          </a:p>
          <a:p>
            <a:r>
              <a:rPr kumimoji="1" lang="ja-JP" altLang="en-US" dirty="0" smtClean="0"/>
              <a:t>　がんの患者さんは、がんを治療している間は、生活が変わり、病気のことやこれからのことなど、様々な不安を感じます。</a:t>
            </a:r>
            <a:endParaRPr kumimoji="1" lang="en-US" altLang="ja-JP" dirty="0" smtClean="0"/>
          </a:p>
          <a:p>
            <a:r>
              <a:rPr kumimoji="1" lang="ja-JP" altLang="en-US" dirty="0" smtClean="0"/>
              <a:t>　患者さんにとって、家族は、いちばん身近でたよりになるサポーターです。何でも話し合って、気持ちを理解してあげることが、患者さんにとって力強い心のささえになるはずです。</a:t>
            </a:r>
            <a:endParaRPr kumimoji="1" lang="en-US" altLang="ja-JP" dirty="0" smtClean="0"/>
          </a:p>
          <a:p>
            <a:r>
              <a:rPr kumimoji="1" lang="ja-JP" altLang="en-US" dirty="0" smtClean="0"/>
              <a:t>　また、患者さんだけでなく、ささえる家族の人たちも、生活が変わり、いろいろ不自由なことがあるかもしれません。</a:t>
            </a:r>
            <a:endParaRPr kumimoji="1" lang="en-US" altLang="ja-JP" dirty="0" smtClean="0"/>
          </a:p>
          <a:p>
            <a:r>
              <a:rPr kumimoji="1" lang="ja-JP" altLang="en-US" dirty="0" smtClean="0"/>
              <a:t>　まわりの人たちみんなでささえあうことで，ひとりひとりの負担を軽くすることができるはずです。</a:t>
            </a:r>
          </a:p>
          <a:p>
            <a:r>
              <a:rPr kumimoji="1" lang="ja-JP" altLang="en-US" dirty="0" smtClean="0"/>
              <a:t>　もしも身近な人ががんになったら、自分はどんなことができるか、どんなことをしてあげたいか、考えてみましょう。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41</a:t>
            </a:fld>
            <a:endParaRPr kumimoji="1" lang="ja-JP" altLang="en-US" dirty="0"/>
          </a:p>
        </p:txBody>
      </p:sp>
    </p:spTree>
    <p:extLst>
      <p:ext uri="{BB962C8B-B14F-4D97-AF65-F5344CB8AC3E}">
        <p14:creationId xmlns:p14="http://schemas.microsoft.com/office/powerpoint/2010/main" val="18632335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最後に皆さんにお願いです。</a:t>
            </a:r>
            <a:endParaRPr kumimoji="1" lang="en-US" altLang="ja-JP" dirty="0" smtClean="0"/>
          </a:p>
          <a:p>
            <a:r>
              <a:rPr kumimoji="1" lang="ja-JP" altLang="en-US" dirty="0" smtClean="0"/>
              <a:t>　皆さんは，今日がんについて多くのことを学びましたが，これらのことをぜひおうちに帰って話してください。</a:t>
            </a:r>
            <a:endParaRPr kumimoji="1" lang="en-US" altLang="ja-JP" dirty="0" smtClean="0"/>
          </a:p>
          <a:p>
            <a:r>
              <a:rPr kumimoji="1" lang="ja-JP" altLang="en-US" dirty="0" smtClean="0"/>
              <a:t>　そして，家族みんなでより健康で幸せなくらしができるように話し合ってもらいたいと思います。</a:t>
            </a:r>
            <a:endParaRPr kumimoji="1" lang="en-US" altLang="ja-JP" dirty="0" smtClean="0"/>
          </a:p>
          <a:p>
            <a:r>
              <a:rPr kumimoji="1" lang="ja-JP" altLang="en-US" dirty="0" smtClean="0"/>
              <a:t>　お話は以上です。</a:t>
            </a:r>
            <a:endParaRPr kumimoji="1" lang="en-US" altLang="ja-JP" dirty="0" smtClean="0"/>
          </a:p>
          <a:p>
            <a:r>
              <a:rPr kumimoji="1" lang="ja-JP" altLang="en-US" dirty="0" smtClean="0"/>
              <a:t>　ありがとうございました。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42</a:t>
            </a:fld>
            <a:endParaRPr kumimoji="1" lang="ja-JP" altLang="en-US" dirty="0"/>
          </a:p>
        </p:txBody>
      </p:sp>
    </p:spTree>
    <p:extLst>
      <p:ext uri="{BB962C8B-B14F-4D97-AF65-F5344CB8AC3E}">
        <p14:creationId xmlns:p14="http://schemas.microsoft.com/office/powerpoint/2010/main" val="39530965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43</a:t>
            </a:fld>
            <a:endParaRPr kumimoji="1" lang="ja-JP" altLang="en-US" dirty="0"/>
          </a:p>
        </p:txBody>
      </p:sp>
    </p:spTree>
    <p:extLst>
      <p:ext uri="{BB962C8B-B14F-4D97-AF65-F5344CB8AC3E}">
        <p14:creationId xmlns:p14="http://schemas.microsoft.com/office/powerpoint/2010/main" val="13746968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（以下参考）</a:t>
            </a:r>
            <a:endParaRPr kumimoji="1" lang="en-US" altLang="ja-JP" dirty="0" smtClean="0"/>
          </a:p>
          <a:p>
            <a:r>
              <a:rPr kumimoji="1" lang="ja-JP" altLang="en-US" dirty="0" smtClean="0"/>
              <a:t>　この教材の文言，図表等の一部は国立がん研究センターがん対策情報センターがん情報・統計部「がんのことをもっと知ろう」編集委員会の作成したテキスト「生活習慣病のひとつ　がんのことをもっと知ろう」から転載しています。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44</a:t>
            </a:fld>
            <a:endParaRPr kumimoji="1" lang="ja-JP" altLang="en-US" dirty="0"/>
          </a:p>
        </p:txBody>
      </p:sp>
    </p:spTree>
    <p:extLst>
      <p:ext uri="{BB962C8B-B14F-4D97-AF65-F5344CB8AC3E}">
        <p14:creationId xmlns:p14="http://schemas.microsoft.com/office/powerpoint/2010/main" val="1374696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つまり，ここにいる２人に１人が一生のうちにがんになるということです。</a:t>
            </a:r>
            <a:endParaRPr kumimoji="1" lang="en-US" altLang="ja-JP" dirty="0" smtClean="0"/>
          </a:p>
          <a:p>
            <a:r>
              <a:rPr kumimoji="1" lang="ja-JP" altLang="en-US" dirty="0" smtClean="0"/>
              <a:t>　どうですか？　</a:t>
            </a:r>
            <a:endParaRPr kumimoji="1" lang="en-US" altLang="ja-JP" dirty="0" smtClean="0"/>
          </a:p>
          <a:p>
            <a:r>
              <a:rPr kumimoji="1" lang="ja-JP" altLang="en-US" dirty="0" smtClean="0"/>
              <a:t>　がんが身近な病気だということが分かりますよね。</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5</a:t>
            </a:fld>
            <a:endParaRPr kumimoji="1" lang="ja-JP" altLang="en-US" dirty="0"/>
          </a:p>
        </p:txBody>
      </p:sp>
    </p:spTree>
    <p:extLst>
      <p:ext uri="{BB962C8B-B14F-4D97-AF65-F5344CB8AC3E}">
        <p14:creationId xmlns:p14="http://schemas.microsoft.com/office/powerpoint/2010/main" val="209623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r>
              <a:rPr kumimoji="1" lang="ja-JP" altLang="en-US" u="none" dirty="0" smtClean="0"/>
              <a:t>がんはどんな病気かというと，からだの中にあるふつうの細胞が，異常な細胞に変わり，ふえ続ける病気です。</a:t>
            </a:r>
            <a:endParaRPr kumimoji="1" lang="en-US" altLang="ja-JP" u="none" dirty="0" smtClean="0"/>
          </a:p>
          <a:p>
            <a:r>
              <a:rPr kumimoji="1" lang="ja-JP" altLang="en-US" u="none" dirty="0" smtClean="0"/>
              <a:t>　がんのもととなる「がん細胞」は，年をとるにつれてできやすくなります。また，がん細胞が増えて病気のがんになるまでには長い年月がかかるので，長生きすればするほどがんになることが多くなります。</a:t>
            </a:r>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6</a:t>
            </a:fld>
            <a:endParaRPr kumimoji="1" lang="ja-JP" altLang="en-US" dirty="0"/>
          </a:p>
        </p:txBody>
      </p:sp>
    </p:spTree>
    <p:extLst>
      <p:ext uri="{BB962C8B-B14F-4D97-AF65-F5344CB8AC3E}">
        <p14:creationId xmlns:p14="http://schemas.microsoft.com/office/powerpoint/2010/main" val="2008530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それでは，がんができるしくみを勉強しましょう。</a:t>
            </a:r>
            <a:endParaRPr kumimoji="1" lang="en-US" altLang="ja-JP" dirty="0" smtClean="0"/>
          </a:p>
          <a:p>
            <a:endParaRPr kumimoji="1" lang="ja-JP" altLang="en-US" dirty="0" smtClean="0"/>
          </a:p>
          <a:p>
            <a:endParaRPr kumimoji="1" lang="en-US" altLang="ja-JP" dirty="0" smtClean="0"/>
          </a:p>
          <a:p>
            <a:endParaRPr kumimoji="1" lang="en-US" altLang="ja-JP" dirty="0" smtClean="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7</a:t>
            </a:fld>
            <a:endParaRPr kumimoji="1" lang="ja-JP" altLang="en-US" dirty="0"/>
          </a:p>
        </p:txBody>
      </p:sp>
    </p:spTree>
    <p:extLst>
      <p:ext uri="{BB962C8B-B14F-4D97-AF65-F5344CB8AC3E}">
        <p14:creationId xmlns:p14="http://schemas.microsoft.com/office/powerpoint/2010/main" val="2796529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私たちの体はたくさんの細胞からできています。</a:t>
            </a:r>
            <a:endParaRPr kumimoji="1" lang="en-US" altLang="ja-JP" dirty="0" smtClean="0"/>
          </a:p>
          <a:p>
            <a:r>
              <a:rPr kumimoji="1" lang="ja-JP" altLang="en-US" dirty="0" smtClean="0"/>
              <a:t>　細胞は，古くなると死んで，新しくうまれたものと入れかわっています。</a:t>
            </a:r>
            <a:endParaRPr kumimoji="1" lang="en-US" altLang="ja-JP" dirty="0" smtClean="0"/>
          </a:p>
          <a:p>
            <a:r>
              <a:rPr kumimoji="1" lang="ja-JP" altLang="en-US" dirty="0" smtClean="0"/>
              <a:t>　おふろでからだをあらうとき，皮ふをこするとあかがでますが，これは皮ふの表面の細胞が古くなってはがれたものです。</a:t>
            </a:r>
            <a:endParaRPr kumimoji="1" lang="en-US" altLang="ja-JP" dirty="0" smtClean="0"/>
          </a:p>
          <a:p>
            <a:r>
              <a:rPr lang="ja-JP" altLang="en-US" dirty="0"/>
              <a:t>　</a:t>
            </a:r>
            <a:r>
              <a:rPr kumimoji="1" lang="ja-JP" altLang="en-US" dirty="0" smtClean="0"/>
              <a:t>そして，細胞の１つ１つには，「</a:t>
            </a:r>
            <a:r>
              <a:rPr kumimoji="1" lang="ja-JP" altLang="en-US" u="none" dirty="0" smtClean="0"/>
              <a:t>ＤＮＡ</a:t>
            </a:r>
            <a:r>
              <a:rPr kumimoji="1" lang="ja-JP" altLang="en-US" dirty="0" smtClean="0"/>
              <a:t>」とよばれるものが入っています。</a:t>
            </a:r>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8</a:t>
            </a:fld>
            <a:endParaRPr kumimoji="1" lang="ja-JP" altLang="en-US" dirty="0"/>
          </a:p>
        </p:txBody>
      </p:sp>
    </p:spTree>
    <p:extLst>
      <p:ext uri="{BB962C8B-B14F-4D97-AF65-F5344CB8AC3E}">
        <p14:creationId xmlns:p14="http://schemas.microsoft.com/office/powerpoint/2010/main" val="2531200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ここで</a:t>
            </a:r>
            <a:r>
              <a:rPr kumimoji="1" lang="ja-JP" altLang="en-US" u="none" dirty="0" smtClean="0"/>
              <a:t>ＤＮＡ</a:t>
            </a:r>
            <a:r>
              <a:rPr kumimoji="1" lang="ja-JP" altLang="en-US" dirty="0" smtClean="0"/>
              <a:t>という難しいことばが出てきましたので，専門家の話を聞くことにしましょう。</a:t>
            </a:r>
            <a:endParaRPr kumimoji="1" lang="en-US" altLang="ja-JP" dirty="0" smtClean="0"/>
          </a:p>
          <a:p>
            <a:r>
              <a:rPr kumimoji="1" lang="ja-JP" altLang="en-US" dirty="0" smtClean="0"/>
              <a:t>　こちらは「がん」にとても詳しい「モドｰ先生」です。</a:t>
            </a:r>
            <a:endParaRPr kumimoji="1" lang="en-US" altLang="ja-JP" dirty="0" smtClean="0"/>
          </a:p>
          <a:p>
            <a:r>
              <a:rPr kumimoji="1" lang="ja-JP" altLang="en-US" dirty="0" smtClean="0"/>
              <a:t>　モドー先生によると，</a:t>
            </a:r>
            <a:r>
              <a:rPr kumimoji="1" lang="ja-JP" altLang="en-US" u="none" dirty="0" smtClean="0"/>
              <a:t>ＤＮＡ</a:t>
            </a:r>
            <a:r>
              <a:rPr kumimoji="1" lang="ja-JP" altLang="en-US" dirty="0" smtClean="0"/>
              <a:t>は生物の体の細胞の中にあって，生物の形や，性質を決める「</a:t>
            </a:r>
            <a:r>
              <a:rPr kumimoji="1" lang="ja-JP" altLang="en-US" u="none" dirty="0" smtClean="0"/>
              <a:t>生物の</a:t>
            </a:r>
            <a:r>
              <a:rPr kumimoji="1" lang="ja-JP" altLang="en-US" dirty="0" smtClean="0"/>
              <a:t>設計図」です。</a:t>
            </a:r>
            <a:endParaRPr kumimoji="1" lang="en-US" altLang="ja-JP" dirty="0" smtClean="0"/>
          </a:p>
          <a:p>
            <a:r>
              <a:rPr kumimoji="1" lang="ja-JP" altLang="en-US" strike="noStrike" baseline="0" dirty="0" smtClean="0"/>
              <a:t>　ヒトのＤＮＡには，「ヒトという生物の設計図」が書き込まれているのだそうです。</a:t>
            </a:r>
            <a:endParaRPr kumimoji="1" lang="en-US" altLang="ja-JP" strike="dblStrike" baseline="0" dirty="0" smtClean="0"/>
          </a:p>
        </p:txBody>
      </p:sp>
      <p:sp>
        <p:nvSpPr>
          <p:cNvPr id="4" name="スライド番号プレースホルダー 3"/>
          <p:cNvSpPr>
            <a:spLocks noGrp="1"/>
          </p:cNvSpPr>
          <p:nvPr>
            <p:ph type="sldNum" sz="quarter" idx="10"/>
          </p:nvPr>
        </p:nvSpPr>
        <p:spPr/>
        <p:txBody>
          <a:bodyPr/>
          <a:lstStyle/>
          <a:p>
            <a:fld id="{98514CAF-0D77-4D50-BA50-167D209CEC2B}" type="slidenum">
              <a:rPr kumimoji="1" lang="ja-JP" altLang="en-US" smtClean="0"/>
              <a:t>9</a:t>
            </a:fld>
            <a:endParaRPr kumimoji="1" lang="ja-JP" altLang="en-US" dirty="0"/>
          </a:p>
        </p:txBody>
      </p:sp>
    </p:spTree>
    <p:extLst>
      <p:ext uri="{BB962C8B-B14F-4D97-AF65-F5344CB8AC3E}">
        <p14:creationId xmlns:p14="http://schemas.microsoft.com/office/powerpoint/2010/main" val="1287411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EF93884-F77C-4EA0-9BED-3901B01C63D9}" type="datetime1">
              <a:rPr kumimoji="1" lang="ja-JP" altLang="en-US" smtClean="0"/>
              <a:t>2017/9/28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145799AF-4985-481B-BB90-1E6FC4990AA1}"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C8DC316-FEA1-40FD-B39E-9944CECFD1FE}" type="datetime1">
              <a:rPr kumimoji="1" lang="ja-JP" altLang="en-US" smtClean="0"/>
              <a:t>2017/9/28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145799AF-4985-481B-BB90-1E6FC4990AA1}"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1A17990-5AAC-4BB4-806C-27C545E19316}" type="datetime1">
              <a:rPr kumimoji="1" lang="ja-JP" altLang="en-US" smtClean="0"/>
              <a:t>2017/9/28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145799AF-4985-481B-BB90-1E6FC4990AA1}"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3780580-A8B8-4647-B7ED-7909119E008F}" type="datetime1">
              <a:rPr kumimoji="1" lang="ja-JP" altLang="en-US" smtClean="0"/>
              <a:t>2017/9/28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145799AF-4985-481B-BB90-1E6FC4990AA1}"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701DA91-1F9C-49BE-861A-403FA96816D0}" type="datetime1">
              <a:rPr kumimoji="1" lang="ja-JP" altLang="en-US" smtClean="0"/>
              <a:t>2017/9/28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145799AF-4985-481B-BB90-1E6FC4990AA1}"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35B94BA-FB46-43F5-A262-D6E48BE21190}" type="datetime1">
              <a:rPr kumimoji="1" lang="ja-JP" altLang="en-US" smtClean="0"/>
              <a:t>2017/9/28</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145799AF-4985-481B-BB90-1E6FC4990AA1}"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C7AC84B-535A-473B-B05C-81F0A620814F}" type="datetime1">
              <a:rPr kumimoji="1" lang="ja-JP" altLang="en-US" smtClean="0"/>
              <a:t>2017/9/28</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145799AF-4985-481B-BB90-1E6FC4990AA1}"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B35E7D8-9D4D-4C70-93A9-65586B841291}" type="datetime1">
              <a:rPr kumimoji="1" lang="ja-JP" altLang="en-US" smtClean="0"/>
              <a:t>2017/9/28</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145799AF-4985-481B-BB90-1E6FC4990AA1}"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E56F5CB-8BB2-4894-9108-FABCD563DC20}" type="datetime1">
              <a:rPr kumimoji="1" lang="ja-JP" altLang="en-US" smtClean="0"/>
              <a:t>2017/9/28</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145799AF-4985-481B-BB90-1E6FC4990AA1}"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5AE659E-CC15-44AB-B1CA-5B1DC255DA00}" type="datetime1">
              <a:rPr kumimoji="1" lang="ja-JP" altLang="en-US" smtClean="0"/>
              <a:t>2017/9/28</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145799AF-4985-481B-BB90-1E6FC4990AA1}"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3A672D5-DF14-496B-886C-517C1B4D15FD}" type="datetime1">
              <a:rPr kumimoji="1" lang="ja-JP" altLang="en-US" smtClean="0"/>
              <a:t>2017/9/28</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145799AF-4985-481B-BB90-1E6FC4990AA1}"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4F225-A8CF-4753-9CAA-23DA7B59A209}" type="datetime1">
              <a:rPr kumimoji="1" lang="ja-JP" altLang="en-US" smtClean="0"/>
              <a:t>2017/9/28</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799AF-4985-481B-BB90-1E6FC4990AA1}"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oleObject" Target="../embeddings/oleObject1.bin"/><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764704"/>
            <a:ext cx="7772400" cy="578495"/>
          </a:xfrm>
        </p:spPr>
        <p:txBody>
          <a:bodyPr>
            <a:normAutofit/>
          </a:bodyPr>
          <a:lstStyle/>
          <a:p>
            <a:r>
              <a:rPr kumimoji="1" lang="ja-JP" altLang="en-US" sz="2400" b="1" dirty="0" smtClean="0">
                <a:solidFill>
                  <a:schemeClr val="accent3">
                    <a:lumMod val="50000"/>
                  </a:schemeClr>
                </a:solidFill>
              </a:rPr>
              <a:t>宮城県小学校・中学校向け　がん教育教材</a:t>
            </a:r>
            <a:endParaRPr kumimoji="1" lang="ja-JP" altLang="en-US" sz="2400" b="1" dirty="0">
              <a:solidFill>
                <a:schemeClr val="accent3">
                  <a:lumMod val="50000"/>
                </a:schemeClr>
              </a:solidFill>
            </a:endParaRPr>
          </a:p>
        </p:txBody>
      </p:sp>
      <p:sp>
        <p:nvSpPr>
          <p:cNvPr id="5" name="テキスト ボックス 4"/>
          <p:cNvSpPr txBox="1"/>
          <p:nvPr/>
        </p:nvSpPr>
        <p:spPr>
          <a:xfrm>
            <a:off x="1835696" y="4874825"/>
            <a:ext cx="4896544" cy="461665"/>
          </a:xfrm>
          <a:prstGeom prst="rect">
            <a:avLst/>
          </a:prstGeom>
          <a:noFill/>
        </p:spPr>
        <p:txBody>
          <a:bodyPr wrap="square" rtlCol="0">
            <a:spAutoFit/>
          </a:bodyPr>
          <a:lstStyle/>
          <a:p>
            <a:r>
              <a:rPr kumimoji="1" lang="ja-JP" altLang="en-US" sz="2400" b="1" dirty="0" smtClean="0">
                <a:solidFill>
                  <a:schemeClr val="accent6"/>
                </a:solidFill>
                <a:latin typeface="HGｺﾞｼｯｸM" panose="020B0609000000000000" pitchFamily="49" charset="-128"/>
                <a:ea typeface="HGｺﾞｼｯｸM" panose="020B0609000000000000" pitchFamily="49" charset="-128"/>
              </a:rPr>
              <a:t>がんの時代を生き抜く知識と理解</a:t>
            </a:r>
            <a:endParaRPr kumimoji="1" lang="ja-JP" altLang="en-US" sz="2400" b="1" dirty="0">
              <a:solidFill>
                <a:schemeClr val="accent6"/>
              </a:solidFill>
              <a:latin typeface="HGｺﾞｼｯｸM" panose="020B0609000000000000" pitchFamily="49" charset="-128"/>
              <a:ea typeface="HGｺﾞｼｯｸM" panose="020B0609000000000000" pitchFamily="49" charset="-128"/>
            </a:endParaRPr>
          </a:p>
        </p:txBody>
      </p:sp>
      <p:sp>
        <p:nvSpPr>
          <p:cNvPr id="6" name="テキスト ボックス 5"/>
          <p:cNvSpPr txBox="1"/>
          <p:nvPr/>
        </p:nvSpPr>
        <p:spPr>
          <a:xfrm>
            <a:off x="2555776" y="5480997"/>
            <a:ext cx="3744416" cy="1200329"/>
          </a:xfrm>
          <a:prstGeom prst="rect">
            <a:avLst/>
          </a:prstGeom>
          <a:noFill/>
        </p:spPr>
        <p:txBody>
          <a:bodyPr wrap="square" rtlCol="0">
            <a:spAutoFit/>
          </a:bodyPr>
          <a:lstStyle/>
          <a:p>
            <a:pPr algn="dist"/>
            <a:r>
              <a:rPr lang="ja-JP" altLang="en-US" b="1" dirty="0" smtClean="0"/>
              <a:t>宮城県</a:t>
            </a:r>
            <a:endParaRPr lang="en-US" altLang="ja-JP" b="1" dirty="0" smtClean="0"/>
          </a:p>
          <a:p>
            <a:pPr algn="dist"/>
            <a:r>
              <a:rPr lang="ja-JP" altLang="en-US" b="1" dirty="0" smtClean="0"/>
              <a:t>宮城県</a:t>
            </a:r>
            <a:r>
              <a:rPr lang="ja-JP" altLang="en-US" b="1" dirty="0"/>
              <a:t>教育</a:t>
            </a:r>
            <a:r>
              <a:rPr lang="ja-JP" altLang="en-US" b="1" dirty="0" smtClean="0"/>
              <a:t>委員会</a:t>
            </a:r>
            <a:endParaRPr lang="en-US" altLang="ja-JP" b="1" dirty="0" smtClean="0"/>
          </a:p>
          <a:p>
            <a:pPr algn="dist"/>
            <a:r>
              <a:rPr lang="ja-JP" altLang="en-US" b="1" dirty="0" smtClean="0"/>
              <a:t>宮城県がん診療連携協議会</a:t>
            </a:r>
            <a:endParaRPr lang="en-US" altLang="ja-JP" b="1" dirty="0" smtClean="0"/>
          </a:p>
          <a:p>
            <a:pPr algn="dist"/>
            <a:r>
              <a:rPr lang="ja-JP" altLang="en-US" b="1" dirty="0" smtClean="0"/>
              <a:t>宮城県がん対策推進協議会</a:t>
            </a:r>
            <a:endParaRPr lang="ja-JP" altLang="en-US" b="1"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071" y="1484784"/>
            <a:ext cx="7972317" cy="3861591"/>
          </a:xfrm>
          <a:prstGeom prst="rect">
            <a:avLst/>
          </a:prstGeom>
        </p:spPr>
      </p:pic>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1598" y="5287818"/>
            <a:ext cx="21336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6885" y="3724501"/>
            <a:ext cx="49926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a:spLocks noChangeArrowheads="1"/>
          </p:cNvSpPr>
          <p:nvPr/>
        </p:nvSpPr>
        <p:spPr bwMode="auto">
          <a:xfrm flipH="1">
            <a:off x="6300192" y="6496316"/>
            <a:ext cx="2843808" cy="414338"/>
          </a:xfrm>
          <a:prstGeom prst="rect">
            <a:avLst/>
          </a:prstGeom>
          <a:noFill/>
          <a:ln>
            <a:noFill/>
          </a:ln>
          <a:extLst>
            <a:ext uri="{909E8E84-426E-40DD-AFC4-6F175D3DCCD1}">
              <a14:hiddenFill xmlns:a14="http://schemas.microsoft.com/office/drawing/2010/main">
                <a:solidFill>
                  <a:srgbClr val="00B05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4295" tIns="8890" rIns="74295" bIns="8890" numCol="1" anchor="ctr" anchorCtr="0" compatLnSpc="1">
            <a:prstTxWarp prst="textNoShape">
              <a:avLst/>
            </a:prstTxWarp>
          </a:bodyPr>
          <a:lstStyle/>
          <a:p>
            <a:pPr marL="0" marR="0" lvl="0" indent="0" algn="just" defTabSz="914400" rtl="0" eaLnBrk="1" fontAlgn="base" latinLnBrk="0" hangingPunct="1">
              <a:lnSpc>
                <a:spcPts val="12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宮城県がん征圧イメージキャラクター</a:t>
            </a:r>
            <a:endPar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サブタイトル 7"/>
          <p:cNvSpPr>
            <a:spLocks noGrp="1"/>
          </p:cNvSpPr>
          <p:nvPr>
            <p:ph type="subTitle" idx="1"/>
          </p:nvPr>
        </p:nvSpPr>
        <p:spPr bwMode="ltGray">
          <a:xfrm>
            <a:off x="971600" y="2284341"/>
            <a:ext cx="7272808" cy="2113792"/>
          </a:xfrm>
        </p:spPr>
        <p:txBody>
          <a:bodyPr>
            <a:normAutofit/>
          </a:bodyPr>
          <a:lstStyle/>
          <a:p>
            <a:r>
              <a:rPr kumimoji="1" lang="ja-JP" altLang="en-US" sz="6500" dirty="0" smtClean="0">
                <a:solidFill>
                  <a:schemeClr val="bg1"/>
                </a:solidFill>
              </a:rPr>
              <a:t>がんのことを</a:t>
            </a:r>
            <a:r>
              <a:rPr lang="ja-JP" altLang="en-US" sz="6500" dirty="0" smtClean="0">
                <a:solidFill>
                  <a:schemeClr val="bg1"/>
                </a:solidFill>
              </a:rPr>
              <a:t>知ろう</a:t>
            </a:r>
            <a:endParaRPr lang="en-US" altLang="ja-JP" sz="6500"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282" y="3527810"/>
            <a:ext cx="2079709" cy="144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7127064" y="3687555"/>
            <a:ext cx="1671312" cy="972061"/>
          </a:xfrm>
          <a:prstGeom prst="rect">
            <a:avLst/>
          </a:prstGeom>
          <a:noFill/>
        </p:spPr>
        <p:txBody>
          <a:bodyPr wrap="square" rtlCol="0">
            <a:spAutoFit/>
          </a:bodyPr>
          <a:lstStyle/>
          <a:p>
            <a:r>
              <a:rPr kumimoji="1" lang="ja-JP" altLang="en-US" sz="1600" dirty="0" smtClean="0"/>
              <a:t>もとの細胞と</a:t>
            </a:r>
          </a:p>
          <a:p>
            <a:pPr>
              <a:lnSpc>
                <a:spcPts val="1080"/>
              </a:lnSpc>
            </a:pPr>
            <a:r>
              <a:rPr lang="ja-JP" altLang="en-US" sz="1600" dirty="0"/>
              <a:t>　</a:t>
            </a:r>
            <a:r>
              <a:rPr lang="ja-JP" altLang="en-US" sz="1600" dirty="0" smtClean="0"/>
              <a:t>　</a:t>
            </a:r>
            <a:r>
              <a:rPr lang="ja-JP" altLang="en-US" sz="900" dirty="0" smtClean="0"/>
              <a:t>ディ・エヌ・エー</a:t>
            </a:r>
            <a:endParaRPr kumimoji="1" lang="en-US" altLang="ja-JP" sz="900" dirty="0" smtClean="0"/>
          </a:p>
          <a:p>
            <a:r>
              <a:rPr kumimoji="1" lang="ja-JP" altLang="en-US" sz="1600" dirty="0" smtClean="0"/>
              <a:t>同じ</a:t>
            </a:r>
            <a:r>
              <a:rPr kumimoji="1" lang="ja-JP" altLang="en-US" sz="1600" dirty="0" smtClean="0">
                <a:solidFill>
                  <a:srgbClr val="FF0000"/>
                </a:solidFill>
              </a:rPr>
              <a:t>ＤＮＡ</a:t>
            </a:r>
            <a:r>
              <a:rPr kumimoji="1" lang="ja-JP" altLang="en-US" sz="1600" dirty="0" smtClean="0"/>
              <a:t>が入っているよ！</a:t>
            </a:r>
            <a:endParaRPr kumimoji="1" lang="ja-JP" altLang="en-US" sz="1600" dirty="0"/>
          </a:p>
        </p:txBody>
      </p:sp>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0008" y="4769713"/>
            <a:ext cx="3651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コンテンツ プレースホルダー 2"/>
          <p:cNvSpPr>
            <a:spLocks noGrp="1"/>
          </p:cNvSpPr>
          <p:nvPr>
            <p:ph idx="1"/>
          </p:nvPr>
        </p:nvSpPr>
        <p:spPr>
          <a:xfrm>
            <a:off x="457200" y="1052736"/>
            <a:ext cx="8229600" cy="5073427"/>
          </a:xfrm>
        </p:spPr>
        <p:txBody>
          <a:bodyPr/>
          <a:lstStyle/>
          <a:p>
            <a:pPr marL="0" indent="0">
              <a:lnSpc>
                <a:spcPts val="1100"/>
              </a:lnSpc>
              <a:buNone/>
            </a:pPr>
            <a:r>
              <a:rPr lang="ja-JP" altLang="en-US" dirty="0" smtClean="0"/>
              <a:t>　　　　　　　　　　　　　　　　　　</a:t>
            </a:r>
            <a:r>
              <a:rPr lang="ja-JP" altLang="en-US" sz="1100" dirty="0" smtClean="0"/>
              <a:t>ディ・エヌ・エー</a:t>
            </a:r>
            <a:endParaRPr lang="en-US" altLang="ja-JP" sz="1100" dirty="0" smtClean="0"/>
          </a:p>
          <a:p>
            <a:pPr marL="0" indent="0">
              <a:lnSpc>
                <a:spcPts val="3200"/>
              </a:lnSpc>
              <a:buNone/>
            </a:pPr>
            <a:r>
              <a:rPr lang="ja-JP" altLang="en-US" dirty="0" smtClean="0"/>
              <a:t>新しい</a:t>
            </a:r>
            <a:r>
              <a:rPr lang="ja-JP" altLang="en-US" dirty="0"/>
              <a:t>細胞は，もとの細胞</a:t>
            </a:r>
            <a:r>
              <a:rPr lang="ja-JP" altLang="en-US" dirty="0" smtClean="0"/>
              <a:t>のＤＮＡ（＝「ヒトとい</a:t>
            </a:r>
            <a:endParaRPr lang="en-US" altLang="ja-JP" dirty="0" smtClean="0"/>
          </a:p>
          <a:p>
            <a:pPr marL="0" indent="0">
              <a:lnSpc>
                <a:spcPts val="3840"/>
              </a:lnSpc>
              <a:buNone/>
            </a:pPr>
            <a:r>
              <a:rPr lang="ja-JP" altLang="en-US" dirty="0" smtClean="0"/>
              <a:t>う生物の設計図」）が</a:t>
            </a:r>
            <a:r>
              <a:rPr lang="ja-JP" altLang="en-US" dirty="0"/>
              <a:t>正確にコピーされて</a:t>
            </a:r>
            <a:r>
              <a:rPr lang="ja-JP" altLang="en-US" dirty="0" smtClean="0"/>
              <a:t>うまれ</a:t>
            </a:r>
            <a:endParaRPr lang="en-US" altLang="ja-JP" dirty="0" smtClean="0"/>
          </a:p>
          <a:p>
            <a:pPr marL="0" indent="0">
              <a:lnSpc>
                <a:spcPts val="3840"/>
              </a:lnSpc>
              <a:buNone/>
            </a:pPr>
            <a:r>
              <a:rPr lang="ja-JP" altLang="en-US" dirty="0" smtClean="0"/>
              <a:t>てくる</a:t>
            </a:r>
            <a:r>
              <a:rPr lang="ja-JP" altLang="en-US" dirty="0"/>
              <a:t>。</a:t>
            </a:r>
          </a:p>
          <a:p>
            <a:endParaRPr kumimoji="1" lang="ja-JP" altLang="en-US" dirty="0"/>
          </a:p>
        </p:txBody>
      </p:sp>
      <p:sp>
        <p:nvSpPr>
          <p:cNvPr id="5" name="スライド番号プレースホルダー 4"/>
          <p:cNvSpPr>
            <a:spLocks noGrp="1"/>
          </p:cNvSpPr>
          <p:nvPr>
            <p:ph type="sldNum" sz="quarter" idx="12"/>
          </p:nvPr>
        </p:nvSpPr>
        <p:spPr/>
        <p:txBody>
          <a:bodyPr/>
          <a:lstStyle/>
          <a:p>
            <a:fld id="{145799AF-4985-481B-BB90-1E6FC4990AA1}" type="slidenum">
              <a:rPr kumimoji="1" lang="ja-JP" altLang="en-US" smtClean="0"/>
              <a:pPr/>
              <a:t>10</a:t>
            </a:fld>
            <a:endParaRPr kumimoji="1" lang="ja-JP" alt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5421" y="3549557"/>
            <a:ext cx="142716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3168818"/>
            <a:ext cx="3084513" cy="17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3925682" y="4801672"/>
            <a:ext cx="1352811" cy="369332"/>
          </a:xfrm>
          <a:prstGeom prst="rect">
            <a:avLst/>
          </a:prstGeom>
          <a:noFill/>
        </p:spPr>
        <p:txBody>
          <a:bodyPr wrap="square" rtlCol="0">
            <a:spAutoFit/>
          </a:bodyPr>
          <a:lstStyle/>
          <a:p>
            <a:r>
              <a:rPr kumimoji="1" lang="ja-JP" altLang="en-US" dirty="0" smtClean="0"/>
              <a:t>細胞分裂</a:t>
            </a:r>
            <a:endParaRPr kumimoji="1" lang="ja-JP" altLang="en-US" dirty="0"/>
          </a:p>
        </p:txBody>
      </p:sp>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8876" y="3267910"/>
            <a:ext cx="18049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7476" y="4735680"/>
            <a:ext cx="181133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5555865" y="4354216"/>
            <a:ext cx="1256591" cy="338554"/>
          </a:xfrm>
          <a:prstGeom prst="rect">
            <a:avLst/>
          </a:prstGeom>
          <a:noFill/>
        </p:spPr>
        <p:txBody>
          <a:bodyPr wrap="square" rtlCol="0">
            <a:spAutoFit/>
          </a:bodyPr>
          <a:lstStyle/>
          <a:p>
            <a:r>
              <a:rPr kumimoji="1" lang="ja-JP" altLang="en-US" sz="1600" dirty="0" smtClean="0"/>
              <a:t>新しい細胞</a:t>
            </a:r>
            <a:endParaRPr kumimoji="1" lang="ja-JP" altLang="en-US" sz="1600" dirty="0"/>
          </a:p>
        </p:txBody>
      </p:sp>
      <p:pic>
        <p:nvPicPr>
          <p:cNvPr id="16"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8740871">
            <a:off x="5070276" y="3644914"/>
            <a:ext cx="9144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1840" y="4580899"/>
            <a:ext cx="90805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513" y="3869164"/>
            <a:ext cx="18049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円/楕円 5"/>
          <p:cNvSpPr/>
          <p:nvPr/>
        </p:nvSpPr>
        <p:spPr>
          <a:xfrm>
            <a:off x="6995018" y="4621258"/>
            <a:ext cx="308845" cy="14845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円形吹き出し 21"/>
          <p:cNvSpPr/>
          <p:nvPr/>
        </p:nvSpPr>
        <p:spPr>
          <a:xfrm>
            <a:off x="1619672" y="4617238"/>
            <a:ext cx="1800200" cy="844101"/>
          </a:xfrm>
          <a:prstGeom prst="wedgeEllipseCallout">
            <a:avLst>
              <a:gd name="adj1" fmla="val -56872"/>
              <a:gd name="adj2" fmla="val -362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rPr>
              <a:t>ディ・エヌ・エー</a:t>
            </a:r>
          </a:p>
          <a:p>
            <a:pPr>
              <a:lnSpc>
                <a:spcPts val="1600"/>
              </a:lnSpc>
            </a:pPr>
            <a:r>
              <a:rPr kumimoji="1" lang="ja-JP" altLang="en-US" sz="1600" dirty="0" smtClean="0">
                <a:solidFill>
                  <a:srgbClr val="FF0000"/>
                </a:solidFill>
              </a:rPr>
              <a:t>ＤＮＡ</a:t>
            </a:r>
            <a:r>
              <a:rPr kumimoji="1" lang="ja-JP" altLang="en-US" sz="1600" dirty="0" smtClean="0">
                <a:solidFill>
                  <a:schemeClr val="tx1"/>
                </a:solidFill>
              </a:rPr>
              <a:t>が入っている</a:t>
            </a:r>
            <a:endParaRPr kumimoji="1" lang="ja-JP" altLang="en-US" sz="1600" dirty="0">
              <a:solidFill>
                <a:schemeClr val="tx1"/>
              </a:solidFill>
            </a:endParaRPr>
          </a:p>
        </p:txBody>
      </p:sp>
      <p:sp>
        <p:nvSpPr>
          <p:cNvPr id="2" name="円/楕円 1"/>
          <p:cNvSpPr/>
          <p:nvPr/>
        </p:nvSpPr>
        <p:spPr>
          <a:xfrm>
            <a:off x="7029030" y="4777295"/>
            <a:ext cx="182563" cy="179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289521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92195" y="548680"/>
            <a:ext cx="8435280" cy="5832648"/>
          </a:xfrm>
        </p:spPr>
        <p:txBody>
          <a:bodyPr>
            <a:normAutofit/>
          </a:bodyPr>
          <a:lstStyle/>
          <a:p>
            <a:pPr indent="0">
              <a:lnSpc>
                <a:spcPts val="1000"/>
              </a:lnSpc>
              <a:buNone/>
            </a:pPr>
            <a:r>
              <a:rPr lang="ja-JP" altLang="en-US" sz="2800" dirty="0" smtClean="0"/>
              <a:t>　　　　　　　  </a:t>
            </a:r>
            <a:r>
              <a:rPr lang="ja-JP" altLang="en-US" sz="1000" dirty="0" smtClean="0"/>
              <a:t>ディ・エヌ・エー</a:t>
            </a:r>
          </a:p>
          <a:p>
            <a:pPr marL="0" indent="0">
              <a:lnSpc>
                <a:spcPts val="2800"/>
              </a:lnSpc>
              <a:buNone/>
            </a:pPr>
            <a:r>
              <a:rPr lang="ja-JP" altLang="en-US" dirty="0" smtClean="0"/>
              <a:t>ところが・・・</a:t>
            </a:r>
            <a:r>
              <a:rPr lang="ja-JP" altLang="en-US" dirty="0" smtClean="0">
                <a:solidFill>
                  <a:srgbClr val="FF0000"/>
                </a:solidFill>
              </a:rPr>
              <a:t>ＤＮＡ</a:t>
            </a:r>
            <a:r>
              <a:rPr lang="ja-JP" altLang="en-US" dirty="0" smtClean="0"/>
              <a:t>をコピーするときに，まれにミス</a:t>
            </a:r>
            <a:endParaRPr lang="en-US" altLang="ja-JP" dirty="0" smtClean="0"/>
          </a:p>
          <a:p>
            <a:pPr marL="0" indent="0">
              <a:lnSpc>
                <a:spcPts val="2800"/>
              </a:lnSpc>
              <a:buNone/>
            </a:pPr>
            <a:r>
              <a:rPr lang="ja-JP" altLang="en-US" dirty="0" smtClean="0"/>
              <a:t>が起こることがある。</a:t>
            </a:r>
            <a:endParaRPr lang="en-US" altLang="ja-JP" dirty="0" smtClean="0"/>
          </a:p>
          <a:p>
            <a:pPr marL="0" indent="0">
              <a:lnSpc>
                <a:spcPts val="2800"/>
              </a:lnSpc>
              <a:buNone/>
            </a:pPr>
            <a:endParaRPr lang="en-US" altLang="ja-JP" dirty="0" smtClean="0"/>
          </a:p>
          <a:p>
            <a:pPr>
              <a:buNone/>
            </a:pPr>
            <a:endParaRPr lang="en-US" altLang="ja-JP" dirty="0"/>
          </a:p>
          <a:p>
            <a:pPr>
              <a:buNone/>
            </a:pPr>
            <a:endParaRPr lang="en-US" altLang="ja-JP" dirty="0" smtClean="0"/>
          </a:p>
          <a:p>
            <a:pPr>
              <a:buNone/>
            </a:pPr>
            <a:endParaRPr lang="en-US" altLang="ja-JP" i="1" dirty="0" smtClean="0"/>
          </a:p>
          <a:p>
            <a:pPr>
              <a:buNone/>
            </a:pPr>
            <a:endParaRPr lang="en-US" altLang="ja-JP" i="1" dirty="0" smtClean="0"/>
          </a:p>
          <a:p>
            <a:pPr>
              <a:buNone/>
            </a:pPr>
            <a:r>
              <a:rPr lang="ja-JP" altLang="en-US" dirty="0" smtClean="0"/>
              <a:t>ミス</a:t>
            </a:r>
            <a:r>
              <a:rPr lang="ja-JP" altLang="en-US" dirty="0"/>
              <a:t>がいくつもたまると，「がん細胞」ができる。</a:t>
            </a:r>
          </a:p>
          <a:p>
            <a:pPr>
              <a:buNone/>
            </a:pPr>
            <a:endParaRPr lang="en-US" altLang="ja-JP" dirty="0"/>
          </a:p>
          <a:p>
            <a:endParaRPr kumimoji="1" lang="ja-JP" altLang="en-US" dirty="0"/>
          </a:p>
        </p:txBody>
      </p:sp>
      <p:pic>
        <p:nvPicPr>
          <p:cNvPr id="4" name="図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26680" y="2223441"/>
            <a:ext cx="1721538" cy="965025"/>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2218490"/>
            <a:ext cx="1719263"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479" y="2205881"/>
            <a:ext cx="1719263"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2208850"/>
            <a:ext cx="1719263"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039" y="2205230"/>
            <a:ext cx="1719263"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図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35213" y="2196586"/>
            <a:ext cx="1721538" cy="966920"/>
          </a:xfrm>
          <a:prstGeom prst="rect">
            <a:avLst/>
          </a:prstGeom>
        </p:spPr>
      </p:pic>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223441"/>
            <a:ext cx="1719263"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879" y="2215444"/>
            <a:ext cx="1719263"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780" y="2208850"/>
            <a:ext cx="1719263"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図 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40510" y="2136335"/>
            <a:ext cx="1850776" cy="1039508"/>
          </a:xfrm>
          <a:prstGeom prst="rect">
            <a:avLst/>
          </a:prstGeom>
        </p:spPr>
      </p:pic>
      <p:sp>
        <p:nvSpPr>
          <p:cNvPr id="10" name="右矢印 9"/>
          <p:cNvSpPr/>
          <p:nvPr/>
        </p:nvSpPr>
        <p:spPr>
          <a:xfrm rot="5400000">
            <a:off x="6041862" y="1914380"/>
            <a:ext cx="648072" cy="4439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スライド番号プレースホルダー 5"/>
          <p:cNvSpPr>
            <a:spLocks noGrp="1"/>
          </p:cNvSpPr>
          <p:nvPr>
            <p:ph type="sldNum" sz="quarter" idx="12"/>
          </p:nvPr>
        </p:nvSpPr>
        <p:spPr/>
        <p:txBody>
          <a:bodyPr/>
          <a:lstStyle/>
          <a:p>
            <a:fld id="{145799AF-4985-481B-BB90-1E6FC4990AA1}" type="slidenum">
              <a:rPr kumimoji="1" lang="ja-JP" altLang="en-US" smtClean="0"/>
              <a:pPr/>
              <a:t>11</a:t>
            </a:fld>
            <a:endParaRPr kumimoji="1" lang="ja-JP" altLang="en-US"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028" y="2223441"/>
            <a:ext cx="1719263"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5438673" y="1442967"/>
            <a:ext cx="1852613" cy="369332"/>
          </a:xfrm>
          <a:prstGeom prst="rect">
            <a:avLst/>
          </a:prstGeom>
          <a:noFill/>
        </p:spPr>
        <p:txBody>
          <a:bodyPr wrap="square" rtlCol="0">
            <a:spAutoFit/>
          </a:bodyPr>
          <a:lstStyle/>
          <a:p>
            <a:r>
              <a:rPr kumimoji="1" lang="ja-JP" altLang="en-US" b="1" dirty="0" smtClean="0"/>
              <a:t>ミスコピーの細胞</a:t>
            </a:r>
            <a:endParaRPr kumimoji="1" lang="ja-JP" altLang="en-US" b="1" dirty="0"/>
          </a:p>
        </p:txBody>
      </p:sp>
      <p:sp>
        <p:nvSpPr>
          <p:cNvPr id="41" name="右矢印 40"/>
          <p:cNvSpPr/>
          <p:nvPr/>
        </p:nvSpPr>
        <p:spPr>
          <a:xfrm>
            <a:off x="3047842" y="5074524"/>
            <a:ext cx="2254393" cy="89897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ミスがたまると・・・</a:t>
            </a:r>
            <a:endParaRPr kumimoji="1" lang="ja-JP" altLang="en-US" b="1" dirty="0">
              <a:solidFill>
                <a:schemeClr val="tx1"/>
              </a:solidFill>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035908"/>
            <a:ext cx="1597025"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1437" y="4889858"/>
            <a:ext cx="1852613"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角丸四角形吹き出し 18"/>
          <p:cNvSpPr/>
          <p:nvPr/>
        </p:nvSpPr>
        <p:spPr>
          <a:xfrm>
            <a:off x="5580112" y="3163506"/>
            <a:ext cx="1962458" cy="1201598"/>
          </a:xfrm>
          <a:prstGeom prst="wedgeRoundRectCallout">
            <a:avLst>
              <a:gd name="adj1" fmla="val -10090"/>
              <a:gd name="adj2" fmla="val -7338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rPr>
              <a:t>ディ・エヌ・エー</a:t>
            </a:r>
          </a:p>
          <a:p>
            <a:pPr algn="ctr"/>
            <a:r>
              <a:rPr lang="ja-JP" altLang="en-US" dirty="0" smtClean="0">
                <a:solidFill>
                  <a:srgbClr val="FF0000"/>
                </a:solidFill>
              </a:rPr>
              <a:t>ＤＮＡ</a:t>
            </a:r>
            <a:r>
              <a:rPr lang="ja-JP" altLang="en-US" dirty="0" smtClean="0">
                <a:solidFill>
                  <a:schemeClr val="tx1"/>
                </a:solidFill>
              </a:rPr>
              <a:t>にもとの細胞とは違う部分がある。</a:t>
            </a:r>
            <a:endParaRPr lang="ja-JP" altLang="en-US" dirty="0">
              <a:solidFill>
                <a:schemeClr val="tx1"/>
              </a:solidFill>
            </a:endParaRPr>
          </a:p>
        </p:txBody>
      </p:sp>
      <p:sp>
        <p:nvSpPr>
          <p:cNvPr id="45" name="テキスト ボックス 44"/>
          <p:cNvSpPr txBox="1"/>
          <p:nvPr/>
        </p:nvSpPr>
        <p:spPr>
          <a:xfrm>
            <a:off x="5782163" y="5932846"/>
            <a:ext cx="1549176" cy="369332"/>
          </a:xfrm>
          <a:prstGeom prst="rect">
            <a:avLst/>
          </a:prstGeom>
          <a:noFill/>
        </p:spPr>
        <p:txBody>
          <a:bodyPr wrap="square" rtlCol="0">
            <a:spAutoFit/>
          </a:bodyPr>
          <a:lstStyle/>
          <a:p>
            <a:r>
              <a:rPr kumimoji="1" lang="ja-JP" altLang="en-US" b="1" dirty="0" smtClean="0"/>
              <a:t>がん細胞</a:t>
            </a:r>
            <a:endParaRPr kumimoji="1" lang="ja-JP" alt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692478"/>
            <a:ext cx="5052130" cy="41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コンテンツ プレースホルダ 2"/>
          <p:cNvSpPr>
            <a:spLocks noGrp="1"/>
          </p:cNvSpPr>
          <p:nvPr>
            <p:ph idx="1"/>
          </p:nvPr>
        </p:nvSpPr>
        <p:spPr>
          <a:xfrm>
            <a:off x="484681" y="856282"/>
            <a:ext cx="8229600" cy="4857403"/>
          </a:xfrm>
        </p:spPr>
        <p:txBody>
          <a:bodyPr>
            <a:normAutofit/>
          </a:bodyPr>
          <a:lstStyle/>
          <a:p>
            <a:pPr marL="0" indent="0">
              <a:buNone/>
            </a:pPr>
            <a:endParaRPr lang="en-US" altLang="ja-JP" sz="2000" b="1" dirty="0"/>
          </a:p>
          <a:p>
            <a:pPr marL="0" indent="0">
              <a:buNone/>
            </a:pPr>
            <a:endParaRPr lang="en-US" altLang="ja-JP" sz="2000" b="1" dirty="0" smtClean="0"/>
          </a:p>
          <a:p>
            <a:pPr marL="0" indent="0">
              <a:buNone/>
            </a:pPr>
            <a:endParaRPr lang="ja-JP" altLang="en-US" sz="2000" b="1" dirty="0"/>
          </a:p>
          <a:p>
            <a:endParaRPr lang="en-US" altLang="ja-JP" sz="2000" dirty="0"/>
          </a:p>
          <a:p>
            <a:endParaRPr lang="en-US" altLang="ja-JP" sz="2000" dirty="0" smtClean="0"/>
          </a:p>
          <a:p>
            <a:pPr>
              <a:buNone/>
            </a:pPr>
            <a:endParaRPr kumimoji="1" lang="en-US" altLang="ja-JP" dirty="0" smtClean="0"/>
          </a:p>
          <a:p>
            <a:pPr>
              <a:buNone/>
            </a:pPr>
            <a:endParaRPr kumimoji="1" lang="ja-JP" altLang="en-US" sz="2000" dirty="0"/>
          </a:p>
        </p:txBody>
      </p:sp>
      <p:pic>
        <p:nvPicPr>
          <p:cNvPr id="8203" name="Picture 1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92399" y="879189"/>
            <a:ext cx="1597025"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128" y="879188"/>
            <a:ext cx="1597026" cy="89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スライド番号プレースホルダー 5"/>
          <p:cNvSpPr>
            <a:spLocks noGrp="1"/>
          </p:cNvSpPr>
          <p:nvPr>
            <p:ph type="sldNum" sz="quarter" idx="12"/>
          </p:nvPr>
        </p:nvSpPr>
        <p:spPr/>
        <p:txBody>
          <a:bodyPr/>
          <a:lstStyle/>
          <a:p>
            <a:fld id="{145799AF-4985-481B-BB90-1E6FC4990AA1}" type="slidenum">
              <a:rPr kumimoji="1" lang="ja-JP" altLang="en-US" sz="2000" smtClean="0"/>
              <a:pPr/>
              <a:t>12</a:t>
            </a:fld>
            <a:endParaRPr kumimoji="1" lang="ja-JP" altLang="en-US" sz="2000" dirty="0"/>
          </a:p>
        </p:txBody>
      </p:sp>
      <p:sp>
        <p:nvSpPr>
          <p:cNvPr id="23" name="角丸四角形吹き出し 22"/>
          <p:cNvSpPr/>
          <p:nvPr/>
        </p:nvSpPr>
        <p:spPr>
          <a:xfrm>
            <a:off x="683568" y="1295017"/>
            <a:ext cx="3024335" cy="2330743"/>
          </a:xfrm>
          <a:prstGeom prst="wedgeRoundRectCallout">
            <a:avLst>
              <a:gd name="adj1" fmla="val 58192"/>
              <a:gd name="adj2" fmla="val 4131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rPr>
              <a:t>生物のからだには「がん」を</a:t>
            </a:r>
            <a:r>
              <a:rPr kumimoji="1" lang="ja-JP" altLang="en-US" b="1" dirty="0" smtClean="0">
                <a:solidFill>
                  <a:srgbClr val="FF0000"/>
                </a:solidFill>
              </a:rPr>
              <a:t>おさえるはたらき</a:t>
            </a:r>
            <a:r>
              <a:rPr kumimoji="1" lang="ja-JP" altLang="en-US" b="1" dirty="0" smtClean="0">
                <a:solidFill>
                  <a:schemeClr val="tx1"/>
                </a:solidFill>
              </a:rPr>
              <a:t>があるけれど，そのはたらきが弱くなると，がん細胞が増えていくんだよ。</a:t>
            </a:r>
            <a:endParaRPr kumimoji="1" lang="ja-JP" altLang="en-US" b="1" dirty="0">
              <a:solidFill>
                <a:schemeClr val="tx1"/>
              </a:solidFill>
            </a:endParaRPr>
          </a:p>
        </p:txBody>
      </p:sp>
      <p:pic>
        <p:nvPicPr>
          <p:cNvPr id="8202" name="Picture 1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5102" y="879189"/>
            <a:ext cx="1597025"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92" y="3879526"/>
            <a:ext cx="2362530" cy="296268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3067341"/>
          </a:xfrm>
        </p:spPr>
        <p:txBody>
          <a:bodyPr>
            <a:noAutofit/>
          </a:bodyPr>
          <a:lstStyle/>
          <a:p>
            <a:pPr algn="l"/>
            <a:r>
              <a:rPr kumimoji="1" lang="ja-JP" altLang="en-US" sz="3200" dirty="0" smtClean="0"/>
              <a:t>がん細胞は，大きくなるとからだの正常な部分にも広がっていく</a:t>
            </a:r>
            <a:r>
              <a:rPr lang="ja-JP" altLang="en-US" sz="3200" dirty="0" smtClean="0"/>
              <a:t>。</a:t>
            </a:r>
            <a:r>
              <a:rPr lang="en-US" altLang="ja-JP" sz="3200" dirty="0" smtClean="0"/>
              <a:t/>
            </a:r>
            <a:br>
              <a:rPr lang="en-US" altLang="ja-JP" sz="3200" dirty="0" smtClean="0"/>
            </a:br>
            <a:r>
              <a:rPr lang="ja-JP" altLang="en-US" sz="3200" dirty="0" smtClean="0"/>
              <a:t>血管</a:t>
            </a:r>
            <a:r>
              <a:rPr lang="ja-JP" altLang="en-US" sz="3200" dirty="0"/>
              <a:t>などに入りこむと，血液の流れに乗って全身に広がっていきます。これを「転移（てんい）」といいます。</a:t>
            </a:r>
            <a:r>
              <a:rPr lang="en-US" altLang="ja-JP" sz="3200" dirty="0"/>
              <a:t/>
            </a:r>
            <a:br>
              <a:rPr lang="en-US" altLang="ja-JP" sz="3200" dirty="0"/>
            </a:br>
            <a:endParaRPr kumimoji="1" lang="ja-JP" altLang="en-US" sz="3200" dirty="0"/>
          </a:p>
        </p:txBody>
      </p:sp>
      <p:sp>
        <p:nvSpPr>
          <p:cNvPr id="3" name="コンテンツ プレースホルダー 2"/>
          <p:cNvSpPr>
            <a:spLocks noGrp="1"/>
          </p:cNvSpPr>
          <p:nvPr>
            <p:ph idx="1"/>
          </p:nvPr>
        </p:nvSpPr>
        <p:spPr>
          <a:xfrm>
            <a:off x="539553" y="1268760"/>
            <a:ext cx="8208912" cy="5293029"/>
          </a:xfrm>
        </p:spPr>
        <p:txBody>
          <a:bodyPr>
            <a:normAutofit/>
          </a:bodyPr>
          <a:lstStyle/>
          <a:p>
            <a:endParaRPr kumimoji="1" lang="en-US" altLang="ja-JP" sz="2400" dirty="0"/>
          </a:p>
          <a:p>
            <a:endParaRPr kumimoji="1" lang="ja-JP" altLang="en-US" sz="2400" dirty="0"/>
          </a:p>
        </p:txBody>
      </p:sp>
      <p:sp>
        <p:nvSpPr>
          <p:cNvPr id="4" name="フローチャート : 直接アクセス記憶 3"/>
          <p:cNvSpPr/>
          <p:nvPr/>
        </p:nvSpPr>
        <p:spPr>
          <a:xfrm>
            <a:off x="1234978" y="3508944"/>
            <a:ext cx="5544616" cy="1512168"/>
          </a:xfrm>
          <a:prstGeom prst="flowChartMagneticDru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3851920" y="4437112"/>
            <a:ext cx="720080" cy="369332"/>
          </a:xfrm>
          <a:prstGeom prst="rect">
            <a:avLst/>
          </a:prstGeom>
          <a:noFill/>
        </p:spPr>
        <p:txBody>
          <a:bodyPr wrap="square" rtlCol="0">
            <a:spAutoFit/>
          </a:bodyPr>
          <a:lstStyle/>
          <a:p>
            <a:r>
              <a:rPr kumimoji="1" lang="ja-JP" altLang="en-US" b="1" dirty="0" smtClean="0"/>
              <a:t>血管</a:t>
            </a:r>
            <a:endParaRPr kumimoji="1" lang="ja-JP" altLang="en-US" b="1" dirty="0"/>
          </a:p>
        </p:txBody>
      </p:sp>
      <p:pic>
        <p:nvPicPr>
          <p:cNvPr id="6" name="図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28224" y="3002244"/>
            <a:ext cx="1209748" cy="679468"/>
          </a:xfrm>
          <a:prstGeom prst="rect">
            <a:avLst/>
          </a:prstGeom>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7294" y="3702930"/>
            <a:ext cx="12128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5575" y="3516456"/>
            <a:ext cx="12128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0887" y="3623181"/>
            <a:ext cx="12065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29824" y="4545172"/>
            <a:ext cx="457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59434" y="4336544"/>
            <a:ext cx="457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5844" y="4386828"/>
            <a:ext cx="457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下矢印 7"/>
          <p:cNvSpPr/>
          <p:nvPr/>
        </p:nvSpPr>
        <p:spPr>
          <a:xfrm>
            <a:off x="2990016" y="2323173"/>
            <a:ext cx="46586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侵入</a:t>
            </a:r>
            <a:endParaRPr kumimoji="1" lang="ja-JP" altLang="en-US" dirty="0"/>
          </a:p>
        </p:txBody>
      </p:sp>
      <p:sp>
        <p:nvSpPr>
          <p:cNvPr id="10" name="右矢印 9"/>
          <p:cNvSpPr/>
          <p:nvPr/>
        </p:nvSpPr>
        <p:spPr>
          <a:xfrm>
            <a:off x="5299217" y="4202162"/>
            <a:ext cx="1800200" cy="469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血液の流れ</a:t>
            </a:r>
            <a:endParaRPr kumimoji="1" lang="ja-JP" altLang="en-US" dirty="0"/>
          </a:p>
        </p:txBody>
      </p:sp>
      <p:sp>
        <p:nvSpPr>
          <p:cNvPr id="11" name="円弧 10"/>
          <p:cNvSpPr/>
          <p:nvPr/>
        </p:nvSpPr>
        <p:spPr>
          <a:xfrm rot="5694821">
            <a:off x="2649732" y="3322982"/>
            <a:ext cx="420617" cy="280446"/>
          </a:xfrm>
          <a:prstGeom prst="arc">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pic>
        <p:nvPicPr>
          <p:cNvPr id="10251"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3944051">
            <a:off x="3567441" y="3433682"/>
            <a:ext cx="192557" cy="14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2"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7371" y="3909305"/>
            <a:ext cx="457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右矢印 6"/>
          <p:cNvSpPr/>
          <p:nvPr/>
        </p:nvSpPr>
        <p:spPr>
          <a:xfrm rot="19056011">
            <a:off x="6869890" y="3437709"/>
            <a:ext cx="1008112" cy="303112"/>
          </a:xfrm>
          <a:prstGeom prst="rightArrow">
            <a:avLst/>
          </a:prstGeom>
          <a:solidFill>
            <a:schemeClr val="accent1">
              <a:lumMod val="20000"/>
              <a:lumOff val="80000"/>
            </a:schemeClr>
          </a:solidFill>
          <a:ln w="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右矢印 8"/>
          <p:cNvSpPr/>
          <p:nvPr/>
        </p:nvSpPr>
        <p:spPr>
          <a:xfrm>
            <a:off x="7164142" y="4188401"/>
            <a:ext cx="672466" cy="311556"/>
          </a:xfrm>
          <a:prstGeom prst="rightArrow">
            <a:avLst/>
          </a:prstGeom>
          <a:solidFill>
            <a:schemeClr val="tx2">
              <a:lumMod val="20000"/>
              <a:lumOff val="80000"/>
            </a:schemeClr>
          </a:solidFill>
          <a:ln w="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右矢印 11"/>
          <p:cNvSpPr/>
          <p:nvPr/>
        </p:nvSpPr>
        <p:spPr>
          <a:xfrm rot="2283375">
            <a:off x="6962366" y="4868910"/>
            <a:ext cx="988289" cy="360040"/>
          </a:xfrm>
          <a:prstGeom prst="rightArrow">
            <a:avLst/>
          </a:prstGeom>
          <a:solidFill>
            <a:schemeClr val="accent1">
              <a:lumMod val="20000"/>
              <a:lumOff val="80000"/>
            </a:schemeClr>
          </a:solidFill>
          <a:ln w="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7744275" y="2676208"/>
            <a:ext cx="830997" cy="3122050"/>
          </a:xfrm>
          <a:prstGeom prst="rect">
            <a:avLst/>
          </a:prstGeom>
          <a:noFill/>
        </p:spPr>
        <p:txBody>
          <a:bodyPr vert="eaVert" wrap="square" rtlCol="0">
            <a:spAutoFit/>
          </a:bodyPr>
          <a:lstStyle/>
          <a:p>
            <a:endParaRPr kumimoji="1" lang="en-US" altLang="ja-JP" b="1" dirty="0" smtClean="0"/>
          </a:p>
          <a:p>
            <a:r>
              <a:rPr kumimoji="1" lang="ja-JP" altLang="en-US" sz="2400" b="1" dirty="0" smtClean="0"/>
              <a:t>新しいがんをつくる</a:t>
            </a:r>
            <a:endParaRPr kumimoji="1" lang="ja-JP" altLang="en-US" sz="2400" b="1" dirty="0"/>
          </a:p>
        </p:txBody>
      </p:sp>
      <p:sp>
        <p:nvSpPr>
          <p:cNvPr id="14" name="スライド番号プレースホルダー 13"/>
          <p:cNvSpPr>
            <a:spLocks noGrp="1"/>
          </p:cNvSpPr>
          <p:nvPr>
            <p:ph type="sldNum" sz="quarter" idx="12"/>
          </p:nvPr>
        </p:nvSpPr>
        <p:spPr/>
        <p:txBody>
          <a:bodyPr/>
          <a:lstStyle/>
          <a:p>
            <a:fld id="{145799AF-4985-481B-BB90-1E6FC4990AA1}" type="slidenum">
              <a:rPr kumimoji="1" lang="ja-JP" altLang="en-US" sz="2000" smtClean="0"/>
              <a:pPr/>
              <a:t>13</a:t>
            </a:fld>
            <a:endParaRPr kumimoji="1" lang="ja-JP" altLang="en-US" sz="2000" dirty="0"/>
          </a:p>
        </p:txBody>
      </p:sp>
    </p:spTree>
    <p:extLst>
      <p:ext uri="{BB962C8B-B14F-4D97-AF65-F5344CB8AC3E}">
        <p14:creationId xmlns:p14="http://schemas.microsoft.com/office/powerpoint/2010/main" val="4241743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340768"/>
            <a:ext cx="7972317" cy="3861591"/>
          </a:xfrm>
          <a:prstGeom prst="rect">
            <a:avLst/>
          </a:prstGeom>
        </p:spPr>
      </p:pic>
      <p:sp>
        <p:nvSpPr>
          <p:cNvPr id="8" name="サブタイトル 7"/>
          <p:cNvSpPr>
            <a:spLocks noGrp="1"/>
          </p:cNvSpPr>
          <p:nvPr>
            <p:ph type="subTitle" idx="1"/>
          </p:nvPr>
        </p:nvSpPr>
        <p:spPr bwMode="ltGray">
          <a:xfrm>
            <a:off x="1269326" y="1821167"/>
            <a:ext cx="6656784" cy="2900793"/>
          </a:xfrm>
        </p:spPr>
        <p:txBody>
          <a:bodyPr>
            <a:normAutofit lnSpcReduction="10000"/>
          </a:bodyPr>
          <a:lstStyle/>
          <a:p>
            <a:pPr algn="l"/>
            <a:r>
              <a:rPr kumimoji="1" lang="ja-JP" altLang="en-US" sz="4400" dirty="0" smtClean="0">
                <a:solidFill>
                  <a:schemeClr val="bg1"/>
                </a:solidFill>
              </a:rPr>
              <a:t>③がんを予防するためには</a:t>
            </a:r>
            <a:endParaRPr kumimoji="1" lang="en-US" altLang="ja-JP" sz="4400" dirty="0" smtClean="0">
              <a:solidFill>
                <a:schemeClr val="bg1"/>
              </a:solidFill>
            </a:endParaRPr>
          </a:p>
          <a:p>
            <a:pPr algn="l"/>
            <a:r>
              <a:rPr lang="ja-JP" altLang="en-US" sz="4000" dirty="0" smtClean="0">
                <a:solidFill>
                  <a:schemeClr val="bg1"/>
                </a:solidFill>
              </a:rPr>
              <a:t>　　☑たばこはすわない</a:t>
            </a:r>
            <a:endParaRPr lang="en-US" altLang="ja-JP" sz="4000" dirty="0" smtClean="0">
              <a:solidFill>
                <a:schemeClr val="bg1"/>
              </a:solidFill>
            </a:endParaRPr>
          </a:p>
          <a:p>
            <a:pPr algn="l"/>
            <a:r>
              <a:rPr lang="ja-JP" altLang="en-US" sz="4000" dirty="0" smtClean="0">
                <a:solidFill>
                  <a:schemeClr val="bg1"/>
                </a:solidFill>
              </a:rPr>
              <a:t>　</a:t>
            </a:r>
            <a:r>
              <a:rPr lang="ja-JP" altLang="en-US" sz="4000" dirty="0">
                <a:solidFill>
                  <a:schemeClr val="bg1"/>
                </a:solidFill>
              </a:rPr>
              <a:t>　☑生活</a:t>
            </a:r>
            <a:r>
              <a:rPr lang="ja-JP" altLang="en-US" sz="4000" dirty="0" smtClean="0">
                <a:solidFill>
                  <a:schemeClr val="bg1"/>
                </a:solidFill>
              </a:rPr>
              <a:t>習慣に気をつける</a:t>
            </a:r>
            <a:endParaRPr lang="en-US" altLang="ja-JP" sz="4000" dirty="0" smtClean="0">
              <a:solidFill>
                <a:schemeClr val="bg1"/>
              </a:solidFill>
            </a:endParaRPr>
          </a:p>
          <a:p>
            <a:pPr algn="l"/>
            <a:r>
              <a:rPr lang="ja-JP" altLang="en-US" sz="4000" dirty="0" smtClean="0">
                <a:solidFill>
                  <a:schemeClr val="bg1"/>
                </a:solidFill>
              </a:rPr>
              <a:t>　</a:t>
            </a:r>
            <a:r>
              <a:rPr lang="ja-JP" altLang="en-US" sz="4000" dirty="0">
                <a:solidFill>
                  <a:schemeClr val="bg1"/>
                </a:solidFill>
              </a:rPr>
              <a:t>　☑がん</a:t>
            </a:r>
            <a:r>
              <a:rPr lang="ja-JP" altLang="en-US" sz="4000" dirty="0" smtClean="0">
                <a:solidFill>
                  <a:schemeClr val="bg1"/>
                </a:solidFill>
              </a:rPr>
              <a:t>検診を受ける</a:t>
            </a:r>
            <a:endParaRPr kumimoji="1" lang="en-US" altLang="ja-JP" sz="4400" dirty="0" smtClean="0">
              <a:solidFill>
                <a:schemeClr val="bg1"/>
              </a:solidFill>
            </a:endParaRP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0000" y="5085184"/>
            <a:ext cx="21336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145799AF-4985-481B-BB90-1E6FC4990AA1}" type="slidenum">
              <a:rPr kumimoji="1" lang="ja-JP" altLang="en-US" sz="2000" smtClean="0"/>
              <a:pPr/>
              <a:t>14</a:t>
            </a:fld>
            <a:endParaRPr kumimoji="1" lang="ja-JP" altLang="en-US" sz="2000" dirty="0"/>
          </a:p>
        </p:txBody>
      </p:sp>
    </p:spTree>
    <p:extLst>
      <p:ext uri="{BB962C8B-B14F-4D97-AF65-F5344CB8AC3E}">
        <p14:creationId xmlns:p14="http://schemas.microsoft.com/office/powerpoint/2010/main" val="1213682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196752"/>
            <a:ext cx="7972317" cy="3861591"/>
          </a:xfrm>
          <a:prstGeom prst="rect">
            <a:avLst/>
          </a:prstGeom>
        </p:spPr>
      </p:pic>
      <p:sp>
        <p:nvSpPr>
          <p:cNvPr id="8" name="サブタイトル 7"/>
          <p:cNvSpPr>
            <a:spLocks noGrp="1"/>
          </p:cNvSpPr>
          <p:nvPr>
            <p:ph type="subTitle" idx="1"/>
          </p:nvPr>
        </p:nvSpPr>
        <p:spPr bwMode="ltGray">
          <a:xfrm>
            <a:off x="2245278" y="2773604"/>
            <a:ext cx="4560864" cy="707886"/>
          </a:xfrm>
        </p:spPr>
        <p:txBody>
          <a:bodyPr wrap="none">
            <a:spAutoFit/>
          </a:bodyPr>
          <a:lstStyle/>
          <a:p>
            <a:pPr algn="l"/>
            <a:r>
              <a:rPr lang="ja-JP" altLang="en-US" sz="4000" dirty="0" smtClean="0">
                <a:solidFill>
                  <a:schemeClr val="bg1"/>
                </a:solidFill>
              </a:rPr>
              <a:t>☑たばこはすわない</a:t>
            </a:r>
            <a:endParaRPr kumimoji="1" lang="en-US" altLang="ja-JP" sz="4000" dirty="0" smtClean="0">
              <a:solidFill>
                <a:schemeClr val="bg1"/>
              </a:solidFill>
            </a:endParaRP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0000" y="4941168"/>
            <a:ext cx="21336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145799AF-4985-481B-BB90-1E6FC4990AA1}" type="slidenum">
              <a:rPr kumimoji="1" lang="ja-JP" altLang="en-US" sz="2000" smtClean="0"/>
              <a:pPr/>
              <a:t>15</a:t>
            </a:fld>
            <a:endParaRPr kumimoji="1" lang="ja-JP" altLang="en-US" sz="2000" dirty="0"/>
          </a:p>
        </p:txBody>
      </p:sp>
    </p:spTree>
    <p:extLst>
      <p:ext uri="{BB962C8B-B14F-4D97-AF65-F5344CB8AC3E}">
        <p14:creationId xmlns:p14="http://schemas.microsoft.com/office/powerpoint/2010/main" val="129968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sz="3200" dirty="0" smtClean="0">
                <a:solidFill>
                  <a:srgbClr val="FF0000"/>
                </a:solidFill>
              </a:rPr>
              <a:t>たばこ</a:t>
            </a:r>
            <a:r>
              <a:rPr kumimoji="1" lang="ja-JP" altLang="en-US" sz="3200" dirty="0" smtClean="0"/>
              <a:t>のけむりには，約</a:t>
            </a:r>
            <a:r>
              <a:rPr kumimoji="1" lang="en-US" altLang="ja-JP" sz="3200" dirty="0" smtClean="0"/>
              <a:t>60</a:t>
            </a:r>
            <a:r>
              <a:rPr kumimoji="1" lang="ja-JP" altLang="en-US" sz="3200" dirty="0" smtClean="0"/>
              <a:t>種類もの</a:t>
            </a:r>
            <a:r>
              <a:rPr kumimoji="1" lang="ja-JP" altLang="en-US" sz="3200" dirty="0" smtClean="0">
                <a:solidFill>
                  <a:srgbClr val="FF0000"/>
                </a:solidFill>
              </a:rPr>
              <a:t>発がん物質</a:t>
            </a:r>
            <a:r>
              <a:rPr kumimoji="1" lang="ja-JP" altLang="en-US" sz="3200" dirty="0" smtClean="0"/>
              <a:t>がふくまれている。</a:t>
            </a:r>
            <a:endParaRPr kumimoji="1" lang="ja-JP" altLang="en-US" sz="3200" dirty="0"/>
          </a:p>
        </p:txBody>
      </p:sp>
      <p:sp>
        <p:nvSpPr>
          <p:cNvPr id="3" name="スライド番号プレースホルダー 2"/>
          <p:cNvSpPr>
            <a:spLocks noGrp="1"/>
          </p:cNvSpPr>
          <p:nvPr>
            <p:ph type="sldNum" sz="quarter" idx="12"/>
          </p:nvPr>
        </p:nvSpPr>
        <p:spPr/>
        <p:txBody>
          <a:bodyPr/>
          <a:lstStyle/>
          <a:p>
            <a:fld id="{145799AF-4985-481B-BB90-1E6FC4990AA1}" type="slidenum">
              <a:rPr kumimoji="1" lang="ja-JP" altLang="en-US" sz="2000" smtClean="0"/>
              <a:pPr/>
              <a:t>16</a:t>
            </a:fld>
            <a:endParaRPr kumimoji="1" lang="ja-JP" altLang="en-US" dirty="0"/>
          </a:p>
        </p:txBody>
      </p:sp>
      <p:grpSp>
        <p:nvGrpSpPr>
          <p:cNvPr id="13" name="グループ化 12"/>
          <p:cNvGrpSpPr/>
          <p:nvPr/>
        </p:nvGrpSpPr>
        <p:grpSpPr>
          <a:xfrm>
            <a:off x="1115616" y="1412776"/>
            <a:ext cx="6912768" cy="4968552"/>
            <a:chOff x="3995936" y="2132856"/>
            <a:chExt cx="4608512" cy="3526000"/>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2327201"/>
              <a:ext cx="2433903" cy="308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オブジェクト 8"/>
            <p:cNvGraphicFramePr>
              <a:graphicFrameLocks noChangeAspect="1"/>
            </p:cNvGraphicFramePr>
            <p:nvPr>
              <p:extLst>
                <p:ext uri="{D42A27DB-BD31-4B8C-83A1-F6EECF244321}">
                  <p14:modId xmlns:p14="http://schemas.microsoft.com/office/powerpoint/2010/main" val="622312346"/>
                </p:ext>
              </p:extLst>
            </p:nvPr>
          </p:nvGraphicFramePr>
          <p:xfrm>
            <a:off x="6327319" y="3244268"/>
            <a:ext cx="1690688" cy="2414588"/>
          </p:xfrm>
          <a:graphic>
            <a:graphicData uri="http://schemas.openxmlformats.org/presentationml/2006/ole">
              <mc:AlternateContent xmlns:mc="http://schemas.openxmlformats.org/markup-compatibility/2006">
                <mc:Choice xmlns:v="urn:schemas-microsoft-com:vml" Requires="v">
                  <p:oleObj spid="_x0000_s1095" name="文書" r:id="rId6" imgW="1734899" imgH="2512550" progId="Word.Document.12">
                    <p:embed/>
                  </p:oleObj>
                </mc:Choice>
                <mc:Fallback>
                  <p:oleObj name="文書" r:id="rId6" imgW="1734899" imgH="2512550" progId="Word.Document.12">
                    <p:embed/>
                    <p:pic>
                      <p:nvPicPr>
                        <p:cNvPr id="0" name=""/>
                        <p:cNvPicPr/>
                        <p:nvPr/>
                      </p:nvPicPr>
                      <p:blipFill>
                        <a:blip r:embed="rId7"/>
                        <a:stretch>
                          <a:fillRect/>
                        </a:stretch>
                      </p:blipFill>
                      <p:spPr>
                        <a:xfrm>
                          <a:off x="6327319" y="3244268"/>
                          <a:ext cx="1690688" cy="2414588"/>
                        </a:xfrm>
                        <a:prstGeom prst="rect">
                          <a:avLst/>
                        </a:prstGeom>
                        <a:solidFill>
                          <a:schemeClr val="bg1"/>
                        </a:solidFill>
                      </p:spPr>
                    </p:pic>
                  </p:oleObj>
                </mc:Fallback>
              </mc:AlternateContent>
            </a:graphicData>
          </a:graphic>
        </p:graphicFrame>
        <p:sp>
          <p:nvSpPr>
            <p:cNvPr id="6" name="テキスト ボックス 5"/>
            <p:cNvSpPr txBox="1"/>
            <p:nvPr/>
          </p:nvSpPr>
          <p:spPr>
            <a:xfrm>
              <a:off x="5724128" y="2505604"/>
              <a:ext cx="2880320" cy="524203"/>
            </a:xfrm>
            <a:prstGeom prst="rect">
              <a:avLst/>
            </a:prstGeom>
            <a:solidFill>
              <a:schemeClr val="bg1"/>
            </a:solidFill>
          </p:spPr>
          <p:txBody>
            <a:bodyPr wrap="square" rtlCol="0">
              <a:spAutoFit/>
            </a:bodyPr>
            <a:lstStyle/>
            <a:p>
              <a:pPr algn="ctr"/>
              <a:r>
                <a:rPr kumimoji="1" lang="ja-JP" altLang="en-US" sz="1400" b="1" dirty="0" smtClean="0">
                  <a:latin typeface="+mn-ea"/>
                </a:rPr>
                <a:t>たばこを吸う男性ががんで死亡する</a:t>
              </a:r>
              <a:endParaRPr kumimoji="1" lang="en-US" altLang="ja-JP" sz="1400" b="1" dirty="0" smtClean="0">
                <a:latin typeface="+mn-ea"/>
              </a:endParaRPr>
            </a:p>
            <a:p>
              <a:pPr algn="ctr"/>
              <a:r>
                <a:rPr lang="ja-JP" altLang="en-US" sz="1400" b="1" dirty="0">
                  <a:latin typeface="+mn-ea"/>
                </a:rPr>
                <a:t>危険性</a:t>
              </a:r>
              <a:r>
                <a:rPr lang="ja-JP" altLang="en-US" sz="1400" b="1" dirty="0" smtClean="0">
                  <a:latin typeface="+mn-ea"/>
                </a:rPr>
                <a:t>は，吸わない人と比べると</a:t>
              </a:r>
              <a:endParaRPr lang="en-US" altLang="ja-JP" sz="1400" b="1" dirty="0" smtClean="0">
                <a:latin typeface="+mn-ea"/>
              </a:endParaRPr>
            </a:p>
            <a:p>
              <a:pPr algn="ctr"/>
              <a:r>
                <a:rPr lang="ja-JP" altLang="en-US" sz="1400" b="1" dirty="0">
                  <a:solidFill>
                    <a:srgbClr val="FF0000"/>
                  </a:solidFill>
                  <a:latin typeface="+mn-ea"/>
                </a:rPr>
                <a:t>がん全体</a:t>
              </a:r>
              <a:r>
                <a:rPr lang="ja-JP" altLang="en-US" sz="1400" b="1" dirty="0" smtClean="0">
                  <a:solidFill>
                    <a:srgbClr val="FF0000"/>
                  </a:solidFill>
                  <a:latin typeface="+mn-ea"/>
                </a:rPr>
                <a:t>で２倍</a:t>
              </a:r>
              <a:endParaRPr kumimoji="1" lang="ja-JP" altLang="en-US" sz="1200" b="1" dirty="0">
                <a:solidFill>
                  <a:srgbClr val="FF0000"/>
                </a:solidFill>
                <a:latin typeface="+mn-ea"/>
              </a:endParaRPr>
            </a:p>
          </p:txBody>
        </p:sp>
        <p:sp>
          <p:nvSpPr>
            <p:cNvPr id="5" name="テキスト ボックス 4"/>
            <p:cNvSpPr txBox="1"/>
            <p:nvPr/>
          </p:nvSpPr>
          <p:spPr>
            <a:xfrm>
              <a:off x="4139952" y="2132856"/>
              <a:ext cx="4248472" cy="369332"/>
            </a:xfrm>
            <a:prstGeom prst="rect">
              <a:avLst/>
            </a:prstGeom>
            <a:solidFill>
              <a:schemeClr val="bg1"/>
            </a:solidFill>
          </p:spPr>
          <p:txBody>
            <a:bodyPr wrap="square" rtlCol="0">
              <a:spAutoFit/>
            </a:bodyPr>
            <a:lstStyle/>
            <a:p>
              <a:pPr algn="ctr"/>
              <a:r>
                <a:rPr kumimoji="1" lang="ja-JP" altLang="en-US" b="1" dirty="0" smtClean="0">
                  <a:solidFill>
                    <a:schemeClr val="accent3">
                      <a:lumMod val="50000"/>
                    </a:schemeClr>
                  </a:solidFill>
                </a:rPr>
                <a:t>たばこを吸うとがんになりやすい</a:t>
              </a:r>
              <a:endParaRPr kumimoji="1" lang="ja-JP" altLang="en-US" b="1" dirty="0">
                <a:solidFill>
                  <a:schemeClr val="accent3">
                    <a:lumMod val="50000"/>
                  </a:schemeClr>
                </a:solidFill>
              </a:endParaRPr>
            </a:p>
          </p:txBody>
        </p:sp>
      </p:grpSp>
      <p:grpSp>
        <p:nvGrpSpPr>
          <p:cNvPr id="1038" name="グループ化 1037"/>
          <p:cNvGrpSpPr/>
          <p:nvPr/>
        </p:nvGrpSpPr>
        <p:grpSpPr>
          <a:xfrm>
            <a:off x="3077931" y="3293130"/>
            <a:ext cx="1145947" cy="1296144"/>
            <a:chOff x="5076056" y="3356992"/>
            <a:chExt cx="1261743" cy="1296144"/>
          </a:xfrm>
        </p:grpSpPr>
        <p:cxnSp>
          <p:nvCxnSpPr>
            <p:cNvPr id="17" name="直線コネクタ 16"/>
            <p:cNvCxnSpPr/>
            <p:nvPr/>
          </p:nvCxnSpPr>
          <p:spPr>
            <a:xfrm flipV="1">
              <a:off x="5148064" y="3356992"/>
              <a:ext cx="1116124"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148064" y="3501008"/>
              <a:ext cx="111612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5148064" y="3829116"/>
              <a:ext cx="1116124" cy="40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5292080" y="4005064"/>
              <a:ext cx="972108"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5076056" y="4221088"/>
              <a:ext cx="1188132" cy="28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 name="直線コネクタ 1023"/>
            <p:cNvCxnSpPr/>
            <p:nvPr/>
          </p:nvCxnSpPr>
          <p:spPr>
            <a:xfrm flipV="1">
              <a:off x="5292080" y="4504408"/>
              <a:ext cx="972108" cy="148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3" name="直線コネクタ 1032"/>
            <p:cNvCxnSpPr/>
            <p:nvPr/>
          </p:nvCxnSpPr>
          <p:spPr>
            <a:xfrm>
              <a:off x="5509707" y="4614919"/>
              <a:ext cx="82809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35" name="直線コネクタ 1034"/>
          <p:cNvCxnSpPr/>
          <p:nvPr/>
        </p:nvCxnSpPr>
        <p:spPr>
          <a:xfrm flipV="1">
            <a:off x="3193170" y="4869160"/>
            <a:ext cx="1018790" cy="3175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316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a:graphicFrameLocks/>
          </p:cNvGraphicFramePr>
          <p:nvPr>
            <p:extLst>
              <p:ext uri="{D42A27DB-BD31-4B8C-83A1-F6EECF244321}">
                <p14:modId xmlns:p14="http://schemas.microsoft.com/office/powerpoint/2010/main" val="2186191872"/>
              </p:ext>
            </p:extLst>
          </p:nvPr>
        </p:nvGraphicFramePr>
        <p:xfrm>
          <a:off x="251520" y="12998"/>
          <a:ext cx="8096422"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a:xfrm>
            <a:off x="1579835" y="401350"/>
            <a:ext cx="5984331" cy="584775"/>
          </a:xfrm>
        </p:spPr>
        <p:txBody>
          <a:bodyPr wrap="none">
            <a:spAutoFit/>
          </a:bodyPr>
          <a:lstStyle/>
          <a:p>
            <a:r>
              <a:rPr kumimoji="1" lang="ja-JP" altLang="en-US" sz="3200" dirty="0" smtClean="0"/>
              <a:t>未成年は</a:t>
            </a:r>
            <a:r>
              <a:rPr kumimoji="1" lang="ja-JP" altLang="en-US" sz="3200" dirty="0" smtClean="0">
                <a:solidFill>
                  <a:srgbClr val="FF0000"/>
                </a:solidFill>
              </a:rPr>
              <a:t>たばこ</a:t>
            </a:r>
            <a:r>
              <a:rPr kumimoji="1" lang="ja-JP" altLang="en-US" sz="3200" dirty="0" smtClean="0"/>
              <a:t>の害をうけやすい</a:t>
            </a:r>
            <a:endParaRPr kumimoji="1" lang="ja-JP" altLang="en-US" sz="3200" dirty="0"/>
          </a:p>
        </p:txBody>
      </p:sp>
      <p:sp>
        <p:nvSpPr>
          <p:cNvPr id="3" name="コンテンツ プレースホルダー 2"/>
          <p:cNvSpPr>
            <a:spLocks noGrp="1"/>
          </p:cNvSpPr>
          <p:nvPr>
            <p:ph idx="1"/>
          </p:nvPr>
        </p:nvSpPr>
        <p:spPr>
          <a:xfrm>
            <a:off x="906574" y="1421160"/>
            <a:ext cx="7330853" cy="5102935"/>
          </a:xfrm>
        </p:spPr>
        <p:txBody>
          <a:bodyPr wrap="none">
            <a:spAutoFit/>
          </a:bodyPr>
          <a:lstStyle/>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smtClean="0"/>
          </a:p>
          <a:p>
            <a:pPr marL="0" indent="0">
              <a:buNone/>
            </a:pPr>
            <a:endParaRPr lang="en-US" altLang="ja-JP" dirty="0"/>
          </a:p>
          <a:p>
            <a:pPr marL="0" indent="0">
              <a:spcBef>
                <a:spcPts val="0"/>
              </a:spcBef>
              <a:buNone/>
            </a:pPr>
            <a:r>
              <a:rPr lang="ja-JP" altLang="en-US" sz="3500" dirty="0" smtClean="0"/>
              <a:t>たばこをすっている</a:t>
            </a:r>
            <a:r>
              <a:rPr lang="ja-JP" altLang="en-US" sz="3500" dirty="0" smtClean="0">
                <a:solidFill>
                  <a:srgbClr val="FF0000"/>
                </a:solidFill>
              </a:rPr>
              <a:t>年数</a:t>
            </a:r>
            <a:r>
              <a:rPr lang="ja-JP" altLang="en-US" sz="3500" dirty="0">
                <a:solidFill>
                  <a:srgbClr val="FF0000"/>
                </a:solidFill>
              </a:rPr>
              <a:t>が長い</a:t>
            </a:r>
            <a:r>
              <a:rPr lang="ja-JP" altLang="en-US" sz="3500" dirty="0"/>
              <a:t>ほど</a:t>
            </a:r>
            <a:r>
              <a:rPr lang="ja-JP" altLang="en-US" sz="3500" dirty="0" smtClean="0"/>
              <a:t>，</a:t>
            </a:r>
            <a:endParaRPr lang="en-US" altLang="ja-JP" sz="3500" dirty="0" smtClean="0"/>
          </a:p>
          <a:p>
            <a:pPr marL="0" indent="0">
              <a:spcBef>
                <a:spcPts val="0"/>
              </a:spcBef>
              <a:buNone/>
            </a:pPr>
            <a:r>
              <a:rPr lang="ja-JP" altLang="en-US" sz="3500" dirty="0" smtClean="0"/>
              <a:t>１日にすう</a:t>
            </a:r>
            <a:r>
              <a:rPr lang="ja-JP" altLang="en-US" sz="3500" dirty="0" smtClean="0">
                <a:solidFill>
                  <a:srgbClr val="FF0000"/>
                </a:solidFill>
              </a:rPr>
              <a:t>本数</a:t>
            </a:r>
            <a:r>
              <a:rPr lang="ja-JP" altLang="en-US" sz="3500" dirty="0">
                <a:solidFill>
                  <a:srgbClr val="FF0000"/>
                </a:solidFill>
              </a:rPr>
              <a:t>が多い</a:t>
            </a:r>
            <a:r>
              <a:rPr lang="ja-JP" altLang="en-US" sz="3500" dirty="0"/>
              <a:t>ほど</a:t>
            </a:r>
            <a:r>
              <a:rPr lang="ja-JP" altLang="en-US" sz="3500" dirty="0" smtClean="0"/>
              <a:t>，</a:t>
            </a:r>
            <a:endParaRPr lang="en-US" altLang="ja-JP" sz="3500" dirty="0" smtClean="0"/>
          </a:p>
          <a:p>
            <a:pPr marL="0" indent="0">
              <a:spcBef>
                <a:spcPts val="0"/>
              </a:spcBef>
              <a:buNone/>
            </a:pPr>
            <a:r>
              <a:rPr lang="ja-JP" altLang="en-US" sz="3500" dirty="0" smtClean="0"/>
              <a:t>たばこをすいはじめる</a:t>
            </a:r>
            <a:r>
              <a:rPr lang="ja-JP" altLang="en-US" sz="3500" dirty="0" smtClean="0">
                <a:solidFill>
                  <a:srgbClr val="FF0000"/>
                </a:solidFill>
              </a:rPr>
              <a:t>年齢</a:t>
            </a:r>
            <a:r>
              <a:rPr lang="ja-JP" altLang="en-US" sz="3500" dirty="0">
                <a:solidFill>
                  <a:srgbClr val="FF0000"/>
                </a:solidFill>
              </a:rPr>
              <a:t>が若い</a:t>
            </a:r>
            <a:r>
              <a:rPr lang="ja-JP" altLang="en-US" sz="3500" dirty="0" smtClean="0">
                <a:solidFill>
                  <a:srgbClr val="FF0000"/>
                </a:solidFill>
              </a:rPr>
              <a:t>ほど</a:t>
            </a:r>
            <a:endParaRPr lang="en-US" altLang="ja-JP" sz="3500" dirty="0" smtClean="0">
              <a:solidFill>
                <a:srgbClr val="FF0000"/>
              </a:solidFill>
            </a:endParaRPr>
          </a:p>
          <a:p>
            <a:pPr marL="0" indent="0">
              <a:spcBef>
                <a:spcPts val="0"/>
              </a:spcBef>
              <a:buNone/>
            </a:pPr>
            <a:r>
              <a:rPr lang="ja-JP" altLang="en-US" sz="3500" dirty="0" smtClean="0"/>
              <a:t>危険性</a:t>
            </a:r>
            <a:r>
              <a:rPr lang="ja-JP" altLang="en-US" sz="3500" dirty="0"/>
              <a:t>が高まります</a:t>
            </a:r>
            <a:r>
              <a:rPr lang="ja-JP" altLang="en-US" sz="3500"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145799AF-4985-481B-BB90-1E6FC4990AA1}" type="slidenum">
              <a:rPr kumimoji="1" lang="ja-JP" altLang="en-US" sz="2000" smtClean="0"/>
              <a:pPr/>
              <a:t>17</a:t>
            </a:fld>
            <a:endParaRPr kumimoji="1" lang="ja-JP" altLang="en-US" sz="2000" dirty="0"/>
          </a:p>
        </p:txBody>
      </p:sp>
      <p:sp>
        <p:nvSpPr>
          <p:cNvPr id="8" name="テキスト ボックス 7"/>
          <p:cNvSpPr txBox="1"/>
          <p:nvPr/>
        </p:nvSpPr>
        <p:spPr>
          <a:xfrm>
            <a:off x="3203848" y="3942554"/>
            <a:ext cx="4032448" cy="276999"/>
          </a:xfrm>
          <a:prstGeom prst="rect">
            <a:avLst/>
          </a:prstGeom>
          <a:noFill/>
        </p:spPr>
        <p:txBody>
          <a:bodyPr wrap="square" rtlCol="0">
            <a:spAutoFit/>
          </a:bodyPr>
          <a:lstStyle/>
          <a:p>
            <a:r>
              <a:rPr lang="ja-JP" altLang="en-US" sz="1200" dirty="0" smtClean="0"/>
              <a:t>出典：Ｐｒｅｖｅｎｔｉｖｅ　Ｍｅｄｉｃｉｎｅ３８，５１６－２２，２００４）</a:t>
            </a:r>
            <a:endParaRPr kumimoji="1" lang="ja-JP" altLang="en-US" sz="1200" dirty="0"/>
          </a:p>
        </p:txBody>
      </p:sp>
      <p:sp>
        <p:nvSpPr>
          <p:cNvPr id="9" name="テキスト ボックス 8"/>
          <p:cNvSpPr txBox="1"/>
          <p:nvPr/>
        </p:nvSpPr>
        <p:spPr>
          <a:xfrm>
            <a:off x="2242676" y="1082452"/>
            <a:ext cx="4658648" cy="369332"/>
          </a:xfrm>
          <a:prstGeom prst="rect">
            <a:avLst/>
          </a:prstGeom>
          <a:noFill/>
        </p:spPr>
        <p:txBody>
          <a:bodyPr wrap="none" rtlCol="0">
            <a:spAutoFit/>
          </a:bodyPr>
          <a:lstStyle/>
          <a:p>
            <a:pPr algn="ctr"/>
            <a:r>
              <a:rPr lang="ja-JP" altLang="en-US" dirty="0" smtClean="0"/>
              <a:t>喫煙（きつえん）開始年齢とがんの関連（男性）</a:t>
            </a:r>
            <a:endParaRPr kumimoji="1" lang="ja-JP" altLang="en-US" dirty="0"/>
          </a:p>
        </p:txBody>
      </p:sp>
      <p:sp>
        <p:nvSpPr>
          <p:cNvPr id="10" name="四角形吹き出し 9"/>
          <p:cNvSpPr/>
          <p:nvPr/>
        </p:nvSpPr>
        <p:spPr>
          <a:xfrm>
            <a:off x="6910164" y="1635815"/>
            <a:ext cx="2088232" cy="1945957"/>
          </a:xfrm>
          <a:prstGeom prst="wedgeRectCallout">
            <a:avLst>
              <a:gd name="adj1" fmla="val -74159"/>
              <a:gd name="adj2" fmla="val -167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u="sng" dirty="0">
                <a:solidFill>
                  <a:schemeClr val="tx1"/>
                </a:solidFill>
              </a:rPr>
              <a:t>１９歳まで</a:t>
            </a:r>
            <a:r>
              <a:rPr lang="ja-JP" altLang="en-US" b="1" u="sng" dirty="0" smtClean="0">
                <a:solidFill>
                  <a:schemeClr val="tx1"/>
                </a:solidFill>
              </a:rPr>
              <a:t>に喫煙を始めた人ががんで亡くなる割合は，</a:t>
            </a:r>
            <a:r>
              <a:rPr lang="ja-JP" altLang="en-US" u="sng" dirty="0" smtClean="0">
                <a:solidFill>
                  <a:schemeClr val="tx1"/>
                </a:solidFill>
              </a:rPr>
              <a:t>全く吸わない</a:t>
            </a:r>
            <a:r>
              <a:rPr kumimoji="1" lang="ja-JP" altLang="en-US" u="sng" dirty="0" smtClean="0">
                <a:solidFill>
                  <a:schemeClr val="tx1"/>
                </a:solidFill>
              </a:rPr>
              <a:t>人の</a:t>
            </a:r>
            <a:endParaRPr kumimoji="1" lang="en-US" altLang="ja-JP" u="sng" dirty="0" smtClean="0">
              <a:solidFill>
                <a:schemeClr val="tx1"/>
              </a:solidFill>
            </a:endParaRPr>
          </a:p>
          <a:p>
            <a:pPr algn="ctr"/>
            <a:r>
              <a:rPr lang="ja-JP" altLang="en-US" b="1" u="sng" dirty="0" smtClean="0">
                <a:solidFill>
                  <a:srgbClr val="FF0000"/>
                </a:solidFill>
              </a:rPr>
              <a:t>２．１倍</a:t>
            </a:r>
            <a:r>
              <a:rPr lang="ja-JP" altLang="en-US" u="sng" dirty="0" smtClean="0">
                <a:solidFill>
                  <a:schemeClr val="tx1"/>
                </a:solidFill>
              </a:rPr>
              <a:t>！</a:t>
            </a:r>
            <a:endParaRPr kumimoji="1" lang="ja-JP" altLang="en-US" u="sng" dirty="0">
              <a:solidFill>
                <a:schemeClr val="tx1"/>
              </a:solidFill>
            </a:endParaRPr>
          </a:p>
        </p:txBody>
      </p:sp>
      <p:sp>
        <p:nvSpPr>
          <p:cNvPr id="11" name="テキスト ボックス 10"/>
          <p:cNvSpPr txBox="1"/>
          <p:nvPr/>
        </p:nvSpPr>
        <p:spPr>
          <a:xfrm>
            <a:off x="3203848" y="3661147"/>
            <a:ext cx="5144094" cy="276999"/>
          </a:xfrm>
          <a:prstGeom prst="rect">
            <a:avLst/>
          </a:prstGeom>
          <a:noFill/>
        </p:spPr>
        <p:txBody>
          <a:bodyPr wrap="square" rtlCol="0">
            <a:spAutoFit/>
          </a:bodyPr>
          <a:lstStyle/>
          <a:p>
            <a:r>
              <a:rPr lang="ja-JP" altLang="en-US" sz="1200" dirty="0" smtClean="0"/>
              <a:t>調整変数：ベースライン年齢，地域，アルコール摂取，ＢＭＩ，緑黄色野菜摂取</a:t>
            </a:r>
            <a:endParaRPr lang="en-US" altLang="ja-JP" sz="1200" dirty="0"/>
          </a:p>
        </p:txBody>
      </p:sp>
    </p:spTree>
    <p:extLst>
      <p:ext uri="{BB962C8B-B14F-4D97-AF65-F5344CB8AC3E}">
        <p14:creationId xmlns:p14="http://schemas.microsoft.com/office/powerpoint/2010/main" val="1564523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145799AF-4985-481B-BB90-1E6FC4990AA1}" type="slidenum">
              <a:rPr kumimoji="1" lang="ja-JP" altLang="en-US" sz="2000" smtClean="0"/>
              <a:pPr/>
              <a:t>18</a:t>
            </a:fld>
            <a:endParaRPr kumimoji="1" lang="ja-JP" altLang="en-US" sz="2000" dirty="0"/>
          </a:p>
        </p:txBody>
      </p:sp>
      <p:pic>
        <p:nvPicPr>
          <p:cNvPr id="9" name="図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2302" y="-263943"/>
            <a:ext cx="7848540" cy="6563349"/>
          </a:xfrm>
          <a:prstGeom prst="rect">
            <a:avLst/>
          </a:prstGeom>
        </p:spPr>
      </p:pic>
      <p:sp>
        <p:nvSpPr>
          <p:cNvPr id="14" name="コンテンツ プレースホルダー 2"/>
          <p:cNvSpPr txBox="1">
            <a:spLocks/>
          </p:cNvSpPr>
          <p:nvPr/>
        </p:nvSpPr>
        <p:spPr>
          <a:xfrm>
            <a:off x="2601289" y="616949"/>
            <a:ext cx="3902030" cy="2246769"/>
          </a:xfrm>
          <a:prstGeom prst="rect">
            <a:avLst/>
          </a:prstGeom>
        </p:spPr>
        <p:txBody>
          <a:bodyPr vert="horz" wrap="none" lIns="91440" tIns="45720" rIns="91440" bIns="4572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ts val="0"/>
              </a:spcBef>
              <a:buFont typeface="Arial" pitchFamily="34" charset="0"/>
              <a:buNone/>
            </a:pPr>
            <a:r>
              <a:rPr lang="ja-JP" altLang="en-US" sz="4000" dirty="0" smtClean="0"/>
              <a:t>宮城県の喫煙率</a:t>
            </a:r>
            <a:endParaRPr lang="en-US" altLang="ja-JP" sz="4000" dirty="0" smtClean="0"/>
          </a:p>
          <a:p>
            <a:pPr marL="0" indent="0" algn="ctr">
              <a:spcBef>
                <a:spcPts val="0"/>
              </a:spcBef>
              <a:buFont typeface="Arial" pitchFamily="34" charset="0"/>
              <a:buNone/>
            </a:pPr>
            <a:r>
              <a:rPr lang="ja-JP" altLang="en-US" b="1" dirty="0" smtClean="0">
                <a:solidFill>
                  <a:srgbClr val="FF0000"/>
                </a:solidFill>
              </a:rPr>
              <a:t>全国ワースト</a:t>
            </a:r>
            <a:r>
              <a:rPr lang="ja-JP" altLang="en-US" sz="6000" b="1" dirty="0" smtClean="0">
                <a:solidFill>
                  <a:srgbClr val="FF0000"/>
                </a:solidFill>
              </a:rPr>
              <a:t>１６</a:t>
            </a:r>
            <a:r>
              <a:rPr lang="ja-JP" altLang="en-US" b="1" dirty="0" smtClean="0">
                <a:solidFill>
                  <a:srgbClr val="FF0000"/>
                </a:solidFill>
              </a:rPr>
              <a:t>位</a:t>
            </a:r>
            <a:endParaRPr lang="en-US" altLang="ja-JP" b="1" dirty="0" smtClean="0">
              <a:solidFill>
                <a:srgbClr val="FF0000"/>
              </a:solidFill>
            </a:endParaRPr>
          </a:p>
          <a:p>
            <a:pPr marL="0" indent="0" algn="ctr">
              <a:spcBef>
                <a:spcPts val="0"/>
              </a:spcBef>
              <a:buFont typeface="Arial" pitchFamily="34" charset="0"/>
              <a:buNone/>
            </a:pPr>
            <a:r>
              <a:rPr lang="ja-JP" altLang="en-US" sz="4000" b="1" dirty="0" smtClean="0"/>
              <a:t>３１．１</a:t>
            </a:r>
            <a:r>
              <a:rPr lang="en-US" altLang="ja-JP" sz="4000" b="1" dirty="0" smtClean="0"/>
              <a:t>%</a:t>
            </a:r>
            <a:r>
              <a:rPr lang="ja-JP" altLang="en-US" sz="4000" dirty="0" smtClean="0"/>
              <a:t>（男性）</a:t>
            </a:r>
            <a:r>
              <a:rPr lang="en-US" altLang="ja-JP" sz="1800" dirty="0" smtClean="0"/>
              <a:t>※</a:t>
            </a:r>
            <a:endParaRPr lang="ja-JP" altLang="en-US" sz="4000" dirty="0"/>
          </a:p>
        </p:txBody>
      </p:sp>
      <p:sp>
        <p:nvSpPr>
          <p:cNvPr id="3" name="テキスト ボックス 2"/>
          <p:cNvSpPr txBox="1"/>
          <p:nvPr/>
        </p:nvSpPr>
        <p:spPr>
          <a:xfrm>
            <a:off x="1691680" y="6022407"/>
            <a:ext cx="3113621" cy="276999"/>
          </a:xfrm>
          <a:prstGeom prst="rect">
            <a:avLst/>
          </a:prstGeom>
          <a:noFill/>
        </p:spPr>
        <p:txBody>
          <a:bodyPr wrap="square" rtlCol="0">
            <a:spAutoFit/>
          </a:bodyPr>
          <a:lstStyle/>
          <a:p>
            <a:r>
              <a:rPr kumimoji="1" lang="en-US" altLang="ja-JP" sz="1200" dirty="0" smtClean="0"/>
              <a:t>※</a:t>
            </a:r>
            <a:r>
              <a:rPr kumimoji="1" lang="ja-JP" altLang="en-US" sz="1200" dirty="0" smtClean="0"/>
              <a:t>　平成</a:t>
            </a:r>
            <a:r>
              <a:rPr lang="en-US" altLang="ja-JP" sz="1200" dirty="0" smtClean="0"/>
              <a:t>28</a:t>
            </a:r>
            <a:r>
              <a:rPr lang="ja-JP" altLang="en-US" sz="1200" dirty="0" smtClean="0"/>
              <a:t>年国民健康栄養調査結果より</a:t>
            </a:r>
            <a:endParaRPr kumimoji="1" lang="ja-JP" altLang="en-US" sz="1200" dirty="0"/>
          </a:p>
        </p:txBody>
      </p:sp>
      <p:sp>
        <p:nvSpPr>
          <p:cNvPr id="5" name="円形吹き出し 4"/>
          <p:cNvSpPr/>
          <p:nvPr/>
        </p:nvSpPr>
        <p:spPr>
          <a:xfrm>
            <a:off x="1115616" y="3541226"/>
            <a:ext cx="2592288" cy="1584125"/>
          </a:xfrm>
          <a:prstGeom prst="wedgeEllipseCallout">
            <a:avLst>
              <a:gd name="adj1" fmla="val 63564"/>
              <a:gd name="adj2" fmla="val 339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もっと減らさないとね！</a:t>
            </a:r>
            <a:endParaRPr kumimoji="1" lang="ja-JP" altLang="en-US" sz="2400" dirty="0">
              <a:solidFill>
                <a:schemeClr val="tx1"/>
              </a:solidFill>
            </a:endParaRPr>
          </a:p>
        </p:txBody>
      </p:sp>
      <p:pic>
        <p:nvPicPr>
          <p:cNvPr id="8" name="図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90320" y="3201195"/>
            <a:ext cx="2029108" cy="3238952"/>
          </a:xfrm>
          <a:prstGeom prst="rect">
            <a:avLst/>
          </a:prstGeom>
        </p:spPr>
      </p:pic>
    </p:spTree>
    <p:extLst>
      <p:ext uri="{BB962C8B-B14F-4D97-AF65-F5344CB8AC3E}">
        <p14:creationId xmlns:p14="http://schemas.microsoft.com/office/powerpoint/2010/main" val="202027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732" y="1441160"/>
            <a:ext cx="5955532" cy="5012176"/>
          </a:xfrm>
          <a:prstGeom prst="rect">
            <a:avLst/>
          </a:prstGeom>
        </p:spPr>
      </p:pic>
      <p:sp>
        <p:nvSpPr>
          <p:cNvPr id="2" name="タイトル 1"/>
          <p:cNvSpPr>
            <a:spLocks noGrp="1"/>
          </p:cNvSpPr>
          <p:nvPr>
            <p:ph type="title"/>
          </p:nvPr>
        </p:nvSpPr>
        <p:spPr>
          <a:xfrm>
            <a:off x="467544" y="413792"/>
            <a:ext cx="8352928" cy="1143000"/>
          </a:xfrm>
        </p:spPr>
        <p:txBody>
          <a:bodyPr>
            <a:noAutofit/>
          </a:bodyPr>
          <a:lstStyle/>
          <a:p>
            <a:pPr algn="l"/>
            <a:r>
              <a:rPr kumimoji="1" lang="ja-JP" altLang="en-US" sz="3200" dirty="0" smtClean="0"/>
              <a:t>他人がすっている</a:t>
            </a:r>
            <a:r>
              <a:rPr kumimoji="1" lang="ja-JP" altLang="en-US" sz="3200" dirty="0" smtClean="0">
                <a:solidFill>
                  <a:srgbClr val="FF0000"/>
                </a:solidFill>
              </a:rPr>
              <a:t>たばこ</a:t>
            </a:r>
            <a:r>
              <a:rPr kumimoji="1" lang="ja-JP" altLang="en-US" sz="3200" dirty="0" smtClean="0"/>
              <a:t>のけむりをすってしまうと，</a:t>
            </a:r>
            <a:r>
              <a:rPr kumimoji="1" lang="ja-JP" altLang="en-US" sz="3200" dirty="0" smtClean="0">
                <a:solidFill>
                  <a:srgbClr val="FF0000"/>
                </a:solidFill>
              </a:rPr>
              <a:t>がんだけではなく，様々な病気</a:t>
            </a:r>
            <a:r>
              <a:rPr kumimoji="1" lang="ja-JP" altLang="en-US" sz="3200" dirty="0" smtClean="0"/>
              <a:t>になる危険性（きけんせい）が高まります。</a:t>
            </a:r>
            <a:endParaRPr kumimoji="1" lang="ja-JP" altLang="en-US" sz="3200" dirty="0"/>
          </a:p>
        </p:txBody>
      </p:sp>
      <p:sp>
        <p:nvSpPr>
          <p:cNvPr id="4" name="円/楕円 3"/>
          <p:cNvSpPr/>
          <p:nvPr/>
        </p:nvSpPr>
        <p:spPr>
          <a:xfrm>
            <a:off x="4861418" y="1768044"/>
            <a:ext cx="1224136"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減算記号 4"/>
          <p:cNvSpPr/>
          <p:nvPr/>
        </p:nvSpPr>
        <p:spPr>
          <a:xfrm rot="2757759">
            <a:off x="5653506" y="2812310"/>
            <a:ext cx="864096" cy="50405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乗算記号 5"/>
          <p:cNvSpPr/>
          <p:nvPr/>
        </p:nvSpPr>
        <p:spPr>
          <a:xfrm>
            <a:off x="4977766" y="1855690"/>
            <a:ext cx="991440" cy="108027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p:cNvSpPr>
            <a:spLocks noGrp="1"/>
          </p:cNvSpPr>
          <p:nvPr>
            <p:ph type="sldNum" sz="quarter" idx="12"/>
          </p:nvPr>
        </p:nvSpPr>
        <p:spPr/>
        <p:txBody>
          <a:bodyPr/>
          <a:lstStyle/>
          <a:p>
            <a:fld id="{145799AF-4985-481B-BB90-1E6FC4990AA1}" type="slidenum">
              <a:rPr kumimoji="1" lang="ja-JP" altLang="en-US" sz="2000" smtClean="0"/>
              <a:pPr/>
              <a:t>19</a:t>
            </a:fld>
            <a:endParaRPr kumimoji="1" lang="ja-JP" altLang="en-US" dirty="0"/>
          </a:p>
        </p:txBody>
      </p:sp>
      <p:sp>
        <p:nvSpPr>
          <p:cNvPr id="8" name="テキスト ボックス 7"/>
          <p:cNvSpPr txBox="1"/>
          <p:nvPr/>
        </p:nvSpPr>
        <p:spPr>
          <a:xfrm>
            <a:off x="5967098" y="5445224"/>
            <a:ext cx="2736304" cy="984885"/>
          </a:xfrm>
          <a:prstGeom prst="rect">
            <a:avLst/>
          </a:prstGeom>
          <a:noFill/>
        </p:spPr>
        <p:txBody>
          <a:bodyPr wrap="none" rtlCol="0">
            <a:spAutoFit/>
          </a:bodyPr>
          <a:lstStyle/>
          <a:p>
            <a:r>
              <a:rPr kumimoji="1" lang="ja-JP" altLang="en-US" b="1" dirty="0" smtClean="0"/>
              <a:t>  じゅ  どう</a:t>
            </a:r>
            <a:r>
              <a:rPr kumimoji="1" lang="ja-JP" altLang="en-US" sz="1000" b="1" dirty="0" smtClean="0"/>
              <a:t>　　</a:t>
            </a:r>
            <a:r>
              <a:rPr kumimoji="1" lang="ja-JP" altLang="en-US" b="1" dirty="0" smtClean="0"/>
              <a:t>きつえん</a:t>
            </a:r>
            <a:endParaRPr kumimoji="1" lang="en-US" altLang="ja-JP" b="1" dirty="0" smtClean="0"/>
          </a:p>
          <a:p>
            <a:r>
              <a:rPr kumimoji="1" lang="ja-JP" altLang="en-US" sz="4000" b="1" dirty="0" smtClean="0"/>
              <a:t>受動喫煙！</a:t>
            </a:r>
            <a:endParaRPr kumimoji="1" lang="ja-JP" altLang="en-US" sz="4000" b="1" dirty="0"/>
          </a:p>
        </p:txBody>
      </p:sp>
      <p:sp>
        <p:nvSpPr>
          <p:cNvPr id="11" name="テキスト ボックス 10"/>
          <p:cNvSpPr txBox="1"/>
          <p:nvPr/>
        </p:nvSpPr>
        <p:spPr>
          <a:xfrm>
            <a:off x="539552" y="5722223"/>
            <a:ext cx="1794081" cy="707886"/>
          </a:xfrm>
          <a:prstGeom prst="rect">
            <a:avLst/>
          </a:prstGeom>
          <a:noFill/>
        </p:spPr>
        <p:txBody>
          <a:bodyPr wrap="none" rtlCol="0">
            <a:spAutoFit/>
          </a:bodyPr>
          <a:lstStyle/>
          <a:p>
            <a:r>
              <a:rPr kumimoji="1" lang="ja-JP" altLang="en-US" sz="4000" b="1" dirty="0" smtClean="0"/>
              <a:t>なくそう</a:t>
            </a:r>
            <a:endParaRPr kumimoji="1" lang="ja-JP" altLang="en-US" sz="4000" b="1" dirty="0"/>
          </a:p>
        </p:txBody>
      </p:sp>
      <p:pic>
        <p:nvPicPr>
          <p:cNvPr id="102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246242" y="2289984"/>
            <a:ext cx="2286198" cy="2219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555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268760"/>
            <a:ext cx="7972317" cy="3861591"/>
          </a:xfrm>
          <a:prstGeom prst="rect">
            <a:avLst/>
          </a:prstGeom>
        </p:spPr>
      </p:pic>
      <p:sp>
        <p:nvSpPr>
          <p:cNvPr id="8" name="サブタイトル 7"/>
          <p:cNvSpPr>
            <a:spLocks noGrp="1"/>
          </p:cNvSpPr>
          <p:nvPr>
            <p:ph type="subTitle" idx="1"/>
          </p:nvPr>
        </p:nvSpPr>
        <p:spPr bwMode="ltGray">
          <a:xfrm>
            <a:off x="1306089" y="1708277"/>
            <a:ext cx="6400800" cy="2900793"/>
          </a:xfrm>
        </p:spPr>
        <p:txBody>
          <a:bodyPr>
            <a:normAutofit fontScale="92500" lnSpcReduction="10000"/>
          </a:bodyPr>
          <a:lstStyle/>
          <a:p>
            <a:pPr algn="l"/>
            <a:r>
              <a:rPr kumimoji="1" lang="ja-JP" altLang="en-US" sz="4400" dirty="0" smtClean="0">
                <a:solidFill>
                  <a:schemeClr val="bg1"/>
                </a:solidFill>
              </a:rPr>
              <a:t>①がんはどんな病気か</a:t>
            </a:r>
            <a:endParaRPr kumimoji="1" lang="en-US" altLang="ja-JP" sz="4400" dirty="0" smtClean="0">
              <a:solidFill>
                <a:schemeClr val="bg1"/>
              </a:solidFill>
            </a:endParaRPr>
          </a:p>
          <a:p>
            <a:pPr algn="l"/>
            <a:r>
              <a:rPr lang="ja-JP" altLang="en-US" sz="4400" dirty="0" smtClean="0">
                <a:solidFill>
                  <a:schemeClr val="bg1"/>
                </a:solidFill>
              </a:rPr>
              <a:t>②がんができるしくみ</a:t>
            </a:r>
            <a:endParaRPr lang="en-US" altLang="ja-JP" sz="4400" dirty="0" smtClean="0">
              <a:solidFill>
                <a:schemeClr val="bg1"/>
              </a:solidFill>
            </a:endParaRPr>
          </a:p>
          <a:p>
            <a:pPr algn="l"/>
            <a:r>
              <a:rPr kumimoji="1" lang="ja-JP" altLang="en-US" sz="4400" dirty="0" smtClean="0">
                <a:solidFill>
                  <a:schemeClr val="bg1"/>
                </a:solidFill>
              </a:rPr>
              <a:t>③がんにならないために</a:t>
            </a:r>
            <a:endParaRPr kumimoji="1" lang="en-US" altLang="ja-JP" sz="4400" dirty="0" smtClean="0">
              <a:solidFill>
                <a:schemeClr val="bg1"/>
              </a:solidFill>
            </a:endParaRPr>
          </a:p>
          <a:p>
            <a:pPr algn="l"/>
            <a:r>
              <a:rPr lang="ja-JP" altLang="en-US" sz="4400" dirty="0" smtClean="0">
                <a:solidFill>
                  <a:schemeClr val="bg1"/>
                </a:solidFill>
              </a:rPr>
              <a:t>④がんになったら</a:t>
            </a:r>
            <a:endParaRPr kumimoji="1" lang="ja-JP" altLang="en-US" sz="4400" dirty="0">
              <a:solidFill>
                <a:schemeClr val="bg1"/>
              </a:solidFill>
            </a:endParaRP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0000" y="5085184"/>
            <a:ext cx="21336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145799AF-4985-481B-BB90-1E6FC4990AA1}" type="slidenum">
              <a:rPr kumimoji="1" lang="ja-JP" altLang="en-US" sz="2000" smtClean="0"/>
              <a:pPr/>
              <a:t>2</a:t>
            </a:fld>
            <a:endParaRPr kumimoji="1" lang="ja-JP" altLang="en-US" sz="2000" dirty="0"/>
          </a:p>
        </p:txBody>
      </p:sp>
    </p:spTree>
    <p:extLst>
      <p:ext uri="{BB962C8B-B14F-4D97-AF65-F5344CB8AC3E}">
        <p14:creationId xmlns:p14="http://schemas.microsoft.com/office/powerpoint/2010/main" val="4238009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196752"/>
            <a:ext cx="7972317" cy="3861591"/>
          </a:xfrm>
          <a:prstGeom prst="rect">
            <a:avLst/>
          </a:prstGeom>
        </p:spPr>
      </p:pic>
      <p:sp>
        <p:nvSpPr>
          <p:cNvPr id="8" name="サブタイトル 7"/>
          <p:cNvSpPr>
            <a:spLocks noGrp="1"/>
          </p:cNvSpPr>
          <p:nvPr>
            <p:ph type="subTitle" idx="1"/>
          </p:nvPr>
        </p:nvSpPr>
        <p:spPr bwMode="ltGray">
          <a:xfrm>
            <a:off x="1797112" y="2773604"/>
            <a:ext cx="5601213" cy="707886"/>
          </a:xfrm>
        </p:spPr>
        <p:txBody>
          <a:bodyPr wrap="none">
            <a:spAutoFit/>
          </a:bodyPr>
          <a:lstStyle/>
          <a:p>
            <a:pPr algn="l"/>
            <a:r>
              <a:rPr lang="ja-JP" altLang="en-US" sz="4000" dirty="0" smtClean="0">
                <a:solidFill>
                  <a:schemeClr val="bg1"/>
                </a:solidFill>
              </a:rPr>
              <a:t>☑生活習慣に気をつける</a:t>
            </a:r>
            <a:endParaRPr kumimoji="1" lang="en-US" altLang="ja-JP" sz="4000" dirty="0" smtClean="0">
              <a:solidFill>
                <a:schemeClr val="bg1"/>
              </a:solidFill>
            </a:endParaRP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0000" y="4941168"/>
            <a:ext cx="21336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145799AF-4985-481B-BB90-1E6FC4990AA1}" type="slidenum">
              <a:rPr kumimoji="1" lang="ja-JP" altLang="en-US" sz="2000" smtClean="0"/>
              <a:pPr/>
              <a:t>20</a:t>
            </a:fld>
            <a:endParaRPr kumimoji="1" lang="ja-JP" altLang="en-US" sz="2000" dirty="0"/>
          </a:p>
        </p:txBody>
      </p:sp>
    </p:spTree>
    <p:extLst>
      <p:ext uri="{BB962C8B-B14F-4D97-AF65-F5344CB8AC3E}">
        <p14:creationId xmlns:p14="http://schemas.microsoft.com/office/powerpoint/2010/main" val="3424857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21" y="1196752"/>
            <a:ext cx="7972317" cy="3861591"/>
          </a:xfrm>
          <a:prstGeom prst="rect">
            <a:avLst/>
          </a:prstGeom>
        </p:spPr>
      </p:pic>
      <p:sp>
        <p:nvSpPr>
          <p:cNvPr id="8" name="サブタイトル 7"/>
          <p:cNvSpPr>
            <a:spLocks noGrp="1"/>
          </p:cNvSpPr>
          <p:nvPr>
            <p:ph type="subTitle" idx="1"/>
          </p:nvPr>
        </p:nvSpPr>
        <p:spPr bwMode="ltGray">
          <a:xfrm>
            <a:off x="1242288" y="1458976"/>
            <a:ext cx="5851282" cy="3108543"/>
          </a:xfrm>
        </p:spPr>
        <p:txBody>
          <a:bodyPr wrap="none">
            <a:spAutoFit/>
          </a:bodyPr>
          <a:lstStyle/>
          <a:p>
            <a:pPr algn="l"/>
            <a:r>
              <a:rPr lang="ja-JP" altLang="en-US" sz="2800" dirty="0" smtClean="0">
                <a:solidFill>
                  <a:schemeClr val="bg1"/>
                </a:solidFill>
              </a:rPr>
              <a:t>どんなところに気をつけたらよいか</a:t>
            </a:r>
            <a:endParaRPr lang="en-US" altLang="ja-JP" sz="2800" dirty="0" smtClean="0">
              <a:solidFill>
                <a:schemeClr val="bg1"/>
              </a:solidFill>
            </a:endParaRPr>
          </a:p>
          <a:p>
            <a:pPr algn="l"/>
            <a:r>
              <a:rPr lang="ja-JP" altLang="en-US" sz="2800" dirty="0" smtClean="0">
                <a:solidFill>
                  <a:schemeClr val="bg1"/>
                </a:solidFill>
              </a:rPr>
              <a:t>・食生活について</a:t>
            </a:r>
            <a:endParaRPr lang="en-US" altLang="ja-JP" sz="2800" dirty="0" smtClean="0">
              <a:solidFill>
                <a:schemeClr val="bg1"/>
              </a:solidFill>
            </a:endParaRPr>
          </a:p>
          <a:p>
            <a:pPr algn="l"/>
            <a:r>
              <a:rPr lang="ja-JP" altLang="en-US" sz="2800" dirty="0">
                <a:solidFill>
                  <a:schemeClr val="bg1"/>
                </a:solidFill>
              </a:rPr>
              <a:t>　</a:t>
            </a:r>
            <a:r>
              <a:rPr lang="ja-JP" altLang="en-US" sz="2800" dirty="0" smtClean="0">
                <a:solidFill>
                  <a:schemeClr val="bg1"/>
                </a:solidFill>
              </a:rPr>
              <a:t>　塩分をとりすぎないようにしましょう</a:t>
            </a:r>
            <a:endParaRPr lang="en-US" altLang="ja-JP" sz="2800" dirty="0" smtClean="0">
              <a:solidFill>
                <a:schemeClr val="bg1"/>
              </a:solidFill>
            </a:endParaRPr>
          </a:p>
          <a:p>
            <a:pPr algn="l"/>
            <a:r>
              <a:rPr lang="ja-JP" altLang="en-US" sz="2800" dirty="0">
                <a:solidFill>
                  <a:schemeClr val="bg1"/>
                </a:solidFill>
              </a:rPr>
              <a:t>　</a:t>
            </a:r>
            <a:r>
              <a:rPr lang="ja-JP" altLang="en-US" sz="2800" dirty="0" smtClean="0">
                <a:solidFill>
                  <a:schemeClr val="bg1"/>
                </a:solidFill>
              </a:rPr>
              <a:t>　野菜・果物をとりましょう</a:t>
            </a:r>
            <a:endParaRPr lang="en-US" altLang="ja-JP" sz="2800" dirty="0" smtClean="0">
              <a:solidFill>
                <a:schemeClr val="bg1"/>
              </a:solidFill>
            </a:endParaRPr>
          </a:p>
          <a:p>
            <a:pPr algn="l"/>
            <a:r>
              <a:rPr lang="ja-JP" altLang="en-US" sz="2800" dirty="0" smtClean="0">
                <a:solidFill>
                  <a:schemeClr val="bg1"/>
                </a:solidFill>
              </a:rPr>
              <a:t>・運動について</a:t>
            </a:r>
            <a:endParaRPr lang="en-US" altLang="ja-JP" sz="2800" dirty="0" smtClean="0">
              <a:solidFill>
                <a:schemeClr val="bg1"/>
              </a:solidFill>
            </a:endParaRPr>
          </a:p>
          <a:p>
            <a:pPr algn="l"/>
            <a:r>
              <a:rPr lang="ja-JP" altLang="en-US" sz="2800" dirty="0">
                <a:solidFill>
                  <a:schemeClr val="bg1"/>
                </a:solidFill>
              </a:rPr>
              <a:t>　</a:t>
            </a:r>
            <a:r>
              <a:rPr lang="ja-JP" altLang="en-US" sz="2800" dirty="0" smtClean="0">
                <a:solidFill>
                  <a:schemeClr val="bg1"/>
                </a:solidFill>
              </a:rPr>
              <a:t>　毎日適度な運動をしましょう</a:t>
            </a:r>
            <a:endParaRPr kumimoji="1" lang="en-US" altLang="ja-JP" sz="4000" dirty="0" smtClean="0">
              <a:solidFill>
                <a:schemeClr val="bg1"/>
              </a:solidFill>
            </a:endParaRP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0000" y="4941168"/>
            <a:ext cx="21336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145799AF-4985-481B-BB90-1E6FC4990AA1}" type="slidenum">
              <a:rPr kumimoji="1" lang="ja-JP" altLang="en-US" sz="2000" smtClean="0"/>
              <a:pPr/>
              <a:t>21</a:t>
            </a:fld>
            <a:endParaRPr kumimoji="1" lang="ja-JP" altLang="en-US" sz="2000" dirty="0"/>
          </a:p>
        </p:txBody>
      </p:sp>
    </p:spTree>
    <p:extLst>
      <p:ext uri="{BB962C8B-B14F-4D97-AF65-F5344CB8AC3E}">
        <p14:creationId xmlns:p14="http://schemas.microsoft.com/office/powerpoint/2010/main" val="261870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88640"/>
            <a:ext cx="8229600" cy="5937523"/>
          </a:xfrm>
        </p:spPr>
        <p:txBody>
          <a:bodyPr/>
          <a:lstStyle/>
          <a:p>
            <a:pPr marL="0" indent="0">
              <a:buNone/>
            </a:pPr>
            <a:r>
              <a:rPr kumimoji="1" lang="ja-JP" altLang="en-US" dirty="0" smtClean="0"/>
              <a:t>　</a:t>
            </a:r>
            <a:endParaRPr kumimoji="1" lang="ja-JP" altLang="en-US" dirty="0"/>
          </a:p>
        </p:txBody>
      </p:sp>
      <p:sp>
        <p:nvSpPr>
          <p:cNvPr id="5" name="テキスト ボックス 4"/>
          <p:cNvSpPr txBox="1"/>
          <p:nvPr/>
        </p:nvSpPr>
        <p:spPr>
          <a:xfrm>
            <a:off x="4698186" y="1562814"/>
            <a:ext cx="3904031" cy="1015663"/>
          </a:xfrm>
          <a:prstGeom prst="rect">
            <a:avLst/>
          </a:prstGeom>
          <a:noFill/>
        </p:spPr>
        <p:txBody>
          <a:bodyPr wrap="square" rtlCol="0">
            <a:spAutoFit/>
          </a:bodyPr>
          <a:lstStyle/>
          <a:p>
            <a:r>
              <a:rPr kumimoji="1" lang="ja-JP" altLang="en-US" sz="2000" dirty="0" smtClean="0"/>
              <a:t>カップラーメン１杯で，１日の塩分摂取量（せっしゅりょう）のめやすの半分以上の塩分をとってしまうよ！</a:t>
            </a:r>
            <a:endParaRPr kumimoji="1" lang="ja-JP" altLang="en-US" sz="2000" dirty="0"/>
          </a:p>
        </p:txBody>
      </p:sp>
      <p:sp>
        <p:nvSpPr>
          <p:cNvPr id="8" name="円形吹き出し 7"/>
          <p:cNvSpPr/>
          <p:nvPr/>
        </p:nvSpPr>
        <p:spPr>
          <a:xfrm>
            <a:off x="4536341" y="908720"/>
            <a:ext cx="4227723" cy="2151760"/>
          </a:xfrm>
          <a:prstGeom prst="wedgeEllipseCallout">
            <a:avLst>
              <a:gd name="adj1" fmla="val 8202"/>
              <a:gd name="adj2" fmla="val 606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スライド番号プレースホルダー 9"/>
          <p:cNvSpPr>
            <a:spLocks noGrp="1"/>
          </p:cNvSpPr>
          <p:nvPr>
            <p:ph type="sldNum" sz="quarter" idx="12"/>
          </p:nvPr>
        </p:nvSpPr>
        <p:spPr/>
        <p:txBody>
          <a:bodyPr/>
          <a:lstStyle/>
          <a:p>
            <a:fld id="{145799AF-4985-481B-BB90-1E6FC4990AA1}" type="slidenum">
              <a:rPr kumimoji="1" lang="ja-JP" altLang="en-US" smtClean="0"/>
              <a:pPr/>
              <a:t>22</a:t>
            </a:fld>
            <a:endParaRPr kumimoji="1" lang="ja-JP" altLang="en-US" dirty="0"/>
          </a:p>
        </p:txBody>
      </p:sp>
      <p:sp>
        <p:nvSpPr>
          <p:cNvPr id="11" name="タイトル 10"/>
          <p:cNvSpPr>
            <a:spLocks noGrp="1"/>
          </p:cNvSpPr>
          <p:nvPr>
            <p:ph type="title"/>
          </p:nvPr>
        </p:nvSpPr>
        <p:spPr>
          <a:xfrm>
            <a:off x="534464" y="295578"/>
            <a:ext cx="8229600" cy="1143000"/>
          </a:xfrm>
        </p:spPr>
        <p:txBody>
          <a:bodyPr>
            <a:normAutofit fontScale="90000"/>
          </a:bodyPr>
          <a:lstStyle/>
          <a:p>
            <a:r>
              <a:rPr lang="ja-JP" altLang="en-US" sz="3600" dirty="0" smtClean="0"/>
              <a:t>塩分をとりすぎないようにしましょう</a:t>
            </a:r>
            <a:r>
              <a:rPr lang="en-US" altLang="ja-JP" dirty="0" smtClean="0"/>
              <a:t/>
            </a:r>
            <a:br>
              <a:rPr lang="en-US" altLang="ja-JP" dirty="0" smtClean="0"/>
            </a:br>
            <a:r>
              <a:rPr lang="ja-JP" altLang="en-US" dirty="0" smtClean="0"/>
              <a:t>　　　　　　　　　　　　　　　　</a:t>
            </a:r>
            <a:endParaRPr kumimoji="1" lang="ja-JP" altLang="en-US" sz="3600" dirty="0"/>
          </a:p>
        </p:txBody>
      </p:sp>
      <p:sp>
        <p:nvSpPr>
          <p:cNvPr id="12" name="テキスト ボックス 11"/>
          <p:cNvSpPr txBox="1"/>
          <p:nvPr/>
        </p:nvSpPr>
        <p:spPr>
          <a:xfrm>
            <a:off x="4536341" y="4611359"/>
            <a:ext cx="1388136" cy="369332"/>
          </a:xfrm>
          <a:prstGeom prst="rect">
            <a:avLst/>
          </a:prstGeom>
          <a:noFill/>
        </p:spPr>
        <p:txBody>
          <a:bodyPr wrap="square" rtlCol="0">
            <a:spAutoFit/>
          </a:bodyPr>
          <a:lstStyle/>
          <a:p>
            <a:r>
              <a:rPr kumimoji="1" lang="ja-JP" altLang="en-US" b="1" dirty="0" smtClean="0"/>
              <a:t>塩分５</a:t>
            </a:r>
            <a:r>
              <a:rPr lang="ja-JP" altLang="en-US" b="1" dirty="0"/>
              <a:t>．１</a:t>
            </a:r>
            <a:r>
              <a:rPr kumimoji="1" lang="ja-JP" altLang="en-US" b="1" dirty="0" smtClean="0"/>
              <a:t>ｇ</a:t>
            </a:r>
            <a:endParaRPr kumimoji="1" lang="ja-JP" altLang="en-US" b="1" dirty="0"/>
          </a:p>
        </p:txBody>
      </p:sp>
      <p:sp>
        <p:nvSpPr>
          <p:cNvPr id="16" name="テキスト ボックス 15"/>
          <p:cNvSpPr txBox="1"/>
          <p:nvPr/>
        </p:nvSpPr>
        <p:spPr>
          <a:xfrm>
            <a:off x="2940873" y="1799934"/>
            <a:ext cx="1285212" cy="369332"/>
          </a:xfrm>
          <a:prstGeom prst="rect">
            <a:avLst/>
          </a:prstGeom>
          <a:noFill/>
        </p:spPr>
        <p:txBody>
          <a:bodyPr wrap="square" rtlCol="0">
            <a:spAutoFit/>
          </a:bodyPr>
          <a:lstStyle/>
          <a:p>
            <a:r>
              <a:rPr kumimoji="1" lang="ja-JP" altLang="en-US" b="1" dirty="0" smtClean="0"/>
              <a:t>塩分０．３ｇ</a:t>
            </a:r>
            <a:endParaRPr kumimoji="1" lang="ja-JP" altLang="en-US" b="1" dirty="0"/>
          </a:p>
        </p:txBody>
      </p:sp>
      <p:sp>
        <p:nvSpPr>
          <p:cNvPr id="17" name="テキスト ボックス 16"/>
          <p:cNvSpPr txBox="1"/>
          <p:nvPr/>
        </p:nvSpPr>
        <p:spPr>
          <a:xfrm>
            <a:off x="1043608" y="5752853"/>
            <a:ext cx="1512168" cy="369332"/>
          </a:xfrm>
          <a:prstGeom prst="rect">
            <a:avLst/>
          </a:prstGeom>
          <a:noFill/>
        </p:spPr>
        <p:txBody>
          <a:bodyPr wrap="square" rtlCol="0">
            <a:spAutoFit/>
          </a:bodyPr>
          <a:lstStyle/>
          <a:p>
            <a:r>
              <a:rPr kumimoji="1" lang="ja-JP" altLang="en-US" b="1" dirty="0" smtClean="0"/>
              <a:t>塩分０．３ｇ</a:t>
            </a:r>
            <a:endParaRPr kumimoji="1" lang="ja-JP" altLang="en-US" b="1" dirty="0"/>
          </a:p>
        </p:txBody>
      </p:sp>
      <p:sp>
        <p:nvSpPr>
          <p:cNvPr id="19" name="テキスト ボックス 18"/>
          <p:cNvSpPr txBox="1"/>
          <p:nvPr/>
        </p:nvSpPr>
        <p:spPr>
          <a:xfrm>
            <a:off x="1507989" y="867068"/>
            <a:ext cx="3028351" cy="369332"/>
          </a:xfrm>
          <a:prstGeom prst="rect">
            <a:avLst/>
          </a:prstGeom>
          <a:noFill/>
        </p:spPr>
        <p:txBody>
          <a:bodyPr wrap="square" rtlCol="0">
            <a:spAutoFit/>
          </a:bodyPr>
          <a:lstStyle/>
          <a:p>
            <a:r>
              <a:rPr kumimoji="1" lang="ja-JP" altLang="en-US" b="1" dirty="0" smtClean="0"/>
              <a:t>ポテトチップス（小袋）約３０ｇ</a:t>
            </a:r>
            <a:endParaRPr kumimoji="1" lang="ja-JP" altLang="en-US" b="1" dirty="0"/>
          </a:p>
        </p:txBody>
      </p:sp>
      <p:sp>
        <p:nvSpPr>
          <p:cNvPr id="20" name="テキスト ボックス 19"/>
          <p:cNvSpPr txBox="1"/>
          <p:nvPr/>
        </p:nvSpPr>
        <p:spPr>
          <a:xfrm>
            <a:off x="683568" y="3388394"/>
            <a:ext cx="1705481" cy="646331"/>
          </a:xfrm>
          <a:prstGeom prst="rect">
            <a:avLst/>
          </a:prstGeom>
          <a:noFill/>
        </p:spPr>
        <p:txBody>
          <a:bodyPr wrap="square" rtlCol="0">
            <a:spAutoFit/>
          </a:bodyPr>
          <a:lstStyle/>
          <a:p>
            <a:r>
              <a:rPr kumimoji="1" lang="ja-JP" altLang="en-US" b="1" dirty="0" smtClean="0"/>
              <a:t>フライドポテト</a:t>
            </a:r>
            <a:endParaRPr kumimoji="1" lang="en-US" altLang="ja-JP" b="1" dirty="0" smtClean="0"/>
          </a:p>
          <a:p>
            <a:r>
              <a:rPr lang="ja-JP" altLang="en-US" b="1" dirty="0" smtClean="0"/>
              <a:t>（Ｓサイズ）</a:t>
            </a:r>
            <a:endParaRPr kumimoji="1" lang="ja-JP" altLang="en-US" b="1" dirty="0"/>
          </a:p>
        </p:txBody>
      </p:sp>
      <p:pic>
        <p:nvPicPr>
          <p:cNvPr id="15" name="図 1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15863"/>
          <a:stretch/>
        </p:blipFill>
        <p:spPr>
          <a:xfrm>
            <a:off x="4116683" y="2857484"/>
            <a:ext cx="1785689" cy="2104807"/>
          </a:xfrm>
          <a:prstGeom prst="rect">
            <a:avLst/>
          </a:prstGeom>
        </p:spPr>
      </p:pic>
      <p:sp>
        <p:nvSpPr>
          <p:cNvPr id="22" name="テキスト ボックス 21"/>
          <p:cNvSpPr txBox="1"/>
          <p:nvPr/>
        </p:nvSpPr>
        <p:spPr>
          <a:xfrm>
            <a:off x="4116683" y="2857484"/>
            <a:ext cx="1773310" cy="369332"/>
          </a:xfrm>
          <a:prstGeom prst="rect">
            <a:avLst/>
          </a:prstGeom>
          <a:noFill/>
        </p:spPr>
        <p:txBody>
          <a:bodyPr wrap="square" rtlCol="0">
            <a:spAutoFit/>
          </a:bodyPr>
          <a:lstStyle/>
          <a:p>
            <a:r>
              <a:rPr kumimoji="1" lang="ja-JP" altLang="en-US" b="1" dirty="0" smtClean="0"/>
              <a:t>カップ</a:t>
            </a:r>
            <a:r>
              <a:rPr lang="ja-JP" altLang="en-US" b="1" dirty="0" smtClean="0"/>
              <a:t>ラーメン</a:t>
            </a:r>
            <a:endParaRPr kumimoji="1" lang="ja-JP" altLang="en-US" b="1" dirty="0"/>
          </a:p>
        </p:txBody>
      </p:sp>
      <p:sp>
        <p:nvSpPr>
          <p:cNvPr id="18" name="テキスト ボックス 17"/>
          <p:cNvSpPr txBox="1"/>
          <p:nvPr/>
        </p:nvSpPr>
        <p:spPr>
          <a:xfrm>
            <a:off x="5043730" y="6071990"/>
            <a:ext cx="3113621" cy="276999"/>
          </a:xfrm>
          <a:prstGeom prst="rect">
            <a:avLst/>
          </a:prstGeom>
          <a:noFill/>
        </p:spPr>
        <p:txBody>
          <a:bodyPr wrap="square" rtlCol="0">
            <a:spAutoFit/>
          </a:bodyPr>
          <a:lstStyle/>
          <a:p>
            <a:r>
              <a:rPr kumimoji="1" lang="en-US" altLang="ja-JP" sz="1200" dirty="0" smtClean="0"/>
              <a:t>※</a:t>
            </a:r>
            <a:r>
              <a:rPr kumimoji="1" lang="ja-JP" altLang="en-US" sz="1200" dirty="0" smtClean="0"/>
              <a:t>　平成</a:t>
            </a:r>
            <a:r>
              <a:rPr kumimoji="1" lang="en-US" altLang="ja-JP" sz="1200" dirty="0" smtClean="0"/>
              <a:t>28</a:t>
            </a:r>
            <a:r>
              <a:rPr lang="ja-JP" altLang="en-US" sz="1200" dirty="0" smtClean="0"/>
              <a:t>年国民健康栄養調査結果より</a:t>
            </a:r>
            <a:endParaRPr kumimoji="1" lang="ja-JP" altLang="en-US" sz="1200" dirty="0"/>
          </a:p>
        </p:txBody>
      </p:sp>
      <p:sp>
        <p:nvSpPr>
          <p:cNvPr id="4" name="星 7 3"/>
          <p:cNvSpPr/>
          <p:nvPr/>
        </p:nvSpPr>
        <p:spPr>
          <a:xfrm>
            <a:off x="2366476" y="2901060"/>
            <a:ext cx="1939924" cy="1952696"/>
          </a:xfrm>
          <a:prstGeom prst="star7">
            <a:avLst/>
          </a:prstGeom>
          <a:solidFill>
            <a:schemeClr val="accent6">
              <a:lumMod val="60000"/>
              <a:lumOff val="40000"/>
              <a:alpha val="58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6561" y="3388394"/>
            <a:ext cx="1493837"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10" y="1197436"/>
            <a:ext cx="2328561" cy="1746421"/>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86" y="4024214"/>
            <a:ext cx="1340158" cy="1662740"/>
          </a:xfrm>
          <a:prstGeom prst="rect">
            <a:avLst/>
          </a:prstGeom>
        </p:spPr>
      </p:pic>
      <p:pic>
        <p:nvPicPr>
          <p:cNvPr id="13" name="図 12"/>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8264" y="2738089"/>
            <a:ext cx="2221765" cy="2473523"/>
          </a:xfrm>
          <a:prstGeom prst="rect">
            <a:avLst/>
          </a:prstGeom>
        </p:spPr>
      </p:pic>
      <p:sp>
        <p:nvSpPr>
          <p:cNvPr id="7" name="テキスト ボックス 6"/>
          <p:cNvSpPr txBox="1"/>
          <p:nvPr/>
        </p:nvSpPr>
        <p:spPr>
          <a:xfrm>
            <a:off x="5043730" y="5169966"/>
            <a:ext cx="3669594" cy="923330"/>
          </a:xfrm>
          <a:prstGeom prst="rect">
            <a:avLst/>
          </a:prstGeom>
          <a:noFill/>
        </p:spPr>
        <p:txBody>
          <a:bodyPr wrap="none" rtlCol="0">
            <a:spAutoFit/>
          </a:bodyPr>
          <a:lstStyle/>
          <a:p>
            <a:r>
              <a:rPr kumimoji="1" lang="ja-JP" altLang="en-US" b="1" dirty="0" smtClean="0"/>
              <a:t>宮城県民は塩分摂取量が</a:t>
            </a:r>
            <a:endParaRPr kumimoji="1" lang="en-US" altLang="ja-JP" b="1" dirty="0" smtClean="0"/>
          </a:p>
          <a:p>
            <a:r>
              <a:rPr lang="ja-JP" altLang="en-US" b="1" dirty="0" smtClean="0"/>
              <a:t>男性　全国ワースト　</a:t>
            </a:r>
            <a:r>
              <a:rPr lang="ja-JP" altLang="en-US" b="1" dirty="0" smtClean="0">
                <a:solidFill>
                  <a:srgbClr val="FF0000"/>
                </a:solidFill>
              </a:rPr>
              <a:t>１位</a:t>
            </a:r>
            <a:r>
              <a:rPr lang="ja-JP" altLang="en-US" b="1" dirty="0" smtClean="0"/>
              <a:t>！（</a:t>
            </a:r>
            <a:r>
              <a:rPr lang="en-US" altLang="ja-JP" b="1" dirty="0" smtClean="0"/>
              <a:t>11.9</a:t>
            </a:r>
            <a:r>
              <a:rPr lang="ja-JP" altLang="en-US" b="1" dirty="0" smtClean="0"/>
              <a:t>ｇ）</a:t>
            </a:r>
            <a:endParaRPr lang="en-US" altLang="ja-JP" b="1" dirty="0" smtClean="0"/>
          </a:p>
          <a:p>
            <a:r>
              <a:rPr kumimoji="1" lang="ja-JP" altLang="en-US" b="1" dirty="0" smtClean="0"/>
              <a:t>女性　全国ワースト</a:t>
            </a:r>
            <a:r>
              <a:rPr kumimoji="1" lang="ja-JP" altLang="en-US" b="1" dirty="0" smtClean="0">
                <a:solidFill>
                  <a:srgbClr val="FF0000"/>
                </a:solidFill>
              </a:rPr>
              <a:t>１３位</a:t>
            </a:r>
            <a:r>
              <a:rPr kumimoji="1" lang="ja-JP" altLang="en-US" b="1" dirty="0" smtClean="0"/>
              <a:t>！  （</a:t>
            </a:r>
            <a:r>
              <a:rPr lang="en-US" altLang="ja-JP" b="1" dirty="0"/>
              <a:t>9.4</a:t>
            </a:r>
            <a:r>
              <a:rPr kumimoji="1" lang="ja-JP" altLang="en-US" b="1" dirty="0" smtClean="0"/>
              <a:t>ｇ）</a:t>
            </a:r>
            <a:endParaRPr kumimoji="1" lang="ja-JP" altLang="en-US" b="1" dirty="0"/>
          </a:p>
        </p:txBody>
      </p:sp>
    </p:spTree>
    <p:extLst>
      <p:ext uri="{BB962C8B-B14F-4D97-AF65-F5344CB8AC3E}">
        <p14:creationId xmlns:p14="http://schemas.microsoft.com/office/powerpoint/2010/main" val="3869131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947" y="3738796"/>
            <a:ext cx="1961112" cy="2770242"/>
          </a:xfrm>
          <a:prstGeom prst="rect">
            <a:avLst/>
          </a:prstGeom>
        </p:spPr>
      </p:pic>
      <p:sp>
        <p:nvSpPr>
          <p:cNvPr id="2" name="タイトル 1"/>
          <p:cNvSpPr>
            <a:spLocks noGrp="1"/>
          </p:cNvSpPr>
          <p:nvPr>
            <p:ph type="title"/>
          </p:nvPr>
        </p:nvSpPr>
        <p:spPr/>
        <p:txBody>
          <a:bodyPr>
            <a:normAutofit/>
          </a:bodyPr>
          <a:lstStyle/>
          <a:p>
            <a:r>
              <a:rPr lang="ja-JP" altLang="en-US" sz="3200" dirty="0"/>
              <a:t>野菜・</a:t>
            </a:r>
            <a:r>
              <a:rPr lang="ja-JP" altLang="en-US" sz="3200" dirty="0" smtClean="0"/>
              <a:t>果物をとりましょう</a:t>
            </a:r>
            <a:r>
              <a:rPr lang="ja-JP" altLang="en-US" sz="3200" dirty="0"/>
              <a:t/>
            </a:r>
            <a:br>
              <a:rPr lang="ja-JP" altLang="en-US" sz="3200" dirty="0"/>
            </a:br>
            <a:endParaRPr kumimoji="1" lang="ja-JP" altLang="en-US" sz="3200"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　　　　　　</a:t>
            </a:r>
            <a:endParaRPr kumimoji="1" lang="ja-JP" altLang="en-US" dirty="0"/>
          </a:p>
        </p:txBody>
      </p:sp>
      <p:sp>
        <p:nvSpPr>
          <p:cNvPr id="5" name="テキスト ボックス 4"/>
          <p:cNvSpPr txBox="1"/>
          <p:nvPr/>
        </p:nvSpPr>
        <p:spPr>
          <a:xfrm>
            <a:off x="6424997" y="2684690"/>
            <a:ext cx="2529869" cy="1200329"/>
          </a:xfrm>
          <a:prstGeom prst="rect">
            <a:avLst/>
          </a:prstGeom>
          <a:noFill/>
        </p:spPr>
        <p:txBody>
          <a:bodyPr wrap="square" rtlCol="0">
            <a:spAutoFit/>
          </a:bodyPr>
          <a:lstStyle/>
          <a:p>
            <a:r>
              <a:rPr kumimoji="1" lang="en-US" altLang="ja-JP" sz="2400" dirty="0" smtClean="0"/>
              <a:t>1</a:t>
            </a:r>
            <a:r>
              <a:rPr kumimoji="1" lang="ja-JP" altLang="en-US" sz="2400" dirty="0" smtClean="0"/>
              <a:t>日に野菜</a:t>
            </a:r>
            <a:r>
              <a:rPr kumimoji="1" lang="ja-JP" altLang="en-US" sz="2400" b="1" dirty="0" smtClean="0"/>
              <a:t>３５０ｇ</a:t>
            </a:r>
            <a:r>
              <a:rPr kumimoji="1" lang="ja-JP" altLang="en-US" sz="2400" dirty="0" smtClean="0"/>
              <a:t>をとることを目標に！</a:t>
            </a:r>
            <a:endParaRPr kumimoji="1" lang="ja-JP" altLang="en-US" sz="2400" dirty="0"/>
          </a:p>
        </p:txBody>
      </p:sp>
      <p:sp>
        <p:nvSpPr>
          <p:cNvPr id="6" name="テキスト ボックス 5"/>
          <p:cNvSpPr txBox="1"/>
          <p:nvPr/>
        </p:nvSpPr>
        <p:spPr>
          <a:xfrm>
            <a:off x="1331640" y="922620"/>
            <a:ext cx="2053289" cy="646331"/>
          </a:xfrm>
          <a:prstGeom prst="rect">
            <a:avLst/>
          </a:prstGeom>
          <a:noFill/>
        </p:spPr>
        <p:txBody>
          <a:bodyPr wrap="square" rtlCol="0">
            <a:spAutoFit/>
          </a:bodyPr>
          <a:lstStyle/>
          <a:p>
            <a:r>
              <a:rPr kumimoji="1" lang="ja-JP" altLang="en-US" b="1" dirty="0" smtClean="0"/>
              <a:t>ブロッコリー</a:t>
            </a:r>
            <a:r>
              <a:rPr kumimoji="1" lang="en-US" altLang="ja-JP" dirty="0" smtClean="0"/>
              <a:t>1</a:t>
            </a:r>
            <a:r>
              <a:rPr kumimoji="1" lang="ja-JP" altLang="en-US" dirty="0" smtClean="0"/>
              <a:t>切れ　</a:t>
            </a:r>
            <a:endParaRPr kumimoji="1" lang="en-US" altLang="ja-JP" dirty="0" smtClean="0"/>
          </a:p>
          <a:p>
            <a:r>
              <a:rPr kumimoji="1" lang="ja-JP" altLang="en-US" dirty="0" smtClean="0"/>
              <a:t>約７５ｇ</a:t>
            </a:r>
            <a:endParaRPr kumimoji="1" lang="ja-JP" altLang="en-US" dirty="0"/>
          </a:p>
        </p:txBody>
      </p:sp>
      <p:sp>
        <p:nvSpPr>
          <p:cNvPr id="8" name="テキスト ボックス 7"/>
          <p:cNvSpPr txBox="1"/>
          <p:nvPr/>
        </p:nvSpPr>
        <p:spPr>
          <a:xfrm>
            <a:off x="4355976" y="3217736"/>
            <a:ext cx="1590672" cy="646331"/>
          </a:xfrm>
          <a:prstGeom prst="rect">
            <a:avLst/>
          </a:prstGeom>
          <a:noFill/>
        </p:spPr>
        <p:txBody>
          <a:bodyPr wrap="square" rtlCol="0">
            <a:spAutoFit/>
          </a:bodyPr>
          <a:lstStyle/>
          <a:p>
            <a:r>
              <a:rPr kumimoji="1" lang="ja-JP" altLang="en-US" b="1" dirty="0" smtClean="0"/>
              <a:t>キャベツ</a:t>
            </a:r>
            <a:r>
              <a:rPr kumimoji="1" lang="en-US" altLang="ja-JP" dirty="0" smtClean="0"/>
              <a:t>1</a:t>
            </a:r>
            <a:r>
              <a:rPr lang="ja-JP" altLang="en-US" dirty="0"/>
              <a:t>枚</a:t>
            </a:r>
            <a:r>
              <a:rPr kumimoji="1" lang="ja-JP" altLang="en-US" dirty="0" smtClean="0"/>
              <a:t>　</a:t>
            </a:r>
            <a:endParaRPr kumimoji="1" lang="en-US" altLang="ja-JP" dirty="0" smtClean="0"/>
          </a:p>
          <a:p>
            <a:r>
              <a:rPr kumimoji="1" lang="ja-JP" altLang="en-US" dirty="0" smtClean="0"/>
              <a:t>約７０ｇ</a:t>
            </a:r>
            <a:endParaRPr kumimoji="1" lang="ja-JP" altLang="en-US" dirty="0"/>
          </a:p>
        </p:txBody>
      </p:sp>
      <p:sp>
        <p:nvSpPr>
          <p:cNvPr id="9" name="テキスト ボックス 8"/>
          <p:cNvSpPr txBox="1"/>
          <p:nvPr/>
        </p:nvSpPr>
        <p:spPr>
          <a:xfrm>
            <a:off x="4716017" y="1060830"/>
            <a:ext cx="1830538" cy="646331"/>
          </a:xfrm>
          <a:prstGeom prst="rect">
            <a:avLst/>
          </a:prstGeom>
          <a:noFill/>
        </p:spPr>
        <p:txBody>
          <a:bodyPr wrap="square" rtlCol="0">
            <a:spAutoFit/>
          </a:bodyPr>
          <a:lstStyle/>
          <a:p>
            <a:r>
              <a:rPr kumimoji="1" lang="ja-JP" altLang="en-US" b="1" dirty="0" smtClean="0"/>
              <a:t>トマト</a:t>
            </a:r>
            <a:r>
              <a:rPr kumimoji="1" lang="en-US" altLang="ja-JP" dirty="0" smtClean="0"/>
              <a:t>1</a:t>
            </a:r>
            <a:r>
              <a:rPr kumimoji="1" lang="ja-JP" altLang="en-US" dirty="0" smtClean="0"/>
              <a:t>個　</a:t>
            </a:r>
            <a:endParaRPr kumimoji="1" lang="en-US" altLang="ja-JP" dirty="0" smtClean="0"/>
          </a:p>
          <a:p>
            <a:r>
              <a:rPr kumimoji="1" lang="ja-JP" altLang="en-US" dirty="0" smtClean="0"/>
              <a:t>約１２５ｇ</a:t>
            </a:r>
            <a:endParaRPr kumimoji="1" lang="ja-JP" altLang="en-US" dirty="0"/>
          </a:p>
        </p:txBody>
      </p:sp>
      <p:sp>
        <p:nvSpPr>
          <p:cNvPr id="4" name="円形吹き出し 3"/>
          <p:cNvSpPr/>
          <p:nvPr/>
        </p:nvSpPr>
        <p:spPr>
          <a:xfrm>
            <a:off x="6262280" y="2355735"/>
            <a:ext cx="2878476" cy="1724002"/>
          </a:xfrm>
          <a:prstGeom prst="wedgeEllipseCallout">
            <a:avLst>
              <a:gd name="adj1" fmla="val -3427"/>
              <a:gd name="adj2" fmla="val 61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スライド番号プレースホルダー 6"/>
          <p:cNvSpPr>
            <a:spLocks noGrp="1"/>
          </p:cNvSpPr>
          <p:nvPr>
            <p:ph type="sldNum" sz="quarter" idx="12"/>
          </p:nvPr>
        </p:nvSpPr>
        <p:spPr/>
        <p:txBody>
          <a:bodyPr/>
          <a:lstStyle/>
          <a:p>
            <a:fld id="{145799AF-4985-481B-BB90-1E6FC4990AA1}" type="slidenum">
              <a:rPr kumimoji="1" lang="ja-JP" altLang="en-US" sz="2000" smtClean="0"/>
              <a:pPr/>
              <a:t>23</a:t>
            </a:fld>
            <a:endParaRPr kumimoji="1" lang="ja-JP" altLang="en-US" dirty="0"/>
          </a:p>
        </p:txBody>
      </p:sp>
      <p:sp>
        <p:nvSpPr>
          <p:cNvPr id="15" name="テキスト ボックス 14"/>
          <p:cNvSpPr txBox="1"/>
          <p:nvPr/>
        </p:nvSpPr>
        <p:spPr>
          <a:xfrm>
            <a:off x="1911185" y="3987495"/>
            <a:ext cx="1333209" cy="646331"/>
          </a:xfrm>
          <a:prstGeom prst="rect">
            <a:avLst/>
          </a:prstGeom>
          <a:noFill/>
        </p:spPr>
        <p:txBody>
          <a:bodyPr wrap="square" rtlCol="0">
            <a:spAutoFit/>
          </a:bodyPr>
          <a:lstStyle/>
          <a:p>
            <a:r>
              <a:rPr kumimoji="1" lang="ja-JP" altLang="en-US" b="1" dirty="0" smtClean="0"/>
              <a:t>きゅうり</a:t>
            </a:r>
            <a:r>
              <a:rPr kumimoji="1" lang="en-US" altLang="ja-JP" dirty="0" smtClean="0"/>
              <a:t>1</a:t>
            </a:r>
            <a:r>
              <a:rPr kumimoji="1" lang="ja-JP" altLang="en-US" dirty="0" smtClean="0"/>
              <a:t>本　</a:t>
            </a:r>
            <a:endParaRPr kumimoji="1" lang="en-US" altLang="ja-JP" dirty="0" smtClean="0"/>
          </a:p>
          <a:p>
            <a:r>
              <a:rPr kumimoji="1" lang="ja-JP" altLang="en-US" dirty="0" smtClean="0"/>
              <a:t>約１００ｇ</a:t>
            </a:r>
            <a:endParaRPr kumimoji="1" lang="ja-JP" altLang="en-US" dirty="0"/>
          </a:p>
        </p:txBody>
      </p:sp>
      <p:pic>
        <p:nvPicPr>
          <p:cNvPr id="10" name="図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85707" y="1127177"/>
            <a:ext cx="1478581" cy="1700368"/>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5433" y="4005064"/>
            <a:ext cx="1881216" cy="1924629"/>
          </a:xfrm>
          <a:prstGeom prst="rect">
            <a:avLst/>
          </a:prstGeom>
        </p:spPr>
      </p:pic>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7560" y="1245786"/>
            <a:ext cx="1714739" cy="1971950"/>
          </a:xfrm>
          <a:prstGeom prst="rect">
            <a:avLst/>
          </a:prstGeom>
        </p:spPr>
      </p:pic>
      <p:sp>
        <p:nvSpPr>
          <p:cNvPr id="17" name="円形吹き出し 16"/>
          <p:cNvSpPr/>
          <p:nvPr/>
        </p:nvSpPr>
        <p:spPr>
          <a:xfrm>
            <a:off x="128351" y="1963031"/>
            <a:ext cx="2878476" cy="1371171"/>
          </a:xfrm>
          <a:prstGeom prst="wedgeEllipseCallout">
            <a:avLst>
              <a:gd name="adj1" fmla="val -13001"/>
              <a:gd name="adj2" fmla="val 901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476957" y="2290798"/>
            <a:ext cx="2529869" cy="830997"/>
          </a:xfrm>
          <a:prstGeom prst="rect">
            <a:avLst/>
          </a:prstGeom>
          <a:noFill/>
        </p:spPr>
        <p:txBody>
          <a:bodyPr wrap="square" rtlCol="0">
            <a:spAutoFit/>
          </a:bodyPr>
          <a:lstStyle/>
          <a:p>
            <a:r>
              <a:rPr kumimoji="1" lang="ja-JP" altLang="en-US" sz="2400" dirty="0" smtClean="0"/>
              <a:t>野菜や果物は</a:t>
            </a:r>
            <a:endParaRPr kumimoji="1" lang="en-US" altLang="ja-JP" sz="2400" dirty="0" smtClean="0"/>
          </a:p>
          <a:p>
            <a:r>
              <a:rPr kumimoji="1" lang="ja-JP" altLang="en-US" sz="2400" dirty="0" smtClean="0"/>
              <a:t>残さない！</a:t>
            </a:r>
            <a:endParaRPr kumimoji="1" lang="ja-JP" altLang="en-US" sz="2400" dirty="0"/>
          </a:p>
        </p:txBody>
      </p:sp>
      <p:pic>
        <p:nvPicPr>
          <p:cNvPr id="20" name="図 1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3864066"/>
            <a:ext cx="2361905" cy="2961905"/>
          </a:xfrm>
          <a:prstGeom prst="rect">
            <a:avLst/>
          </a:prstGeom>
        </p:spPr>
      </p:pic>
      <p:pic>
        <p:nvPicPr>
          <p:cNvPr id="21" name="図 20"/>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86889" y="4005063"/>
            <a:ext cx="1767215" cy="2820907"/>
          </a:xfrm>
          <a:prstGeom prst="rect">
            <a:avLst/>
          </a:prstGeom>
        </p:spPr>
      </p:pic>
    </p:spTree>
    <p:extLst>
      <p:ext uri="{BB962C8B-B14F-4D97-AF65-F5344CB8AC3E}">
        <p14:creationId xmlns:p14="http://schemas.microsoft.com/office/powerpoint/2010/main" val="3354928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836712"/>
            <a:ext cx="8229600" cy="5289451"/>
          </a:xfrm>
        </p:spPr>
        <p:txBody>
          <a:bodyPr/>
          <a:lstStyle/>
          <a:p>
            <a:pPr marL="0" indent="0" algn="ctr">
              <a:buNone/>
            </a:pPr>
            <a:r>
              <a:rPr kumimoji="1" lang="ja-JP" altLang="en-US" dirty="0" smtClean="0">
                <a:solidFill>
                  <a:schemeClr val="accent6">
                    <a:lumMod val="75000"/>
                  </a:schemeClr>
                </a:solidFill>
              </a:rPr>
              <a:t>運動不足</a:t>
            </a:r>
            <a:r>
              <a:rPr kumimoji="1" lang="ja-JP" altLang="en-US" dirty="0" smtClean="0"/>
              <a:t>にならないように</a:t>
            </a:r>
            <a:r>
              <a:rPr lang="ja-JP" altLang="en-US" dirty="0" smtClean="0"/>
              <a:t>毎日運動を</a:t>
            </a:r>
            <a:endParaRPr kumimoji="1" lang="en-US" altLang="ja-JP" dirty="0" smtClean="0"/>
          </a:p>
          <a:p>
            <a:pPr marL="0" indent="0">
              <a:buNone/>
            </a:pPr>
            <a:endParaRPr kumimoji="1" lang="ja-JP" altLang="en-US" dirty="0"/>
          </a:p>
        </p:txBody>
      </p:sp>
      <p:pic>
        <p:nvPicPr>
          <p:cNvPr id="30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3968" y="2918801"/>
            <a:ext cx="3724275" cy="348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形吹き出し 3"/>
          <p:cNvSpPr/>
          <p:nvPr/>
        </p:nvSpPr>
        <p:spPr>
          <a:xfrm>
            <a:off x="1691680" y="1937324"/>
            <a:ext cx="3168352" cy="1962954"/>
          </a:xfrm>
          <a:prstGeom prst="wedgeEllipseCallout">
            <a:avLst>
              <a:gd name="adj1" fmla="val 57517"/>
              <a:gd name="adj2" fmla="val 3425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晴れた日は</a:t>
            </a:r>
            <a:endParaRPr kumimoji="1" lang="en-US" altLang="ja-JP" sz="2800" dirty="0" smtClean="0">
              <a:solidFill>
                <a:schemeClr val="tx1"/>
              </a:solidFill>
            </a:endParaRPr>
          </a:p>
          <a:p>
            <a:pPr algn="ctr"/>
            <a:r>
              <a:rPr kumimoji="1" lang="ja-JP" altLang="en-US" sz="2800" dirty="0" smtClean="0">
                <a:solidFill>
                  <a:schemeClr val="tx1"/>
                </a:solidFill>
              </a:rPr>
              <a:t>外にでよう！</a:t>
            </a:r>
            <a:endParaRPr kumimoji="1" lang="ja-JP" altLang="en-US" sz="2800" dirty="0">
              <a:solidFill>
                <a:schemeClr val="tx1"/>
              </a:solidFill>
            </a:endParaRPr>
          </a:p>
        </p:txBody>
      </p:sp>
      <p:sp>
        <p:nvSpPr>
          <p:cNvPr id="5" name="スライド番号プレースホルダー 4"/>
          <p:cNvSpPr>
            <a:spLocks noGrp="1"/>
          </p:cNvSpPr>
          <p:nvPr>
            <p:ph type="sldNum" sz="quarter" idx="12"/>
          </p:nvPr>
        </p:nvSpPr>
        <p:spPr/>
        <p:txBody>
          <a:bodyPr/>
          <a:lstStyle/>
          <a:p>
            <a:fld id="{145799AF-4985-481B-BB90-1E6FC4990AA1}" type="slidenum">
              <a:rPr kumimoji="1" lang="ja-JP" altLang="en-US" sz="2000" smtClean="0"/>
              <a:pPr/>
              <a:t>24</a:t>
            </a:fld>
            <a:endParaRPr kumimoji="1" lang="ja-JP" altLang="en-US" sz="2000" dirty="0"/>
          </a:p>
        </p:txBody>
      </p:sp>
    </p:spTree>
    <p:extLst>
      <p:ext uri="{BB962C8B-B14F-4D97-AF65-F5344CB8AC3E}">
        <p14:creationId xmlns:p14="http://schemas.microsoft.com/office/powerpoint/2010/main" val="1238775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124744"/>
            <a:ext cx="7972317" cy="3861591"/>
          </a:xfrm>
          <a:prstGeom prst="rect">
            <a:avLst/>
          </a:prstGeom>
        </p:spPr>
      </p:pic>
      <p:sp>
        <p:nvSpPr>
          <p:cNvPr id="8" name="サブタイトル 7"/>
          <p:cNvSpPr>
            <a:spLocks noGrp="1"/>
          </p:cNvSpPr>
          <p:nvPr>
            <p:ph type="subTitle" idx="1"/>
          </p:nvPr>
        </p:nvSpPr>
        <p:spPr bwMode="ltGray">
          <a:xfrm>
            <a:off x="2220431" y="2701596"/>
            <a:ext cx="4610558" cy="707886"/>
          </a:xfrm>
        </p:spPr>
        <p:txBody>
          <a:bodyPr wrap="none">
            <a:spAutoFit/>
          </a:bodyPr>
          <a:lstStyle/>
          <a:p>
            <a:pPr algn="l"/>
            <a:r>
              <a:rPr lang="ja-JP" altLang="en-US" sz="4000" dirty="0" smtClean="0">
                <a:solidFill>
                  <a:schemeClr val="bg1"/>
                </a:solidFill>
              </a:rPr>
              <a:t>☑がん検診を受ける</a:t>
            </a:r>
            <a:endParaRPr kumimoji="1" lang="en-US" altLang="ja-JP" sz="4000" dirty="0" smtClean="0">
              <a:solidFill>
                <a:schemeClr val="bg1"/>
              </a:solidFill>
            </a:endParaRP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0000" y="4869160"/>
            <a:ext cx="21336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145799AF-4985-481B-BB90-1E6FC4990AA1}" type="slidenum">
              <a:rPr kumimoji="1" lang="ja-JP" altLang="en-US" sz="2000" smtClean="0"/>
              <a:pPr/>
              <a:t>25</a:t>
            </a:fld>
            <a:endParaRPr kumimoji="1" lang="ja-JP" altLang="en-US" sz="2000" dirty="0"/>
          </a:p>
        </p:txBody>
      </p:sp>
      <p:sp>
        <p:nvSpPr>
          <p:cNvPr id="6" name="テキスト ボックス 5"/>
          <p:cNvSpPr txBox="1"/>
          <p:nvPr/>
        </p:nvSpPr>
        <p:spPr>
          <a:xfrm>
            <a:off x="3799886" y="2456420"/>
            <a:ext cx="1021433" cy="369332"/>
          </a:xfrm>
          <a:prstGeom prst="rect">
            <a:avLst/>
          </a:prstGeom>
          <a:noFill/>
        </p:spPr>
        <p:txBody>
          <a:bodyPr wrap="none" rtlCol="0">
            <a:spAutoFit/>
          </a:bodyPr>
          <a:lstStyle/>
          <a:p>
            <a:r>
              <a:rPr lang="ja-JP" altLang="en-US" dirty="0">
                <a:solidFill>
                  <a:schemeClr val="bg1"/>
                </a:solidFill>
              </a:rPr>
              <a:t>けんしん</a:t>
            </a:r>
            <a:endParaRPr kumimoji="1" lang="ja-JP" altLang="en-US" dirty="0">
              <a:solidFill>
                <a:schemeClr val="bg1"/>
              </a:solidFill>
            </a:endParaRPr>
          </a:p>
        </p:txBody>
      </p:sp>
    </p:spTree>
    <p:extLst>
      <p:ext uri="{BB962C8B-B14F-4D97-AF65-F5344CB8AC3E}">
        <p14:creationId xmlns:p14="http://schemas.microsoft.com/office/powerpoint/2010/main" val="1019782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a:extLst>
              <a:ext uri="{28A0092B-C50C-407E-A947-70E740481C1C}">
                <a14:useLocalDpi xmlns:a14="http://schemas.microsoft.com/office/drawing/2010/main" val="0"/>
              </a:ext>
            </a:extLst>
          </a:blip>
          <a:srcRect b="16627"/>
          <a:stretch/>
        </p:blipFill>
        <p:spPr>
          <a:xfrm>
            <a:off x="804067" y="3715579"/>
            <a:ext cx="2991268" cy="3152648"/>
          </a:xfrm>
          <a:prstGeom prst="rect">
            <a:avLst/>
          </a:prstGeom>
        </p:spPr>
      </p:pic>
      <p:pic>
        <p:nvPicPr>
          <p:cNvPr id="6" name="図 5"/>
          <p:cNvPicPr>
            <a:picLocks noChangeAspect="1"/>
          </p:cNvPicPr>
          <p:nvPr/>
        </p:nvPicPr>
        <p:blipFill rotWithShape="1">
          <a:blip r:embed="rId4">
            <a:extLst>
              <a:ext uri="{28A0092B-C50C-407E-A947-70E740481C1C}">
                <a14:useLocalDpi xmlns:a14="http://schemas.microsoft.com/office/drawing/2010/main" val="0"/>
              </a:ext>
            </a:extLst>
          </a:blip>
          <a:srcRect r="24616"/>
          <a:stretch/>
        </p:blipFill>
        <p:spPr>
          <a:xfrm>
            <a:off x="3491880" y="3099817"/>
            <a:ext cx="4528800" cy="3731736"/>
          </a:xfrm>
          <a:prstGeom prst="rect">
            <a:avLst/>
          </a:prstGeom>
        </p:spPr>
      </p:pic>
      <p:sp>
        <p:nvSpPr>
          <p:cNvPr id="5" name="テキスト ボックス 4"/>
          <p:cNvSpPr txBox="1"/>
          <p:nvPr/>
        </p:nvSpPr>
        <p:spPr>
          <a:xfrm>
            <a:off x="2382010" y="776626"/>
            <a:ext cx="3577111" cy="1569660"/>
          </a:xfrm>
          <a:prstGeom prst="rect">
            <a:avLst/>
          </a:prstGeom>
          <a:noFill/>
        </p:spPr>
        <p:txBody>
          <a:bodyPr wrap="square" rtlCol="0">
            <a:spAutoFit/>
          </a:bodyPr>
          <a:lstStyle/>
          <a:p>
            <a:r>
              <a:rPr lang="ja-JP" altLang="en-US" sz="2400" dirty="0" smtClean="0"/>
              <a:t>モドー先生！</a:t>
            </a:r>
            <a:endParaRPr lang="en-US" altLang="ja-JP" sz="2400" dirty="0" smtClean="0"/>
          </a:p>
          <a:p>
            <a:r>
              <a:rPr lang="ja-JP" altLang="en-US" sz="2400" dirty="0" smtClean="0"/>
              <a:t>生活習慣に気をつけていれば，</a:t>
            </a:r>
            <a:r>
              <a:rPr lang="ja-JP" altLang="en-US" sz="2400" b="1" dirty="0" smtClean="0"/>
              <a:t>がん</a:t>
            </a:r>
            <a:r>
              <a:rPr lang="ja-JP" altLang="en-US" sz="2400" dirty="0" smtClean="0"/>
              <a:t>になる心配はないんですか？</a:t>
            </a:r>
            <a:endParaRPr kumimoji="1" lang="ja-JP" altLang="en-US" sz="2400" dirty="0"/>
          </a:p>
        </p:txBody>
      </p:sp>
      <p:sp>
        <p:nvSpPr>
          <p:cNvPr id="8" name="角丸四角形吹き出し 7"/>
          <p:cNvSpPr/>
          <p:nvPr/>
        </p:nvSpPr>
        <p:spPr>
          <a:xfrm>
            <a:off x="2082334" y="558008"/>
            <a:ext cx="4176463" cy="2006896"/>
          </a:xfrm>
          <a:prstGeom prst="wedgeRoundRectCallout">
            <a:avLst>
              <a:gd name="adj1" fmla="val -32729"/>
              <a:gd name="adj2" fmla="val 7986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p:cNvSpPr>
            <a:spLocks noGrp="1"/>
          </p:cNvSpPr>
          <p:nvPr>
            <p:ph type="sldNum" sz="quarter" idx="12"/>
          </p:nvPr>
        </p:nvSpPr>
        <p:spPr/>
        <p:txBody>
          <a:bodyPr/>
          <a:lstStyle/>
          <a:p>
            <a:fld id="{145799AF-4985-481B-BB90-1E6FC4990AA1}" type="slidenum">
              <a:rPr kumimoji="1" lang="ja-JP" altLang="en-US" sz="2000" smtClean="0"/>
              <a:pPr/>
              <a:t>26</a:t>
            </a:fld>
            <a:endParaRPr kumimoji="1" lang="ja-JP" altLang="en-US" dirty="0"/>
          </a:p>
        </p:txBody>
      </p:sp>
    </p:spTree>
    <p:extLst>
      <p:ext uri="{BB962C8B-B14F-4D97-AF65-F5344CB8AC3E}">
        <p14:creationId xmlns:p14="http://schemas.microsoft.com/office/powerpoint/2010/main" val="3032220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3712" y="2166983"/>
            <a:ext cx="5687862" cy="4664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角丸四角形吹き出し 7"/>
          <p:cNvSpPr/>
          <p:nvPr/>
        </p:nvSpPr>
        <p:spPr>
          <a:xfrm>
            <a:off x="179512" y="95489"/>
            <a:ext cx="3312367" cy="2088232"/>
          </a:xfrm>
          <a:prstGeom prst="wedgeRoundRectCallout">
            <a:avLst>
              <a:gd name="adj1" fmla="val 18269"/>
              <a:gd name="adj2" fmla="val 854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吹き出し 6"/>
          <p:cNvSpPr/>
          <p:nvPr/>
        </p:nvSpPr>
        <p:spPr>
          <a:xfrm>
            <a:off x="5650778" y="1025831"/>
            <a:ext cx="1944216" cy="1912132"/>
          </a:xfrm>
          <a:prstGeom prst="wedgeRoundRectCallout">
            <a:avLst>
              <a:gd name="adj1" fmla="val 3300"/>
              <a:gd name="adj2" fmla="val 835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5828710" y="1197067"/>
            <a:ext cx="1598676" cy="1569660"/>
          </a:xfrm>
          <a:prstGeom prst="rect">
            <a:avLst/>
          </a:prstGeom>
          <a:noFill/>
        </p:spPr>
        <p:txBody>
          <a:bodyPr wrap="square" rtlCol="0">
            <a:spAutoFit/>
          </a:bodyPr>
          <a:lstStyle/>
          <a:p>
            <a:r>
              <a:rPr lang="ja-JP" altLang="en-US" sz="2400" b="1" dirty="0" smtClean="0"/>
              <a:t>えーっ</a:t>
            </a:r>
            <a:endParaRPr lang="en-US" altLang="ja-JP" sz="2400" b="1" dirty="0" smtClean="0"/>
          </a:p>
          <a:p>
            <a:r>
              <a:rPr lang="ja-JP" altLang="en-US" sz="2400" b="1" dirty="0" smtClean="0"/>
              <a:t>じゃあどうしたらいいの？！</a:t>
            </a:r>
            <a:endParaRPr lang="en-US" altLang="ja-JP" sz="2400" b="1" dirty="0" smtClean="0"/>
          </a:p>
        </p:txBody>
      </p:sp>
      <p:sp>
        <p:nvSpPr>
          <p:cNvPr id="3" name="スライド番号プレースホルダー 2"/>
          <p:cNvSpPr>
            <a:spLocks noGrp="1"/>
          </p:cNvSpPr>
          <p:nvPr>
            <p:ph type="sldNum" sz="quarter" idx="12"/>
          </p:nvPr>
        </p:nvSpPr>
        <p:spPr/>
        <p:txBody>
          <a:bodyPr/>
          <a:lstStyle/>
          <a:p>
            <a:fld id="{145799AF-4985-481B-BB90-1E6FC4990AA1}" type="slidenum">
              <a:rPr kumimoji="1" lang="ja-JP" altLang="en-US" sz="2000" smtClean="0"/>
              <a:pPr/>
              <a:t>27</a:t>
            </a:fld>
            <a:endParaRPr kumimoji="1" lang="ja-JP" altLang="en-US" dirty="0"/>
          </a:p>
        </p:txBody>
      </p:sp>
      <p:pic>
        <p:nvPicPr>
          <p:cNvPr id="9" name="図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84383" y="3144984"/>
            <a:ext cx="3362795" cy="3743848"/>
          </a:xfrm>
          <a:prstGeom prst="rect">
            <a:avLst/>
          </a:prstGeom>
        </p:spPr>
      </p:pic>
      <p:sp>
        <p:nvSpPr>
          <p:cNvPr id="12" name="テキスト ボックス 11"/>
          <p:cNvSpPr txBox="1"/>
          <p:nvPr/>
        </p:nvSpPr>
        <p:spPr>
          <a:xfrm>
            <a:off x="439023" y="412237"/>
            <a:ext cx="2808312" cy="1569660"/>
          </a:xfrm>
          <a:prstGeom prst="rect">
            <a:avLst/>
          </a:prstGeom>
          <a:noFill/>
        </p:spPr>
        <p:txBody>
          <a:bodyPr wrap="square" rtlCol="0">
            <a:spAutoFit/>
          </a:bodyPr>
          <a:lstStyle/>
          <a:p>
            <a:r>
              <a:rPr lang="ja-JP" altLang="en-US" sz="2400" dirty="0" smtClean="0"/>
              <a:t>残念だけど，</a:t>
            </a:r>
            <a:r>
              <a:rPr lang="ja-JP" altLang="en-US" sz="2400" b="1" dirty="0" smtClean="0"/>
              <a:t>がん</a:t>
            </a:r>
            <a:r>
              <a:rPr lang="ja-JP" altLang="en-US" sz="2400" dirty="0" smtClean="0"/>
              <a:t>になる可能性が少なくなるだけで，</a:t>
            </a:r>
            <a:r>
              <a:rPr lang="ja-JP" altLang="en-US" sz="2400" b="1" dirty="0" smtClean="0"/>
              <a:t>なくなりはしないんだよ。</a:t>
            </a:r>
            <a:endParaRPr lang="en-US" altLang="ja-JP" sz="2400" b="1" dirty="0" smtClean="0"/>
          </a:p>
        </p:txBody>
      </p:sp>
    </p:spTree>
    <p:extLst>
      <p:ext uri="{BB962C8B-B14F-4D97-AF65-F5344CB8AC3E}">
        <p14:creationId xmlns:p14="http://schemas.microsoft.com/office/powerpoint/2010/main" val="26296632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326" r="46741" b="66993"/>
          <a:stretch/>
        </p:blipFill>
        <p:spPr bwMode="auto">
          <a:xfrm>
            <a:off x="649132" y="3010823"/>
            <a:ext cx="5623547"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角丸四角形吹き出し 7"/>
          <p:cNvSpPr/>
          <p:nvPr/>
        </p:nvSpPr>
        <p:spPr>
          <a:xfrm>
            <a:off x="2339752" y="460289"/>
            <a:ext cx="5616624" cy="2557222"/>
          </a:xfrm>
          <a:prstGeom prst="wedgeRoundRectCallout">
            <a:avLst>
              <a:gd name="adj1" fmla="val -38626"/>
              <a:gd name="adj2" fmla="val 632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2627784" y="584738"/>
            <a:ext cx="5040560" cy="2308324"/>
          </a:xfrm>
          <a:prstGeom prst="rect">
            <a:avLst/>
          </a:prstGeom>
          <a:noFill/>
        </p:spPr>
        <p:txBody>
          <a:bodyPr wrap="square" rtlCol="0">
            <a:spAutoFit/>
          </a:bodyPr>
          <a:lstStyle/>
          <a:p>
            <a:pPr>
              <a:lnSpc>
                <a:spcPct val="150000"/>
              </a:lnSpc>
            </a:pPr>
            <a:r>
              <a:rPr lang="ja-JP" altLang="en-US" sz="2400" dirty="0" smtClean="0"/>
              <a:t>そこで</a:t>
            </a:r>
            <a:r>
              <a:rPr lang="ja-JP" altLang="en-US" sz="2400" b="1" dirty="0" smtClean="0"/>
              <a:t>がん検診</a:t>
            </a:r>
            <a:r>
              <a:rPr lang="ja-JP" altLang="en-US" sz="2400" dirty="0" smtClean="0"/>
              <a:t>が必要になるんだよ。</a:t>
            </a:r>
            <a:endParaRPr lang="en-US" altLang="ja-JP" sz="2400" dirty="0" smtClean="0"/>
          </a:p>
          <a:p>
            <a:pPr>
              <a:lnSpc>
                <a:spcPct val="150000"/>
              </a:lnSpc>
            </a:pPr>
            <a:r>
              <a:rPr lang="ja-JP" altLang="en-US" sz="2400" dirty="0" smtClean="0"/>
              <a:t>がんを早く見つければ，体への負担の軽い治療（ちりょう）ですむし，治してまた元気になることができる。</a:t>
            </a:r>
            <a:endParaRPr lang="en-US" altLang="ja-JP" sz="2400" dirty="0" smtClean="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7740" y="3501008"/>
            <a:ext cx="181446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4500006" y="3820398"/>
            <a:ext cx="2016210" cy="461665"/>
          </a:xfrm>
          <a:prstGeom prst="rect">
            <a:avLst/>
          </a:prstGeom>
          <a:noFill/>
        </p:spPr>
        <p:txBody>
          <a:bodyPr wrap="square" rtlCol="0">
            <a:spAutoFit/>
          </a:bodyPr>
          <a:lstStyle/>
          <a:p>
            <a:r>
              <a:rPr lang="ja-JP" altLang="en-US" b="1" dirty="0" smtClean="0"/>
              <a:t>　</a:t>
            </a:r>
            <a:r>
              <a:rPr lang="ja-JP" altLang="en-US" sz="2400" b="1" dirty="0" smtClean="0"/>
              <a:t>そうか～！</a:t>
            </a:r>
            <a:endParaRPr lang="en-US" altLang="ja-JP" sz="2400" b="1" dirty="0" smtClean="0"/>
          </a:p>
        </p:txBody>
      </p:sp>
      <p:sp>
        <p:nvSpPr>
          <p:cNvPr id="3" name="スライド番号プレースホルダー 2"/>
          <p:cNvSpPr>
            <a:spLocks noGrp="1"/>
          </p:cNvSpPr>
          <p:nvPr>
            <p:ph type="sldNum" sz="quarter" idx="12"/>
          </p:nvPr>
        </p:nvSpPr>
        <p:spPr/>
        <p:txBody>
          <a:bodyPr/>
          <a:lstStyle/>
          <a:p>
            <a:fld id="{145799AF-4985-481B-BB90-1E6FC4990AA1}" type="slidenum">
              <a:rPr kumimoji="1" lang="ja-JP" altLang="en-US" sz="2000" smtClean="0"/>
              <a:pPr/>
              <a:t>28</a:t>
            </a:fld>
            <a:endParaRPr kumimoji="1" lang="ja-JP" altLang="en-US" dirty="0"/>
          </a:p>
        </p:txBody>
      </p:sp>
      <p:sp>
        <p:nvSpPr>
          <p:cNvPr id="4" name="テキスト ボックス 3"/>
          <p:cNvSpPr txBox="1"/>
          <p:nvPr/>
        </p:nvSpPr>
        <p:spPr>
          <a:xfrm>
            <a:off x="4026736" y="5027984"/>
            <a:ext cx="1409360" cy="461665"/>
          </a:xfrm>
          <a:prstGeom prst="rect">
            <a:avLst/>
          </a:prstGeom>
          <a:noFill/>
        </p:spPr>
        <p:txBody>
          <a:bodyPr wrap="none" rtlCol="0">
            <a:spAutoFit/>
          </a:bodyPr>
          <a:lstStyle/>
          <a:p>
            <a:r>
              <a:rPr kumimoji="1" lang="ja-JP" altLang="en-US" sz="2400" b="1" dirty="0" smtClean="0"/>
              <a:t>がん検診</a:t>
            </a:r>
            <a:endParaRPr kumimoji="1" lang="ja-JP" altLang="en-US" sz="2400" b="1" dirty="0"/>
          </a:p>
        </p:txBody>
      </p:sp>
      <p:pic>
        <p:nvPicPr>
          <p:cNvPr id="6" name="図 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32606" y="3228715"/>
            <a:ext cx="2934110" cy="3591426"/>
          </a:xfrm>
          <a:prstGeom prst="rect">
            <a:avLst/>
          </a:prstGeom>
        </p:spPr>
      </p:pic>
    </p:spTree>
    <p:extLst>
      <p:ext uri="{BB962C8B-B14F-4D97-AF65-F5344CB8AC3E}">
        <p14:creationId xmlns:p14="http://schemas.microsoft.com/office/powerpoint/2010/main" val="2910694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858218"/>
          </a:xfrm>
        </p:spPr>
        <p:txBody>
          <a:bodyPr>
            <a:normAutofit/>
          </a:bodyPr>
          <a:lstStyle/>
          <a:p>
            <a:r>
              <a:rPr kumimoji="1" lang="ja-JP" altLang="en-US" sz="3200" dirty="0" smtClean="0"/>
              <a:t>クイズ第１問</a:t>
            </a:r>
            <a:r>
              <a:rPr kumimoji="1" lang="en-US" altLang="ja-JP" sz="3200" dirty="0" smtClean="0"/>
              <a:t/>
            </a:r>
            <a:br>
              <a:rPr kumimoji="1" lang="en-US" altLang="ja-JP" sz="3200" dirty="0" smtClean="0"/>
            </a:br>
            <a:r>
              <a:rPr kumimoji="1" lang="ja-JP" altLang="en-US" sz="3200" dirty="0" smtClean="0"/>
              <a:t>「がん検診」は，</a:t>
            </a:r>
            <a:r>
              <a:rPr kumimoji="1" lang="en-US" altLang="ja-JP" sz="3200" dirty="0" smtClean="0"/>
              <a:t/>
            </a:r>
            <a:br>
              <a:rPr kumimoji="1" lang="en-US" altLang="ja-JP" sz="3200" dirty="0" smtClean="0"/>
            </a:br>
            <a:r>
              <a:rPr kumimoji="1" lang="ja-JP" altLang="en-US" sz="3200" dirty="0" smtClean="0"/>
              <a:t>健康な人には必要ない？</a:t>
            </a:r>
            <a:endParaRPr kumimoji="1" lang="ja-JP" altLang="en-US" sz="3200" dirty="0"/>
          </a:p>
        </p:txBody>
      </p:sp>
      <p:sp>
        <p:nvSpPr>
          <p:cNvPr id="3" name="コンテンツ プレースホルダー 2"/>
          <p:cNvSpPr>
            <a:spLocks noGrp="1"/>
          </p:cNvSpPr>
          <p:nvPr>
            <p:ph idx="1"/>
          </p:nvPr>
        </p:nvSpPr>
        <p:spPr/>
        <p:txBody>
          <a:bodyPr/>
          <a:lstStyle/>
          <a:p>
            <a:endParaRPr kumimoji="1" lang="en-US" altLang="ja-JP" dirty="0" smtClean="0"/>
          </a:p>
          <a:p>
            <a:pPr marL="0" indent="0">
              <a:buNone/>
            </a:pPr>
            <a:r>
              <a:rPr lang="ja-JP" altLang="en-US" dirty="0"/>
              <a:t>　</a:t>
            </a:r>
            <a:r>
              <a:rPr lang="ja-JP" altLang="en-US" dirty="0" smtClean="0"/>
              <a:t>　</a:t>
            </a:r>
            <a:r>
              <a:rPr lang="ja-JP" altLang="en-US" sz="2400" dirty="0" smtClean="0"/>
              <a:t>　</a:t>
            </a:r>
            <a:r>
              <a:rPr kumimoji="1" lang="ja-JP" altLang="en-US" sz="2400" dirty="0"/>
              <a:t>　</a:t>
            </a:r>
            <a:r>
              <a:rPr kumimoji="1" lang="ja-JP" altLang="en-US" sz="2400" dirty="0" smtClean="0"/>
              <a:t>　　　　　</a:t>
            </a:r>
            <a:r>
              <a:rPr kumimoji="1" lang="ja-JP" altLang="en-US" dirty="0" smtClean="0"/>
              <a:t>○か</a:t>
            </a:r>
            <a:r>
              <a:rPr kumimoji="1" lang="en-US" altLang="ja-JP" dirty="0" smtClean="0"/>
              <a:t>×</a:t>
            </a:r>
            <a:r>
              <a:rPr kumimoji="1" lang="ja-JP" altLang="en-US" dirty="0" err="1" smtClean="0"/>
              <a:t>かで</a:t>
            </a:r>
            <a:r>
              <a:rPr kumimoji="1" lang="ja-JP" altLang="en-US" dirty="0" smtClean="0"/>
              <a:t>答えてください</a:t>
            </a:r>
            <a:endParaRPr kumimoji="1" lang="ja-JP" altLang="en-US" dirty="0"/>
          </a:p>
        </p:txBody>
      </p:sp>
      <p:sp>
        <p:nvSpPr>
          <p:cNvPr id="5" name="スライド番号プレースホルダー 4"/>
          <p:cNvSpPr>
            <a:spLocks noGrp="1"/>
          </p:cNvSpPr>
          <p:nvPr>
            <p:ph type="sldNum" sz="quarter" idx="12"/>
          </p:nvPr>
        </p:nvSpPr>
        <p:spPr/>
        <p:txBody>
          <a:bodyPr/>
          <a:lstStyle/>
          <a:p>
            <a:fld id="{145799AF-4985-481B-BB90-1E6FC4990AA1}" type="slidenum">
              <a:rPr kumimoji="1" lang="ja-JP" altLang="en-US" sz="2000" smtClean="0"/>
              <a:pPr/>
              <a:t>29</a:t>
            </a:fld>
            <a:endParaRPr kumimoji="1" lang="ja-JP" altLang="en-US" dirty="0"/>
          </a:p>
        </p:txBody>
      </p:sp>
      <p:pic>
        <p:nvPicPr>
          <p:cNvPr id="2050" name="Picture 2" descr="X:\22 がん教育事業\H26　がん教育事業\がん教材\イラスト\イラスト最終稿\そうか２.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645023"/>
            <a:ext cx="2890462" cy="3096000"/>
          </a:xfrm>
          <a:prstGeom prst="rect">
            <a:avLst/>
          </a:prstGeom>
          <a:noFill/>
          <a:extLst>
            <a:ext uri="{909E8E84-426E-40DD-AFC4-6F175D3DCCD1}">
              <a14:hiddenFill xmlns:a14="http://schemas.microsoft.com/office/drawing/2010/main">
                <a:solidFill>
                  <a:srgbClr val="FFFFFF"/>
                </a:solidFill>
              </a14:hiddenFill>
            </a:ext>
          </a:extLst>
        </p:spPr>
      </p:pic>
      <p:sp>
        <p:nvSpPr>
          <p:cNvPr id="7" name="円形吹き出し 6"/>
          <p:cNvSpPr/>
          <p:nvPr/>
        </p:nvSpPr>
        <p:spPr>
          <a:xfrm>
            <a:off x="5796136" y="3501007"/>
            <a:ext cx="2736303" cy="1800201"/>
          </a:xfrm>
          <a:prstGeom prst="wedgeEllipseCallout">
            <a:avLst>
              <a:gd name="adj1" fmla="val -64506"/>
              <a:gd name="adj2" fmla="val 8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6067249" y="3833443"/>
            <a:ext cx="2376264" cy="1200329"/>
          </a:xfrm>
          <a:prstGeom prst="rect">
            <a:avLst/>
          </a:prstGeom>
          <a:noFill/>
        </p:spPr>
        <p:txBody>
          <a:bodyPr wrap="square" rtlCol="0">
            <a:spAutoFit/>
          </a:bodyPr>
          <a:lstStyle/>
          <a:p>
            <a:r>
              <a:rPr kumimoji="1" lang="ja-JP" altLang="en-US" sz="2400" dirty="0" smtClean="0"/>
              <a:t>健康な人に検診は必要ないですか？</a:t>
            </a:r>
            <a:endParaRPr kumimoji="1" lang="ja-JP" altLang="en-US" sz="2400" dirty="0"/>
          </a:p>
        </p:txBody>
      </p:sp>
    </p:spTree>
    <p:extLst>
      <p:ext uri="{BB962C8B-B14F-4D97-AF65-F5344CB8AC3E}">
        <p14:creationId xmlns:p14="http://schemas.microsoft.com/office/powerpoint/2010/main" val="1926770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340768"/>
            <a:ext cx="7972317" cy="3861591"/>
          </a:xfrm>
          <a:prstGeom prst="rect">
            <a:avLst/>
          </a:prstGeom>
        </p:spPr>
      </p:pic>
      <p:sp>
        <p:nvSpPr>
          <p:cNvPr id="8" name="サブタイトル 7"/>
          <p:cNvSpPr>
            <a:spLocks noGrp="1"/>
          </p:cNvSpPr>
          <p:nvPr>
            <p:ph type="subTitle" idx="1"/>
          </p:nvPr>
        </p:nvSpPr>
        <p:spPr bwMode="ltGray">
          <a:xfrm>
            <a:off x="1766655" y="2886843"/>
            <a:ext cx="5662127" cy="769441"/>
          </a:xfrm>
        </p:spPr>
        <p:txBody>
          <a:bodyPr wrap="none">
            <a:spAutoFit/>
          </a:bodyPr>
          <a:lstStyle/>
          <a:p>
            <a:pPr algn="l"/>
            <a:r>
              <a:rPr kumimoji="1" lang="ja-JP" altLang="en-US" sz="4400" dirty="0" smtClean="0">
                <a:solidFill>
                  <a:schemeClr val="bg1"/>
                </a:solidFill>
              </a:rPr>
              <a:t>①がんはどんな病気か</a:t>
            </a:r>
            <a:endParaRPr kumimoji="1" lang="en-US" altLang="ja-JP" sz="4400" dirty="0" smtClean="0">
              <a:solidFill>
                <a:schemeClr val="bg1"/>
              </a:solidFill>
            </a:endParaRP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0000" y="5085184"/>
            <a:ext cx="21336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145799AF-4985-481B-BB90-1E6FC4990AA1}" type="slidenum">
              <a:rPr kumimoji="1" lang="ja-JP" altLang="en-US" sz="2000" smtClean="0"/>
              <a:pPr/>
              <a:t>3</a:t>
            </a:fld>
            <a:endParaRPr kumimoji="1" lang="ja-JP" altLang="en-US" sz="2000" dirty="0"/>
          </a:p>
        </p:txBody>
      </p:sp>
    </p:spTree>
    <p:extLst>
      <p:ext uri="{BB962C8B-B14F-4D97-AF65-F5344CB8AC3E}">
        <p14:creationId xmlns:p14="http://schemas.microsoft.com/office/powerpoint/2010/main" val="3486892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乗算記号 4"/>
          <p:cNvSpPr/>
          <p:nvPr/>
        </p:nvSpPr>
        <p:spPr>
          <a:xfrm>
            <a:off x="2092160" y="2852936"/>
            <a:ext cx="1495040" cy="1687411"/>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p:cNvSpPr>
            <a:spLocks noGrp="1"/>
          </p:cNvSpPr>
          <p:nvPr>
            <p:ph type="sldNum" sz="quarter" idx="12"/>
          </p:nvPr>
        </p:nvSpPr>
        <p:spPr/>
        <p:txBody>
          <a:bodyPr/>
          <a:lstStyle/>
          <a:p>
            <a:fld id="{145799AF-4985-481B-BB90-1E6FC4990AA1}" type="slidenum">
              <a:rPr kumimoji="1" lang="ja-JP" altLang="en-US" sz="2000" smtClean="0"/>
              <a:pPr/>
              <a:t>30</a:t>
            </a:fld>
            <a:endParaRPr kumimoji="1" lang="ja-JP" altLang="en-US" sz="2000" dirty="0"/>
          </a:p>
        </p:txBody>
      </p:sp>
      <p:grpSp>
        <p:nvGrpSpPr>
          <p:cNvPr id="2" name="グループ化 1"/>
          <p:cNvGrpSpPr/>
          <p:nvPr/>
        </p:nvGrpSpPr>
        <p:grpSpPr>
          <a:xfrm>
            <a:off x="683568" y="1052736"/>
            <a:ext cx="7974013" cy="3859212"/>
            <a:chOff x="683568" y="1052736"/>
            <a:chExt cx="7974013" cy="3859212"/>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052736"/>
              <a:ext cx="7974013" cy="385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bwMode="ltGray">
            <a:xfrm>
              <a:off x="2610584" y="1678506"/>
              <a:ext cx="5288152" cy="2246769"/>
            </a:xfrm>
            <a:prstGeom prst="rect">
              <a:avLst/>
            </a:prstGeom>
            <a:noFill/>
          </p:spPr>
          <p:txBody>
            <a:bodyPr wrap="square" rtlCol="0">
              <a:spAutoFit/>
            </a:bodyPr>
            <a:lstStyle/>
            <a:p>
              <a:r>
                <a:rPr lang="ja-JP" altLang="en-US" sz="2800" dirty="0" smtClean="0">
                  <a:solidFill>
                    <a:schemeClr val="bg1"/>
                  </a:solidFill>
                </a:rPr>
                <a:t>「がん」は</a:t>
              </a:r>
              <a:r>
                <a:rPr lang="ja-JP" altLang="en-US" sz="2800" dirty="0">
                  <a:solidFill>
                    <a:schemeClr val="bg1"/>
                  </a:solidFill>
                </a:rPr>
                <a:t>早い段階では</a:t>
              </a:r>
            </a:p>
            <a:p>
              <a:r>
                <a:rPr lang="ja-JP" altLang="en-US" sz="2800" dirty="0">
                  <a:solidFill>
                    <a:schemeClr val="bg1"/>
                  </a:solidFill>
                </a:rPr>
                <a:t>なにも症状がないことが</a:t>
              </a:r>
            </a:p>
            <a:p>
              <a:r>
                <a:rPr lang="ja-JP" altLang="en-US" sz="2800" dirty="0">
                  <a:solidFill>
                    <a:schemeClr val="bg1"/>
                  </a:solidFill>
                </a:rPr>
                <a:t>ほとんどです。</a:t>
              </a:r>
            </a:p>
            <a:p>
              <a:r>
                <a:rPr lang="ja-JP" altLang="en-US" sz="2800" dirty="0">
                  <a:solidFill>
                    <a:schemeClr val="bg1"/>
                  </a:solidFill>
                </a:rPr>
                <a:t>「がん検診」は，なにも症状がない人が，定期的に受けるものです。</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1314440" y="1678506"/>
              <a:ext cx="10795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0000" y="4869160"/>
            <a:ext cx="21336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3083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17454" y="307529"/>
            <a:ext cx="5109091" cy="1077218"/>
          </a:xfrm>
        </p:spPr>
        <p:txBody>
          <a:bodyPr wrap="none">
            <a:spAutoFit/>
          </a:bodyPr>
          <a:lstStyle/>
          <a:p>
            <a:r>
              <a:rPr kumimoji="1" lang="ja-JP" altLang="en-US" sz="3200" dirty="0" smtClean="0">
                <a:latin typeface="ＭＳ ゴシック" panose="020B0609070205080204" pitchFamily="49" charset="-128"/>
                <a:ea typeface="ＭＳ ゴシック" panose="020B0609070205080204" pitchFamily="49" charset="-128"/>
              </a:rPr>
              <a:t>宮城県は集団がん検診</a:t>
            </a:r>
            <a:r>
              <a:rPr kumimoji="1" lang="en-US" altLang="ja-JP" sz="3200" dirty="0" smtClean="0">
                <a:latin typeface="ＭＳ ゴシック" panose="020B0609070205080204" pitchFamily="49" charset="-128"/>
                <a:ea typeface="ＭＳ ゴシック" panose="020B0609070205080204" pitchFamily="49" charset="-128"/>
              </a:rPr>
              <a:t/>
            </a:r>
            <a:br>
              <a:rPr kumimoji="1" lang="en-US" altLang="ja-JP" sz="3200" dirty="0" smtClean="0">
                <a:latin typeface="ＭＳ ゴシック" panose="020B0609070205080204" pitchFamily="49" charset="-128"/>
                <a:ea typeface="ＭＳ ゴシック" panose="020B0609070205080204" pitchFamily="49" charset="-128"/>
              </a:rPr>
            </a:br>
            <a:r>
              <a:rPr kumimoji="1" lang="ja-JP" altLang="en-US" sz="3200" dirty="0" smtClean="0">
                <a:latin typeface="ＭＳ ゴシック" panose="020B0609070205080204" pitchFamily="49" charset="-128"/>
                <a:ea typeface="ＭＳ ゴシック" panose="020B0609070205080204" pitchFamily="49" charset="-128"/>
              </a:rPr>
              <a:t>発祥（はっしょう）の地！</a:t>
            </a:r>
            <a:endParaRPr kumimoji="1" lang="ja-JP" altLang="en-US" sz="3200" dirty="0">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4528708" y="5733256"/>
            <a:ext cx="3499676" cy="307777"/>
          </a:xfrm>
          <a:prstGeom prst="rect">
            <a:avLst/>
          </a:prstGeom>
          <a:noFill/>
        </p:spPr>
        <p:txBody>
          <a:bodyPr wrap="none" rtlCol="0">
            <a:spAutoFit/>
          </a:bodyPr>
          <a:lstStyle/>
          <a:p>
            <a:r>
              <a:rPr lang="ja-JP" altLang="en-US" sz="1400" dirty="0"/>
              <a:t>資料</a:t>
            </a:r>
            <a:r>
              <a:rPr lang="ja-JP" altLang="en-US" sz="1400" dirty="0" smtClean="0"/>
              <a:t>提供：</a:t>
            </a:r>
            <a:r>
              <a:rPr kumimoji="1" lang="ja-JP" altLang="en-US" sz="1400" dirty="0" smtClean="0"/>
              <a:t>公益財団法人宮城県対がん協会</a:t>
            </a:r>
            <a:endParaRPr kumimoji="1" lang="ja-JP" altLang="en-US"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340" y="1700808"/>
            <a:ext cx="6457320" cy="387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145799AF-4985-481B-BB90-1E6FC4990AA1}" type="slidenum">
              <a:rPr kumimoji="1" lang="ja-JP" altLang="en-US" sz="2000" smtClean="0"/>
              <a:pPr/>
              <a:t>31</a:t>
            </a:fld>
            <a:endParaRPr kumimoji="1" lang="ja-JP" altLang="en-US" sz="2000" dirty="0"/>
          </a:p>
        </p:txBody>
      </p:sp>
    </p:spTree>
    <p:extLst>
      <p:ext uri="{BB962C8B-B14F-4D97-AF65-F5344CB8AC3E}">
        <p14:creationId xmlns:p14="http://schemas.microsoft.com/office/powerpoint/2010/main" val="23764052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00963" y="241683"/>
            <a:ext cx="7342074" cy="584775"/>
          </a:xfrm>
        </p:spPr>
        <p:txBody>
          <a:bodyPr wrap="none">
            <a:spAutoFit/>
          </a:bodyPr>
          <a:lstStyle/>
          <a:p>
            <a:r>
              <a:rPr kumimoji="1" lang="ja-JP" altLang="en-US" sz="3200" dirty="0" smtClean="0"/>
              <a:t>がん検診の種類と受ける</a:t>
            </a:r>
            <a:r>
              <a:rPr lang="ja-JP" altLang="en-US" sz="3200" dirty="0" smtClean="0"/>
              <a:t>年齢（ねんれい）</a:t>
            </a:r>
            <a:endParaRPr kumimoji="1" lang="ja-JP" altLang="en-US" sz="3200" dirty="0"/>
          </a:p>
        </p:txBody>
      </p:sp>
      <p:sp>
        <p:nvSpPr>
          <p:cNvPr id="4" name="テキスト ボックス 3"/>
          <p:cNvSpPr txBox="1"/>
          <p:nvPr/>
        </p:nvSpPr>
        <p:spPr>
          <a:xfrm>
            <a:off x="539552" y="1482502"/>
            <a:ext cx="2735044" cy="1200329"/>
          </a:xfrm>
          <a:prstGeom prst="rect">
            <a:avLst/>
          </a:prstGeom>
          <a:noFill/>
        </p:spPr>
        <p:txBody>
          <a:bodyPr wrap="none" rtlCol="0">
            <a:spAutoFit/>
          </a:bodyPr>
          <a:lstStyle/>
          <a:p>
            <a:r>
              <a:rPr kumimoji="1" lang="ja-JP" altLang="en-US" sz="2400" dirty="0" smtClean="0"/>
              <a:t>みなさんのおうちの</a:t>
            </a:r>
            <a:endParaRPr kumimoji="1" lang="en-US" altLang="ja-JP" sz="2400" dirty="0" smtClean="0"/>
          </a:p>
          <a:p>
            <a:r>
              <a:rPr kumimoji="1" lang="ja-JP" altLang="en-US" sz="2400" dirty="0" smtClean="0"/>
              <a:t>人はきちんと受けて</a:t>
            </a:r>
            <a:endParaRPr kumimoji="1" lang="en-US" altLang="ja-JP" sz="2400" dirty="0" smtClean="0"/>
          </a:p>
          <a:p>
            <a:r>
              <a:rPr kumimoji="1" lang="ja-JP" altLang="en-US" sz="2400" dirty="0" smtClean="0"/>
              <a:t>いるかな？</a:t>
            </a:r>
            <a:endParaRPr kumimoji="1" lang="ja-JP" altLang="en-US" sz="2400" dirty="0"/>
          </a:p>
        </p:txBody>
      </p:sp>
      <p:sp>
        <p:nvSpPr>
          <p:cNvPr id="3" name="円形吹き出し 2"/>
          <p:cNvSpPr/>
          <p:nvPr/>
        </p:nvSpPr>
        <p:spPr>
          <a:xfrm>
            <a:off x="107504" y="974254"/>
            <a:ext cx="3420000" cy="2153406"/>
          </a:xfrm>
          <a:prstGeom prst="wedgeEllipseCallout">
            <a:avLst>
              <a:gd name="adj1" fmla="val 59914"/>
              <a:gd name="adj2" fmla="val 125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スライド番号プレースホルダー 6"/>
          <p:cNvSpPr>
            <a:spLocks noGrp="1"/>
          </p:cNvSpPr>
          <p:nvPr>
            <p:ph type="sldNum" sz="quarter" idx="12"/>
          </p:nvPr>
        </p:nvSpPr>
        <p:spPr/>
        <p:txBody>
          <a:bodyPr/>
          <a:lstStyle/>
          <a:p>
            <a:fld id="{145799AF-4985-481B-BB90-1E6FC4990AA1}" type="slidenum">
              <a:rPr kumimoji="1" lang="ja-JP" altLang="en-US" sz="2000" smtClean="0"/>
              <a:pPr/>
              <a:t>32</a:t>
            </a:fld>
            <a:endParaRPr kumimoji="1" lang="ja-JP" altLang="en-US" dirty="0"/>
          </a:p>
        </p:txBody>
      </p:sp>
      <p:sp>
        <p:nvSpPr>
          <p:cNvPr id="8" name="円形吹き出し 7"/>
          <p:cNvSpPr/>
          <p:nvPr/>
        </p:nvSpPr>
        <p:spPr>
          <a:xfrm>
            <a:off x="6185664" y="954003"/>
            <a:ext cx="2592288" cy="1769634"/>
          </a:xfrm>
          <a:prstGeom prst="wedgeEllipseCallout">
            <a:avLst>
              <a:gd name="adj1" fmla="val -56135"/>
              <a:gd name="adj2" fmla="val 361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6363588" y="1459384"/>
            <a:ext cx="2376264" cy="830997"/>
          </a:xfrm>
          <a:prstGeom prst="rect">
            <a:avLst/>
          </a:prstGeom>
          <a:noFill/>
        </p:spPr>
        <p:txBody>
          <a:bodyPr wrap="square" rtlCol="0">
            <a:spAutoFit/>
          </a:bodyPr>
          <a:lstStyle/>
          <a:p>
            <a:r>
              <a:rPr kumimoji="1" lang="ja-JP" altLang="en-US" sz="2400" dirty="0" smtClean="0"/>
              <a:t>子宮がん検診は</a:t>
            </a:r>
            <a:endParaRPr kumimoji="1" lang="en-US" altLang="ja-JP" sz="2400" dirty="0" smtClean="0"/>
          </a:p>
          <a:p>
            <a:r>
              <a:rPr kumimoji="1" lang="ja-JP" altLang="en-US" sz="2400" b="1" dirty="0" smtClean="0"/>
              <a:t>２０才</a:t>
            </a:r>
            <a:r>
              <a:rPr kumimoji="1" lang="ja-JP" altLang="en-US" sz="2400" dirty="0" smtClean="0"/>
              <a:t>からです！</a:t>
            </a:r>
            <a:endParaRPr kumimoji="1" lang="ja-JP" altLang="en-US" sz="2400" dirty="0"/>
          </a:p>
        </p:txBody>
      </p:sp>
      <p:pic>
        <p:nvPicPr>
          <p:cNvPr id="9" name="図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70270" y="844485"/>
            <a:ext cx="3312368" cy="2716440"/>
          </a:xfrm>
          <a:prstGeom prst="rect">
            <a:avLst/>
          </a:prstGeom>
        </p:spPr>
      </p:pic>
      <p:graphicFrame>
        <p:nvGraphicFramePr>
          <p:cNvPr id="11" name="コンテンツ プレースホルダー 10"/>
          <p:cNvGraphicFramePr>
            <a:graphicFrameLocks noGrp="1"/>
          </p:cNvGraphicFramePr>
          <p:nvPr>
            <p:ph idx="1"/>
            <p:extLst>
              <p:ext uri="{D42A27DB-BD31-4B8C-83A1-F6EECF244321}">
                <p14:modId xmlns:p14="http://schemas.microsoft.com/office/powerpoint/2010/main" val="1169936539"/>
              </p:ext>
            </p:extLst>
          </p:nvPr>
        </p:nvGraphicFramePr>
        <p:xfrm>
          <a:off x="2432864" y="3550259"/>
          <a:ext cx="4320480" cy="2225040"/>
        </p:xfrm>
        <a:graphic>
          <a:graphicData uri="http://schemas.openxmlformats.org/drawingml/2006/table">
            <a:tbl>
              <a:tblPr firstRow="1" bandRow="1">
                <a:tableStyleId>{3B4B98B0-60AC-42C2-AFA5-B58CD77FA1E5}</a:tableStyleId>
              </a:tblPr>
              <a:tblGrid>
                <a:gridCol w="2880319"/>
                <a:gridCol w="1440161"/>
              </a:tblGrid>
              <a:tr h="370840">
                <a:tc>
                  <a:txBody>
                    <a:bodyPr/>
                    <a:lstStyle/>
                    <a:p>
                      <a:pPr algn="ctr"/>
                      <a:r>
                        <a:rPr kumimoji="1" lang="ja-JP" altLang="en-US" dirty="0" smtClean="0"/>
                        <a:t>種　　　　　　類</a:t>
                      </a:r>
                      <a:endParaRPr kumimoji="1" lang="ja-JP" altLang="en-US" dirty="0"/>
                    </a:p>
                  </a:txBody>
                  <a:tcPr/>
                </a:tc>
                <a:tc>
                  <a:txBody>
                    <a:bodyPr/>
                    <a:lstStyle/>
                    <a:p>
                      <a:pPr algn="ctr"/>
                      <a:r>
                        <a:rPr kumimoji="1" lang="ja-JP" altLang="en-US" dirty="0" smtClean="0"/>
                        <a:t>受ける年齢</a:t>
                      </a:r>
                      <a:endParaRPr kumimoji="1" lang="ja-JP" altLang="en-US" dirty="0"/>
                    </a:p>
                  </a:txBody>
                  <a:tcPr/>
                </a:tc>
              </a:tr>
              <a:tr h="370840">
                <a:tc>
                  <a:txBody>
                    <a:bodyPr/>
                    <a:lstStyle/>
                    <a:p>
                      <a:r>
                        <a:rPr kumimoji="1" lang="ja-JP" altLang="en-US" b="1" dirty="0" smtClean="0"/>
                        <a:t>胃</a:t>
                      </a:r>
                      <a:r>
                        <a:rPr kumimoji="1" lang="ja-JP" altLang="en-US" dirty="0" smtClean="0"/>
                        <a:t>がん検診</a:t>
                      </a:r>
                      <a:endParaRPr kumimoji="1" lang="en-US" altLang="ja-JP" dirty="0" smtClean="0"/>
                    </a:p>
                  </a:txBody>
                  <a:tcPr/>
                </a:tc>
                <a:tc>
                  <a:txBody>
                    <a:bodyPr/>
                    <a:lstStyle/>
                    <a:p>
                      <a:r>
                        <a:rPr kumimoji="1" lang="ja-JP" altLang="en-US" dirty="0" smtClean="0"/>
                        <a:t>５０歳以上</a:t>
                      </a:r>
                      <a:r>
                        <a:rPr kumimoji="1" lang="en-US" altLang="ja-JP" dirty="0" smtClean="0"/>
                        <a:t>※</a:t>
                      </a:r>
                      <a:endParaRPr kumimoji="1" lang="ja-JP" altLang="en-US" dirty="0"/>
                    </a:p>
                  </a:txBody>
                  <a:tcPr/>
                </a:tc>
              </a:tr>
              <a:tr h="370840">
                <a:tc>
                  <a:txBody>
                    <a:bodyPr/>
                    <a:lstStyle/>
                    <a:p>
                      <a:r>
                        <a:rPr kumimoji="1" lang="ja-JP" altLang="en-US" b="1" dirty="0" smtClean="0"/>
                        <a:t>子宮</a:t>
                      </a:r>
                      <a:r>
                        <a:rPr kumimoji="1" lang="ja-JP" altLang="en-US" dirty="0" smtClean="0"/>
                        <a:t>頸（けい）がん検診</a:t>
                      </a:r>
                      <a:endParaRPr kumimoji="1" lang="ja-JP" altLang="en-US" dirty="0"/>
                    </a:p>
                  </a:txBody>
                  <a:tcPr/>
                </a:tc>
                <a:tc>
                  <a:txBody>
                    <a:bodyPr/>
                    <a:lstStyle/>
                    <a:p>
                      <a:r>
                        <a:rPr kumimoji="1" lang="ja-JP" altLang="en-US" dirty="0" smtClean="0"/>
                        <a:t>２０歳以上</a:t>
                      </a:r>
                      <a:endParaRPr kumimoji="1" lang="ja-JP" altLang="en-US" dirty="0"/>
                    </a:p>
                  </a:txBody>
                  <a:tcPr/>
                </a:tc>
              </a:tr>
              <a:tr h="370840">
                <a:tc>
                  <a:txBody>
                    <a:bodyPr/>
                    <a:lstStyle/>
                    <a:p>
                      <a:r>
                        <a:rPr kumimoji="1" lang="ja-JP" altLang="en-US" b="1" dirty="0" smtClean="0"/>
                        <a:t>肺</a:t>
                      </a:r>
                      <a:r>
                        <a:rPr kumimoji="1" lang="ja-JP" altLang="en-US" dirty="0" smtClean="0"/>
                        <a:t>がん検診</a:t>
                      </a:r>
                      <a:endParaRPr kumimoji="1" lang="ja-JP" altLang="en-US" dirty="0"/>
                    </a:p>
                  </a:txBody>
                  <a:tcPr/>
                </a:tc>
                <a:tc>
                  <a:txBody>
                    <a:bodyPr/>
                    <a:lstStyle/>
                    <a:p>
                      <a:r>
                        <a:rPr kumimoji="1" lang="ja-JP" altLang="en-US" dirty="0" smtClean="0"/>
                        <a:t>４０歳以上</a:t>
                      </a:r>
                      <a:endParaRPr kumimoji="1" lang="ja-JP" altLang="en-US" dirty="0"/>
                    </a:p>
                  </a:txBody>
                  <a:tcPr/>
                </a:tc>
              </a:tr>
              <a:tr h="370840">
                <a:tc>
                  <a:txBody>
                    <a:bodyPr/>
                    <a:lstStyle/>
                    <a:p>
                      <a:r>
                        <a:rPr kumimoji="1" lang="ja-JP" altLang="en-US" b="1" dirty="0" smtClean="0"/>
                        <a:t>乳</a:t>
                      </a:r>
                      <a:r>
                        <a:rPr kumimoji="1" lang="ja-JP" altLang="en-US" dirty="0" smtClean="0"/>
                        <a:t>がん検診</a:t>
                      </a:r>
                      <a:endParaRPr kumimoji="1" lang="ja-JP" altLang="en-US" dirty="0"/>
                    </a:p>
                  </a:txBody>
                  <a:tcPr/>
                </a:tc>
                <a:tc>
                  <a:txBody>
                    <a:bodyPr/>
                    <a:lstStyle/>
                    <a:p>
                      <a:r>
                        <a:rPr kumimoji="1" lang="ja-JP" altLang="en-US" dirty="0" smtClean="0"/>
                        <a:t>４０歳以上</a:t>
                      </a:r>
                      <a:endParaRPr kumimoji="1" lang="ja-JP" altLang="en-US" dirty="0"/>
                    </a:p>
                  </a:txBody>
                  <a:tcPr/>
                </a:tc>
              </a:tr>
              <a:tr h="370840">
                <a:tc>
                  <a:txBody>
                    <a:bodyPr/>
                    <a:lstStyle/>
                    <a:p>
                      <a:r>
                        <a:rPr kumimoji="1" lang="ja-JP" altLang="en-US" b="1" dirty="0" smtClean="0"/>
                        <a:t>大腸</a:t>
                      </a:r>
                      <a:r>
                        <a:rPr kumimoji="1" lang="ja-JP" altLang="en-US" dirty="0" smtClean="0"/>
                        <a:t>がん検診</a:t>
                      </a:r>
                      <a:endParaRPr kumimoji="1" lang="ja-JP" altLang="en-US" dirty="0"/>
                    </a:p>
                  </a:txBody>
                  <a:tcPr/>
                </a:tc>
                <a:tc>
                  <a:txBody>
                    <a:bodyPr/>
                    <a:lstStyle/>
                    <a:p>
                      <a:r>
                        <a:rPr kumimoji="1" lang="ja-JP" altLang="en-US" dirty="0" smtClean="0"/>
                        <a:t>４０歳以上</a:t>
                      </a:r>
                      <a:endParaRPr kumimoji="1" lang="ja-JP" altLang="en-US" dirty="0"/>
                    </a:p>
                  </a:txBody>
                  <a:tcPr/>
                </a:tc>
              </a:tr>
            </a:tbl>
          </a:graphicData>
        </a:graphic>
      </p:graphicFrame>
      <p:sp>
        <p:nvSpPr>
          <p:cNvPr id="5" name="テキスト ボックス 4"/>
          <p:cNvSpPr txBox="1"/>
          <p:nvPr/>
        </p:nvSpPr>
        <p:spPr>
          <a:xfrm>
            <a:off x="1547664" y="5949280"/>
            <a:ext cx="6192688" cy="646331"/>
          </a:xfrm>
          <a:prstGeom prst="rect">
            <a:avLst/>
          </a:prstGeom>
          <a:noFill/>
        </p:spPr>
        <p:txBody>
          <a:bodyPr wrap="square" rtlCol="0">
            <a:spAutoFit/>
          </a:bodyPr>
          <a:lstStyle/>
          <a:p>
            <a:r>
              <a:rPr kumimoji="1" lang="en-US" altLang="ja-JP" dirty="0" smtClean="0"/>
              <a:t>※</a:t>
            </a:r>
            <a:r>
              <a:rPr kumimoji="1" lang="ja-JP" altLang="en-US" dirty="0" smtClean="0"/>
              <a:t>胃がん検診は、内視鏡（ないしきょう）検査を受ける年齢。</a:t>
            </a:r>
            <a:endParaRPr kumimoji="1" lang="en-US" altLang="ja-JP" dirty="0" smtClean="0"/>
          </a:p>
          <a:p>
            <a:r>
              <a:rPr lang="en-US" altLang="ja-JP" dirty="0" smtClean="0"/>
              <a:t>    </a:t>
            </a:r>
            <a:r>
              <a:rPr lang="ja-JP" altLang="en-US" dirty="0" smtClean="0"/>
              <a:t>エックス線検査については、受ける年齢は４０歳以上です。</a:t>
            </a:r>
            <a:endParaRPr kumimoji="1" lang="ja-JP" altLang="en-US" dirty="0"/>
          </a:p>
        </p:txBody>
      </p:sp>
    </p:spTree>
    <p:extLst>
      <p:ext uri="{BB962C8B-B14F-4D97-AF65-F5344CB8AC3E}">
        <p14:creationId xmlns:p14="http://schemas.microsoft.com/office/powerpoint/2010/main" val="5215946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196752"/>
            <a:ext cx="7972317" cy="3861591"/>
          </a:xfrm>
          <a:prstGeom prst="rect">
            <a:avLst/>
          </a:prstGeom>
        </p:spPr>
      </p:pic>
      <p:sp>
        <p:nvSpPr>
          <p:cNvPr id="8" name="サブタイトル 7"/>
          <p:cNvSpPr>
            <a:spLocks noGrp="1"/>
          </p:cNvSpPr>
          <p:nvPr>
            <p:ph type="subTitle" idx="1"/>
          </p:nvPr>
        </p:nvSpPr>
        <p:spPr bwMode="ltGray">
          <a:xfrm>
            <a:off x="1763688" y="2773604"/>
            <a:ext cx="3950120" cy="707886"/>
          </a:xfrm>
        </p:spPr>
        <p:txBody>
          <a:bodyPr wrap="none">
            <a:spAutoFit/>
          </a:bodyPr>
          <a:lstStyle/>
          <a:p>
            <a:pPr algn="l"/>
            <a:r>
              <a:rPr lang="ja-JP" altLang="en-US" sz="4000" dirty="0" smtClean="0">
                <a:solidFill>
                  <a:schemeClr val="bg1"/>
                </a:solidFill>
              </a:rPr>
              <a:t>④がんになったら</a:t>
            </a:r>
            <a:endParaRPr kumimoji="1" lang="en-US" altLang="ja-JP" sz="4000" dirty="0" smtClean="0">
              <a:solidFill>
                <a:schemeClr val="bg1"/>
              </a:solidFill>
            </a:endParaRP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0000" y="4941168"/>
            <a:ext cx="21336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145799AF-4985-481B-BB90-1E6FC4990AA1}" type="slidenum">
              <a:rPr kumimoji="1" lang="ja-JP" altLang="en-US" sz="2000" smtClean="0"/>
              <a:pPr/>
              <a:t>33</a:t>
            </a:fld>
            <a:endParaRPr kumimoji="1" lang="ja-JP" altLang="en-US" sz="2000" dirty="0"/>
          </a:p>
        </p:txBody>
      </p:sp>
    </p:spTree>
    <p:extLst>
      <p:ext uri="{BB962C8B-B14F-4D97-AF65-F5344CB8AC3E}">
        <p14:creationId xmlns:p14="http://schemas.microsoft.com/office/powerpoint/2010/main" val="3928929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がん</a:t>
            </a:r>
            <a:r>
              <a:rPr lang="ja-JP" altLang="en-US" sz="3200" dirty="0" smtClean="0"/>
              <a:t>の治療法（ちりょうほう</a:t>
            </a:r>
            <a:r>
              <a:rPr lang="ja-JP" altLang="en-US" dirty="0" smtClean="0"/>
              <a:t>）</a:t>
            </a:r>
            <a:endParaRPr kumimoji="1" lang="ja-JP" altLang="en-US" dirty="0"/>
          </a:p>
        </p:txBody>
      </p:sp>
      <p:sp>
        <p:nvSpPr>
          <p:cNvPr id="3" name="コンテンツ プレースホルダー 2"/>
          <p:cNvSpPr>
            <a:spLocks noGrp="1"/>
          </p:cNvSpPr>
          <p:nvPr>
            <p:ph idx="1"/>
          </p:nvPr>
        </p:nvSpPr>
        <p:spPr>
          <a:xfrm>
            <a:off x="539552" y="1268761"/>
            <a:ext cx="8229600" cy="5207720"/>
          </a:xfrm>
        </p:spPr>
        <p:txBody>
          <a:bodyPr>
            <a:normAutofit/>
          </a:bodyPr>
          <a:lstStyle/>
          <a:p>
            <a:pPr marL="0" indent="0">
              <a:buNone/>
            </a:pPr>
            <a:r>
              <a:rPr kumimoji="1" lang="ja-JP" altLang="en-US" dirty="0" smtClean="0"/>
              <a:t>　　　　</a:t>
            </a:r>
            <a:endParaRPr lang="en-US" altLang="ja-JP" dirty="0"/>
          </a:p>
          <a:p>
            <a:endParaRPr kumimoji="1" lang="en-US" altLang="ja-JP" dirty="0" smtClean="0"/>
          </a:p>
          <a:p>
            <a:endParaRPr lang="en-US" altLang="ja-JP" dirty="0" smtClean="0"/>
          </a:p>
          <a:p>
            <a:endParaRPr lang="en-US" altLang="ja-JP" dirty="0" smtClean="0"/>
          </a:p>
          <a:p>
            <a:endParaRPr lang="en-US" altLang="ja-JP" dirty="0"/>
          </a:p>
          <a:p>
            <a:endParaRPr lang="en-US" altLang="ja-JP" dirty="0"/>
          </a:p>
          <a:p>
            <a:pPr marL="0" indent="0">
              <a:buNone/>
            </a:pPr>
            <a:endParaRPr lang="en-US" altLang="ja-JP" dirty="0" smtClean="0"/>
          </a:p>
          <a:p>
            <a:endParaRPr lang="en-US" altLang="ja-JP" dirty="0"/>
          </a:p>
          <a:p>
            <a:endParaRPr kumimoji="1" lang="ja-JP" altLang="en-US" dirty="0"/>
          </a:p>
        </p:txBody>
      </p:sp>
      <p:pic>
        <p:nvPicPr>
          <p:cNvPr id="4" name="図 3"/>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643836" y="1140414"/>
            <a:ext cx="1960612" cy="2803675"/>
          </a:xfrm>
          <a:prstGeom prst="rect">
            <a:avLst/>
          </a:prstGeom>
        </p:spPr>
      </p:pic>
      <p:sp>
        <p:nvSpPr>
          <p:cNvPr id="9" name="二等辺三角形 8"/>
          <p:cNvSpPr/>
          <p:nvPr/>
        </p:nvSpPr>
        <p:spPr>
          <a:xfrm>
            <a:off x="3237127" y="2564904"/>
            <a:ext cx="2597738" cy="2088232"/>
          </a:xfrm>
          <a:prstGeom prst="triangle">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スライド番号プレースホルダー 4"/>
          <p:cNvSpPr>
            <a:spLocks noGrp="1"/>
          </p:cNvSpPr>
          <p:nvPr>
            <p:ph type="sldNum" sz="quarter" idx="12"/>
          </p:nvPr>
        </p:nvSpPr>
        <p:spPr/>
        <p:txBody>
          <a:bodyPr/>
          <a:lstStyle/>
          <a:p>
            <a:fld id="{145799AF-4985-481B-BB90-1E6FC4990AA1}" type="slidenum">
              <a:rPr kumimoji="1" lang="ja-JP" altLang="en-US" sz="2000" smtClean="0"/>
              <a:pPr/>
              <a:t>34</a:t>
            </a:fld>
            <a:endParaRPr kumimoji="1" lang="ja-JP" altLang="en-US" sz="2000" dirty="0"/>
          </a:p>
        </p:txBody>
      </p:sp>
      <p:sp>
        <p:nvSpPr>
          <p:cNvPr id="6" name="1 つの角を切り取った四角形 5"/>
          <p:cNvSpPr/>
          <p:nvPr/>
        </p:nvSpPr>
        <p:spPr>
          <a:xfrm>
            <a:off x="1194853" y="4313108"/>
            <a:ext cx="2049503" cy="936104"/>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薬物療法</a:t>
            </a:r>
            <a:endParaRPr kumimoji="1" lang="ja-JP" altLang="en-US" dirty="0"/>
          </a:p>
        </p:txBody>
      </p:sp>
      <p:sp>
        <p:nvSpPr>
          <p:cNvPr id="7" name="テキスト ボックス 6"/>
          <p:cNvSpPr txBox="1"/>
          <p:nvPr/>
        </p:nvSpPr>
        <p:spPr>
          <a:xfrm>
            <a:off x="1187624" y="4446732"/>
            <a:ext cx="2049503" cy="646331"/>
          </a:xfrm>
          <a:prstGeom prst="rect">
            <a:avLst/>
          </a:prstGeom>
          <a:noFill/>
        </p:spPr>
        <p:txBody>
          <a:bodyPr wrap="square" rtlCol="0">
            <a:spAutoFit/>
          </a:bodyPr>
          <a:lstStyle/>
          <a:p>
            <a:pPr algn="ctr"/>
            <a:r>
              <a:rPr kumimoji="1" lang="ja-JP" altLang="en-US" sz="2400" dirty="0" smtClean="0"/>
              <a:t>薬物療法</a:t>
            </a:r>
            <a:endParaRPr kumimoji="1" lang="en-US" altLang="ja-JP" sz="2400" dirty="0" smtClean="0"/>
          </a:p>
          <a:p>
            <a:pPr algn="ctr"/>
            <a:r>
              <a:rPr lang="ja-JP" altLang="en-US" sz="1200" dirty="0" smtClean="0"/>
              <a:t>（やくぶつりょうほう）</a:t>
            </a:r>
            <a:endParaRPr kumimoji="1" lang="ja-JP" altLang="en-US" sz="1200" dirty="0"/>
          </a:p>
        </p:txBody>
      </p:sp>
      <p:sp>
        <p:nvSpPr>
          <p:cNvPr id="12" name="1 つの角を切り取った四角形 11"/>
          <p:cNvSpPr/>
          <p:nvPr/>
        </p:nvSpPr>
        <p:spPr>
          <a:xfrm>
            <a:off x="3514859" y="1628800"/>
            <a:ext cx="2049503" cy="936104"/>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薬物療法</a:t>
            </a:r>
            <a:endParaRPr kumimoji="1" lang="ja-JP" altLang="en-US" dirty="0"/>
          </a:p>
        </p:txBody>
      </p:sp>
      <p:sp>
        <p:nvSpPr>
          <p:cNvPr id="13" name="1 つの角を切り取った四角形 12"/>
          <p:cNvSpPr/>
          <p:nvPr/>
        </p:nvSpPr>
        <p:spPr>
          <a:xfrm>
            <a:off x="5834865" y="4388512"/>
            <a:ext cx="2049503" cy="936104"/>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薬物療法</a:t>
            </a:r>
            <a:endParaRPr kumimoji="1" lang="ja-JP" altLang="en-US" dirty="0"/>
          </a:p>
        </p:txBody>
      </p:sp>
      <p:sp>
        <p:nvSpPr>
          <p:cNvPr id="14" name="テキスト ボックス 13"/>
          <p:cNvSpPr txBox="1"/>
          <p:nvPr/>
        </p:nvSpPr>
        <p:spPr>
          <a:xfrm>
            <a:off x="3511244" y="1760905"/>
            <a:ext cx="1924851" cy="646331"/>
          </a:xfrm>
          <a:prstGeom prst="rect">
            <a:avLst/>
          </a:prstGeom>
          <a:noFill/>
        </p:spPr>
        <p:txBody>
          <a:bodyPr wrap="square" rtlCol="0">
            <a:spAutoFit/>
          </a:bodyPr>
          <a:lstStyle/>
          <a:p>
            <a:pPr algn="ctr"/>
            <a:r>
              <a:rPr kumimoji="1" lang="ja-JP" altLang="en-US" sz="2400" dirty="0" smtClean="0"/>
              <a:t>手術療法</a:t>
            </a:r>
            <a:endParaRPr kumimoji="1" lang="en-US" altLang="ja-JP" sz="2400" dirty="0" smtClean="0"/>
          </a:p>
          <a:p>
            <a:pPr algn="ctr"/>
            <a:r>
              <a:rPr lang="ja-JP" altLang="en-US" sz="1200" dirty="0" smtClean="0"/>
              <a:t>（しゅじゅつりょうほう）</a:t>
            </a:r>
            <a:endParaRPr kumimoji="1" lang="ja-JP" altLang="en-US" sz="1200" dirty="0"/>
          </a:p>
        </p:txBody>
      </p:sp>
      <p:sp>
        <p:nvSpPr>
          <p:cNvPr id="15" name="テキスト ボックス 14"/>
          <p:cNvSpPr txBox="1"/>
          <p:nvPr/>
        </p:nvSpPr>
        <p:spPr>
          <a:xfrm>
            <a:off x="5989614" y="4533398"/>
            <a:ext cx="1740004" cy="646331"/>
          </a:xfrm>
          <a:prstGeom prst="rect">
            <a:avLst/>
          </a:prstGeom>
          <a:noFill/>
        </p:spPr>
        <p:txBody>
          <a:bodyPr wrap="square" rtlCol="0">
            <a:spAutoFit/>
          </a:bodyPr>
          <a:lstStyle/>
          <a:p>
            <a:r>
              <a:rPr kumimoji="1" lang="ja-JP" altLang="en-US" sz="2400" dirty="0" smtClean="0"/>
              <a:t>放射線療法</a:t>
            </a:r>
            <a:endParaRPr kumimoji="1" lang="en-US" altLang="ja-JP" sz="2400" dirty="0" smtClean="0"/>
          </a:p>
          <a:p>
            <a:r>
              <a:rPr lang="ja-JP" altLang="en-US" sz="1200" dirty="0" smtClean="0"/>
              <a:t>（ほうしゃせんりょうほう）</a:t>
            </a:r>
            <a:endParaRPr kumimoji="1" lang="ja-JP" altLang="en-US" sz="1200" dirty="0"/>
          </a:p>
        </p:txBody>
      </p:sp>
      <p:sp>
        <p:nvSpPr>
          <p:cNvPr id="16" name="テキスト ボックス 15"/>
          <p:cNvSpPr txBox="1"/>
          <p:nvPr/>
        </p:nvSpPr>
        <p:spPr>
          <a:xfrm>
            <a:off x="7020272" y="3944089"/>
            <a:ext cx="1474339" cy="276999"/>
          </a:xfrm>
          <a:prstGeom prst="rect">
            <a:avLst/>
          </a:prstGeom>
          <a:noFill/>
        </p:spPr>
        <p:txBody>
          <a:bodyPr wrap="square" rtlCol="0">
            <a:spAutoFit/>
          </a:bodyPr>
          <a:lstStyle/>
          <a:p>
            <a:r>
              <a:rPr lang="ja-JP" altLang="en-US" sz="1200" b="1" dirty="0" smtClean="0"/>
              <a:t>ドクターむすび丸</a:t>
            </a:r>
            <a:endParaRPr lang="en-US" altLang="ja-JP" sz="1200" b="1" dirty="0" smtClean="0"/>
          </a:p>
        </p:txBody>
      </p:sp>
    </p:spTree>
    <p:extLst>
      <p:ext uri="{BB962C8B-B14F-4D97-AF65-F5344CB8AC3E}">
        <p14:creationId xmlns:p14="http://schemas.microsoft.com/office/powerpoint/2010/main" val="3602734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6752"/>
            <a:ext cx="4563112" cy="5306166"/>
          </a:xfrm>
          <a:prstGeom prst="rect">
            <a:avLst/>
          </a:prstGeom>
        </p:spPr>
      </p:pic>
      <p:sp>
        <p:nvSpPr>
          <p:cNvPr id="2" name="タイトル 1"/>
          <p:cNvSpPr>
            <a:spLocks noGrp="1"/>
          </p:cNvSpPr>
          <p:nvPr>
            <p:ph type="title"/>
          </p:nvPr>
        </p:nvSpPr>
        <p:spPr/>
        <p:txBody>
          <a:bodyPr>
            <a:noAutofit/>
          </a:bodyPr>
          <a:lstStyle/>
          <a:p>
            <a:r>
              <a:rPr lang="ja-JP" altLang="en-US" sz="3200" dirty="0" smtClean="0"/>
              <a:t>体やこころの痛みをやわらげる方法</a:t>
            </a:r>
            <a:r>
              <a:rPr lang="en-US" altLang="ja-JP" sz="3200" dirty="0" smtClean="0"/>
              <a:t/>
            </a:r>
            <a:br>
              <a:rPr lang="en-US" altLang="ja-JP" sz="3200" dirty="0" smtClean="0"/>
            </a:br>
            <a:r>
              <a:rPr lang="ja-JP" altLang="en-US" sz="3200" dirty="0" smtClean="0"/>
              <a:t>「緩和（かんわ）ケア」</a:t>
            </a:r>
            <a:r>
              <a:rPr lang="ja-JP" altLang="en-US" sz="3200" dirty="0"/>
              <a:t/>
            </a:r>
            <a:br>
              <a:rPr lang="ja-JP" altLang="en-US" sz="3200" dirty="0"/>
            </a:br>
            <a:endParaRPr kumimoji="1" lang="ja-JP" altLang="en-US" sz="3200" dirty="0"/>
          </a:p>
        </p:txBody>
      </p:sp>
      <p:sp>
        <p:nvSpPr>
          <p:cNvPr id="3" name="スライド番号プレースホルダー 2"/>
          <p:cNvSpPr>
            <a:spLocks noGrp="1"/>
          </p:cNvSpPr>
          <p:nvPr>
            <p:ph type="sldNum" sz="quarter" idx="12"/>
          </p:nvPr>
        </p:nvSpPr>
        <p:spPr/>
        <p:txBody>
          <a:bodyPr/>
          <a:lstStyle/>
          <a:p>
            <a:fld id="{145799AF-4985-481B-BB90-1E6FC4990AA1}" type="slidenum">
              <a:rPr kumimoji="1" lang="ja-JP" altLang="en-US" sz="2000" smtClean="0"/>
              <a:pPr/>
              <a:t>35</a:t>
            </a:fld>
            <a:endParaRPr kumimoji="1" lang="ja-JP" altLang="en-US" dirty="0"/>
          </a:p>
        </p:txBody>
      </p:sp>
      <p:sp>
        <p:nvSpPr>
          <p:cNvPr id="7" name="角丸四角形吹き出し 6"/>
          <p:cNvSpPr/>
          <p:nvPr/>
        </p:nvSpPr>
        <p:spPr>
          <a:xfrm>
            <a:off x="4788024" y="1196752"/>
            <a:ext cx="4032448" cy="4248472"/>
          </a:xfrm>
          <a:prstGeom prst="wedgeRoundRectCallout">
            <a:avLst>
              <a:gd name="adj1" fmla="val -70549"/>
              <a:gd name="adj2" fmla="val -1109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rPr>
              <a:t>がんの患者さんの話を聞いて，つらい気持ちを支え，</a:t>
            </a:r>
            <a:r>
              <a:rPr kumimoji="1" lang="ja-JP" altLang="en-US" sz="2400" dirty="0" smtClean="0">
                <a:solidFill>
                  <a:schemeClr val="tx1"/>
                </a:solidFill>
              </a:rPr>
              <a:t>不安や悩みを</a:t>
            </a:r>
            <a:r>
              <a:rPr lang="ja-JP" altLang="en-US" sz="2400" dirty="0" smtClean="0">
                <a:solidFill>
                  <a:schemeClr val="tx1"/>
                </a:solidFill>
              </a:rPr>
              <a:t>やわらげたり，痛み</a:t>
            </a:r>
            <a:r>
              <a:rPr lang="ja-JP" altLang="en-US" sz="2400" dirty="0">
                <a:solidFill>
                  <a:schemeClr val="tx1"/>
                </a:solidFill>
              </a:rPr>
              <a:t>やしびれをとる薬</a:t>
            </a:r>
            <a:r>
              <a:rPr lang="ja-JP" altLang="en-US" sz="2400" dirty="0" smtClean="0">
                <a:solidFill>
                  <a:schemeClr val="tx1"/>
                </a:solidFill>
              </a:rPr>
              <a:t>を　処方（しょほう）したりします</a:t>
            </a:r>
            <a:r>
              <a:rPr kumimoji="1" lang="ja-JP" altLang="en-US" sz="2400" dirty="0" smtClean="0">
                <a:solidFill>
                  <a:schemeClr val="tx1"/>
                </a:solidFill>
              </a:rPr>
              <a:t>。</a:t>
            </a:r>
            <a:endParaRPr kumimoji="1" lang="ja-JP" altLang="en-US" sz="2400" dirty="0">
              <a:solidFill>
                <a:schemeClr val="tx1"/>
              </a:solidFill>
            </a:endParaRPr>
          </a:p>
        </p:txBody>
      </p:sp>
    </p:spTree>
    <p:extLst>
      <p:ext uri="{BB962C8B-B14F-4D97-AF65-F5344CB8AC3E}">
        <p14:creationId xmlns:p14="http://schemas.microsoft.com/office/powerpoint/2010/main" val="39889264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858218"/>
          </a:xfrm>
        </p:spPr>
        <p:txBody>
          <a:bodyPr>
            <a:normAutofit/>
          </a:bodyPr>
          <a:lstStyle/>
          <a:p>
            <a:r>
              <a:rPr kumimoji="1" lang="ja-JP" altLang="en-US" sz="3200" dirty="0" smtClean="0"/>
              <a:t>クイズ第２問</a:t>
            </a:r>
            <a:r>
              <a:rPr kumimoji="1" lang="en-US" altLang="ja-JP" sz="3200" dirty="0" smtClean="0"/>
              <a:t/>
            </a:r>
            <a:br>
              <a:rPr kumimoji="1" lang="en-US" altLang="ja-JP" sz="3200" dirty="0" smtClean="0"/>
            </a:br>
            <a:r>
              <a:rPr kumimoji="1" lang="ja-JP" altLang="en-US" sz="3200" dirty="0" smtClean="0"/>
              <a:t>「がんはうつる病気？」</a:t>
            </a:r>
            <a:endParaRPr kumimoji="1" lang="ja-JP" altLang="en-US" sz="3200" dirty="0"/>
          </a:p>
        </p:txBody>
      </p:sp>
      <p:sp>
        <p:nvSpPr>
          <p:cNvPr id="3" name="コンテンツ プレースホルダー 2"/>
          <p:cNvSpPr>
            <a:spLocks noGrp="1"/>
          </p:cNvSpPr>
          <p:nvPr>
            <p:ph idx="1"/>
          </p:nvPr>
        </p:nvSpPr>
        <p:spPr/>
        <p:txBody>
          <a:bodyPr/>
          <a:lstStyle/>
          <a:p>
            <a:pPr marL="0" indent="0">
              <a:buNone/>
            </a:pPr>
            <a:r>
              <a:rPr lang="ja-JP" altLang="en-US" dirty="0"/>
              <a:t>　</a:t>
            </a:r>
            <a:r>
              <a:rPr lang="ja-JP" altLang="en-US" dirty="0" smtClean="0"/>
              <a:t>　</a:t>
            </a:r>
            <a:r>
              <a:rPr lang="ja-JP" altLang="en-US" sz="2400" dirty="0" smtClean="0"/>
              <a:t>　</a:t>
            </a:r>
            <a:r>
              <a:rPr kumimoji="1" lang="ja-JP" altLang="en-US" sz="2400" dirty="0"/>
              <a:t>　</a:t>
            </a:r>
            <a:r>
              <a:rPr kumimoji="1" lang="ja-JP" altLang="en-US" sz="2400" dirty="0" smtClean="0"/>
              <a:t>　　　　　</a:t>
            </a:r>
            <a:r>
              <a:rPr kumimoji="1" lang="ja-JP" altLang="en-US" dirty="0" smtClean="0"/>
              <a:t>○か</a:t>
            </a:r>
            <a:r>
              <a:rPr kumimoji="1" lang="en-US" altLang="ja-JP" dirty="0" smtClean="0"/>
              <a:t>×</a:t>
            </a:r>
            <a:r>
              <a:rPr kumimoji="1" lang="ja-JP" altLang="en-US" dirty="0" smtClean="0"/>
              <a:t>かで答えてください</a:t>
            </a:r>
            <a:endParaRPr kumimoji="1" lang="ja-JP" altLang="en-US" dirty="0"/>
          </a:p>
        </p:txBody>
      </p:sp>
      <p:sp>
        <p:nvSpPr>
          <p:cNvPr id="5" name="スライド番号プレースホルダー 4"/>
          <p:cNvSpPr>
            <a:spLocks noGrp="1"/>
          </p:cNvSpPr>
          <p:nvPr>
            <p:ph type="sldNum" sz="quarter" idx="12"/>
          </p:nvPr>
        </p:nvSpPr>
        <p:spPr/>
        <p:txBody>
          <a:bodyPr/>
          <a:lstStyle/>
          <a:p>
            <a:fld id="{145799AF-4985-481B-BB90-1E6FC4990AA1}" type="slidenum">
              <a:rPr kumimoji="1" lang="ja-JP" altLang="en-US" sz="2000" smtClean="0"/>
              <a:pPr/>
              <a:t>36</a:t>
            </a:fld>
            <a:endParaRPr kumimoji="1" lang="ja-JP" altLang="en-US" dirty="0"/>
          </a:p>
        </p:txBody>
      </p:sp>
      <p:pic>
        <p:nvPicPr>
          <p:cNvPr id="3074" name="Picture 2" descr="X:\22 がん教育事業\H26　がん教育事業\がん教材\イラスト\イラスト最終稿\どうしてだろう着色.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641815"/>
            <a:ext cx="1926208" cy="3096000"/>
          </a:xfrm>
          <a:prstGeom prst="rect">
            <a:avLst/>
          </a:prstGeom>
          <a:noFill/>
          <a:extLst>
            <a:ext uri="{909E8E84-426E-40DD-AFC4-6F175D3DCCD1}">
              <a14:hiddenFill xmlns:a14="http://schemas.microsoft.com/office/drawing/2010/main">
                <a:solidFill>
                  <a:srgbClr val="FFFFFF"/>
                </a:solidFill>
              </a14:hiddenFill>
            </a:ext>
          </a:extLst>
        </p:spPr>
      </p:pic>
      <p:sp>
        <p:nvSpPr>
          <p:cNvPr id="7" name="円形吹き出し 6"/>
          <p:cNvSpPr/>
          <p:nvPr/>
        </p:nvSpPr>
        <p:spPr>
          <a:xfrm>
            <a:off x="1619672" y="3647131"/>
            <a:ext cx="2489367" cy="2153406"/>
          </a:xfrm>
          <a:prstGeom prst="wedgeEllipseCallout">
            <a:avLst>
              <a:gd name="adj1" fmla="val 58470"/>
              <a:gd name="adj2" fmla="val -26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1787432" y="4099205"/>
            <a:ext cx="2153846" cy="1569660"/>
          </a:xfrm>
          <a:prstGeom prst="rect">
            <a:avLst/>
          </a:prstGeom>
          <a:noFill/>
        </p:spPr>
        <p:txBody>
          <a:bodyPr wrap="square" rtlCol="0">
            <a:spAutoFit/>
          </a:bodyPr>
          <a:lstStyle/>
          <a:p>
            <a:r>
              <a:rPr kumimoji="1" lang="ja-JP" altLang="en-US" sz="2400" dirty="0" smtClean="0"/>
              <a:t>がんという病気はうつる病気なのかな？</a:t>
            </a:r>
            <a:endParaRPr kumimoji="1" lang="en-US" altLang="ja-JP" sz="2400" dirty="0" smtClean="0"/>
          </a:p>
          <a:p>
            <a:endParaRPr kumimoji="1" lang="ja-JP" altLang="en-US" sz="2400" dirty="0"/>
          </a:p>
        </p:txBody>
      </p:sp>
    </p:spTree>
    <p:extLst>
      <p:ext uri="{BB962C8B-B14F-4D97-AF65-F5344CB8AC3E}">
        <p14:creationId xmlns:p14="http://schemas.microsoft.com/office/powerpoint/2010/main" val="21049942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61" y="1340768"/>
            <a:ext cx="7432255" cy="3600000"/>
          </a:xfrm>
          <a:prstGeom prst="rect">
            <a:avLst/>
          </a:prstGeom>
        </p:spPr>
      </p:pic>
      <p:sp>
        <p:nvSpPr>
          <p:cNvPr id="3" name="スライド番号プレースホルダー 2"/>
          <p:cNvSpPr>
            <a:spLocks noGrp="1"/>
          </p:cNvSpPr>
          <p:nvPr>
            <p:ph type="sldNum" sz="quarter" idx="12"/>
          </p:nvPr>
        </p:nvSpPr>
        <p:spPr/>
        <p:txBody>
          <a:bodyPr/>
          <a:lstStyle/>
          <a:p>
            <a:fld id="{145799AF-4985-481B-BB90-1E6FC4990AA1}" type="slidenum">
              <a:rPr kumimoji="1" lang="ja-JP" altLang="en-US" sz="2000" smtClean="0"/>
              <a:pPr/>
              <a:t>37</a:t>
            </a:fld>
            <a:endParaRPr kumimoji="1" lang="ja-JP" altLang="en-US" sz="2000" dirty="0"/>
          </a:p>
        </p:txBody>
      </p:sp>
      <p:grpSp>
        <p:nvGrpSpPr>
          <p:cNvPr id="2" name="グループ化 1"/>
          <p:cNvGrpSpPr/>
          <p:nvPr/>
        </p:nvGrpSpPr>
        <p:grpSpPr>
          <a:xfrm>
            <a:off x="997824" y="1871804"/>
            <a:ext cx="6840760" cy="1970350"/>
            <a:chOff x="827584" y="1628800"/>
            <a:chExt cx="6840760" cy="1970350"/>
          </a:xfrm>
        </p:grpSpPr>
        <p:sp>
          <p:nvSpPr>
            <p:cNvPr id="5" name="乗算記号 4"/>
            <p:cNvSpPr/>
            <p:nvPr/>
          </p:nvSpPr>
          <p:spPr bwMode="invGray">
            <a:xfrm>
              <a:off x="827584" y="1628800"/>
              <a:ext cx="1495040" cy="1687411"/>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bwMode="ltGray">
            <a:xfrm>
              <a:off x="2699792" y="1844824"/>
              <a:ext cx="4968552" cy="1754326"/>
            </a:xfrm>
            <a:prstGeom prst="rect">
              <a:avLst/>
            </a:prstGeom>
            <a:noFill/>
          </p:spPr>
          <p:txBody>
            <a:bodyPr wrap="square" rtlCol="0">
              <a:spAutoFit/>
            </a:bodyPr>
            <a:lstStyle/>
            <a:p>
              <a:r>
                <a:rPr lang="ja-JP" altLang="en-US" sz="3600" dirty="0">
                  <a:solidFill>
                    <a:schemeClr val="bg1"/>
                  </a:solidFill>
                </a:rPr>
                <a:t>「がん」という病気自体が人から人にうつることはありません。</a:t>
              </a:r>
            </a:p>
          </p:txBody>
        </p:sp>
      </p:grpSp>
      <p:pic>
        <p:nvPicPr>
          <p:cNvPr id="7"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0000" y="4797152"/>
            <a:ext cx="21336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228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050" y="1124744"/>
            <a:ext cx="7432255" cy="3600000"/>
          </a:xfrm>
          <a:prstGeom prst="rect">
            <a:avLst/>
          </a:prstGeom>
        </p:spPr>
      </p:pic>
      <p:sp>
        <p:nvSpPr>
          <p:cNvPr id="8" name="サブタイトル 7"/>
          <p:cNvSpPr>
            <a:spLocks noGrp="1"/>
          </p:cNvSpPr>
          <p:nvPr>
            <p:ph type="subTitle" idx="1"/>
          </p:nvPr>
        </p:nvSpPr>
        <p:spPr bwMode="ltGray">
          <a:xfrm>
            <a:off x="963676" y="2269180"/>
            <a:ext cx="6983002" cy="1311128"/>
          </a:xfrm>
        </p:spPr>
        <p:txBody>
          <a:bodyPr wrap="none">
            <a:spAutoFit/>
          </a:bodyPr>
          <a:lstStyle/>
          <a:p>
            <a:pPr algn="l"/>
            <a:r>
              <a:rPr lang="ja-JP" altLang="en-US" sz="3600" dirty="0" smtClean="0">
                <a:solidFill>
                  <a:schemeClr val="bg1"/>
                </a:solidFill>
              </a:rPr>
              <a:t>子どもにもまれに「がん」はあるが，</a:t>
            </a:r>
            <a:endParaRPr lang="en-US" altLang="ja-JP" sz="3600" dirty="0" smtClean="0">
              <a:solidFill>
                <a:schemeClr val="bg1"/>
              </a:solidFill>
            </a:endParaRPr>
          </a:p>
          <a:p>
            <a:pPr algn="l"/>
            <a:r>
              <a:rPr kumimoji="1" lang="ja-JP" altLang="en-US" sz="3600" dirty="0">
                <a:solidFill>
                  <a:schemeClr val="bg1"/>
                </a:solidFill>
              </a:rPr>
              <a:t>　</a:t>
            </a:r>
            <a:r>
              <a:rPr kumimoji="1" lang="ja-JP" altLang="en-US" sz="3600" dirty="0" smtClean="0">
                <a:solidFill>
                  <a:schemeClr val="bg1"/>
                </a:solidFill>
              </a:rPr>
              <a:t>大人のがんとは別の原因による。</a:t>
            </a:r>
            <a:endParaRPr kumimoji="1" lang="en-US" altLang="ja-JP" sz="3600" dirty="0" smtClean="0">
              <a:solidFill>
                <a:schemeClr val="bg1"/>
              </a:solidFill>
            </a:endParaRP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0000" y="4725144"/>
            <a:ext cx="21336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145799AF-4985-481B-BB90-1E6FC4990AA1}" type="slidenum">
              <a:rPr kumimoji="1" lang="ja-JP" altLang="en-US" sz="2000" smtClean="0"/>
              <a:pPr/>
              <a:t>38</a:t>
            </a:fld>
            <a:endParaRPr kumimoji="1" lang="ja-JP" altLang="en-US" sz="2000" dirty="0"/>
          </a:p>
        </p:txBody>
      </p:sp>
    </p:spTree>
    <p:extLst>
      <p:ext uri="{BB962C8B-B14F-4D97-AF65-F5344CB8AC3E}">
        <p14:creationId xmlns:p14="http://schemas.microsoft.com/office/powerpoint/2010/main" val="34940331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「子どものがん」について</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412776"/>
            <a:ext cx="8784976" cy="5374236"/>
          </a:xfrm>
          <a:prstGeom prst="rect">
            <a:avLst/>
          </a:prstGeom>
        </p:spPr>
      </p:pic>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859414" y="2242581"/>
            <a:ext cx="6284586" cy="371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145799AF-4985-481B-BB90-1E6FC4990AA1}" type="slidenum">
              <a:rPr kumimoji="1" lang="ja-JP" altLang="en-US" smtClean="0"/>
              <a:pPr/>
              <a:t>39</a:t>
            </a:fld>
            <a:endParaRPr kumimoji="1" lang="ja-JP" altLang="en-US" dirty="0"/>
          </a:p>
        </p:txBody>
      </p:sp>
    </p:spTree>
    <p:extLst>
      <p:ext uri="{BB962C8B-B14F-4D97-AF65-F5344CB8AC3E}">
        <p14:creationId xmlns:p14="http://schemas.microsoft.com/office/powerpoint/2010/main" val="1292587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732586"/>
            <a:ext cx="2695951" cy="6011114"/>
          </a:xfrm>
          <a:prstGeom prst="rect">
            <a:avLst/>
          </a:prstGeom>
        </p:spPr>
      </p:pic>
      <p:sp>
        <p:nvSpPr>
          <p:cNvPr id="2" name="タイトル 1"/>
          <p:cNvSpPr>
            <a:spLocks noGrp="1"/>
          </p:cNvSpPr>
          <p:nvPr>
            <p:ph type="title"/>
          </p:nvPr>
        </p:nvSpPr>
        <p:spPr>
          <a:xfrm>
            <a:off x="3486238" y="5589240"/>
            <a:ext cx="5122912" cy="418058"/>
          </a:xfrm>
        </p:spPr>
        <p:txBody>
          <a:bodyPr>
            <a:noAutofit/>
          </a:bodyPr>
          <a:lstStyle/>
          <a:p>
            <a:pPr algn="l"/>
            <a:r>
              <a:rPr lang="en-US" altLang="ja-JP" sz="1600" dirty="0" smtClean="0"/>
              <a:t/>
            </a:r>
            <a:br>
              <a:rPr lang="en-US" altLang="ja-JP" sz="1600" dirty="0" smtClean="0"/>
            </a:br>
            <a:endParaRPr kumimoji="1" lang="ja-JP" altLang="en-US" sz="1600" dirty="0"/>
          </a:p>
        </p:txBody>
      </p:sp>
      <p:sp>
        <p:nvSpPr>
          <p:cNvPr id="3" name="コンテンツ プレースホルダ 2"/>
          <p:cNvSpPr>
            <a:spLocks noGrp="1"/>
          </p:cNvSpPr>
          <p:nvPr>
            <p:ph idx="1"/>
          </p:nvPr>
        </p:nvSpPr>
        <p:spPr>
          <a:xfrm>
            <a:off x="499434" y="260648"/>
            <a:ext cx="8229600" cy="4752529"/>
          </a:xfrm>
        </p:spPr>
        <p:txBody>
          <a:bodyPr/>
          <a:lstStyle/>
          <a:p>
            <a:pPr marL="0" indent="0">
              <a:buNone/>
            </a:pPr>
            <a:r>
              <a:rPr lang="ja-JP" altLang="en-US" dirty="0" smtClean="0"/>
              <a:t>一生のうちに、約</a:t>
            </a:r>
            <a:r>
              <a:rPr lang="ja-JP" altLang="en-US" sz="4000" b="1" dirty="0" smtClean="0">
                <a:solidFill>
                  <a:schemeClr val="accent6">
                    <a:lumMod val="75000"/>
                  </a:schemeClr>
                </a:solidFill>
              </a:rPr>
              <a:t>２人に１人</a:t>
            </a:r>
            <a:r>
              <a:rPr lang="ja-JP" altLang="en-US" dirty="0" smtClean="0"/>
              <a:t>が、「がん」になるといわれています。</a:t>
            </a:r>
          </a:p>
          <a:p>
            <a:pPr marL="0" indent="0">
              <a:buNone/>
            </a:pPr>
            <a:endParaRPr kumimoji="1" lang="en-US" altLang="ja-JP" dirty="0" smtClean="0"/>
          </a:p>
          <a:p>
            <a:endParaRPr kumimoji="1" lang="ja-JP" altLang="en-US" dirty="0"/>
          </a:p>
        </p:txBody>
      </p:sp>
      <p:sp>
        <p:nvSpPr>
          <p:cNvPr id="10" name="テキスト ボックス 9"/>
          <p:cNvSpPr txBox="1"/>
          <p:nvPr/>
        </p:nvSpPr>
        <p:spPr>
          <a:xfrm>
            <a:off x="4110178" y="2292056"/>
            <a:ext cx="886781" cy="2554545"/>
          </a:xfrm>
          <a:prstGeom prst="rect">
            <a:avLst/>
          </a:prstGeom>
          <a:noFill/>
        </p:spPr>
        <p:txBody>
          <a:bodyPr wrap="none" rtlCol="0">
            <a:spAutoFit/>
          </a:bodyPr>
          <a:lstStyle/>
          <a:p>
            <a:r>
              <a:rPr kumimoji="1" lang="ja-JP" altLang="en-US" sz="8000" u="sng" dirty="0" smtClean="0"/>
              <a:t>１</a:t>
            </a:r>
            <a:endParaRPr kumimoji="1" lang="en-US" altLang="ja-JP" sz="8000" u="sng" dirty="0" smtClean="0"/>
          </a:p>
          <a:p>
            <a:r>
              <a:rPr kumimoji="1" lang="ja-JP" altLang="en-US" sz="8000" dirty="0" smtClean="0"/>
              <a:t>２</a:t>
            </a:r>
            <a:endParaRPr kumimoji="1" lang="ja-JP" altLang="en-US" sz="8000" dirty="0"/>
          </a:p>
        </p:txBody>
      </p:sp>
      <p:sp>
        <p:nvSpPr>
          <p:cNvPr id="4" name="スライド番号プレースホルダー 3"/>
          <p:cNvSpPr>
            <a:spLocks noGrp="1"/>
          </p:cNvSpPr>
          <p:nvPr>
            <p:ph type="sldNum" sz="quarter" idx="12"/>
          </p:nvPr>
        </p:nvSpPr>
        <p:spPr>
          <a:xfrm>
            <a:off x="6567269" y="6237312"/>
            <a:ext cx="2088000" cy="756000"/>
          </a:xfrm>
        </p:spPr>
        <p:txBody>
          <a:bodyPr/>
          <a:lstStyle/>
          <a:p>
            <a:fld id="{DBFA0636-F9E1-469A-91D5-39123355509F}" type="slidenum">
              <a:rPr kumimoji="1" lang="ja-JP" altLang="en-US" sz="2000" smtClean="0"/>
              <a:t>4</a:t>
            </a:fld>
            <a:endParaRPr kumimoji="1" lang="ja-JP" altLang="en-US" sz="2000" dirty="0"/>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487115"/>
            <a:ext cx="2753449" cy="525658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145799AF-4985-481B-BB90-1E6FC4990AA1}" type="slidenum">
              <a:rPr kumimoji="1" lang="ja-JP" altLang="en-US" smtClean="0"/>
              <a:pPr/>
              <a:t>40</a:t>
            </a:fld>
            <a:endParaRPr kumimoji="1" lang="ja-JP" altLang="en-US" dirty="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403648" y="1561149"/>
            <a:ext cx="6336704" cy="5149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6012160" y="5874444"/>
            <a:ext cx="1635384" cy="276999"/>
          </a:xfrm>
          <a:prstGeom prst="rect">
            <a:avLst/>
          </a:prstGeom>
          <a:noFill/>
        </p:spPr>
        <p:txBody>
          <a:bodyPr wrap="none" rtlCol="0">
            <a:spAutoFit/>
          </a:bodyPr>
          <a:lstStyle/>
          <a:p>
            <a:r>
              <a:rPr lang="ja-JP" altLang="en-US" sz="1200" b="1" dirty="0" smtClean="0"/>
              <a:t>拓桃支援学校イメージ</a:t>
            </a:r>
            <a:endParaRPr lang="en-US" altLang="ja-JP" sz="1200" b="1" dirty="0" smtClean="0"/>
          </a:p>
        </p:txBody>
      </p:sp>
      <p:sp>
        <p:nvSpPr>
          <p:cNvPr id="2" name="タイトル 1"/>
          <p:cNvSpPr>
            <a:spLocks noGrp="1"/>
          </p:cNvSpPr>
          <p:nvPr>
            <p:ph type="title"/>
          </p:nvPr>
        </p:nvSpPr>
        <p:spPr>
          <a:xfrm>
            <a:off x="395536" y="476672"/>
            <a:ext cx="8229600" cy="1714202"/>
          </a:xfrm>
        </p:spPr>
        <p:txBody>
          <a:bodyPr>
            <a:noAutofit/>
          </a:bodyPr>
          <a:lstStyle/>
          <a:p>
            <a:r>
              <a:rPr kumimoji="1" lang="ja-JP" altLang="en-US" sz="3200" dirty="0" smtClean="0"/>
              <a:t>がんの子どもたちは，治療をしながら</a:t>
            </a:r>
            <a:r>
              <a:rPr kumimoji="1" lang="en-US" altLang="ja-JP" sz="3200" dirty="0" smtClean="0"/>
              <a:t/>
            </a:r>
            <a:br>
              <a:rPr kumimoji="1" lang="en-US" altLang="ja-JP" sz="3200" dirty="0" smtClean="0"/>
            </a:br>
            <a:r>
              <a:rPr kumimoji="1" lang="ja-JP" altLang="en-US" sz="3200" dirty="0" smtClean="0"/>
              <a:t>近接する特別支援学校や院内学級などで</a:t>
            </a:r>
            <a:r>
              <a:rPr kumimoji="1" lang="en-US" altLang="ja-JP" sz="3200" dirty="0" smtClean="0"/>
              <a:t/>
            </a:r>
            <a:br>
              <a:rPr kumimoji="1" lang="en-US" altLang="ja-JP" sz="3200" dirty="0" smtClean="0"/>
            </a:br>
            <a:r>
              <a:rPr kumimoji="1" lang="ja-JP" altLang="en-US" sz="3200" dirty="0" smtClean="0"/>
              <a:t>勉強しています</a:t>
            </a:r>
            <a:endParaRPr kumimoji="1" lang="ja-JP" altLang="en-US" sz="3200" dirty="0"/>
          </a:p>
        </p:txBody>
      </p:sp>
    </p:spTree>
    <p:extLst>
      <p:ext uri="{BB962C8B-B14F-4D97-AF65-F5344CB8AC3E}">
        <p14:creationId xmlns:p14="http://schemas.microsoft.com/office/powerpoint/2010/main" val="1608308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608" y="3779278"/>
            <a:ext cx="2361905" cy="2961905"/>
          </a:xfrm>
          <a:prstGeom prst="rect">
            <a:avLst/>
          </a:prstGeom>
        </p:spPr>
      </p:pic>
      <p:sp>
        <p:nvSpPr>
          <p:cNvPr id="2" name="タイトル 1"/>
          <p:cNvSpPr>
            <a:spLocks noGrp="1"/>
          </p:cNvSpPr>
          <p:nvPr>
            <p:ph type="title"/>
          </p:nvPr>
        </p:nvSpPr>
        <p:spPr>
          <a:xfrm>
            <a:off x="457200" y="274638"/>
            <a:ext cx="8229600" cy="2794322"/>
          </a:xfrm>
        </p:spPr>
        <p:txBody>
          <a:bodyPr/>
          <a:lstStyle/>
          <a:p>
            <a:r>
              <a:rPr kumimoji="1" lang="ja-JP" altLang="en-US" sz="3200" dirty="0" smtClean="0"/>
              <a:t>もしも身近な人ががんになったら</a:t>
            </a:r>
            <a:endParaRPr kumimoji="1" lang="ja-JP" altLang="en-US" sz="3200" dirty="0"/>
          </a:p>
        </p:txBody>
      </p:sp>
      <p:sp>
        <p:nvSpPr>
          <p:cNvPr id="3" name="スライド番号プレースホルダー 2"/>
          <p:cNvSpPr>
            <a:spLocks noGrp="1"/>
          </p:cNvSpPr>
          <p:nvPr>
            <p:ph type="sldNum" sz="quarter" idx="12"/>
          </p:nvPr>
        </p:nvSpPr>
        <p:spPr/>
        <p:txBody>
          <a:bodyPr/>
          <a:lstStyle/>
          <a:p>
            <a:fld id="{145799AF-4985-481B-BB90-1E6FC4990AA1}" type="slidenum">
              <a:rPr kumimoji="1" lang="ja-JP" altLang="en-US" smtClean="0"/>
              <a:pPr/>
              <a:t>41</a:t>
            </a:fld>
            <a:endParaRPr kumimoji="1" lang="ja-JP" altLang="en-US" dirty="0"/>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0506" y="3779278"/>
            <a:ext cx="2419806" cy="2961905"/>
          </a:xfrm>
          <a:prstGeom prst="rect">
            <a:avLst/>
          </a:prstGeom>
        </p:spPr>
      </p:pic>
    </p:spTree>
    <p:extLst>
      <p:ext uri="{BB962C8B-B14F-4D97-AF65-F5344CB8AC3E}">
        <p14:creationId xmlns:p14="http://schemas.microsoft.com/office/powerpoint/2010/main" val="6926867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5279" y="1587252"/>
            <a:ext cx="5646097" cy="1077218"/>
          </a:xfrm>
        </p:spPr>
        <p:txBody>
          <a:bodyPr wrap="none">
            <a:spAutoFit/>
          </a:bodyPr>
          <a:lstStyle/>
          <a:p>
            <a:r>
              <a:rPr kumimoji="1" lang="ja-JP" altLang="en-US" sz="3200" dirty="0" smtClean="0"/>
              <a:t>「がん」について学んだことを</a:t>
            </a:r>
            <a:r>
              <a:rPr kumimoji="1" lang="en-US" altLang="ja-JP" sz="3200" dirty="0" smtClean="0"/>
              <a:t/>
            </a:r>
            <a:br>
              <a:rPr kumimoji="1" lang="en-US" altLang="ja-JP" sz="3200" dirty="0" smtClean="0"/>
            </a:br>
            <a:r>
              <a:rPr lang="ja-JP" altLang="en-US" sz="3200" dirty="0" smtClean="0"/>
              <a:t>ぜひおうちの人に話してください</a:t>
            </a:r>
            <a:endParaRPr kumimoji="1" lang="ja-JP" altLang="en-US" sz="3200" dirty="0"/>
          </a:p>
        </p:txBody>
      </p:sp>
      <p:sp>
        <p:nvSpPr>
          <p:cNvPr id="4" name="スライド番号プレースホルダー 3"/>
          <p:cNvSpPr>
            <a:spLocks noGrp="1"/>
          </p:cNvSpPr>
          <p:nvPr>
            <p:ph type="sldNum" sz="quarter" idx="12"/>
          </p:nvPr>
        </p:nvSpPr>
        <p:spPr/>
        <p:txBody>
          <a:bodyPr/>
          <a:lstStyle/>
          <a:p>
            <a:fld id="{145799AF-4985-481B-BB90-1E6FC4990AA1}" type="slidenum">
              <a:rPr kumimoji="1" lang="ja-JP" altLang="en-US" smtClean="0"/>
              <a:pPr/>
              <a:t>42</a:t>
            </a:fld>
            <a:endParaRPr kumimoji="1" lang="ja-JP" altLang="en-US"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20003" y="4653136"/>
            <a:ext cx="2070421"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5407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hidden="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790" y="1988840"/>
            <a:ext cx="2070423"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145799AF-4985-481B-BB90-1E6FC4990AA1}" type="slidenum">
              <a:rPr kumimoji="1" lang="ja-JP" altLang="en-US" smtClean="0"/>
              <a:pPr/>
              <a:t>43</a:t>
            </a:fld>
            <a:endParaRPr kumimoji="1" lang="ja-JP" altLang="en-US" dirty="0"/>
          </a:p>
        </p:txBody>
      </p:sp>
      <p:sp>
        <p:nvSpPr>
          <p:cNvPr id="5" name="コンテンツ プレースホルダー 2"/>
          <p:cNvSpPr>
            <a:spLocks noGrp="1"/>
          </p:cNvSpPr>
          <p:nvPr>
            <p:ph idx="1"/>
          </p:nvPr>
        </p:nvSpPr>
        <p:spPr>
          <a:xfrm>
            <a:off x="539552" y="603536"/>
            <a:ext cx="8064896" cy="5650929"/>
          </a:xfrm>
        </p:spPr>
        <p:txBody>
          <a:bodyPr>
            <a:normAutofit fontScale="92500" lnSpcReduction="20000"/>
          </a:bodyPr>
          <a:lstStyle/>
          <a:p>
            <a:pPr marL="0" indent="0" algn="ctr">
              <a:buNone/>
            </a:pPr>
            <a:r>
              <a:rPr kumimoji="1" lang="ja-JP" altLang="en-US" dirty="0" smtClean="0">
                <a:latin typeface="ＭＳ ゴシック" panose="020B0609070205080204" pitchFamily="49" charset="-128"/>
                <a:ea typeface="ＭＳ ゴシック" panose="020B0609070205080204" pitchFamily="49" charset="-128"/>
              </a:rPr>
              <a:t>制作　宮城県がん教育教材編集会議</a:t>
            </a:r>
            <a:endParaRPr kumimoji="1" lang="en-US" altLang="ja-JP" dirty="0" smtClean="0">
              <a:latin typeface="ＭＳ ゴシック" panose="020B0609070205080204" pitchFamily="49" charset="-128"/>
              <a:ea typeface="ＭＳ ゴシック" panose="020B0609070205080204" pitchFamily="49" charset="-128"/>
            </a:endParaRPr>
          </a:p>
          <a:p>
            <a:pPr marL="0" indent="0" algn="ctr">
              <a:buNone/>
            </a:pPr>
            <a:r>
              <a:rPr lang="ja-JP" altLang="en-US" sz="1500" dirty="0">
                <a:latin typeface="ＭＳ ゴシック" panose="020B0609070205080204" pitchFamily="49" charset="-128"/>
                <a:ea typeface="ＭＳ ゴシック" panose="020B0609070205080204" pitchFamily="49" charset="-128"/>
              </a:rPr>
              <a:t>（敬称略，職名は当時のもの</a:t>
            </a:r>
            <a:r>
              <a:rPr lang="ja-JP" altLang="en-US" sz="1500" dirty="0" smtClean="0">
                <a:latin typeface="ＭＳ ゴシック" panose="020B0609070205080204" pitchFamily="49" charset="-128"/>
                <a:ea typeface="ＭＳ ゴシック" panose="020B0609070205080204" pitchFamily="49" charset="-128"/>
              </a:rPr>
              <a:t>）</a:t>
            </a:r>
            <a:endParaRPr lang="en-US" altLang="ja-JP" sz="1500" dirty="0" smtClean="0">
              <a:latin typeface="ＭＳ ゴシック" panose="020B0609070205080204" pitchFamily="49" charset="-128"/>
              <a:ea typeface="ＭＳ ゴシック" panose="020B0609070205080204" pitchFamily="49" charset="-128"/>
            </a:endParaRPr>
          </a:p>
          <a:p>
            <a:pPr marL="0" indent="0" algn="ctr">
              <a:buNone/>
            </a:pPr>
            <a:r>
              <a:rPr lang="ja-JP" altLang="en-US" sz="1900" dirty="0" smtClean="0">
                <a:latin typeface="ＭＳ ゴシック" panose="020B0609070205080204" pitchFamily="49" charset="-128"/>
                <a:ea typeface="ＭＳ ゴシック" panose="020B0609070205080204" pitchFamily="49" charset="-128"/>
              </a:rPr>
              <a:t>編集委員</a:t>
            </a:r>
            <a:endParaRPr lang="en-US" altLang="ja-JP" sz="1900" dirty="0" smtClean="0">
              <a:latin typeface="ＭＳ ゴシック" panose="020B0609070205080204" pitchFamily="49" charset="-128"/>
              <a:ea typeface="ＭＳ ゴシック" panose="020B0609070205080204" pitchFamily="49" charset="-128"/>
            </a:endParaRPr>
          </a:p>
          <a:p>
            <a:pPr marL="0" indent="0">
              <a:buNone/>
            </a:pPr>
            <a:r>
              <a:rPr lang="ja-JP" altLang="en-US" sz="1900" dirty="0" smtClean="0">
                <a:latin typeface="ＭＳ ゴシック" panose="020B0609070205080204" pitchFamily="49" charset="-128"/>
                <a:ea typeface="ＭＳ ゴシック" panose="020B0609070205080204" pitchFamily="49" charset="-128"/>
              </a:rPr>
              <a:t>　医療</a:t>
            </a:r>
            <a:r>
              <a:rPr lang="ja-JP" altLang="en-US" sz="1900" dirty="0">
                <a:latin typeface="ＭＳ ゴシック" panose="020B0609070205080204" pitchFamily="49" charset="-128"/>
                <a:ea typeface="ＭＳ ゴシック" panose="020B0609070205080204" pitchFamily="49" charset="-128"/>
              </a:rPr>
              <a:t>法人社団</a:t>
            </a:r>
            <a:r>
              <a:rPr lang="ja-JP" altLang="en-US" sz="1900" dirty="0" smtClean="0">
                <a:latin typeface="ＭＳ ゴシック" panose="020B0609070205080204" pitchFamily="49" charset="-128"/>
                <a:ea typeface="ＭＳ ゴシック" panose="020B0609070205080204" pitchFamily="49" charset="-128"/>
              </a:rPr>
              <a:t>良仁会</a:t>
            </a:r>
            <a:r>
              <a:rPr lang="ja-JP" altLang="en-US" sz="1900" dirty="0">
                <a:latin typeface="ＭＳ ゴシック" panose="020B0609070205080204" pitchFamily="49" charset="-128"/>
                <a:ea typeface="ＭＳ ゴシック" panose="020B0609070205080204" pitchFamily="49" charset="-128"/>
              </a:rPr>
              <a:t>ウィメンズクリニック金上</a:t>
            </a:r>
            <a:r>
              <a:rPr lang="ja-JP" altLang="en-US" sz="1900" dirty="0" smtClean="0">
                <a:latin typeface="ＭＳ ゴシック" panose="020B0609070205080204" pitchFamily="49" charset="-128"/>
                <a:ea typeface="ＭＳ ゴシック" panose="020B0609070205080204" pitchFamily="49" charset="-128"/>
              </a:rPr>
              <a:t>副院長　　　  安藤ひろみ</a:t>
            </a:r>
            <a:endParaRPr lang="en-US" altLang="ja-JP" sz="1900" dirty="0" smtClean="0">
              <a:latin typeface="ＭＳ ゴシック" panose="020B0609070205080204" pitchFamily="49" charset="-128"/>
              <a:ea typeface="ＭＳ ゴシック" panose="020B0609070205080204" pitchFamily="49" charset="-128"/>
            </a:endParaRPr>
          </a:p>
          <a:p>
            <a:pPr marL="0" indent="0">
              <a:buNone/>
            </a:pPr>
            <a:r>
              <a:rPr lang="ja-JP" altLang="en-US" sz="1900" dirty="0" smtClean="0">
                <a:latin typeface="ＭＳ ゴシック" panose="020B0609070205080204" pitchFamily="49" charset="-128"/>
                <a:ea typeface="ＭＳ ゴシック" panose="020B0609070205080204" pitchFamily="49" charset="-128"/>
              </a:rPr>
              <a:t>　宮城県</a:t>
            </a:r>
            <a:r>
              <a:rPr lang="ja-JP" altLang="en-US" sz="1900" dirty="0">
                <a:latin typeface="ＭＳ ゴシック" panose="020B0609070205080204" pitchFamily="49" charset="-128"/>
                <a:ea typeface="ＭＳ ゴシック" panose="020B0609070205080204" pitchFamily="49" charset="-128"/>
              </a:rPr>
              <a:t>教育庁スポーツ健康課</a:t>
            </a:r>
            <a:r>
              <a:rPr lang="ja-JP" altLang="en-US" sz="1900" dirty="0" smtClean="0">
                <a:latin typeface="ＭＳ ゴシック" panose="020B0609070205080204" pitchFamily="49" charset="-128"/>
                <a:ea typeface="ＭＳ ゴシック" panose="020B0609070205080204" pitchFamily="49" charset="-128"/>
              </a:rPr>
              <a:t>学校保健給食</a:t>
            </a:r>
            <a:r>
              <a:rPr lang="ja-JP" altLang="en-US" sz="1900" dirty="0">
                <a:latin typeface="ＭＳ ゴシック" panose="020B0609070205080204" pitchFamily="49" charset="-128"/>
                <a:ea typeface="ＭＳ ゴシック" panose="020B0609070205080204" pitchFamily="49" charset="-128"/>
              </a:rPr>
              <a:t>班指導</a:t>
            </a:r>
            <a:r>
              <a:rPr lang="ja-JP" altLang="en-US" sz="1900" dirty="0" smtClean="0">
                <a:latin typeface="ＭＳ ゴシック" panose="020B0609070205080204" pitchFamily="49" charset="-128"/>
                <a:ea typeface="ＭＳ ゴシック" panose="020B0609070205080204" pitchFamily="49" charset="-128"/>
              </a:rPr>
              <a:t>主事 　　   加藤</a:t>
            </a:r>
            <a:r>
              <a:rPr lang="ja-JP" altLang="en-US" sz="1900" dirty="0">
                <a:latin typeface="ＭＳ ゴシック" panose="020B0609070205080204" pitchFamily="49" charset="-128"/>
                <a:ea typeface="ＭＳ ゴシック" panose="020B0609070205080204" pitchFamily="49" charset="-128"/>
              </a:rPr>
              <a:t>　</a:t>
            </a:r>
            <a:r>
              <a:rPr lang="ja-JP" altLang="en-US" sz="1900" dirty="0" smtClean="0">
                <a:latin typeface="ＭＳ ゴシック" panose="020B0609070205080204" pitchFamily="49" charset="-128"/>
                <a:ea typeface="ＭＳ ゴシック" panose="020B0609070205080204" pitchFamily="49" charset="-128"/>
              </a:rPr>
              <a:t>尚子</a:t>
            </a:r>
            <a:endParaRPr lang="en-US" altLang="ja-JP" sz="1900" dirty="0" smtClean="0">
              <a:latin typeface="ＭＳ ゴシック" panose="020B0609070205080204" pitchFamily="49" charset="-128"/>
              <a:ea typeface="ＭＳ ゴシック" panose="020B0609070205080204" pitchFamily="49" charset="-128"/>
            </a:endParaRPr>
          </a:p>
          <a:p>
            <a:pPr marL="0" indent="0">
              <a:buNone/>
            </a:pPr>
            <a:r>
              <a:rPr lang="ja-JP" altLang="en-US" sz="1900" dirty="0" smtClean="0">
                <a:latin typeface="ＭＳ ゴシック" panose="020B0609070205080204" pitchFamily="49" charset="-128"/>
                <a:ea typeface="ＭＳ ゴシック" panose="020B0609070205080204" pitchFamily="49" charset="-128"/>
              </a:rPr>
              <a:t>　公益</a:t>
            </a:r>
            <a:r>
              <a:rPr lang="ja-JP" altLang="en-US" sz="1900" dirty="0">
                <a:latin typeface="ＭＳ ゴシック" panose="020B0609070205080204" pitchFamily="49" charset="-128"/>
                <a:ea typeface="ＭＳ ゴシック" panose="020B0609070205080204" pitchFamily="49" charset="-128"/>
              </a:rPr>
              <a:t>財団法人宮城県対がん協会看護課</a:t>
            </a:r>
            <a:r>
              <a:rPr lang="ja-JP" altLang="en-US" sz="1900" dirty="0" smtClean="0">
                <a:latin typeface="ＭＳ ゴシック" panose="020B0609070205080204" pitchFamily="49" charset="-128"/>
                <a:ea typeface="ＭＳ ゴシック" panose="020B0609070205080204" pitchFamily="49" charset="-128"/>
              </a:rPr>
              <a:t>係長　　　　　　　　　佐藤真由美</a:t>
            </a:r>
            <a:endParaRPr lang="en-US" altLang="ja-JP" sz="1900" dirty="0" smtClean="0">
              <a:latin typeface="ＭＳ ゴシック" panose="020B0609070205080204" pitchFamily="49" charset="-128"/>
              <a:ea typeface="ＭＳ ゴシック" panose="020B0609070205080204" pitchFamily="49" charset="-128"/>
            </a:endParaRPr>
          </a:p>
          <a:p>
            <a:pPr marL="0" indent="0">
              <a:buNone/>
            </a:pPr>
            <a:r>
              <a:rPr lang="ja-JP" altLang="en-US" sz="1900" dirty="0" smtClean="0">
                <a:latin typeface="ＭＳ ゴシック" panose="020B0609070205080204" pitchFamily="49" charset="-128"/>
                <a:ea typeface="ＭＳ ゴシック" panose="020B0609070205080204" pitchFamily="49" charset="-128"/>
              </a:rPr>
              <a:t>　仙台</a:t>
            </a:r>
            <a:r>
              <a:rPr lang="ja-JP" altLang="en-US" sz="1900" dirty="0">
                <a:latin typeface="ＭＳ ゴシック" panose="020B0609070205080204" pitchFamily="49" charset="-128"/>
                <a:ea typeface="ＭＳ ゴシック" panose="020B0609070205080204" pitchFamily="49" charset="-128"/>
              </a:rPr>
              <a:t>市立高森東小学校養護教諭　　　　　　　　　　　　</a:t>
            </a:r>
            <a:r>
              <a:rPr lang="ja-JP" altLang="en-US" sz="1900" dirty="0" smtClean="0">
                <a:latin typeface="ＭＳ ゴシック" panose="020B0609070205080204" pitchFamily="49" charset="-128"/>
                <a:ea typeface="ＭＳ ゴシック" panose="020B0609070205080204" pitchFamily="49" charset="-128"/>
              </a:rPr>
              <a:t>　  渡辺</a:t>
            </a:r>
            <a:r>
              <a:rPr lang="ja-JP" altLang="en-US" sz="1900" dirty="0">
                <a:latin typeface="ＭＳ ゴシック" panose="020B0609070205080204" pitchFamily="49" charset="-128"/>
                <a:ea typeface="ＭＳ ゴシック" panose="020B0609070205080204" pitchFamily="49" charset="-128"/>
              </a:rPr>
              <a:t>　</a:t>
            </a:r>
            <a:r>
              <a:rPr lang="ja-JP" altLang="en-US" sz="1900" dirty="0" smtClean="0">
                <a:latin typeface="ＭＳ ゴシック" panose="020B0609070205080204" pitchFamily="49" charset="-128"/>
                <a:ea typeface="ＭＳ ゴシック" panose="020B0609070205080204" pitchFamily="49" charset="-128"/>
              </a:rPr>
              <a:t>和佳</a:t>
            </a:r>
            <a:endParaRPr lang="en-US" altLang="ja-JP" sz="1900" dirty="0" smtClean="0">
              <a:latin typeface="ＭＳ ゴシック" panose="020B0609070205080204" pitchFamily="49" charset="-128"/>
              <a:ea typeface="ＭＳ ゴシック" panose="020B0609070205080204" pitchFamily="49" charset="-128"/>
            </a:endParaRPr>
          </a:p>
          <a:p>
            <a:pPr marL="0" indent="0" algn="ctr">
              <a:buNone/>
            </a:pPr>
            <a:r>
              <a:rPr lang="ja-JP" altLang="en-US" sz="1900" dirty="0" smtClean="0">
                <a:latin typeface="ＭＳ ゴシック" panose="020B0609070205080204" pitchFamily="49" charset="-128"/>
                <a:ea typeface="ＭＳ ゴシック" panose="020B0609070205080204" pitchFamily="49" charset="-128"/>
              </a:rPr>
              <a:t>編集協力</a:t>
            </a:r>
            <a:endParaRPr lang="en-US" altLang="ja-JP" sz="1900" dirty="0" smtClean="0">
              <a:latin typeface="ＭＳ ゴシック" panose="020B0609070205080204" pitchFamily="49" charset="-128"/>
              <a:ea typeface="ＭＳ ゴシック" panose="020B0609070205080204" pitchFamily="49" charset="-128"/>
            </a:endParaRPr>
          </a:p>
          <a:p>
            <a:pPr marL="0" indent="0">
              <a:buNone/>
            </a:pPr>
            <a:r>
              <a:rPr lang="ja-JP" altLang="en-US" sz="1900" dirty="0" smtClean="0">
                <a:latin typeface="ＭＳ ゴシック" panose="020B0609070205080204" pitchFamily="49" charset="-128"/>
                <a:ea typeface="ＭＳ ゴシック" panose="020B0609070205080204" pitchFamily="49" charset="-128"/>
              </a:rPr>
              <a:t>　仙台市健康福祉局保健衛生部健康増進課健康増進係長　　　　福本　　恵</a:t>
            </a:r>
            <a:endParaRPr lang="en-US" altLang="ja-JP" sz="1900" dirty="0" smtClean="0">
              <a:latin typeface="ＭＳ ゴシック" panose="020B0609070205080204" pitchFamily="49" charset="-128"/>
              <a:ea typeface="ＭＳ ゴシック" panose="020B0609070205080204" pitchFamily="49" charset="-128"/>
            </a:endParaRPr>
          </a:p>
          <a:p>
            <a:pPr marL="0" indent="0">
              <a:buNone/>
            </a:pPr>
            <a:r>
              <a:rPr lang="ja-JP" altLang="en-US" sz="1900" dirty="0" smtClean="0">
                <a:latin typeface="ＭＳ ゴシック" panose="020B0609070205080204" pitchFamily="49" charset="-128"/>
                <a:ea typeface="ＭＳ ゴシック" panose="020B0609070205080204" pitchFamily="49" charset="-128"/>
              </a:rPr>
              <a:t>　仙台市教育局健康教育課保健体育係指導主事　　　　　　　　松本　宏子　</a:t>
            </a:r>
            <a:endParaRPr lang="en-US" altLang="zh-TW" sz="1900" dirty="0" smtClean="0">
              <a:latin typeface="ＭＳ ゴシック" panose="020B0609070205080204" pitchFamily="49" charset="-128"/>
              <a:ea typeface="ＭＳ ゴシック" panose="020B0609070205080204" pitchFamily="49" charset="-128"/>
            </a:endParaRPr>
          </a:p>
          <a:p>
            <a:pPr marL="0" indent="0" algn="ctr">
              <a:buNone/>
            </a:pPr>
            <a:r>
              <a:rPr lang="ja-JP" altLang="en-US" sz="1900" dirty="0" smtClean="0">
                <a:latin typeface="ＭＳ ゴシック" panose="020B0609070205080204" pitchFamily="49" charset="-128"/>
                <a:ea typeface="ＭＳ ゴシック" panose="020B0609070205080204" pitchFamily="49" charset="-128"/>
              </a:rPr>
              <a:t>取材協力</a:t>
            </a:r>
            <a:endParaRPr lang="en-US" altLang="ja-JP" sz="1900" dirty="0" smtClean="0">
              <a:latin typeface="ＭＳ ゴシック" panose="020B0609070205080204" pitchFamily="49" charset="-128"/>
              <a:ea typeface="ＭＳ ゴシック" panose="020B0609070205080204" pitchFamily="49" charset="-128"/>
            </a:endParaRPr>
          </a:p>
          <a:p>
            <a:pPr marL="0" indent="0">
              <a:buNone/>
            </a:pPr>
            <a:r>
              <a:rPr lang="ja-JP" altLang="en-US" sz="1900" dirty="0" smtClean="0">
                <a:latin typeface="ＭＳ ゴシック" panose="020B0609070205080204" pitchFamily="49" charset="-128"/>
                <a:ea typeface="ＭＳ ゴシック" panose="020B0609070205080204" pitchFamily="49" charset="-128"/>
              </a:rPr>
              <a:t>　東北文化学園大学医療福祉学部看護学科講師　　　　　　　　粉川　妙子</a:t>
            </a:r>
            <a:endParaRPr lang="en-US" altLang="ja-JP" sz="1900" dirty="0" smtClean="0">
              <a:latin typeface="ＭＳ ゴシック" panose="020B0609070205080204" pitchFamily="49" charset="-128"/>
              <a:ea typeface="ＭＳ ゴシック" panose="020B0609070205080204" pitchFamily="49" charset="-128"/>
            </a:endParaRPr>
          </a:p>
          <a:p>
            <a:pPr marL="0" indent="0" algn="ctr">
              <a:buNone/>
            </a:pPr>
            <a:r>
              <a:rPr lang="ja-JP" altLang="en-US" sz="1900" dirty="0" smtClean="0">
                <a:latin typeface="ＭＳ ゴシック" panose="020B0609070205080204" pitchFamily="49" charset="-128"/>
                <a:ea typeface="ＭＳ ゴシック" panose="020B0609070205080204" pitchFamily="49" charset="-128"/>
              </a:rPr>
              <a:t>構成</a:t>
            </a:r>
            <a:r>
              <a:rPr lang="ja-JP" altLang="en-US" sz="1900" dirty="0">
                <a:latin typeface="ＭＳ ゴシック" panose="020B0609070205080204" pitchFamily="49" charset="-128"/>
                <a:ea typeface="ＭＳ ゴシック" panose="020B0609070205080204" pitchFamily="49" charset="-128"/>
              </a:rPr>
              <a:t>・</a:t>
            </a:r>
            <a:r>
              <a:rPr lang="ja-JP" altLang="en-US" sz="1900" dirty="0" smtClean="0">
                <a:latin typeface="ＭＳ ゴシック" panose="020B0609070205080204" pitchFamily="49" charset="-128"/>
                <a:ea typeface="ＭＳ ゴシック" panose="020B0609070205080204" pitchFamily="49" charset="-128"/>
              </a:rPr>
              <a:t>イラスト</a:t>
            </a:r>
            <a:endParaRPr lang="en-US" altLang="ja-JP" sz="1900" dirty="0" smtClean="0">
              <a:latin typeface="ＭＳ ゴシック" panose="020B0609070205080204" pitchFamily="49" charset="-128"/>
              <a:ea typeface="ＭＳ ゴシック" panose="020B0609070205080204" pitchFamily="49" charset="-128"/>
            </a:endParaRPr>
          </a:p>
          <a:p>
            <a:pPr marL="0" indent="0">
              <a:buNone/>
            </a:pPr>
            <a:r>
              <a:rPr lang="ja-JP" altLang="en-US" sz="1900" dirty="0" smtClean="0">
                <a:latin typeface="ＭＳ ゴシック" panose="020B0609070205080204" pitchFamily="49" charset="-128"/>
                <a:ea typeface="ＭＳ ゴシック" panose="020B0609070205080204" pitchFamily="49" charset="-128"/>
              </a:rPr>
              <a:t>　宮城県がん征圧イメージキャラクター作成　　　　　　　　  平山　佳子</a:t>
            </a:r>
            <a:endParaRPr lang="en-US" altLang="ja-JP" sz="1900" dirty="0" smtClean="0">
              <a:latin typeface="ＭＳ ゴシック" panose="020B0609070205080204" pitchFamily="49" charset="-128"/>
              <a:ea typeface="ＭＳ ゴシック" panose="020B0609070205080204" pitchFamily="49" charset="-128"/>
            </a:endParaRPr>
          </a:p>
          <a:p>
            <a:pPr marL="0" indent="0">
              <a:buNone/>
            </a:pPr>
            <a:r>
              <a:rPr lang="ja-JP" altLang="en-US" sz="1900" dirty="0" smtClean="0">
                <a:latin typeface="ＭＳ ゴシック" panose="020B0609070205080204" pitchFamily="49" charset="-128"/>
                <a:ea typeface="ＭＳ ゴシック" panose="020B0609070205080204" pitchFamily="49" charset="-128"/>
              </a:rPr>
              <a:t>　宮城県保健福祉部疾病・感染症対策室がん対策班主幹　　　　大江津矢子</a:t>
            </a:r>
            <a:endParaRPr lang="en-US" altLang="ja-JP" sz="1900" dirty="0" smtClean="0">
              <a:latin typeface="ＭＳ ゴシック" panose="020B0609070205080204" pitchFamily="49" charset="-128"/>
              <a:ea typeface="ＭＳ ゴシック" panose="020B0609070205080204" pitchFamily="49" charset="-128"/>
            </a:endParaRPr>
          </a:p>
          <a:p>
            <a:pPr marL="0" indent="0" algn="ctr">
              <a:buNone/>
            </a:pPr>
            <a:r>
              <a:rPr kumimoji="1" lang="ja-JP" altLang="en-US" sz="1900" dirty="0" smtClean="0">
                <a:latin typeface="ＭＳ ゴシック" panose="020B0609070205080204" pitchFamily="49" charset="-128"/>
                <a:ea typeface="ＭＳ ゴシック" panose="020B0609070205080204" pitchFamily="49" charset="-128"/>
              </a:rPr>
              <a:t>編集総括</a:t>
            </a:r>
            <a:endParaRPr kumimoji="1" lang="en-US" altLang="ja-JP" sz="1900" dirty="0" smtClean="0">
              <a:latin typeface="ＭＳ ゴシック" panose="020B0609070205080204" pitchFamily="49" charset="-128"/>
              <a:ea typeface="ＭＳ ゴシック" panose="020B0609070205080204" pitchFamily="49" charset="-128"/>
            </a:endParaRPr>
          </a:p>
          <a:p>
            <a:pPr marL="0" indent="0">
              <a:buNone/>
            </a:pPr>
            <a:r>
              <a:rPr lang="ja-JP" altLang="en-US" sz="1900" dirty="0">
                <a:latin typeface="ＭＳ ゴシック" panose="020B0609070205080204" pitchFamily="49" charset="-128"/>
                <a:ea typeface="ＭＳ ゴシック" panose="020B0609070205080204" pitchFamily="49" charset="-128"/>
              </a:rPr>
              <a:t> </a:t>
            </a:r>
            <a:r>
              <a:rPr lang="ja-JP" altLang="en-US" sz="1900" dirty="0" smtClean="0">
                <a:latin typeface="ＭＳ ゴシック" panose="020B0609070205080204" pitchFamily="49" charset="-128"/>
                <a:ea typeface="ＭＳ ゴシック" panose="020B0609070205080204" pitchFamily="49" charset="-128"/>
              </a:rPr>
              <a:t> 宮城県保健福祉部疾病・感染症対策室がん対策班長　　  　　玉川　　拓</a:t>
            </a:r>
            <a:endParaRPr lang="en-US" altLang="ja-JP" sz="1900" dirty="0" smtClean="0">
              <a:latin typeface="ＭＳ ゴシック" panose="020B0609070205080204" pitchFamily="49" charset="-128"/>
              <a:ea typeface="ＭＳ ゴシック" panose="020B0609070205080204" pitchFamily="49" charset="-128"/>
            </a:endParaRPr>
          </a:p>
          <a:p>
            <a:pPr marL="0" indent="0" algn="ctr">
              <a:buNone/>
            </a:pPr>
            <a:r>
              <a:rPr lang="ja-JP" altLang="en-US" sz="1900" dirty="0" smtClean="0">
                <a:latin typeface="ＭＳ ゴシック" panose="020B0609070205080204" pitchFamily="49" charset="-128"/>
                <a:ea typeface="ＭＳ ゴシック" panose="020B0609070205080204" pitchFamily="49" charset="-128"/>
              </a:rPr>
              <a:t>監修</a:t>
            </a:r>
            <a:endParaRPr lang="en-US" altLang="ja-JP" sz="1900" dirty="0" smtClean="0">
              <a:latin typeface="ＭＳ ゴシック" panose="020B0609070205080204" pitchFamily="49" charset="-128"/>
              <a:ea typeface="ＭＳ ゴシック" panose="020B0609070205080204" pitchFamily="49" charset="-128"/>
            </a:endParaRPr>
          </a:p>
          <a:p>
            <a:pPr marL="0" indent="0">
              <a:buNone/>
            </a:pPr>
            <a:r>
              <a:rPr lang="ja-JP" altLang="en-US" sz="1900" dirty="0">
                <a:latin typeface="ＭＳ ゴシック" panose="020B0609070205080204" pitchFamily="49" charset="-128"/>
                <a:ea typeface="ＭＳ ゴシック" panose="020B0609070205080204" pitchFamily="49" charset="-128"/>
              </a:rPr>
              <a:t>　</a:t>
            </a:r>
            <a:r>
              <a:rPr lang="ja-JP" altLang="en-US" sz="1900" dirty="0" smtClean="0">
                <a:latin typeface="ＭＳ ゴシック" panose="020B0609070205080204" pitchFamily="49" charset="-128"/>
                <a:ea typeface="ＭＳ ゴシック" panose="020B0609070205080204" pitchFamily="49" charset="-128"/>
              </a:rPr>
              <a:t>宮城県</a:t>
            </a:r>
            <a:r>
              <a:rPr lang="ja-JP" altLang="en-US" sz="1900" dirty="0">
                <a:latin typeface="ＭＳ ゴシック" panose="020B0609070205080204" pitchFamily="49" charset="-128"/>
                <a:ea typeface="ＭＳ ゴシック" panose="020B0609070205080204" pitchFamily="49" charset="-128"/>
              </a:rPr>
              <a:t>医療顧問・宮城県がん対策推進協議会</a:t>
            </a:r>
            <a:r>
              <a:rPr lang="ja-JP" altLang="en-US" sz="1900" dirty="0" smtClean="0">
                <a:latin typeface="ＭＳ ゴシック" panose="020B0609070205080204" pitchFamily="49" charset="-128"/>
                <a:ea typeface="ＭＳ ゴシック" panose="020B0609070205080204" pitchFamily="49" charset="-128"/>
              </a:rPr>
              <a:t>会長            久道　</a:t>
            </a:r>
            <a:r>
              <a:rPr lang="ja-JP" altLang="en-US" sz="1900" dirty="0">
                <a:latin typeface="ＭＳ ゴシック" panose="020B0609070205080204" pitchFamily="49" charset="-128"/>
                <a:ea typeface="ＭＳ ゴシック" panose="020B0609070205080204" pitchFamily="49" charset="-128"/>
              </a:rPr>
              <a:t>　茂</a:t>
            </a:r>
            <a:endParaRPr lang="en-US" altLang="ja-JP" sz="19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7096523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8" dur="10000" fill="hold"/>
                                        <p:tgtEl>
                                          <p:spTgt spid="5">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10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2" dur="10000" fill="hold"/>
                                        <p:tgtEl>
                                          <p:spTgt spid="5">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0" fill="hold"/>
                                        <p:tgtEl>
                                          <p:spTgt spid="5">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10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0" dur="10000" fill="hold"/>
                                        <p:tgtEl>
                                          <p:spTgt spid="5">
                                            <p:txEl>
                                              <p:pRg st="3" end="3"/>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p:cTn id="23" dur="10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4" dur="10000" fill="hold"/>
                                        <p:tgtEl>
                                          <p:spTgt spid="5">
                                            <p:txEl>
                                              <p:pRg st="4" end="4"/>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p:cTn id="27" dur="10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0" fill="hold"/>
                                        <p:tgtEl>
                                          <p:spTgt spid="5">
                                            <p:txEl>
                                              <p:pRg st="5" end="5"/>
                                            </p:txEl>
                                          </p:spTgt>
                                        </p:tgtEl>
                                        <p:attrNameLst>
                                          <p:attrName>ppt_y</p:attrName>
                                        </p:attrNameLst>
                                      </p:cBhvr>
                                      <p:tavLst>
                                        <p:tav tm="0">
                                          <p:val>
                                            <p:strVal val="#ppt_y+1"/>
                                          </p:val>
                                        </p:tav>
                                        <p:tav tm="100000">
                                          <p:val>
                                            <p:strVal val="#ppt_y-1"/>
                                          </p:val>
                                        </p:tav>
                                      </p:tavLst>
                                    </p:anim>
                                  </p:childTnLst>
                                </p:cTn>
                              </p:par>
                              <p:par>
                                <p:cTn id="29" presetID="28" presetClass="entr" presetSubtype="0"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p:cTn id="31" dur="10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2" dur="10000" fill="hold"/>
                                        <p:tgtEl>
                                          <p:spTgt spid="5">
                                            <p:txEl>
                                              <p:pRg st="6" end="6"/>
                                            </p:txEl>
                                          </p:spTgt>
                                        </p:tgtEl>
                                        <p:attrNameLst>
                                          <p:attrName>ppt_y</p:attrName>
                                        </p:attrNameLst>
                                      </p:cBhvr>
                                      <p:tavLst>
                                        <p:tav tm="0">
                                          <p:val>
                                            <p:strVal val="#ppt_y+1"/>
                                          </p:val>
                                        </p:tav>
                                        <p:tav tm="100000">
                                          <p:val>
                                            <p:strVal val="#ppt_y-1"/>
                                          </p:val>
                                        </p:tav>
                                      </p:tavLst>
                                    </p:anim>
                                  </p:childTnLst>
                                </p:cTn>
                              </p:par>
                              <p:par>
                                <p:cTn id="33" presetID="28" presetClass="entr" presetSubtype="0"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p:cTn id="35" dur="10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0000" fill="hold"/>
                                        <p:tgtEl>
                                          <p:spTgt spid="5">
                                            <p:txEl>
                                              <p:pRg st="7" end="7"/>
                                            </p:txEl>
                                          </p:spTgt>
                                        </p:tgtEl>
                                        <p:attrNameLst>
                                          <p:attrName>ppt_y</p:attrName>
                                        </p:attrNameLst>
                                      </p:cBhvr>
                                      <p:tavLst>
                                        <p:tav tm="0">
                                          <p:val>
                                            <p:strVal val="#ppt_y+1"/>
                                          </p:val>
                                        </p:tav>
                                        <p:tav tm="100000">
                                          <p:val>
                                            <p:strVal val="#ppt_y-1"/>
                                          </p:val>
                                        </p:tav>
                                      </p:tavLst>
                                    </p:anim>
                                  </p:childTnLst>
                                </p:cTn>
                              </p:par>
                              <p:par>
                                <p:cTn id="37" presetID="28" presetClass="entr" presetSubtype="0"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p:cTn id="39" dur="10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0" dur="10000" fill="hold"/>
                                        <p:tgtEl>
                                          <p:spTgt spid="5">
                                            <p:txEl>
                                              <p:pRg st="8" end="8"/>
                                            </p:txEl>
                                          </p:spTgt>
                                        </p:tgtEl>
                                        <p:attrNameLst>
                                          <p:attrName>ppt_y</p:attrName>
                                        </p:attrNameLst>
                                      </p:cBhvr>
                                      <p:tavLst>
                                        <p:tav tm="0">
                                          <p:val>
                                            <p:strVal val="#ppt_y+1"/>
                                          </p:val>
                                        </p:tav>
                                        <p:tav tm="100000">
                                          <p:val>
                                            <p:strVal val="#ppt_y-1"/>
                                          </p:val>
                                        </p:tav>
                                      </p:tavLst>
                                    </p:anim>
                                  </p:childTnLst>
                                </p:cTn>
                              </p:par>
                              <p:par>
                                <p:cTn id="41" presetID="28" presetClass="entr" presetSubtype="0" fill="hold" grpId="0"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p:cTn id="43" dur="10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4" dur="10000" fill="hold"/>
                                        <p:tgtEl>
                                          <p:spTgt spid="5">
                                            <p:txEl>
                                              <p:pRg st="9" end="9"/>
                                            </p:txEl>
                                          </p:spTgt>
                                        </p:tgtEl>
                                        <p:attrNameLst>
                                          <p:attrName>ppt_y</p:attrName>
                                        </p:attrNameLst>
                                      </p:cBhvr>
                                      <p:tavLst>
                                        <p:tav tm="0">
                                          <p:val>
                                            <p:strVal val="#ppt_y+1"/>
                                          </p:val>
                                        </p:tav>
                                        <p:tav tm="100000">
                                          <p:val>
                                            <p:strVal val="#ppt_y-1"/>
                                          </p:val>
                                        </p:tav>
                                      </p:tavLst>
                                    </p:anim>
                                  </p:childTnLst>
                                </p:cTn>
                              </p:par>
                              <p:par>
                                <p:cTn id="45" presetID="28" presetClass="entr" presetSubtype="0" fill="hold" grpId="0"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p:cTn id="47" dur="10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48" dur="10000" fill="hold"/>
                                        <p:tgtEl>
                                          <p:spTgt spid="5">
                                            <p:txEl>
                                              <p:pRg st="10" end="10"/>
                                            </p:txEl>
                                          </p:spTgt>
                                        </p:tgtEl>
                                        <p:attrNameLst>
                                          <p:attrName>ppt_y</p:attrName>
                                        </p:attrNameLst>
                                      </p:cBhvr>
                                      <p:tavLst>
                                        <p:tav tm="0">
                                          <p:val>
                                            <p:strVal val="#ppt_y+1"/>
                                          </p:val>
                                        </p:tav>
                                        <p:tav tm="100000">
                                          <p:val>
                                            <p:strVal val="#ppt_y-1"/>
                                          </p:val>
                                        </p:tav>
                                      </p:tavLst>
                                    </p:anim>
                                  </p:childTnLst>
                                </p:cTn>
                              </p:par>
                              <p:par>
                                <p:cTn id="49" presetID="28" presetClass="entr" presetSubtype="0" fill="hold" grpId="0"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p:cTn id="51" dur="10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2" dur="10000" fill="hold"/>
                                        <p:tgtEl>
                                          <p:spTgt spid="5">
                                            <p:txEl>
                                              <p:pRg st="11" end="11"/>
                                            </p:txEl>
                                          </p:spTgt>
                                        </p:tgtEl>
                                        <p:attrNameLst>
                                          <p:attrName>ppt_y</p:attrName>
                                        </p:attrNameLst>
                                      </p:cBhvr>
                                      <p:tavLst>
                                        <p:tav tm="0">
                                          <p:val>
                                            <p:strVal val="#ppt_y+1"/>
                                          </p:val>
                                        </p:tav>
                                        <p:tav tm="100000">
                                          <p:val>
                                            <p:strVal val="#ppt_y-1"/>
                                          </p:val>
                                        </p:tav>
                                      </p:tavLst>
                                    </p:anim>
                                  </p:childTnLst>
                                </p:cTn>
                              </p:par>
                              <p:par>
                                <p:cTn id="53" presetID="28" presetClass="entr" presetSubtype="0" fill="hold" grpId="0" nodeType="with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p:cTn id="55" dur="10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56" dur="10000" fill="hold"/>
                                        <p:tgtEl>
                                          <p:spTgt spid="5">
                                            <p:txEl>
                                              <p:pRg st="12" end="12"/>
                                            </p:txEl>
                                          </p:spTgt>
                                        </p:tgtEl>
                                        <p:attrNameLst>
                                          <p:attrName>ppt_y</p:attrName>
                                        </p:attrNameLst>
                                      </p:cBhvr>
                                      <p:tavLst>
                                        <p:tav tm="0">
                                          <p:val>
                                            <p:strVal val="#ppt_y+1"/>
                                          </p:val>
                                        </p:tav>
                                        <p:tav tm="100000">
                                          <p:val>
                                            <p:strVal val="#ppt_y-1"/>
                                          </p:val>
                                        </p:tav>
                                      </p:tavLst>
                                    </p:anim>
                                  </p:childTnLst>
                                </p:cTn>
                              </p:par>
                              <p:par>
                                <p:cTn id="57" presetID="28" presetClass="entr" presetSubtype="0" fill="hold" grpId="0" nodeType="with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anim calcmode="lin" valueType="num">
                                      <p:cBhvr>
                                        <p:cTn id="59" dur="10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60" dur="10000" fill="hold"/>
                                        <p:tgtEl>
                                          <p:spTgt spid="5">
                                            <p:txEl>
                                              <p:pRg st="13" end="13"/>
                                            </p:txEl>
                                          </p:spTgt>
                                        </p:tgtEl>
                                        <p:attrNameLst>
                                          <p:attrName>ppt_y</p:attrName>
                                        </p:attrNameLst>
                                      </p:cBhvr>
                                      <p:tavLst>
                                        <p:tav tm="0">
                                          <p:val>
                                            <p:strVal val="#ppt_y+1"/>
                                          </p:val>
                                        </p:tav>
                                        <p:tav tm="100000">
                                          <p:val>
                                            <p:strVal val="#ppt_y-1"/>
                                          </p:val>
                                        </p:tav>
                                      </p:tavLst>
                                    </p:anim>
                                  </p:childTnLst>
                                </p:cTn>
                              </p:par>
                              <p:par>
                                <p:cTn id="61" presetID="28" presetClass="entr" presetSubtype="0" fill="hold" grpId="0" nodeType="with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anim calcmode="lin" valueType="num">
                                      <p:cBhvr>
                                        <p:cTn id="63" dur="10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64" dur="10000" fill="hold"/>
                                        <p:tgtEl>
                                          <p:spTgt spid="5">
                                            <p:txEl>
                                              <p:pRg st="14" end="14"/>
                                            </p:txEl>
                                          </p:spTgt>
                                        </p:tgtEl>
                                        <p:attrNameLst>
                                          <p:attrName>ppt_y</p:attrName>
                                        </p:attrNameLst>
                                      </p:cBhvr>
                                      <p:tavLst>
                                        <p:tav tm="0">
                                          <p:val>
                                            <p:strVal val="#ppt_y+1"/>
                                          </p:val>
                                        </p:tav>
                                        <p:tav tm="100000">
                                          <p:val>
                                            <p:strVal val="#ppt_y-1"/>
                                          </p:val>
                                        </p:tav>
                                      </p:tavLst>
                                    </p:anim>
                                  </p:childTnLst>
                                </p:cTn>
                              </p:par>
                              <p:par>
                                <p:cTn id="65" presetID="28" presetClass="entr" presetSubtype="0" fill="hold" grpId="0" nodeType="with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anim calcmode="lin" valueType="num">
                                      <p:cBhvr>
                                        <p:cTn id="67" dur="10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68" dur="10000" fill="hold"/>
                                        <p:tgtEl>
                                          <p:spTgt spid="5">
                                            <p:txEl>
                                              <p:pRg st="15" end="15"/>
                                            </p:txEl>
                                          </p:spTgt>
                                        </p:tgtEl>
                                        <p:attrNameLst>
                                          <p:attrName>ppt_y</p:attrName>
                                        </p:attrNameLst>
                                      </p:cBhvr>
                                      <p:tavLst>
                                        <p:tav tm="0">
                                          <p:val>
                                            <p:strVal val="#ppt_y+1"/>
                                          </p:val>
                                        </p:tav>
                                        <p:tav tm="100000">
                                          <p:val>
                                            <p:strVal val="#ppt_y-1"/>
                                          </p:val>
                                        </p:tav>
                                      </p:tavLst>
                                    </p:anim>
                                  </p:childTnLst>
                                </p:cTn>
                              </p:par>
                              <p:par>
                                <p:cTn id="69" presetID="28" presetClass="entr" presetSubtype="0" fill="hold" grpId="0" nodeType="withEffect">
                                  <p:stCondLst>
                                    <p:cond delay="0"/>
                                  </p:stCondLst>
                                  <p:childTnLst>
                                    <p:set>
                                      <p:cBhvr>
                                        <p:cTn id="70" dur="1" fill="hold">
                                          <p:stCondLst>
                                            <p:cond delay="0"/>
                                          </p:stCondLst>
                                        </p:cTn>
                                        <p:tgtEl>
                                          <p:spTgt spid="5">
                                            <p:txEl>
                                              <p:pRg st="16" end="16"/>
                                            </p:txEl>
                                          </p:spTgt>
                                        </p:tgtEl>
                                        <p:attrNameLst>
                                          <p:attrName>style.visibility</p:attrName>
                                        </p:attrNameLst>
                                      </p:cBhvr>
                                      <p:to>
                                        <p:strVal val="visible"/>
                                      </p:to>
                                    </p:set>
                                    <p:anim calcmode="lin" valueType="num">
                                      <p:cBhvr>
                                        <p:cTn id="71" dur="10000" fill="hold"/>
                                        <p:tgtEl>
                                          <p:spTgt spid="5">
                                            <p:txEl>
                                              <p:pRg st="16" end="16"/>
                                            </p:txEl>
                                          </p:spTgt>
                                        </p:tgtEl>
                                        <p:attrNameLst>
                                          <p:attrName>ppt_x</p:attrName>
                                        </p:attrNameLst>
                                      </p:cBhvr>
                                      <p:tavLst>
                                        <p:tav tm="0">
                                          <p:val>
                                            <p:strVal val="#ppt_x"/>
                                          </p:val>
                                        </p:tav>
                                        <p:tav tm="100000">
                                          <p:val>
                                            <p:strVal val="#ppt_x"/>
                                          </p:val>
                                        </p:tav>
                                      </p:tavLst>
                                    </p:anim>
                                    <p:anim calcmode="lin" valueType="num">
                                      <p:cBhvr>
                                        <p:cTn id="72" dur="10000" fill="hold"/>
                                        <p:tgtEl>
                                          <p:spTgt spid="5">
                                            <p:txEl>
                                              <p:pRg st="16" end="16"/>
                                            </p:txEl>
                                          </p:spTgt>
                                        </p:tgtEl>
                                        <p:attrNameLst>
                                          <p:attrName>ppt_y</p:attrName>
                                        </p:attrNameLst>
                                      </p:cBhvr>
                                      <p:tavLst>
                                        <p:tav tm="0">
                                          <p:val>
                                            <p:strVal val="#ppt_y+1"/>
                                          </p:val>
                                        </p:tav>
                                        <p:tav tm="100000">
                                          <p:val>
                                            <p:strVal val="#ppt_y-1"/>
                                          </p:val>
                                        </p:tav>
                                      </p:tavLst>
                                    </p:anim>
                                  </p:childTnLst>
                                </p:cTn>
                              </p:par>
                              <p:par>
                                <p:cTn id="73" presetID="28" presetClass="entr" presetSubtype="0" fill="hold" grpId="0" nodeType="withEffect">
                                  <p:stCondLst>
                                    <p:cond delay="0"/>
                                  </p:stCondLst>
                                  <p:childTnLst>
                                    <p:set>
                                      <p:cBhvr>
                                        <p:cTn id="74" dur="1" fill="hold">
                                          <p:stCondLst>
                                            <p:cond delay="0"/>
                                          </p:stCondLst>
                                        </p:cTn>
                                        <p:tgtEl>
                                          <p:spTgt spid="5">
                                            <p:txEl>
                                              <p:pRg st="17" end="17"/>
                                            </p:txEl>
                                          </p:spTgt>
                                        </p:tgtEl>
                                        <p:attrNameLst>
                                          <p:attrName>style.visibility</p:attrName>
                                        </p:attrNameLst>
                                      </p:cBhvr>
                                      <p:to>
                                        <p:strVal val="visible"/>
                                      </p:to>
                                    </p:set>
                                    <p:anim calcmode="lin" valueType="num">
                                      <p:cBhvr>
                                        <p:cTn id="75" dur="10000" fill="hold"/>
                                        <p:tgtEl>
                                          <p:spTgt spid="5">
                                            <p:txEl>
                                              <p:pRg st="17" end="17"/>
                                            </p:txEl>
                                          </p:spTgt>
                                        </p:tgtEl>
                                        <p:attrNameLst>
                                          <p:attrName>ppt_x</p:attrName>
                                        </p:attrNameLst>
                                      </p:cBhvr>
                                      <p:tavLst>
                                        <p:tav tm="0">
                                          <p:val>
                                            <p:strVal val="#ppt_x"/>
                                          </p:val>
                                        </p:tav>
                                        <p:tav tm="100000">
                                          <p:val>
                                            <p:strVal val="#ppt_x"/>
                                          </p:val>
                                        </p:tav>
                                      </p:tavLst>
                                    </p:anim>
                                    <p:anim calcmode="lin" valueType="num">
                                      <p:cBhvr>
                                        <p:cTn id="76" dur="10000" fill="hold"/>
                                        <p:tgtEl>
                                          <p:spTgt spid="5">
                                            <p:txEl>
                                              <p:pRg st="17" end="17"/>
                                            </p:txEl>
                                          </p:spTgt>
                                        </p:tgtEl>
                                        <p:attrNameLst>
                                          <p:attrName>ppt_y</p:attrName>
                                        </p:attrNameLst>
                                      </p:cBhvr>
                                      <p:tavLst>
                                        <p:tav tm="0">
                                          <p:val>
                                            <p:strVal val="#ppt_y+1"/>
                                          </p:val>
                                        </p:tav>
                                        <p:tav tm="100000">
                                          <p:val>
                                            <p:strVal val="#ppt_y-1"/>
                                          </p:val>
                                        </p:tav>
                                      </p:tavLst>
                                    </p:anim>
                                  </p:childTnLst>
                                </p:cTn>
                              </p:par>
                              <p:par>
                                <p:cTn id="77" presetID="28" presetClass="entr" presetSubtype="0" fill="hold" grpId="0" nodeType="withEffect">
                                  <p:stCondLst>
                                    <p:cond delay="0"/>
                                  </p:stCondLst>
                                  <p:childTnLst>
                                    <p:set>
                                      <p:cBhvr>
                                        <p:cTn id="78" dur="1" fill="hold">
                                          <p:stCondLst>
                                            <p:cond delay="0"/>
                                          </p:stCondLst>
                                        </p:cTn>
                                        <p:tgtEl>
                                          <p:spTgt spid="5">
                                            <p:txEl>
                                              <p:pRg st="18" end="18"/>
                                            </p:txEl>
                                          </p:spTgt>
                                        </p:tgtEl>
                                        <p:attrNameLst>
                                          <p:attrName>style.visibility</p:attrName>
                                        </p:attrNameLst>
                                      </p:cBhvr>
                                      <p:to>
                                        <p:strVal val="visible"/>
                                      </p:to>
                                    </p:set>
                                    <p:anim calcmode="lin" valueType="num">
                                      <p:cBhvr>
                                        <p:cTn id="79" dur="10000" fill="hold"/>
                                        <p:tgtEl>
                                          <p:spTgt spid="5">
                                            <p:txEl>
                                              <p:pRg st="18" end="18"/>
                                            </p:txEl>
                                          </p:spTgt>
                                        </p:tgtEl>
                                        <p:attrNameLst>
                                          <p:attrName>ppt_x</p:attrName>
                                        </p:attrNameLst>
                                      </p:cBhvr>
                                      <p:tavLst>
                                        <p:tav tm="0">
                                          <p:val>
                                            <p:strVal val="#ppt_x"/>
                                          </p:val>
                                        </p:tav>
                                        <p:tav tm="100000">
                                          <p:val>
                                            <p:strVal val="#ppt_x"/>
                                          </p:val>
                                        </p:tav>
                                      </p:tavLst>
                                    </p:anim>
                                    <p:anim calcmode="lin" valueType="num">
                                      <p:cBhvr>
                                        <p:cTn id="80" dur="10000" fill="hold"/>
                                        <p:tgtEl>
                                          <p:spTgt spid="5">
                                            <p:txEl>
                                              <p:pRg st="18" end="18"/>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45799AF-4985-481B-BB90-1E6FC4990AA1}" type="slidenum">
              <a:rPr kumimoji="1" lang="ja-JP" altLang="en-US" smtClean="0"/>
              <a:pPr/>
              <a:t>44</a:t>
            </a:fld>
            <a:endParaRPr kumimoji="1" lang="ja-JP" altLang="en-US" dirty="0"/>
          </a:p>
        </p:txBody>
      </p:sp>
      <p:sp>
        <p:nvSpPr>
          <p:cNvPr id="5" name="コンテンツ プレースホルダー 2"/>
          <p:cNvSpPr>
            <a:spLocks noGrp="1"/>
          </p:cNvSpPr>
          <p:nvPr>
            <p:ph idx="1"/>
          </p:nvPr>
        </p:nvSpPr>
        <p:spPr>
          <a:xfrm>
            <a:off x="502617" y="764704"/>
            <a:ext cx="8138766" cy="3693319"/>
          </a:xfrm>
        </p:spPr>
        <p:txBody>
          <a:bodyPr wrap="none">
            <a:spAutoFit/>
          </a:bodyPr>
          <a:lstStyle/>
          <a:p>
            <a:pPr marL="0" indent="0">
              <a:buNone/>
            </a:pPr>
            <a:r>
              <a:rPr lang="ja-JP" altLang="en-US" sz="1800" dirty="0" smtClean="0">
                <a:latin typeface="ＭＳ ゴシック" panose="020B0609070205080204" pitchFamily="49" charset="-128"/>
                <a:ea typeface="ＭＳ ゴシック" panose="020B0609070205080204" pitchFamily="49" charset="-128"/>
              </a:rPr>
              <a:t>参考文献</a:t>
            </a:r>
            <a:endParaRPr lang="en-US" altLang="ja-JP" sz="1800" dirty="0" smtClean="0">
              <a:latin typeface="ＭＳ ゴシック" panose="020B0609070205080204" pitchFamily="49" charset="-128"/>
              <a:ea typeface="ＭＳ ゴシック" panose="020B0609070205080204" pitchFamily="49" charset="-128"/>
            </a:endParaRPr>
          </a:p>
          <a:p>
            <a:pPr marL="0" indent="0">
              <a:buNone/>
            </a:pPr>
            <a:r>
              <a:rPr lang="ja-JP" altLang="en-US" sz="1800" dirty="0" smtClean="0">
                <a:latin typeface="ＭＳ ゴシック" panose="020B0609070205080204" pitchFamily="49" charset="-128"/>
                <a:ea typeface="ＭＳ ゴシック" panose="020B0609070205080204" pitchFamily="49" charset="-128"/>
              </a:rPr>
              <a:t>○</a:t>
            </a:r>
            <a:r>
              <a:rPr lang="ja-JP" altLang="en-US" sz="1800" dirty="0"/>
              <a:t>国立がん研究センター</a:t>
            </a:r>
            <a:r>
              <a:rPr lang="ja-JP" altLang="en-US" sz="1800" dirty="0" smtClean="0">
                <a:latin typeface="ＭＳ ゴシック" panose="020B0609070205080204" pitchFamily="49" charset="-128"/>
                <a:ea typeface="ＭＳ ゴシック" panose="020B0609070205080204" pitchFamily="49" charset="-128"/>
              </a:rPr>
              <a:t>「生活</a:t>
            </a:r>
            <a:r>
              <a:rPr lang="ja-JP" altLang="en-US" sz="1800" dirty="0">
                <a:latin typeface="ＭＳ ゴシック" panose="020B0609070205080204" pitchFamily="49" charset="-128"/>
                <a:ea typeface="ＭＳ ゴシック" panose="020B0609070205080204" pitchFamily="49" charset="-128"/>
              </a:rPr>
              <a:t>習慣病のひとつ　がんのことをもっと</a:t>
            </a:r>
            <a:r>
              <a:rPr lang="ja-JP" altLang="en-US" sz="1800" dirty="0" smtClean="0">
                <a:latin typeface="ＭＳ ゴシック" panose="020B0609070205080204" pitchFamily="49" charset="-128"/>
                <a:ea typeface="ＭＳ ゴシック" panose="020B0609070205080204" pitchFamily="49" charset="-128"/>
              </a:rPr>
              <a:t>知ろう」</a:t>
            </a:r>
            <a:endParaRPr lang="en-US" altLang="ja-JP" sz="1800" dirty="0">
              <a:latin typeface="ＭＳ ゴシック" panose="020B0609070205080204" pitchFamily="49" charset="-128"/>
              <a:ea typeface="ＭＳ ゴシック" panose="020B0609070205080204" pitchFamily="49" charset="-128"/>
            </a:endParaRPr>
          </a:p>
          <a:p>
            <a:pPr marL="0" indent="0">
              <a:buNone/>
            </a:pPr>
            <a:r>
              <a:rPr lang="ja-JP" altLang="en-US" sz="1800" dirty="0" smtClean="0">
                <a:latin typeface="ＭＳ ゴシック" panose="020B0609070205080204" pitchFamily="49" charset="-128"/>
                <a:ea typeface="ＭＳ ゴシック" panose="020B0609070205080204" pitchFamily="49" charset="-128"/>
              </a:rPr>
              <a:t>○厚生</a:t>
            </a:r>
            <a:r>
              <a:rPr lang="ja-JP" altLang="en-US" sz="1800" dirty="0">
                <a:latin typeface="ＭＳ ゴシック" panose="020B0609070205080204" pitchFamily="49" charset="-128"/>
                <a:ea typeface="ＭＳ ゴシック" panose="020B0609070205080204" pitchFamily="49" charset="-128"/>
              </a:rPr>
              <a:t>労働省がん研究</a:t>
            </a:r>
            <a:r>
              <a:rPr lang="ja-JP" altLang="en-US" sz="1800" dirty="0" smtClean="0">
                <a:latin typeface="ＭＳ ゴシック" panose="020B0609070205080204" pitchFamily="49" charset="-128"/>
                <a:ea typeface="ＭＳ ゴシック" panose="020B0609070205080204" pitchFamily="49" charset="-128"/>
              </a:rPr>
              <a:t>助成金「</a:t>
            </a:r>
            <a:r>
              <a:rPr lang="ja-JP" altLang="en-US" sz="1800" dirty="0">
                <a:latin typeface="ＭＳ ゴシック" panose="020B0609070205080204" pitchFamily="49" charset="-128"/>
                <a:ea typeface="ＭＳ ゴシック" panose="020B0609070205080204" pitchFamily="49" charset="-128"/>
              </a:rPr>
              <a:t>がん情報ネットワークを利用した総合的</a:t>
            </a:r>
            <a:r>
              <a:rPr lang="ja-JP" altLang="en-US" sz="1800" dirty="0" smtClean="0">
                <a:latin typeface="ＭＳ ゴシック" panose="020B0609070205080204" pitchFamily="49" charset="-128"/>
                <a:ea typeface="ＭＳ ゴシック" panose="020B0609070205080204" pitchFamily="49" charset="-128"/>
              </a:rPr>
              <a:t>がん</a:t>
            </a:r>
            <a:endParaRPr lang="en-US" altLang="ja-JP" sz="1800" dirty="0" smtClean="0">
              <a:latin typeface="ＭＳ ゴシック" panose="020B0609070205080204" pitchFamily="49" charset="-128"/>
              <a:ea typeface="ＭＳ ゴシック" panose="020B0609070205080204" pitchFamily="49" charset="-128"/>
            </a:endParaRPr>
          </a:p>
          <a:p>
            <a:pPr marL="0" indent="0">
              <a:buNone/>
            </a:pPr>
            <a:r>
              <a:rPr lang="ja-JP" altLang="en-US" sz="1800" dirty="0" smtClean="0">
                <a:latin typeface="ＭＳ ゴシック" panose="020B0609070205080204" pitchFamily="49" charset="-128"/>
                <a:ea typeface="ＭＳ ゴシック" panose="020B0609070205080204" pitchFamily="49" charset="-128"/>
              </a:rPr>
              <a:t>　</a:t>
            </a:r>
            <a:r>
              <a:rPr lang="ja-JP" altLang="en-US" sz="1800" dirty="0" smtClean="0">
                <a:latin typeface="ＭＳ Ｐゴシック" panose="020B0600070205080204" pitchFamily="50" charset="-128"/>
                <a:ea typeface="ＭＳ Ｐゴシック" panose="020B0600070205080204" pitchFamily="50" charset="-128"/>
              </a:rPr>
              <a:t>対策</a:t>
            </a:r>
            <a:r>
              <a:rPr lang="ja-JP" altLang="en-US" sz="1800" dirty="0">
                <a:latin typeface="ＭＳ Ｐゴシック" panose="020B0600070205080204" pitchFamily="50" charset="-128"/>
                <a:ea typeface="ＭＳ Ｐゴシック" panose="020B0600070205080204" pitchFamily="50" charset="-128"/>
              </a:rPr>
              <a:t>支援とその評価の具体的方法に関する研究</a:t>
            </a:r>
            <a:r>
              <a:rPr lang="ja-JP" altLang="en-US" sz="1800" dirty="0" smtClean="0">
                <a:latin typeface="ＭＳ Ｐゴシック" panose="020B0600070205080204" pitchFamily="50" charset="-128"/>
                <a:ea typeface="ＭＳ Ｐゴシック" panose="020B0600070205080204" pitchFamily="50" charset="-128"/>
              </a:rPr>
              <a:t>」</a:t>
            </a:r>
            <a:r>
              <a:rPr lang="en-US" altLang="ja-JP" sz="1800" dirty="0" smtClean="0">
                <a:latin typeface="ＭＳ Ｐゴシック" panose="020B0600070205080204" pitchFamily="50" charset="-128"/>
                <a:ea typeface="ＭＳ Ｐゴシック" panose="020B0600070205080204" pitchFamily="50" charset="-128"/>
              </a:rPr>
              <a:t>(</a:t>
            </a:r>
            <a:r>
              <a:rPr lang="ja-JP" altLang="en-US" sz="1800" dirty="0" smtClean="0">
                <a:latin typeface="ＭＳ Ｐゴシック" panose="020B0600070205080204" pitchFamily="50" charset="-128"/>
                <a:ea typeface="ＭＳ Ｐゴシック" panose="020B0600070205080204" pitchFamily="50" charset="-128"/>
              </a:rPr>
              <a:t>研究分担者片</a:t>
            </a:r>
            <a:r>
              <a:rPr lang="ja-JP" altLang="en-US" sz="1800" dirty="0">
                <a:latin typeface="ＭＳ Ｐゴシック" panose="020B0600070205080204" pitchFamily="50" charset="-128"/>
                <a:ea typeface="ＭＳ Ｐゴシック" panose="020B0600070205080204" pitchFamily="50" charset="-128"/>
              </a:rPr>
              <a:t>野田耕</a:t>
            </a:r>
            <a:r>
              <a:rPr lang="ja-JP" altLang="en-US" sz="1800" dirty="0" smtClean="0">
                <a:latin typeface="ＭＳ Ｐゴシック" panose="020B0600070205080204" pitchFamily="50" charset="-128"/>
                <a:ea typeface="ＭＳ Ｐゴシック" panose="020B0600070205080204" pitchFamily="50" charset="-128"/>
              </a:rPr>
              <a:t>太</a:t>
            </a:r>
            <a:r>
              <a:rPr lang="en-US" altLang="ja-JP" sz="1800" dirty="0">
                <a:latin typeface="ＭＳ Ｐゴシック" panose="020B0600070205080204" pitchFamily="50" charset="-128"/>
                <a:ea typeface="ＭＳ Ｐゴシック" panose="020B0600070205080204" pitchFamily="50" charset="-128"/>
              </a:rPr>
              <a:t>)</a:t>
            </a:r>
            <a:endParaRPr lang="en-US" altLang="ja-JP" sz="1800" dirty="0" smtClean="0">
              <a:latin typeface="ＭＳ Ｐゴシック" panose="020B0600070205080204" pitchFamily="50" charset="-128"/>
              <a:ea typeface="ＭＳ Ｐゴシック" panose="020B0600070205080204" pitchFamily="50" charset="-128"/>
            </a:endParaRPr>
          </a:p>
          <a:p>
            <a:pPr marL="0" indent="0">
              <a:buNone/>
            </a:pPr>
            <a:r>
              <a:rPr lang="ja-JP" altLang="en-US" sz="1800" dirty="0" smtClean="0">
                <a:latin typeface="ＭＳ ゴシック" panose="020B0609070205080204" pitchFamily="49" charset="-128"/>
                <a:ea typeface="ＭＳ ゴシック" panose="020B0609070205080204" pitchFamily="49" charset="-128"/>
              </a:rPr>
              <a:t>○米国対がん協会「</a:t>
            </a:r>
            <a:r>
              <a:rPr lang="en-US" altLang="ja-JP" sz="1800" dirty="0" smtClean="0">
                <a:latin typeface="ＭＳ ゴシック" panose="020B0609070205080204" pitchFamily="49" charset="-128"/>
                <a:ea typeface="ＭＳ ゴシック" panose="020B0609070205080204" pitchFamily="49" charset="-128"/>
              </a:rPr>
              <a:t>『</a:t>
            </a:r>
            <a:r>
              <a:rPr lang="ja-JP" altLang="en-US" sz="1800" dirty="0" smtClean="0">
                <a:latin typeface="ＭＳ ゴシック" panose="020B0609070205080204" pitchFamily="49" charset="-128"/>
                <a:ea typeface="ＭＳ ゴシック" panose="020B0609070205080204" pitchFamily="49" charset="-128"/>
              </a:rPr>
              <a:t>がん</a:t>
            </a:r>
            <a:r>
              <a:rPr lang="en-US" altLang="ja-JP" sz="1800" dirty="0" smtClean="0">
                <a:latin typeface="ＭＳ ゴシック" panose="020B0609070205080204" pitchFamily="49" charset="-128"/>
                <a:ea typeface="ＭＳ ゴシック" panose="020B0609070205080204" pitchFamily="49" charset="-128"/>
              </a:rPr>
              <a:t>』</a:t>
            </a:r>
            <a:r>
              <a:rPr lang="ja-JP" altLang="en-US" sz="1800" dirty="0" smtClean="0">
                <a:latin typeface="ＭＳ ゴシック" panose="020B0609070205080204" pitchFamily="49" charset="-128"/>
                <a:ea typeface="ＭＳ ゴシック" panose="020B0609070205080204" pitchFamily="49" charset="-128"/>
              </a:rPr>
              <a:t>になってからの食事と運動」</a:t>
            </a:r>
            <a:endParaRPr lang="en-US" altLang="ja-JP" sz="1800" dirty="0" smtClean="0">
              <a:latin typeface="ＭＳ ゴシック" panose="020B0609070205080204" pitchFamily="49" charset="-128"/>
              <a:ea typeface="ＭＳ ゴシック" panose="020B0609070205080204" pitchFamily="49" charset="-128"/>
            </a:endParaRPr>
          </a:p>
          <a:p>
            <a:pPr marL="0" indent="0">
              <a:buNone/>
            </a:pPr>
            <a:endParaRPr lang="ja-JP" altLang="en-US" sz="1800" dirty="0">
              <a:latin typeface="ＭＳ ゴシック" panose="020B0609070205080204" pitchFamily="49" charset="-128"/>
              <a:ea typeface="ＭＳ ゴシック" panose="020B0609070205080204" pitchFamily="49" charset="-128"/>
            </a:endParaRPr>
          </a:p>
          <a:p>
            <a:pPr marL="0" indent="0">
              <a:buNone/>
            </a:pPr>
            <a:r>
              <a:rPr lang="ja-JP" altLang="en-US" sz="1800" dirty="0" smtClean="0"/>
              <a:t>お問合せ先</a:t>
            </a:r>
            <a:endParaRPr lang="en-US" altLang="ja-JP" sz="1800" dirty="0"/>
          </a:p>
          <a:p>
            <a:pPr marL="0" indent="0">
              <a:buNone/>
            </a:pPr>
            <a:r>
              <a:rPr lang="ja-JP" altLang="en-US" sz="1800" dirty="0" smtClean="0"/>
              <a:t>宮城県保健福祉部健康推進課がん</a:t>
            </a:r>
            <a:r>
              <a:rPr lang="ja-JP" altLang="en-US" sz="1800" dirty="0"/>
              <a:t>対策班</a:t>
            </a:r>
          </a:p>
          <a:p>
            <a:pPr marL="0" indent="0">
              <a:buNone/>
            </a:pPr>
            <a:r>
              <a:rPr lang="ja-JP" altLang="en-US" sz="1800" dirty="0"/>
              <a:t>電話：</a:t>
            </a:r>
            <a:r>
              <a:rPr lang="en-US" altLang="ja-JP" sz="1800" dirty="0"/>
              <a:t>022-211-2638</a:t>
            </a:r>
          </a:p>
          <a:p>
            <a:pPr marL="0" indent="0">
              <a:buNone/>
            </a:pPr>
            <a:r>
              <a:rPr lang="ja-JP" altLang="en-US" sz="1800" dirty="0"/>
              <a:t>メールアドレス</a:t>
            </a:r>
            <a:r>
              <a:rPr lang="en-US" altLang="ja-JP" sz="1800" dirty="0" smtClean="0"/>
              <a:t>:kensui-g@pref.miyagi.lg.jp</a:t>
            </a:r>
            <a:endParaRPr lang="ja-JP" altLang="en-US" sz="1800" dirty="0">
              <a:latin typeface="ＭＳ ゴシック" panose="020B0609070205080204" pitchFamily="49" charset="-128"/>
              <a:ea typeface="ＭＳ ゴシック" panose="020B0609070205080204" pitchFamily="49" charset="-128"/>
            </a:endParaRPr>
          </a:p>
          <a:p>
            <a:pPr marL="0" indent="0" algn="ctr">
              <a:buNone/>
            </a:pPr>
            <a:endParaRPr kumimoji="1" lang="ja-JP" altLang="en-US" sz="1800" dirty="0">
              <a:latin typeface="ＭＳ ゴシック" panose="020B0609070205080204" pitchFamily="49" charset="-128"/>
              <a:ea typeface="ＭＳ ゴシック" panose="020B0609070205080204" pitchFamily="49" charset="-128"/>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110" y="5121328"/>
            <a:ext cx="2070421"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6084168" y="4149080"/>
            <a:ext cx="2736304" cy="1107996"/>
          </a:xfrm>
          <a:prstGeom prst="rect">
            <a:avLst/>
          </a:prstGeom>
          <a:noFill/>
        </p:spPr>
        <p:txBody>
          <a:bodyPr wrap="square" rtlCol="0">
            <a:spAutoFit/>
          </a:bodyPr>
          <a:lstStyle/>
          <a:p>
            <a:pPr algn="ctr"/>
            <a:r>
              <a:rPr lang="ja-JP" altLang="en-US" sz="6600" dirty="0" smtClean="0"/>
              <a:t>終わり</a:t>
            </a:r>
            <a:endParaRPr kumimoji="1" lang="ja-JP" altLang="en-US" sz="6600" dirty="0"/>
          </a:p>
        </p:txBody>
      </p:sp>
    </p:spTree>
    <p:extLst>
      <p:ext uri="{BB962C8B-B14F-4D97-AF65-F5344CB8AC3E}">
        <p14:creationId xmlns:p14="http://schemas.microsoft.com/office/powerpoint/2010/main" val="4121292176"/>
      </p:ext>
    </p:extLst>
  </p:cSld>
  <p:clrMapOvr>
    <a:masterClrMapping/>
  </p:clrMapOvr>
  <mc:AlternateContent xmlns:mc="http://schemas.openxmlformats.org/markup-compatibility/2006" xmlns:p14="http://schemas.microsoft.com/office/powerpoint/2010/main">
    <mc:Choice Requires="p14">
      <p:transition spd="slow" p14:dur="10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2132856"/>
            <a:ext cx="8229600" cy="4525963"/>
          </a:xfrm>
        </p:spPr>
        <p:txBody>
          <a:bodyPr>
            <a:normAutofit/>
          </a:bodyPr>
          <a:lstStyle/>
          <a:p>
            <a:pPr>
              <a:buNone/>
            </a:pPr>
            <a:r>
              <a:rPr kumimoji="1" lang="ja-JP" altLang="en-US" sz="5400" dirty="0" smtClean="0"/>
              <a:t>　</a:t>
            </a:r>
            <a:endParaRPr kumimoji="1" lang="en-US" altLang="ja-JP" sz="5400" dirty="0" smtClean="0"/>
          </a:p>
          <a:p>
            <a:pPr>
              <a:buNone/>
            </a:pPr>
            <a:r>
              <a:rPr lang="ja-JP" altLang="en-US" sz="5400" dirty="0"/>
              <a:t>　</a:t>
            </a:r>
            <a:r>
              <a:rPr kumimoji="1" lang="ja-JP" altLang="en-US" sz="6000" dirty="0"/>
              <a:t>　</a:t>
            </a:r>
            <a:r>
              <a:rPr kumimoji="1" lang="ja-JP" altLang="en-US" dirty="0" smtClean="0"/>
              <a:t>　　　　　</a:t>
            </a:r>
            <a:endParaRPr kumimoji="1" lang="ja-JP" altLang="en-US" sz="6000" dirty="0"/>
          </a:p>
        </p:txBody>
      </p:sp>
      <p:sp>
        <p:nvSpPr>
          <p:cNvPr id="4" name="スライド番号プレースホルダー 3"/>
          <p:cNvSpPr>
            <a:spLocks noGrp="1"/>
          </p:cNvSpPr>
          <p:nvPr>
            <p:ph type="sldNum" sz="quarter" idx="12"/>
          </p:nvPr>
        </p:nvSpPr>
        <p:spPr/>
        <p:txBody>
          <a:bodyPr/>
          <a:lstStyle/>
          <a:p>
            <a:fld id="{145799AF-4985-481B-BB90-1E6FC4990AA1}" type="slidenum">
              <a:rPr kumimoji="1" lang="ja-JP" altLang="en-US" sz="2000" smtClean="0"/>
              <a:pPr/>
              <a:t>5</a:t>
            </a:fld>
            <a:endParaRPr kumimoji="1" lang="ja-JP" alt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4283" y="620689"/>
            <a:ext cx="8869717" cy="577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タイトル 1"/>
          <p:cNvSpPr>
            <a:spLocks noGrp="1"/>
          </p:cNvSpPr>
          <p:nvPr>
            <p:ph type="title"/>
          </p:nvPr>
        </p:nvSpPr>
        <p:spPr>
          <a:xfrm>
            <a:off x="462372" y="49189"/>
            <a:ext cx="8219256" cy="1143000"/>
          </a:xfrm>
        </p:spPr>
        <p:txBody>
          <a:bodyPr>
            <a:normAutofit fontScale="90000"/>
          </a:bodyPr>
          <a:lstStyle/>
          <a:p>
            <a:r>
              <a:rPr lang="en-US" altLang="ja-JP" dirty="0" smtClean="0"/>
              <a:t/>
            </a:r>
            <a:br>
              <a:rPr lang="en-US" altLang="ja-JP" dirty="0" smtClean="0"/>
            </a:br>
            <a:r>
              <a:rPr lang="ja-JP" altLang="en-US" sz="3600" dirty="0" smtClean="0"/>
              <a:t>クラス</a:t>
            </a:r>
            <a:r>
              <a:rPr lang="ja-JP" altLang="en-US" sz="3600" dirty="0"/>
              <a:t>の２人に１人が</a:t>
            </a:r>
            <a:br>
              <a:rPr lang="ja-JP" altLang="en-US" sz="3600" dirty="0"/>
            </a:br>
            <a:r>
              <a:rPr lang="ja-JP" altLang="en-US" sz="3600" dirty="0"/>
              <a:t>一生のうち</a:t>
            </a:r>
            <a:r>
              <a:rPr lang="ja-JP" altLang="en-US" sz="3600" dirty="0" smtClean="0"/>
              <a:t>に「がん」になる・</a:t>
            </a:r>
            <a:r>
              <a:rPr lang="ja-JP" altLang="en-US" sz="3600" dirty="0"/>
              <a:t>・・</a:t>
            </a:r>
            <a:br>
              <a:rPr lang="ja-JP" altLang="en-US" sz="3600" dirty="0"/>
            </a:br>
            <a:endParaRPr kumimoji="1" lang="ja-JP" altLang="en-US" sz="3600" dirty="0"/>
          </a:p>
        </p:txBody>
      </p:sp>
      <p:grpSp>
        <p:nvGrpSpPr>
          <p:cNvPr id="5" name="グループ化 4"/>
          <p:cNvGrpSpPr/>
          <p:nvPr/>
        </p:nvGrpSpPr>
        <p:grpSpPr>
          <a:xfrm>
            <a:off x="3275856" y="2060848"/>
            <a:ext cx="2592288" cy="4339650"/>
            <a:chOff x="3275856" y="2060848"/>
            <a:chExt cx="2592288" cy="4339650"/>
          </a:xfrm>
        </p:grpSpPr>
        <p:sp>
          <p:nvSpPr>
            <p:cNvPr id="2" name="テキスト ボックス 1"/>
            <p:cNvSpPr txBox="1"/>
            <p:nvPr/>
          </p:nvSpPr>
          <p:spPr>
            <a:xfrm>
              <a:off x="3874533" y="2060848"/>
              <a:ext cx="1394934" cy="4339650"/>
            </a:xfrm>
            <a:prstGeom prst="rect">
              <a:avLst/>
            </a:prstGeom>
            <a:noFill/>
          </p:spPr>
          <p:txBody>
            <a:bodyPr wrap="none" rtlCol="0" anchor="ctr" anchorCtr="0">
              <a:spAutoFit/>
            </a:bodyPr>
            <a:lstStyle/>
            <a:p>
              <a:r>
                <a:rPr kumimoji="1" lang="ja-JP" altLang="en-US" sz="13800" dirty="0" smtClean="0"/>
                <a:t>１</a:t>
              </a:r>
              <a:endParaRPr kumimoji="1" lang="en-US" altLang="ja-JP" sz="13800" dirty="0" smtClean="0"/>
            </a:p>
            <a:p>
              <a:r>
                <a:rPr lang="ja-JP" altLang="en-US" sz="13800" dirty="0" smtClean="0"/>
                <a:t>２</a:t>
              </a:r>
              <a:endParaRPr kumimoji="1" lang="ja-JP" altLang="en-US" sz="13800" dirty="0"/>
            </a:p>
          </p:txBody>
        </p:sp>
        <p:cxnSp>
          <p:nvCxnSpPr>
            <p:cNvPr id="6" name="直線コネクタ 5"/>
            <p:cNvCxnSpPr/>
            <p:nvPr/>
          </p:nvCxnSpPr>
          <p:spPr>
            <a:xfrm>
              <a:off x="3275856" y="4230673"/>
              <a:ext cx="2592288" cy="0"/>
            </a:xfrm>
            <a:prstGeom prst="line">
              <a:avLst/>
            </a:prstGeom>
            <a:ln w="1111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p:cNvSpPr txBox="1"/>
          <p:nvPr/>
        </p:nvSpPr>
        <p:spPr>
          <a:xfrm>
            <a:off x="8870524" y="613274"/>
            <a:ext cx="273476" cy="1008111"/>
          </a:xfrm>
          <a:prstGeom prst="rect">
            <a:avLst/>
          </a:prstGeom>
          <a:solidFill>
            <a:schemeClr val="bg1"/>
          </a:solidFill>
        </p:spPr>
        <p:txBody>
          <a:bodyPr wrap="square" rtlCol="0">
            <a:spAutoFit/>
          </a:bodyPr>
          <a:lstStyle/>
          <a:p>
            <a:endParaRPr kumimoji="1" lang="ja-JP" altLang="en-US" dirty="0"/>
          </a:p>
        </p:txBody>
      </p:sp>
    </p:spTree>
    <p:extLst>
      <p:ext uri="{BB962C8B-B14F-4D97-AF65-F5344CB8AC3E}">
        <p14:creationId xmlns:p14="http://schemas.microsoft.com/office/powerpoint/2010/main" val="1425793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627784" y="1988840"/>
            <a:ext cx="3744416" cy="2308324"/>
          </a:xfrm>
          <a:prstGeom prst="rect">
            <a:avLst/>
          </a:prstGeom>
          <a:noFill/>
          <a:ln>
            <a:solidFill>
              <a:schemeClr val="tx1"/>
            </a:solidFill>
          </a:ln>
        </p:spPr>
        <p:txBody>
          <a:bodyPr wrap="square" rtlCol="0">
            <a:spAutoFit/>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kumimoji="1" lang="ja-JP" altLang="en-US" dirty="0"/>
          </a:p>
        </p:txBody>
      </p:sp>
      <p:sp>
        <p:nvSpPr>
          <p:cNvPr id="2" name="タイトル 1"/>
          <p:cNvSpPr>
            <a:spLocks noGrp="1"/>
          </p:cNvSpPr>
          <p:nvPr>
            <p:ph type="title"/>
          </p:nvPr>
        </p:nvSpPr>
        <p:spPr>
          <a:xfrm>
            <a:off x="251520" y="548680"/>
            <a:ext cx="8640960" cy="1143000"/>
          </a:xfrm>
        </p:spPr>
        <p:txBody>
          <a:bodyPr>
            <a:normAutofit fontScale="90000"/>
          </a:bodyPr>
          <a:lstStyle/>
          <a:p>
            <a:pPr marL="0" indent="0" algn="l"/>
            <a:r>
              <a:rPr lang="ja-JP" altLang="en-US" sz="3600" dirty="0">
                <a:solidFill>
                  <a:srgbClr val="FF0000"/>
                </a:solidFill>
                <a:latin typeface="ＭＳ ゴシック" panose="020B0609070205080204" pitchFamily="49" charset="-128"/>
                <a:ea typeface="ＭＳ ゴシック" panose="020B0609070205080204" pitchFamily="49" charset="-128"/>
              </a:rPr>
              <a:t>がん</a:t>
            </a:r>
            <a:r>
              <a:rPr lang="ja-JP" altLang="en-US" sz="3600" dirty="0">
                <a:latin typeface="ＭＳ ゴシック" panose="020B0609070205080204" pitchFamily="49" charset="-128"/>
                <a:ea typeface="ＭＳ ゴシック" panose="020B0609070205080204" pitchFamily="49" charset="-128"/>
              </a:rPr>
              <a:t>＝からだの中</a:t>
            </a:r>
            <a:r>
              <a:rPr lang="ja-JP" altLang="en-US" sz="3600" dirty="0" smtClean="0">
                <a:latin typeface="ＭＳ ゴシック" panose="020B0609070205080204" pitchFamily="49" charset="-128"/>
                <a:ea typeface="ＭＳ ゴシック" panose="020B0609070205080204" pitchFamily="49" charset="-128"/>
              </a:rPr>
              <a:t>で，異常</a:t>
            </a:r>
            <a:r>
              <a:rPr lang="ja-JP" altLang="en-US" sz="3600" dirty="0">
                <a:latin typeface="ＭＳ ゴシック" panose="020B0609070205080204" pitchFamily="49" charset="-128"/>
                <a:ea typeface="ＭＳ ゴシック" panose="020B0609070205080204" pitchFamily="49" charset="-128"/>
              </a:rPr>
              <a:t>な</a:t>
            </a:r>
            <a:r>
              <a:rPr lang="ja-JP" altLang="en-US" sz="3600" dirty="0" smtClean="0">
                <a:latin typeface="ＭＳ ゴシック" panose="020B0609070205080204" pitchFamily="49" charset="-128"/>
                <a:ea typeface="ＭＳ ゴシック" panose="020B0609070205080204" pitchFamily="49" charset="-128"/>
              </a:rPr>
              <a:t>細胞</a:t>
            </a:r>
            <a:r>
              <a:rPr lang="en-US" altLang="ja-JP" sz="3600" dirty="0" smtClean="0">
                <a:latin typeface="ＭＳ ゴシック" panose="020B0609070205080204" pitchFamily="49" charset="-128"/>
                <a:ea typeface="ＭＳ ゴシック" panose="020B0609070205080204" pitchFamily="49" charset="-128"/>
              </a:rPr>
              <a:t>(</a:t>
            </a:r>
            <a:r>
              <a:rPr lang="ja-JP" altLang="en-US" sz="3600" dirty="0" err="1" smtClean="0">
                <a:latin typeface="ＭＳ ゴシック" panose="020B0609070205080204" pitchFamily="49" charset="-128"/>
                <a:ea typeface="ＭＳ ゴシック" panose="020B0609070205080204" pitchFamily="49" charset="-128"/>
              </a:rPr>
              <a:t>さいぼう</a:t>
            </a:r>
            <a:r>
              <a:rPr lang="en-US" altLang="ja-JP" sz="3600" dirty="0" smtClean="0">
                <a:latin typeface="ＭＳ ゴシック" panose="020B0609070205080204" pitchFamily="49" charset="-128"/>
                <a:ea typeface="ＭＳ ゴシック" panose="020B0609070205080204" pitchFamily="49" charset="-128"/>
              </a:rPr>
              <a:t>)</a:t>
            </a:r>
            <a:br>
              <a:rPr lang="en-US" altLang="ja-JP" sz="3600" dirty="0" smtClean="0">
                <a:latin typeface="ＭＳ ゴシック" panose="020B0609070205080204" pitchFamily="49" charset="-128"/>
                <a:ea typeface="ＭＳ ゴシック" panose="020B0609070205080204" pitchFamily="49" charset="-128"/>
              </a:rPr>
            </a:br>
            <a:r>
              <a:rPr lang="ja-JP" altLang="en-US" sz="3600" dirty="0">
                <a:latin typeface="ＭＳ ゴシック" panose="020B0609070205080204" pitchFamily="49" charset="-128"/>
                <a:ea typeface="ＭＳ ゴシック" panose="020B0609070205080204" pitchFamily="49" charset="-128"/>
              </a:rPr>
              <a:t>　</a:t>
            </a:r>
            <a:r>
              <a:rPr lang="ja-JP" altLang="en-US" sz="3600" dirty="0" smtClean="0">
                <a:latin typeface="ＭＳ ゴシック" panose="020B0609070205080204" pitchFamily="49" charset="-128"/>
                <a:ea typeface="ＭＳ ゴシック" panose="020B0609070205080204" pitchFamily="49" charset="-128"/>
              </a:rPr>
              <a:t>　　がふえてしまう病気</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145799AF-4985-481B-BB90-1E6FC4990AA1}" type="slidenum">
              <a:rPr kumimoji="1" lang="ja-JP" altLang="en-US" smtClean="0"/>
              <a:pPr/>
              <a:t>6</a:t>
            </a:fld>
            <a:endParaRPr kumimoji="1" lang="ja-JP" alt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67" t="4412"/>
          <a:stretch/>
        </p:blipFill>
        <p:spPr bwMode="auto">
          <a:xfrm>
            <a:off x="3269293" y="2079321"/>
            <a:ext cx="3010318" cy="196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55736">
            <a:off x="5594947" y="3610539"/>
            <a:ext cx="514626" cy="98556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024121" y="3501008"/>
            <a:ext cx="2292295" cy="2219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700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196752"/>
            <a:ext cx="7972317" cy="3861591"/>
          </a:xfrm>
          <a:prstGeom prst="rect">
            <a:avLst/>
          </a:prstGeom>
        </p:spPr>
      </p:pic>
      <p:sp>
        <p:nvSpPr>
          <p:cNvPr id="8" name="サブタイトル 7"/>
          <p:cNvSpPr>
            <a:spLocks noGrp="1"/>
          </p:cNvSpPr>
          <p:nvPr>
            <p:ph type="subTitle" idx="1"/>
          </p:nvPr>
        </p:nvSpPr>
        <p:spPr bwMode="ltGray">
          <a:xfrm>
            <a:off x="1986266" y="2742827"/>
            <a:ext cx="5222905" cy="769441"/>
          </a:xfrm>
        </p:spPr>
        <p:txBody>
          <a:bodyPr wrap="none">
            <a:spAutoFit/>
          </a:bodyPr>
          <a:lstStyle/>
          <a:p>
            <a:pPr algn="l"/>
            <a:r>
              <a:rPr lang="ja-JP" altLang="en-US" sz="4400" dirty="0" smtClean="0">
                <a:solidFill>
                  <a:schemeClr val="bg1"/>
                </a:solidFill>
              </a:rPr>
              <a:t>②がんができるしくみ</a:t>
            </a:r>
            <a:endParaRPr kumimoji="1" lang="en-US" altLang="ja-JP" sz="4400" dirty="0" smtClean="0">
              <a:solidFill>
                <a:schemeClr val="bg1"/>
              </a:solidFill>
            </a:endParaRP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0000" y="4941168"/>
            <a:ext cx="21336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145799AF-4985-481B-BB90-1E6FC4990AA1}" type="slidenum">
              <a:rPr kumimoji="1" lang="ja-JP" altLang="en-US" sz="2000" smtClean="0"/>
              <a:pPr/>
              <a:t>7</a:t>
            </a:fld>
            <a:endParaRPr kumimoji="1" lang="ja-JP" altLang="en-US" sz="2000" dirty="0"/>
          </a:p>
        </p:txBody>
      </p:sp>
    </p:spTree>
    <p:extLst>
      <p:ext uri="{BB962C8B-B14F-4D97-AF65-F5344CB8AC3E}">
        <p14:creationId xmlns:p14="http://schemas.microsoft.com/office/powerpoint/2010/main" val="1751761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98304" y="476672"/>
            <a:ext cx="8519514" cy="5581020"/>
          </a:xfrm>
        </p:spPr>
        <p:txBody>
          <a:bodyPr>
            <a:normAutofit/>
          </a:bodyPr>
          <a:lstStyle/>
          <a:p>
            <a:pPr marL="0" indent="0">
              <a:buNone/>
            </a:pPr>
            <a:r>
              <a:rPr lang="ja-JP" altLang="en-US" dirty="0" smtClean="0"/>
              <a:t>私たちの体はたくさんの細胞（さいぼう）でできている。</a:t>
            </a:r>
            <a:endParaRPr lang="en-US" altLang="ja-JP" dirty="0" smtClean="0"/>
          </a:p>
          <a:p>
            <a:pPr>
              <a:buNone/>
            </a:pPr>
            <a:r>
              <a:rPr lang="ja-JP" altLang="en-US" dirty="0" smtClean="0"/>
              <a:t>　　</a:t>
            </a:r>
            <a:endParaRPr lang="en-US" altLang="ja-JP" dirty="0" smtClean="0"/>
          </a:p>
          <a:p>
            <a:pPr>
              <a:buNone/>
            </a:pPr>
            <a:endParaRPr kumimoji="1" lang="en-US" altLang="ja-JP" sz="1800" b="1" dirty="0" smtClean="0"/>
          </a:p>
          <a:p>
            <a:pPr>
              <a:buNone/>
            </a:pPr>
            <a:endParaRPr lang="en-US" altLang="ja-JP" sz="1800" b="1" dirty="0"/>
          </a:p>
          <a:p>
            <a:pPr>
              <a:buNone/>
            </a:pPr>
            <a:endParaRPr kumimoji="1" lang="en-US" altLang="ja-JP" sz="1800" b="1" dirty="0" smtClean="0"/>
          </a:p>
          <a:p>
            <a:pPr>
              <a:buNone/>
            </a:pPr>
            <a:endParaRPr kumimoji="1" lang="en-US" altLang="ja-JP" sz="1800" b="1" dirty="0" smtClean="0"/>
          </a:p>
          <a:p>
            <a:pPr>
              <a:buNone/>
            </a:pPr>
            <a:endParaRPr lang="en-US" altLang="ja-JP" sz="1800" b="1" dirty="0"/>
          </a:p>
          <a:p>
            <a:pPr>
              <a:buNone/>
            </a:pPr>
            <a:r>
              <a:rPr kumimoji="1" lang="ja-JP" altLang="en-US" sz="2000" b="1" dirty="0" smtClean="0"/>
              <a:t>細胞は，古くなると死んで</a:t>
            </a:r>
            <a:endParaRPr kumimoji="1" lang="en-US" altLang="ja-JP" sz="2000" b="1" dirty="0" smtClean="0"/>
          </a:p>
          <a:p>
            <a:pPr>
              <a:buNone/>
            </a:pPr>
            <a:r>
              <a:rPr kumimoji="1" lang="ja-JP" altLang="en-US" sz="2000" b="1" u="sng" dirty="0" smtClean="0"/>
              <a:t>新しくうまれたものと入れ</a:t>
            </a:r>
            <a:endParaRPr kumimoji="1" lang="en-US" altLang="ja-JP" sz="2000" b="1" u="sng" dirty="0" smtClean="0"/>
          </a:p>
          <a:p>
            <a:pPr>
              <a:buNone/>
            </a:pPr>
            <a:r>
              <a:rPr kumimoji="1" lang="ja-JP" altLang="en-US" sz="2000" b="1" u="sng" dirty="0" smtClean="0"/>
              <a:t>かわる</a:t>
            </a:r>
            <a:r>
              <a:rPr kumimoji="1" lang="ja-JP" altLang="en-US" sz="1800" dirty="0" smtClean="0"/>
              <a:t>。</a:t>
            </a:r>
            <a:endParaRPr kumimoji="1" lang="en-US" altLang="ja-JP" sz="1800" dirty="0" smtClean="0"/>
          </a:p>
          <a:p>
            <a:pPr>
              <a:buNone/>
            </a:pPr>
            <a:endParaRPr lang="en-US" altLang="ja-JP" sz="2400" dirty="0"/>
          </a:p>
          <a:p>
            <a:pPr>
              <a:buNone/>
            </a:pPr>
            <a:endParaRPr lang="en-US" altLang="ja-JP" dirty="0"/>
          </a:p>
          <a:p>
            <a:pPr>
              <a:buNone/>
            </a:pPr>
            <a:endParaRPr kumimoji="1" lang="en-US" altLang="ja-JP" sz="1600" dirty="0" smtClean="0"/>
          </a:p>
        </p:txBody>
      </p:sp>
      <p:sp>
        <p:nvSpPr>
          <p:cNvPr id="5" name="フローチャート : 順次アクセス記憶 4"/>
          <p:cNvSpPr/>
          <p:nvPr/>
        </p:nvSpPr>
        <p:spPr>
          <a:xfrm>
            <a:off x="3118981" y="1737790"/>
            <a:ext cx="2740485" cy="2483297"/>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右矢印 5"/>
          <p:cNvSpPr/>
          <p:nvPr/>
        </p:nvSpPr>
        <p:spPr>
          <a:xfrm>
            <a:off x="5884344" y="3772671"/>
            <a:ext cx="42936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14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4377" y="1774962"/>
            <a:ext cx="18049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8314" y="1791891"/>
            <a:ext cx="18049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099" y="1737791"/>
            <a:ext cx="18049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5250" y="2389144"/>
            <a:ext cx="18049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4182" y="2401670"/>
            <a:ext cx="18049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061" y="2401670"/>
            <a:ext cx="18049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452" y="2965342"/>
            <a:ext cx="18049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384" y="2990394"/>
            <a:ext cx="18049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4522" y="2990394"/>
            <a:ext cx="18049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1371" y="2339040"/>
            <a:ext cx="18049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81" y="4723158"/>
            <a:ext cx="18049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乗算記号 7"/>
          <p:cNvSpPr/>
          <p:nvPr/>
        </p:nvSpPr>
        <p:spPr>
          <a:xfrm>
            <a:off x="514862" y="5021025"/>
            <a:ext cx="1080120" cy="100811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15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053" y="4697917"/>
            <a:ext cx="18049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爆発 2 8"/>
          <p:cNvSpPr/>
          <p:nvPr/>
        </p:nvSpPr>
        <p:spPr>
          <a:xfrm>
            <a:off x="1702079" y="4504686"/>
            <a:ext cx="1630961" cy="1539664"/>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16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5808" y="4796540"/>
            <a:ext cx="18049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スライド番号プレースホルダー 6"/>
          <p:cNvSpPr>
            <a:spLocks noGrp="1"/>
          </p:cNvSpPr>
          <p:nvPr>
            <p:ph type="sldNum" sz="quarter" idx="12"/>
          </p:nvPr>
        </p:nvSpPr>
        <p:spPr/>
        <p:txBody>
          <a:bodyPr/>
          <a:lstStyle/>
          <a:p>
            <a:fld id="{145799AF-4985-481B-BB90-1E6FC4990AA1}" type="slidenum">
              <a:rPr kumimoji="1" lang="ja-JP" altLang="en-US" sz="2000" smtClean="0"/>
              <a:pPr/>
              <a:t>8</a:t>
            </a:fld>
            <a:endParaRPr kumimoji="1" lang="ja-JP" altLang="en-US" dirty="0"/>
          </a:p>
        </p:txBody>
      </p:sp>
      <p:pic>
        <p:nvPicPr>
          <p:cNvPr id="3074" name="Picture 2"/>
          <p:cNvPicPr>
            <a:picLocks noChangeAspect="1" noChangeArrowheads="1"/>
          </p:cNvPicPr>
          <p:nvPr/>
        </p:nvPicPr>
        <p:blipFill rotWithShape="1">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5081"/>
          <a:stretch/>
        </p:blipFill>
        <p:spPr bwMode="auto">
          <a:xfrm>
            <a:off x="5849115" y="2874125"/>
            <a:ext cx="1972636" cy="202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円/楕円 14"/>
          <p:cNvSpPr/>
          <p:nvPr/>
        </p:nvSpPr>
        <p:spPr>
          <a:xfrm>
            <a:off x="7324383" y="5750185"/>
            <a:ext cx="290909" cy="294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5223626" y="4728617"/>
            <a:ext cx="1838109" cy="338554"/>
          </a:xfrm>
          <a:prstGeom prst="rect">
            <a:avLst/>
          </a:prstGeom>
          <a:noFill/>
        </p:spPr>
        <p:txBody>
          <a:bodyPr wrap="square" rtlCol="0">
            <a:spAutoFit/>
          </a:bodyPr>
          <a:lstStyle/>
          <a:p>
            <a:r>
              <a:rPr kumimoji="1" lang="en-US" altLang="ja-JP" sz="1600" dirty="0" smtClean="0"/>
              <a:t>1</a:t>
            </a:r>
            <a:r>
              <a:rPr kumimoji="1" lang="ja-JP" altLang="en-US" sz="1600" dirty="0" smtClean="0"/>
              <a:t>つ</a:t>
            </a:r>
            <a:r>
              <a:rPr kumimoji="1" lang="en-US" altLang="ja-JP" sz="1600" dirty="0" smtClean="0"/>
              <a:t>1</a:t>
            </a:r>
            <a:r>
              <a:rPr kumimoji="1" lang="ja-JP" altLang="en-US" sz="1600" dirty="0" smtClean="0"/>
              <a:t>つの細胞</a:t>
            </a:r>
            <a:endParaRPr kumimoji="1" lang="ja-JP" altLang="en-US" sz="1600" dirty="0"/>
          </a:p>
        </p:txBody>
      </p:sp>
      <p:sp>
        <p:nvSpPr>
          <p:cNvPr id="38" name="円形吹き出し 37"/>
          <p:cNvSpPr/>
          <p:nvPr/>
        </p:nvSpPr>
        <p:spPr>
          <a:xfrm>
            <a:off x="6151024" y="5021025"/>
            <a:ext cx="2597440" cy="1490955"/>
          </a:xfrm>
          <a:prstGeom prst="wedgeEllipseCallout">
            <a:avLst>
              <a:gd name="adj1" fmla="val -58129"/>
              <a:gd name="adj2" fmla="val -1946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rPr>
              <a:t>ディ・エヌ・エー</a:t>
            </a:r>
          </a:p>
          <a:p>
            <a:pPr>
              <a:lnSpc>
                <a:spcPts val="2400"/>
              </a:lnSpc>
            </a:pPr>
            <a:r>
              <a:rPr kumimoji="1" lang="ja-JP" altLang="en-US" sz="2400" b="1" dirty="0" smtClean="0">
                <a:solidFill>
                  <a:schemeClr val="tx1"/>
                </a:solidFill>
              </a:rPr>
              <a:t>ＤＮＡ</a:t>
            </a:r>
            <a:r>
              <a:rPr kumimoji="1" lang="ja-JP" altLang="en-US" sz="2400" dirty="0" smtClean="0">
                <a:solidFill>
                  <a:schemeClr val="tx1"/>
                </a:solidFill>
              </a:rPr>
              <a:t>が入っている</a:t>
            </a:r>
            <a:endParaRPr kumimoji="1" lang="ja-JP" altLang="en-US" sz="2400" dirty="0">
              <a:solidFill>
                <a:schemeClr val="tx1"/>
              </a:solidFill>
            </a:endParaRPr>
          </a:p>
        </p:txBody>
      </p:sp>
      <p:sp>
        <p:nvSpPr>
          <p:cNvPr id="19" name="円弧 18"/>
          <p:cNvSpPr/>
          <p:nvPr/>
        </p:nvSpPr>
        <p:spPr>
          <a:xfrm>
            <a:off x="4321132" y="3855409"/>
            <a:ext cx="902494" cy="2256465"/>
          </a:xfrm>
          <a:prstGeom prst="arc">
            <a:avLst/>
          </a:prstGeom>
          <a:ln w="571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145799AF-4985-481B-BB90-1E6FC4990AA1}" type="slidenum">
              <a:rPr kumimoji="1" lang="ja-JP" altLang="en-US" smtClean="0"/>
              <a:pPr/>
              <a:t>9</a:t>
            </a:fld>
            <a:endParaRPr kumimoji="1" lang="ja-JP" alt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49847" y="3618195"/>
            <a:ext cx="3934050" cy="323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角丸四角形吹き出し 5"/>
          <p:cNvSpPr/>
          <p:nvPr/>
        </p:nvSpPr>
        <p:spPr>
          <a:xfrm>
            <a:off x="683568" y="400738"/>
            <a:ext cx="2952328" cy="1872208"/>
          </a:xfrm>
          <a:prstGeom prst="wedgeRoundRectCallout">
            <a:avLst>
              <a:gd name="adj1" fmla="val 15319"/>
              <a:gd name="adj2" fmla="val 8242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000" b="1" dirty="0" smtClean="0">
                <a:solidFill>
                  <a:schemeClr val="tx1"/>
                </a:solidFill>
              </a:rPr>
              <a:t>モドー先生！</a:t>
            </a:r>
            <a:endParaRPr lang="en-US" altLang="ja-JP" sz="2000" b="1" dirty="0">
              <a:solidFill>
                <a:schemeClr val="tx1"/>
              </a:solidFill>
            </a:endParaRPr>
          </a:p>
          <a:p>
            <a:pPr>
              <a:lnSpc>
                <a:spcPct val="150000"/>
              </a:lnSpc>
            </a:pPr>
            <a:r>
              <a:rPr kumimoji="1" lang="ja-JP" altLang="en-US" sz="1000" b="1" dirty="0" smtClean="0">
                <a:solidFill>
                  <a:schemeClr val="tx1"/>
                </a:solidFill>
              </a:rPr>
              <a:t>ディ・エヌ・エー</a:t>
            </a:r>
          </a:p>
          <a:p>
            <a:pPr>
              <a:lnSpc>
                <a:spcPts val="2000"/>
              </a:lnSpc>
            </a:pPr>
            <a:r>
              <a:rPr kumimoji="1" lang="ja-JP" altLang="en-US" sz="2000" b="1" dirty="0" smtClean="0">
                <a:solidFill>
                  <a:srgbClr val="FF0000"/>
                </a:solidFill>
              </a:rPr>
              <a:t>ＤＮＡ</a:t>
            </a:r>
            <a:r>
              <a:rPr kumimoji="1" lang="ja-JP" altLang="en-US" sz="2000" b="1" dirty="0" smtClean="0">
                <a:solidFill>
                  <a:schemeClr val="tx1"/>
                </a:solidFill>
              </a:rPr>
              <a:t>ってなんですか？</a:t>
            </a:r>
            <a:endParaRPr kumimoji="1" lang="ja-JP" altLang="en-US" sz="2000" b="1" dirty="0">
              <a:solidFill>
                <a:schemeClr val="tx1"/>
              </a:solidFill>
            </a:endParaRPr>
          </a:p>
        </p:txBody>
      </p:sp>
      <p:sp>
        <p:nvSpPr>
          <p:cNvPr id="10" name="角丸四角形吹き出し 9"/>
          <p:cNvSpPr/>
          <p:nvPr/>
        </p:nvSpPr>
        <p:spPr>
          <a:xfrm>
            <a:off x="3904604" y="400739"/>
            <a:ext cx="4824536" cy="2812238"/>
          </a:xfrm>
          <a:prstGeom prst="wedgeRoundRectCallout">
            <a:avLst>
              <a:gd name="adj1" fmla="val 12186"/>
              <a:gd name="adj2" fmla="val 7124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kumimoji="1" lang="ja-JP" altLang="en-US" sz="1000" b="1" dirty="0" smtClean="0">
                <a:solidFill>
                  <a:schemeClr val="tx1"/>
                </a:solidFill>
              </a:rPr>
              <a:t>ディ・エヌ・エー</a:t>
            </a:r>
            <a:r>
              <a:rPr kumimoji="1" lang="ja-JP" altLang="en-US" b="1" dirty="0" smtClean="0">
                <a:solidFill>
                  <a:srgbClr val="FF0000"/>
                </a:solidFill>
              </a:rPr>
              <a:t>　</a:t>
            </a:r>
          </a:p>
          <a:p>
            <a:pPr>
              <a:lnSpc>
                <a:spcPts val="2000"/>
              </a:lnSpc>
            </a:pPr>
            <a:r>
              <a:rPr kumimoji="1" lang="ja-JP" altLang="en-US" sz="2000" b="1" dirty="0" smtClean="0">
                <a:solidFill>
                  <a:srgbClr val="FF0000"/>
                </a:solidFill>
              </a:rPr>
              <a:t>ＤＮＡ</a:t>
            </a:r>
            <a:r>
              <a:rPr kumimoji="1" lang="ja-JP" altLang="en-US" sz="2000" b="1" dirty="0" smtClean="0">
                <a:solidFill>
                  <a:schemeClr val="tx1"/>
                </a:solidFill>
              </a:rPr>
              <a:t>っていうのはね，生物のからだの</a:t>
            </a:r>
            <a:endParaRPr kumimoji="1" lang="en-US" altLang="ja-JP" sz="2000" b="1" dirty="0" smtClean="0">
              <a:solidFill>
                <a:schemeClr val="tx1"/>
              </a:solidFill>
            </a:endParaRPr>
          </a:p>
          <a:p>
            <a:pPr>
              <a:lnSpc>
                <a:spcPts val="2400"/>
              </a:lnSpc>
            </a:pPr>
            <a:r>
              <a:rPr kumimoji="1" lang="ja-JP" altLang="en-US" sz="2000" b="1" dirty="0" smtClean="0">
                <a:solidFill>
                  <a:schemeClr val="tx1"/>
                </a:solidFill>
              </a:rPr>
              <a:t>細胞の中にあって，生物の形や，性質を決める</a:t>
            </a:r>
            <a:r>
              <a:rPr kumimoji="1" lang="ja-JP" altLang="en-US" sz="2000" b="1" dirty="0" smtClean="0">
                <a:solidFill>
                  <a:srgbClr val="FF0000"/>
                </a:solidFill>
              </a:rPr>
              <a:t>「生物の設計図」</a:t>
            </a:r>
            <a:r>
              <a:rPr kumimoji="1" lang="ja-JP" altLang="en-US" sz="2000" b="1" dirty="0" smtClean="0">
                <a:solidFill>
                  <a:schemeClr val="tx1"/>
                </a:solidFill>
              </a:rPr>
              <a:t>なんだよ。</a:t>
            </a:r>
            <a:endParaRPr kumimoji="1" lang="en-US" altLang="ja-JP" sz="2000" b="1" dirty="0" smtClean="0">
              <a:solidFill>
                <a:schemeClr val="tx1"/>
              </a:solidFill>
            </a:endParaRPr>
          </a:p>
          <a:p>
            <a:pPr>
              <a:lnSpc>
                <a:spcPts val="1000"/>
              </a:lnSpc>
            </a:pPr>
            <a:r>
              <a:rPr lang="ja-JP" altLang="en-US" sz="1000" b="1" dirty="0" smtClean="0">
                <a:solidFill>
                  <a:schemeClr val="tx1"/>
                </a:solidFill>
              </a:rPr>
              <a:t>　　　　　　　　ディ</a:t>
            </a:r>
            <a:r>
              <a:rPr lang="ja-JP" altLang="en-US" sz="1000" b="1" dirty="0">
                <a:solidFill>
                  <a:schemeClr val="tx1"/>
                </a:solidFill>
              </a:rPr>
              <a:t>・エヌ・エー</a:t>
            </a:r>
            <a:r>
              <a:rPr lang="ja-JP" altLang="en-US" sz="2000" b="1" dirty="0">
                <a:solidFill>
                  <a:srgbClr val="FF0000"/>
                </a:solidFill>
              </a:rPr>
              <a:t>　</a:t>
            </a:r>
          </a:p>
          <a:p>
            <a:pPr>
              <a:lnSpc>
                <a:spcPts val="2000"/>
              </a:lnSpc>
            </a:pPr>
            <a:r>
              <a:rPr lang="ja-JP" altLang="en-US" sz="2000" b="1" dirty="0" smtClean="0">
                <a:solidFill>
                  <a:schemeClr val="tx1"/>
                </a:solidFill>
              </a:rPr>
              <a:t>ヒトのＤＮＡには，「ヒトという生物の設計</a:t>
            </a:r>
            <a:endParaRPr lang="en-US" altLang="ja-JP" sz="2000" b="1" dirty="0" smtClean="0">
              <a:solidFill>
                <a:schemeClr val="tx1"/>
              </a:solidFill>
            </a:endParaRPr>
          </a:p>
          <a:p>
            <a:pPr>
              <a:lnSpc>
                <a:spcPts val="2400"/>
              </a:lnSpc>
            </a:pPr>
            <a:r>
              <a:rPr lang="ja-JP" altLang="en-US" sz="2000" b="1" dirty="0" smtClean="0">
                <a:solidFill>
                  <a:schemeClr val="tx1"/>
                </a:solidFill>
              </a:rPr>
              <a:t>図」が書き込まれているんだよ。</a:t>
            </a:r>
            <a:endParaRPr kumimoji="1" lang="en-US" altLang="ja-JP" sz="2000" b="1" dirty="0" smtClean="0">
              <a:solidFill>
                <a:schemeClr val="tx1"/>
              </a:solidFill>
            </a:endParaRPr>
          </a:p>
        </p:txBody>
      </p:sp>
      <p:sp>
        <p:nvSpPr>
          <p:cNvPr id="12" name="テキスト ボックス 11"/>
          <p:cNvSpPr txBox="1"/>
          <p:nvPr/>
        </p:nvSpPr>
        <p:spPr>
          <a:xfrm>
            <a:off x="6712125" y="6228020"/>
            <a:ext cx="1244251" cy="369332"/>
          </a:xfrm>
          <a:prstGeom prst="rect">
            <a:avLst/>
          </a:prstGeom>
          <a:noFill/>
        </p:spPr>
        <p:txBody>
          <a:bodyPr wrap="none" rtlCol="0">
            <a:spAutoFit/>
          </a:bodyPr>
          <a:lstStyle/>
          <a:p>
            <a:r>
              <a:rPr lang="ja-JP" altLang="en-US" b="1" dirty="0" smtClean="0"/>
              <a:t>モドー</a:t>
            </a:r>
            <a:r>
              <a:rPr lang="ja-JP" altLang="en-US" b="1" dirty="0"/>
              <a:t>先生</a:t>
            </a:r>
            <a:endParaRPr kumimoji="1" lang="ja-JP" altLang="en-US" b="1" dirty="0"/>
          </a:p>
        </p:txBody>
      </p:sp>
      <p:pic>
        <p:nvPicPr>
          <p:cNvPr id="2" name="図 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6769"/>
          <a:stretch/>
        </p:blipFill>
        <p:spPr>
          <a:xfrm>
            <a:off x="969638" y="3658697"/>
            <a:ext cx="2934966" cy="3199303"/>
          </a:xfrm>
          <a:prstGeom prst="rect">
            <a:avLst/>
          </a:prstGeom>
        </p:spPr>
      </p:pic>
    </p:spTree>
    <p:extLst>
      <p:ext uri="{BB962C8B-B14F-4D97-AF65-F5344CB8AC3E}">
        <p14:creationId xmlns:p14="http://schemas.microsoft.com/office/powerpoint/2010/main" val="732479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5275</TotalTime>
  <Words>1095</Words>
  <Application>Microsoft Office PowerPoint</Application>
  <PresentationFormat>画面に合わせる (4:3)</PresentationFormat>
  <Paragraphs>653</Paragraphs>
  <Slides>44</Slides>
  <Notes>44</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44</vt:i4>
      </vt:variant>
    </vt:vector>
  </HeadingPairs>
  <TitlesOfParts>
    <vt:vector size="46" baseType="lpstr">
      <vt:lpstr>Office テーマ</vt:lpstr>
      <vt:lpstr>文書</vt:lpstr>
      <vt:lpstr>宮城県小学校・中学校向け　がん教育教材</vt:lpstr>
      <vt:lpstr>PowerPoint プレゼンテーション</vt:lpstr>
      <vt:lpstr>PowerPoint プレゼンテーション</vt:lpstr>
      <vt:lpstr> </vt:lpstr>
      <vt:lpstr> クラスの２人に１人が 一生のうちに「がん」になる・・・ </vt:lpstr>
      <vt:lpstr>がん＝からだの中で，異常な細胞(さいぼう) 　　　がふえてしまう病気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がん細胞は，大きくなるとからだの正常な部分にも広がっていく。 血管などに入りこむと，血液の流れに乗って全身に広がっていきます。これを「転移（てんい）」といいます。 </vt:lpstr>
      <vt:lpstr>PowerPoint プレゼンテーション</vt:lpstr>
      <vt:lpstr>PowerPoint プレゼンテーション</vt:lpstr>
      <vt:lpstr>たばこのけむりには，約60種類もの発がん物質がふくまれている。</vt:lpstr>
      <vt:lpstr>未成年はたばこの害をうけやすい</vt:lpstr>
      <vt:lpstr>PowerPoint プレゼンテーション</vt:lpstr>
      <vt:lpstr>他人がすっているたばこのけむりをすってしまうと，がんだけではなく，様々な病気になる危険性（きけんせい）が高まります。</vt:lpstr>
      <vt:lpstr>PowerPoint プレゼンテーション</vt:lpstr>
      <vt:lpstr>PowerPoint プレゼンテーション</vt:lpstr>
      <vt:lpstr>塩分をとりすぎないようにしましょう 　　　　　　　　　　　　　　　　</vt:lpstr>
      <vt:lpstr>野菜・果物をとりましょう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クイズ第１問 「がん検診」は， 健康な人には必要ない？</vt:lpstr>
      <vt:lpstr>PowerPoint プレゼンテーション</vt:lpstr>
      <vt:lpstr>宮城県は集団がん検診 発祥（はっしょう）の地！</vt:lpstr>
      <vt:lpstr>がん検診の種類と受ける年齢（ねんれい）</vt:lpstr>
      <vt:lpstr>PowerPoint プレゼンテーション</vt:lpstr>
      <vt:lpstr>がんの治療法（ちりょうほう）</vt:lpstr>
      <vt:lpstr>体やこころの痛みをやわらげる方法 「緩和（かんわ）ケア」 </vt:lpstr>
      <vt:lpstr>クイズ第２問 「がんはうつる病気？」</vt:lpstr>
      <vt:lpstr>PowerPoint プレゼンテーション</vt:lpstr>
      <vt:lpstr>PowerPoint プレゼンテーション</vt:lpstr>
      <vt:lpstr>「子どものがん」について</vt:lpstr>
      <vt:lpstr>がんの子どもたちは，治療をしながら 近接する特別支援学校や院内学級などで 勉強しています</vt:lpstr>
      <vt:lpstr>もしも身近な人ががんになったら</vt:lpstr>
      <vt:lpstr>「がん」について学んだことを ぜひおうちの人に話してください</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宮城県がん予防教育事業</dc:title>
  <dc:creator>宮城県</dc:creator>
  <cp:lastModifiedBy>千葉　圭子</cp:lastModifiedBy>
  <cp:revision>702</cp:revision>
  <cp:lastPrinted>2017-09-22T01:03:56Z</cp:lastPrinted>
  <dcterms:created xsi:type="dcterms:W3CDTF">2013-09-11T07:16:10Z</dcterms:created>
  <dcterms:modified xsi:type="dcterms:W3CDTF">2017-09-28T04:47:00Z</dcterms:modified>
</cp:coreProperties>
</file>