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6" r:id="rId2"/>
    <p:sldId id="523" r:id="rId3"/>
    <p:sldId id="407" r:id="rId4"/>
    <p:sldId id="383" r:id="rId5"/>
    <p:sldId id="408" r:id="rId6"/>
    <p:sldId id="388" r:id="rId7"/>
    <p:sldId id="409" r:id="rId8"/>
    <p:sldId id="524" r:id="rId9"/>
    <p:sldId id="410" r:id="rId10"/>
    <p:sldId id="450" r:id="rId11"/>
    <p:sldId id="525" r:id="rId12"/>
    <p:sldId id="526" r:id="rId13"/>
    <p:sldId id="527" r:id="rId14"/>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BC04B8E0-1747-4414-94A2-0A50DEF6DD96}">
          <p14:sldIdLst>
            <p14:sldId id="256"/>
            <p14:sldId id="523"/>
          </p14:sldIdLst>
        </p14:section>
        <p14:section name="(1)歯・口の発育と機能の発達" id="{1F7728B7-D26D-4C57-995B-3119DBCBD1DC}">
          <p14:sldIdLst>
            <p14:sldId id="407"/>
            <p14:sldId id="383"/>
            <p14:sldId id="408"/>
            <p14:sldId id="388"/>
            <p14:sldId id="409"/>
            <p14:sldId id="524"/>
            <p14:sldId id="410"/>
            <p14:sldId id="450"/>
            <p14:sldId id="525"/>
            <p14:sldId id="526"/>
            <p14:sldId id="527"/>
          </p14:sldIdLst>
        </p14:section>
      </p14:sectionLst>
    </p:ext>
    <p:ext uri="{EFAFB233-063F-42B5-8137-9DF3F51BA10A}">
      <p15:sldGuideLst xmlns:p15="http://schemas.microsoft.com/office/powerpoint/2012/main">
        <p15:guide id="1" orient="horz" pos="2160"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FAF8"/>
    <a:srgbClr val="002570"/>
    <a:srgbClr val="0033CC"/>
    <a:srgbClr val="0000FF"/>
    <a:srgbClr val="FF3399"/>
    <a:srgbClr val="FF3300"/>
    <a:srgbClr val="CC3300"/>
    <a:srgbClr val="FF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72121" autoAdjust="0"/>
  </p:normalViewPr>
  <p:slideViewPr>
    <p:cSldViewPr>
      <p:cViewPr varScale="1">
        <p:scale>
          <a:sx n="76" d="100"/>
          <a:sy n="76" d="100"/>
        </p:scale>
        <p:origin x="1476" y="84"/>
      </p:cViewPr>
      <p:guideLst>
        <p:guide orient="horz" pos="2160"/>
        <p:guide pos="3900"/>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1"/>
            <a:ext cx="3076976" cy="513789"/>
          </a:xfrm>
          <a:prstGeom prst="rect">
            <a:avLst/>
          </a:prstGeom>
        </p:spPr>
        <p:txBody>
          <a:bodyPr vert="horz" lIns="95463" tIns="47732" rIns="95463" bIns="47732" rtlCol="0"/>
          <a:lstStyle>
            <a:lvl1pPr algn="r">
              <a:defRPr sz="1300"/>
            </a:lvl1pPr>
          </a:lstStyle>
          <a:p>
            <a:fld id="{765BF51B-74E2-4F0D-BBBB-60F4EB9FBA9D}" type="datetimeFigureOut">
              <a:rPr kumimoji="1" lang="ja-JP" altLang="en-US" smtClean="0"/>
              <a:t>2025/2/25</a:t>
            </a:fld>
            <a:endParaRPr kumimoji="1" lang="ja-JP" altLang="en-US"/>
          </a:p>
        </p:txBody>
      </p:sp>
      <p:sp>
        <p:nvSpPr>
          <p:cNvPr id="4" name="フッター プレースホルダー 3"/>
          <p:cNvSpPr>
            <a:spLocks noGrp="1"/>
          </p:cNvSpPr>
          <p:nvPr>
            <p:ph type="ftr" sz="quarter" idx="2"/>
          </p:nvPr>
        </p:nvSpPr>
        <p:spPr>
          <a:xfrm>
            <a:off x="2" y="9720825"/>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5"/>
            <a:ext cx="3076976" cy="513789"/>
          </a:xfrm>
          <a:prstGeom prst="rect">
            <a:avLst/>
          </a:prstGeom>
        </p:spPr>
        <p:txBody>
          <a:bodyPr vert="horz" lIns="95463" tIns="47732" rIns="95463" bIns="47732" rtlCol="0" anchor="b"/>
          <a:lstStyle>
            <a:lvl1pPr algn="r">
              <a:defRPr sz="13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1"/>
            <a:ext cx="3076364" cy="511731"/>
          </a:xfrm>
          <a:prstGeom prst="rect">
            <a:avLst/>
          </a:prstGeom>
        </p:spPr>
        <p:txBody>
          <a:bodyPr vert="horz" lIns="95463" tIns="47732" rIns="95463" bIns="47732" rtlCol="0"/>
          <a:lstStyle>
            <a:lvl1pPr algn="r">
              <a:defRPr sz="1300"/>
            </a:lvl1pPr>
          </a:lstStyle>
          <a:p>
            <a:fld id="{9E41456C-E9CF-4A3B-A360-FAFD8267C420}" type="datetimeFigureOut">
              <a:rPr kumimoji="1" lang="ja-JP" altLang="en-US" smtClean="0"/>
              <a:pPr/>
              <a:t>2025/2/25</a:t>
            </a:fld>
            <a:endParaRPr kumimoji="1" lang="ja-JP" altLang="en-US"/>
          </a:p>
        </p:txBody>
      </p:sp>
      <p:sp>
        <p:nvSpPr>
          <p:cNvPr id="4" name="スライド イメージ プレースホルダー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1731"/>
          </a:xfrm>
          <a:prstGeom prst="rect">
            <a:avLst/>
          </a:prstGeom>
        </p:spPr>
        <p:txBody>
          <a:bodyPr vert="horz" lIns="95463" tIns="47732" rIns="95463" bIns="47732" rtlCol="0" anchor="b"/>
          <a:lstStyle>
            <a:lvl1pPr algn="r">
              <a:defRPr sz="13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r>
              <a:rPr kumimoji="1" lang="ja-JP" altLang="en-US" dirty="0"/>
              <a:t>今日は、歯の健康について勉強しましょう。</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a:t>
            </a:fld>
            <a:endParaRPr kumimoji="1" lang="ja-JP" altLang="en-US"/>
          </a:p>
        </p:txBody>
      </p:sp>
    </p:spTree>
    <p:extLst>
      <p:ext uri="{BB962C8B-B14F-4D97-AF65-F5344CB8AC3E}">
        <p14:creationId xmlns:p14="http://schemas.microsoft.com/office/powerpoint/2010/main" val="4026139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xfrm>
            <a:off x="138113" y="766763"/>
            <a:ext cx="6823075" cy="3838575"/>
          </a:xfrm>
          <a:noFill/>
          <a:ln>
            <a:solidFill>
              <a:srgbClr val="000000"/>
            </a:solidFill>
            <a:miter lim="800000"/>
            <a:headEnd/>
            <a:tailEnd/>
          </a:ln>
        </p:spPr>
      </p:sp>
      <p:sp>
        <p:nvSpPr>
          <p:cNvPr id="3" name="ノート プレースホルダ 2"/>
          <p:cNvSpPr>
            <a:spLocks noGrp="1"/>
          </p:cNvSpPr>
          <p:nvPr>
            <p:ph type="body" idx="1"/>
          </p:nvPr>
        </p:nvSpPr>
        <p:spPr/>
        <p:txBody>
          <a:bodyPr>
            <a:normAutofit/>
          </a:bodyPr>
          <a:lstStyle/>
          <a:p>
            <a:pPr rtl="0"/>
            <a:r>
              <a:rPr lang="ja-JP" altLang="en-US" dirty="0"/>
              <a:t>歯や口の役割</a:t>
            </a:r>
            <a:endParaRPr lang="en-US" altLang="ja-JP" dirty="0"/>
          </a:p>
          <a:p>
            <a:pPr rtl="0"/>
            <a:endParaRPr lang="ja-JP" altLang="en-US" dirty="0"/>
          </a:p>
          <a:p>
            <a:pPr rtl="0"/>
            <a:r>
              <a:rPr lang="ja-JP" altLang="en-US" dirty="0"/>
              <a:t>●「食物をよく噛み、味わいおいしく食べること」「人と豊かに話すこと」など歯・口の働きは、生活の楽しさ・豊かさに深く結びつき、生涯にわたる</a:t>
            </a:r>
            <a:r>
              <a:rPr lang="en-US" altLang="ja-JP" dirty="0"/>
              <a:t>QOL</a:t>
            </a:r>
            <a:r>
              <a:rPr lang="ja-JP" altLang="en-US" dirty="0" err="1"/>
              <a:t>に寄</a:t>
            </a:r>
            <a:r>
              <a:rPr lang="ja-JP" altLang="en-US" dirty="0"/>
              <a:t>与するものです。</a:t>
            </a:r>
          </a:p>
        </p:txBody>
      </p:sp>
      <p:sp>
        <p:nvSpPr>
          <p:cNvPr id="23556" name="スライド番号プレースホルダ 3"/>
          <p:cNvSpPr>
            <a:spLocks noGrp="1"/>
          </p:cNvSpPr>
          <p:nvPr>
            <p:ph type="sldNum" sz="quarter" idx="5"/>
          </p:nvPr>
        </p:nvSpPr>
        <p:spPr bwMode="auto">
          <a:noFill/>
          <a:ln>
            <a:miter lim="800000"/>
            <a:headEnd/>
            <a:tailEnd/>
          </a:ln>
        </p:spPr>
        <p:txBody>
          <a:bodyPr/>
          <a:lstStyle/>
          <a:p>
            <a:fld id="{2BEF713A-3246-4E3D-A32B-309C6203187D}" type="slidenum">
              <a:rPr lang="ja-JP" altLang="en-US" smtClean="0">
                <a:ea typeface="ＭＳ Ｐゴシック" pitchFamily="50" charset="-128"/>
              </a:rPr>
              <a:pPr/>
              <a:t>10</a:t>
            </a:fld>
            <a:endParaRPr lang="ja-JP" altLang="en-US">
              <a:ea typeface="ＭＳ Ｐゴシック" pitchFamily="50" charset="-128"/>
            </a:endParaRPr>
          </a:p>
        </p:txBody>
      </p:sp>
    </p:spTree>
    <p:extLst>
      <p:ext uri="{BB962C8B-B14F-4D97-AF65-F5344CB8AC3E}">
        <p14:creationId xmlns:p14="http://schemas.microsoft.com/office/powerpoint/2010/main" val="121136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口腔機能の健全な育成のためには正しい食事法が重要です。</a:t>
            </a:r>
            <a:endParaRPr kumimoji="1" lang="en-US" altLang="ja-JP" dirty="0"/>
          </a:p>
          <a:p>
            <a:r>
              <a:rPr kumimoji="1" lang="ja-JP" altLang="en-US" dirty="0"/>
              <a:t>うがいができない・よだれが垂れやすい場合や、食事中に・口を開けて食べる・硬い物が食べられない・小さいものしか食べられない・時間が掛かる　場合は口腔機能発達不全の可能性があります。</a:t>
            </a:r>
            <a:endParaRPr kumimoji="1" lang="en-US" altLang="ja-JP" dirty="0"/>
          </a:p>
          <a:p>
            <a:r>
              <a:rPr kumimoji="1" lang="ja-JP" altLang="en-US" dirty="0"/>
              <a:t>大きな塊が食べられない</a:t>
            </a:r>
            <a:r>
              <a:rPr lang="ja-JP" altLang="ja-JP" sz="1800" kern="0" dirty="0">
                <a:solidFill>
                  <a:srgbClr val="FF0000"/>
                </a:solidFill>
                <a:effectLst/>
                <a:ea typeface="ＭＳ Ｐゴシック" panose="020B0600070205080204" pitchFamily="50" charset="-128"/>
                <a:cs typeface="ＭＳ Ｐゴシック" panose="020B0600070205080204" pitchFamily="50" charset="-128"/>
              </a:rPr>
              <a:t>時期（前歯の交換時期）</a:t>
            </a:r>
            <a:r>
              <a:rPr kumimoji="1" lang="ja-JP" altLang="en-US" dirty="0"/>
              <a:t>はスプーンやお箸で小さくしてから食べてください。</a:t>
            </a:r>
            <a:endParaRPr kumimoji="1" lang="en-US" altLang="ja-JP" dirty="0"/>
          </a:p>
          <a:p>
            <a:r>
              <a:rPr kumimoji="1" lang="ja-JP" altLang="en-US" dirty="0"/>
              <a:t>楽しく食べることも重要ですが、時間が掛かる場合は、食事に集中できる環境を作って下さい。</a:t>
            </a:r>
            <a:endParaRPr kumimoji="1" lang="en-US" altLang="ja-JP" dirty="0"/>
          </a:p>
          <a:p>
            <a:endParaRPr kumimoji="1" lang="en-US" altLang="ja-JP" dirty="0"/>
          </a:p>
          <a:p>
            <a:r>
              <a:rPr kumimoji="1" lang="ja-JP" altLang="en-US" dirty="0"/>
              <a:t>間食が多く、運動が少ないと、食事量が減ってしまいます。</a:t>
            </a:r>
            <a:endParaRPr kumimoji="1" lang="en-US" altLang="ja-JP" dirty="0"/>
          </a:p>
          <a:p>
            <a:r>
              <a:rPr kumimoji="1" lang="ja-JP" altLang="en-US" dirty="0"/>
              <a:t>また、しっかりと咀嚼するためには正しい姿勢が必要です。椅子に深く座り、足の裏を地面にしっかりと付けて、背筋を伸ばして下さい。正しい姿勢が正しい筋肉の動きとコントロールに繋がります。</a:t>
            </a:r>
            <a:endParaRPr kumimoji="1" lang="en-US" altLang="ja-JP" dirty="0"/>
          </a:p>
          <a:p>
            <a:r>
              <a:rPr kumimoji="1" lang="ja-JP" altLang="en-US" dirty="0"/>
              <a:t>口の中に食べ物を含んだまま咀嚼せずに遊んでいると、誤嚥や窒息へ繋がりますので、口の中に物が入っているときは食事に集中させましょう。</a:t>
            </a:r>
            <a:endParaRPr kumimoji="1" lang="en-US" altLang="ja-JP" dirty="0"/>
          </a:p>
          <a:p>
            <a:r>
              <a:rPr kumimoji="1" lang="ja-JP" altLang="en-US" dirty="0"/>
              <a:t>食べ物は水や牛乳で流し込まず、しっかりと噛んで、唾液を分泌させてから飲み込むようにします。唾液が出ることで、味を感じ、消化吸収にも貢献します。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2569595-CB9C-4055-8312-7BBEB59C1C8D}" type="slidenum">
              <a:rPr kumimoji="1" lang="ja-JP" altLang="en-US" smtClean="0"/>
              <a:pPr/>
              <a:t>11</a:t>
            </a:fld>
            <a:endParaRPr kumimoji="1" lang="ja-JP" altLang="en-US"/>
          </a:p>
        </p:txBody>
      </p:sp>
    </p:spTree>
    <p:extLst>
      <p:ext uri="{BB962C8B-B14F-4D97-AF65-F5344CB8AC3E}">
        <p14:creationId xmlns:p14="http://schemas.microsoft.com/office/powerpoint/2010/main" val="28785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39B8D-A1A7-1BAE-B653-17559152AD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E42372-8AD1-EFAA-9DD5-702ADF81A5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0724BD-2AE0-DD6A-E189-D21ACD8184E6}"/>
              </a:ext>
            </a:extLst>
          </p:cNvPr>
          <p:cNvSpPr>
            <a:spLocks noGrp="1"/>
          </p:cNvSpPr>
          <p:nvPr>
            <p:ph type="body" idx="1"/>
          </p:nvPr>
        </p:nvSpPr>
        <p:spPr/>
        <p:txBody>
          <a:bodyPr/>
          <a:lstStyle/>
          <a:p>
            <a:r>
              <a:rPr kumimoji="1" lang="ja-JP" altLang="en-US" dirty="0"/>
              <a:t>構音は</a:t>
            </a:r>
            <a:r>
              <a:rPr kumimoji="1" lang="en-US" altLang="ja-JP" dirty="0"/>
              <a:t>6</a:t>
            </a:r>
            <a:r>
              <a:rPr kumimoji="1" lang="ja-JP" altLang="en-US" dirty="0"/>
              <a:t>歳頃に完成するため、低学年では滑舌が悪い方もいます。しかし、中学年以降にパ・タ・カ・ラ・サ行の発音が悪い場合は口腔機能発達不全を疑います。</a:t>
            </a:r>
            <a:endParaRPr kumimoji="1" lang="en-US" altLang="ja-JP" dirty="0"/>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く</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きゅ</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になる。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さ</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しゃ</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す</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しゅ</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になる。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ら</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りゃ</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りゅ</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になる。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つ</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てゅ</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になる。　など</a:t>
            </a:r>
            <a:endParaRPr kumimoji="1" lang="en-US" altLang="ja-JP" dirty="0"/>
          </a:p>
          <a:p>
            <a:r>
              <a:rPr kumimoji="1" lang="ja-JP" altLang="en-US" dirty="0"/>
              <a:t>トレーニング法として、低学年では唇を閉じて左右の頬を</a:t>
            </a:r>
            <a:r>
              <a:rPr kumimoji="1" lang="ja-JP" altLang="en-US" u="sng" dirty="0"/>
              <a:t>同時に</a:t>
            </a:r>
            <a:r>
              <a:rPr kumimoji="1" lang="ja-JP" altLang="en-US" dirty="0"/>
              <a:t>膨らますうがいができます。</a:t>
            </a:r>
            <a:endParaRPr kumimoji="1" lang="en-US" altLang="ja-JP" dirty="0"/>
          </a:p>
          <a:p>
            <a:r>
              <a:rPr kumimoji="1" lang="ja-JP" altLang="en-US" dirty="0"/>
              <a:t>中学年以上になると、左右の頬を</a:t>
            </a:r>
            <a:r>
              <a:rPr kumimoji="1" lang="ja-JP" altLang="en-US" u="sng" dirty="0"/>
              <a:t>交互に</a:t>
            </a:r>
            <a:r>
              <a:rPr kumimoji="1" lang="ja-JP" altLang="en-US" dirty="0"/>
              <a:t>膨らますブクブクうがいができます。</a:t>
            </a:r>
            <a:endParaRPr kumimoji="1" lang="en-US" altLang="ja-JP" dirty="0"/>
          </a:p>
          <a:p>
            <a:r>
              <a:rPr kumimoji="1" lang="ja-JP" altLang="en-US" dirty="0"/>
              <a:t>その他のトレーニングとして</a:t>
            </a:r>
            <a:r>
              <a:rPr kumimoji="1" lang="en-US" altLang="ja-JP" dirty="0"/>
              <a:t>(</a:t>
            </a:r>
            <a:r>
              <a:rPr kumimoji="1" lang="ja-JP" altLang="en-US" dirty="0"/>
              <a:t>慣れたら手を使わず</a:t>
            </a:r>
            <a:r>
              <a:rPr kumimoji="1" lang="en-US" altLang="ja-JP" dirty="0"/>
              <a:t>)</a:t>
            </a:r>
            <a:r>
              <a:rPr kumimoji="1" lang="ja-JP" altLang="en-US" dirty="0"/>
              <a:t>風船を膨らましたり、ふき戻しを使っても効果的です。</a:t>
            </a:r>
            <a:endParaRPr kumimoji="1" lang="en-US" altLang="ja-JP" dirty="0"/>
          </a:p>
          <a:p>
            <a:r>
              <a:rPr kumimoji="1" lang="ja-JP" altLang="en-US" dirty="0"/>
              <a:t>学校のクラス全員で口と舌を大きく動かす</a:t>
            </a:r>
            <a:r>
              <a:rPr kumimoji="1" lang="en-US" altLang="ja-JP" dirty="0"/>
              <a:t>『</a:t>
            </a:r>
            <a:r>
              <a:rPr kumimoji="1" lang="ja-JP" altLang="en-US" dirty="0"/>
              <a:t>あいうべ体操</a:t>
            </a:r>
            <a:r>
              <a:rPr kumimoji="1" lang="en-US" altLang="ja-JP" dirty="0"/>
              <a:t>』</a:t>
            </a:r>
            <a:r>
              <a:rPr kumimoji="1" lang="ja-JP" altLang="en-US" dirty="0"/>
              <a:t>も効果的です。</a:t>
            </a:r>
            <a:endParaRPr kumimoji="1" lang="en-US" altLang="ja-JP" dirty="0"/>
          </a:p>
          <a:p>
            <a:endParaRPr kumimoji="1" lang="en-US" altLang="ja-JP" dirty="0"/>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●私たちは、口や歯、舌、のどを使って声を出したり、言葉を話したりしています。</a:t>
            </a:r>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●口や歯、舌、のどを上手に使えると、はっきりとした声や言葉で話すことができるようになります。</a:t>
            </a:r>
          </a:p>
          <a:p>
            <a:r>
              <a:rPr lang="ja-JP" altLang="ja-JP" sz="1800" dirty="0">
                <a:effectLst/>
                <a:ea typeface="ＭＳ 明朝" panose="02020609040205080304" pitchFamily="17" charset="-128"/>
                <a:cs typeface="Times New Roman" panose="02020603050405020304" pitchFamily="18" charset="0"/>
              </a:rPr>
              <a:t>●（ここでは）口の力を引き出すトレーニングをしてみましょう。</a:t>
            </a:r>
            <a:endParaRPr kumimoji="1" lang="en-US" altLang="ja-JP" sz="1800" dirty="0">
              <a:effectLst/>
              <a:ea typeface="ＭＳ 明朝" panose="02020609040205080304" pitchFamily="17" charset="-128"/>
              <a:cs typeface="Times New Roman" panose="02020603050405020304" pitchFamily="18" charset="0"/>
            </a:endParaRPr>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①口を閉じてほっぺたをふくらませ、ブクブクうがいをするように動かしてみましょう。できる人は、左右のほっぺたを交互に膨らませてみましょう。</a:t>
            </a:r>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②（風船や吹き戻しを用意できるなら）空気を吹き込んで膨らませたり、戻したりしてみましょう。</a:t>
            </a:r>
          </a:p>
          <a:p>
            <a:r>
              <a:rPr lang="ja-JP" altLang="ja-JP" sz="1800" dirty="0">
                <a:effectLst/>
                <a:ea typeface="ＭＳ 明朝" panose="02020609040205080304" pitchFamily="17" charset="-128"/>
                <a:cs typeface="Times New Roman" panose="02020603050405020304" pitchFamily="18" charset="0"/>
              </a:rPr>
              <a:t>③口と舌を「あ」「い」「う」「べ」と順番に大きく動かしてみましょう。あいうべ体操は口呼吸になるのを防ぎ、風邪をひきにくくなるという効果があると言われています</a:t>
            </a:r>
            <a:endParaRPr lang="en-US" altLang="ja-JP" sz="1800" dirty="0">
              <a:effectLst/>
              <a:ea typeface="ＭＳ 明朝" panose="02020609040205080304" pitchFamily="17" charset="-128"/>
              <a:cs typeface="Times New Roman" panose="02020603050405020304" pitchFamily="18" charset="0"/>
            </a:endParaRPr>
          </a:p>
          <a:p>
            <a:endParaRPr kumimoji="1" lang="en-US" altLang="ja-JP" sz="1800" dirty="0">
              <a:effectLst/>
              <a:ea typeface="ＭＳ 明朝" panose="02020609040205080304" pitchFamily="17"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大きく口をあけて「あーーーー」「いーーーー」「うーーーー」「べーーーー」と声を出します。「べー」の時には舌をできるだけ下に伸ばすように出します。</a:t>
            </a:r>
          </a:p>
          <a:p>
            <a:endParaRPr kumimoji="1" lang="en-US" altLang="ja-JP" dirty="0"/>
          </a:p>
          <a:p>
            <a:pPr algn="just"/>
            <a:r>
              <a:rPr lang="ja-JP" altLang="ja-JP" sz="1800" kern="100" dirty="0">
                <a:effectLst/>
                <a:latin typeface="Apple Color Emoji"/>
                <a:ea typeface="ＭＳ 明朝" panose="02020609040205080304" pitchFamily="17" charset="-128"/>
                <a:cs typeface="Apple Color Emoji"/>
              </a:rPr>
              <a:t>⚫︎</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できるだけおおげさに、声は少しで</a:t>
            </a:r>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OK</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algn="just"/>
            <a:r>
              <a:rPr lang="ja-JP" altLang="ja-JP" sz="1800" kern="100" dirty="0">
                <a:effectLst/>
                <a:latin typeface="Apple Color Emoji"/>
                <a:ea typeface="ＭＳ 明朝" panose="02020609040205080304" pitchFamily="17" charset="-128"/>
                <a:cs typeface="Apple Color Emoji"/>
              </a:rPr>
              <a:t>⚫︎</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１セット４秒前後のゆっくりとした動作で！</a:t>
            </a:r>
          </a:p>
          <a:p>
            <a:pPr algn="just"/>
            <a:r>
              <a:rPr lang="ja-JP" altLang="ja-JP" sz="1800" kern="100" dirty="0">
                <a:effectLst/>
                <a:latin typeface="Apple Color Emoji"/>
                <a:ea typeface="ＭＳ 明朝" panose="02020609040205080304" pitchFamily="17" charset="-128"/>
                <a:cs typeface="Apple Color Emoji"/>
              </a:rPr>
              <a:t>⚫︎</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一日３０セット（３分間）を目標にスタート！</a:t>
            </a:r>
          </a:p>
          <a:p>
            <a:pPr algn="just"/>
            <a:r>
              <a:rPr lang="ja-JP" altLang="ja-JP" sz="1800" kern="100" dirty="0">
                <a:effectLst/>
                <a:latin typeface="Apple Color Emoji"/>
                <a:ea typeface="ＭＳ 明朝" panose="02020609040205080304" pitchFamily="17" charset="-128"/>
                <a:cs typeface="Apple Color Emoji"/>
              </a:rPr>
              <a:t>⚫︎</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あごに痛みのある場合は、「い</a:t>
            </a:r>
            <a:r>
              <a:rPr lang="ja-JP" altLang="ja-JP" sz="1800" kern="100" dirty="0">
                <a:effectLst/>
                <a:latin typeface="Apple Color Emoji"/>
                <a:ea typeface="ＭＳ 明朝" panose="02020609040205080304" pitchFamily="17" charset="-128"/>
                <a:cs typeface="Apple Color Emoji"/>
              </a:rPr>
              <a:t>〜う〜</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」でも</a:t>
            </a:r>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OK</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endParaRPr kumimoji="1" lang="ja-JP" altLang="en-US" dirty="0"/>
          </a:p>
        </p:txBody>
      </p:sp>
      <p:sp>
        <p:nvSpPr>
          <p:cNvPr id="4" name="スライド番号プレースホルダー 3">
            <a:extLst>
              <a:ext uri="{FF2B5EF4-FFF2-40B4-BE49-F238E27FC236}">
                <a16:creationId xmlns:a16="http://schemas.microsoft.com/office/drawing/2014/main" id="{91A77914-9FF2-A007-52A6-FE5E15D8B296}"/>
              </a:ext>
            </a:extLst>
          </p:cNvPr>
          <p:cNvSpPr>
            <a:spLocks noGrp="1"/>
          </p:cNvSpPr>
          <p:nvPr>
            <p:ph type="sldNum" sz="quarter" idx="5"/>
          </p:nvPr>
        </p:nvSpPr>
        <p:spPr/>
        <p:txBody>
          <a:bodyPr/>
          <a:lstStyle/>
          <a:p>
            <a:fld id="{D2569595-CB9C-4055-8312-7BBEB59C1C8D}" type="slidenum">
              <a:rPr kumimoji="1" lang="ja-JP" altLang="en-US" smtClean="0"/>
              <a:pPr/>
              <a:t>12</a:t>
            </a:fld>
            <a:endParaRPr kumimoji="1" lang="ja-JP" altLang="en-US"/>
          </a:p>
        </p:txBody>
      </p:sp>
    </p:spTree>
    <p:extLst>
      <p:ext uri="{BB962C8B-B14F-4D97-AF65-F5344CB8AC3E}">
        <p14:creationId xmlns:p14="http://schemas.microsoft.com/office/powerpoint/2010/main" val="215456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B68AD-98EB-0C38-3EAE-FC033B3B4A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A85BAB-0C12-B180-4200-F3891344D7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992A62-B862-1EBC-5EE1-6AF97E416918}"/>
              </a:ext>
            </a:extLst>
          </p:cNvPr>
          <p:cNvSpPr>
            <a:spLocks noGrp="1"/>
          </p:cNvSpPr>
          <p:nvPr>
            <p:ph type="body" idx="1"/>
          </p:nvPr>
        </p:nvSpPr>
        <p:spPr/>
        <p:txBody>
          <a:bodyPr/>
          <a:lstStyle/>
          <a:p>
            <a:r>
              <a:rPr kumimoji="1" lang="ja-JP" altLang="en-US" dirty="0"/>
              <a:t>良く噛めることは、満腹中枢を刺激して肥満防止に繋がり、更に脳の活性化や運動能力の向上に繋がります。</a:t>
            </a:r>
            <a:endParaRPr kumimoji="1" lang="en-US" altLang="ja-JP" dirty="0"/>
          </a:p>
          <a:p>
            <a:r>
              <a:rPr kumimoji="1" lang="ja-JP" altLang="en-US" dirty="0"/>
              <a:t>また、充分な咀嚼は唾液を分泌するため、口臭を予防し、味を感じ、消化吸収を助けるため成長も促進します。</a:t>
            </a:r>
            <a:endParaRPr kumimoji="1" lang="en-US" altLang="ja-JP" dirty="0"/>
          </a:p>
          <a:p>
            <a:r>
              <a:rPr kumimoji="1" lang="ja-JP" altLang="en-US" dirty="0"/>
              <a:t>更に口の筋力が付くと、全身の成長へと繋がり、姿勢や運動能力が向上し、口呼吸が減ることにより、空気が直接喉や肺に入らないため、風邪も引きにくくなります。</a:t>
            </a:r>
            <a:endParaRPr kumimoji="1" lang="en-US" altLang="ja-JP" dirty="0"/>
          </a:p>
          <a:p>
            <a:endParaRPr kumimoji="1" lang="en-US" altLang="ja-JP" dirty="0"/>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●よく噛んで食べることは、体のさまざまなところに良い影響があります。</a:t>
            </a:r>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まず、よく噛んで食べると、顔や頭についている筋肉をよく使うので、脳への血流が増え、脳の働きが活発になります。特に、朝ごはんをしっかり嚙んで食べると目が覚めて元気になります。また、よく噛むことは歯を食いしばる力も育てるので、体に力が入って運動することを助けてくれます。</a:t>
            </a:r>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●次に、よく噛んで食べると、たくさんだ液が出てきます。このだ液は、口の中で食べ物と混ざり、味をよく感じるようになります。また、</a:t>
            </a:r>
            <a:r>
              <a:rPr lang="ja-JP" altLang="ja-JP" sz="1800"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消化を助け、</a:t>
            </a:r>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食べたものの栄養が胃や腸で体に取り込まれやすくなり、体を元気に、成長させることに役立ちます。</a:t>
            </a:r>
          </a:p>
          <a:p>
            <a:pPr algn="just"/>
            <a: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良い姿勢でよく噛んで食べることは口の力がつくことにもつながるので、良い姿勢を保つことができたり、運動する力にもなったります。また、口呼吸が減ると、口やのどの乾燥を防ぎ、かぜをひきにくくなると言われています。</a:t>
            </a:r>
          </a:p>
          <a:p>
            <a:endParaRPr kumimoji="1" lang="ja-JP" altLang="en-US" dirty="0"/>
          </a:p>
        </p:txBody>
      </p:sp>
      <p:sp>
        <p:nvSpPr>
          <p:cNvPr id="4" name="スライド番号プレースホルダー 3">
            <a:extLst>
              <a:ext uri="{FF2B5EF4-FFF2-40B4-BE49-F238E27FC236}">
                <a16:creationId xmlns:a16="http://schemas.microsoft.com/office/drawing/2014/main" id="{5BA14144-7CCE-77A7-A15C-121A79E9D12D}"/>
              </a:ext>
            </a:extLst>
          </p:cNvPr>
          <p:cNvSpPr>
            <a:spLocks noGrp="1"/>
          </p:cNvSpPr>
          <p:nvPr>
            <p:ph type="sldNum" sz="quarter" idx="5"/>
          </p:nvPr>
        </p:nvSpPr>
        <p:spPr/>
        <p:txBody>
          <a:bodyPr/>
          <a:lstStyle/>
          <a:p>
            <a:fld id="{D2569595-CB9C-4055-8312-7BBEB59C1C8D}" type="slidenum">
              <a:rPr kumimoji="1" lang="ja-JP" altLang="en-US" smtClean="0"/>
              <a:pPr/>
              <a:t>13</a:t>
            </a:fld>
            <a:endParaRPr kumimoji="1" lang="ja-JP" altLang="en-US"/>
          </a:p>
        </p:txBody>
      </p:sp>
    </p:spTree>
    <p:extLst>
      <p:ext uri="{BB962C8B-B14F-4D97-AF65-F5344CB8AC3E}">
        <p14:creationId xmlns:p14="http://schemas.microsoft.com/office/powerpoint/2010/main" val="136729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2</a:t>
            </a:fld>
            <a:endParaRPr kumimoji="1" lang="ja-JP" altLang="en-US"/>
          </a:p>
        </p:txBody>
      </p:sp>
    </p:spTree>
    <p:extLst>
      <p:ext uri="{BB962C8B-B14F-4D97-AF65-F5344CB8AC3E}">
        <p14:creationId xmlns:p14="http://schemas.microsoft.com/office/powerpoint/2010/main" val="128635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3075" cy="3838575"/>
          </a:xfrm>
        </p:spPr>
      </p:sp>
      <p:sp>
        <p:nvSpPr>
          <p:cNvPr id="3" name="ノート プレースホルダー 2"/>
          <p:cNvSpPr>
            <a:spLocks noGrp="1"/>
          </p:cNvSpPr>
          <p:nvPr>
            <p:ph type="body" idx="1"/>
          </p:nvPr>
        </p:nvSpPr>
        <p:spPr/>
        <p:txBody>
          <a:bodyPr/>
          <a:lstStyle/>
          <a:p>
            <a:pPr defTabSz="954634">
              <a:defRPr/>
            </a:pPr>
            <a:r>
              <a:rPr lang="ja-JP" altLang="en-US" sz="1300" b="1" dirty="0">
                <a:solidFill>
                  <a:schemeClr val="tx2">
                    <a:lumMod val="10000"/>
                  </a:schemeClr>
                </a:solidFill>
              </a:rPr>
              <a:t>（１）歯・口の発育と機能の発達</a:t>
            </a:r>
          </a:p>
          <a:p>
            <a:endParaRPr kumimoji="1" lang="ja-JP" altLang="en-US" dirty="0">
              <a:solidFill>
                <a:schemeClr val="bg1">
                  <a:lumMod val="95000"/>
                  <a:lumOff val="5000"/>
                </a:schemeClr>
              </a:solidFill>
            </a:endParaRP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3</a:t>
            </a:fld>
            <a:endParaRPr kumimoji="1" lang="ja-JP" altLang="en-US"/>
          </a:p>
        </p:txBody>
      </p:sp>
    </p:spTree>
    <p:extLst>
      <p:ext uri="{BB962C8B-B14F-4D97-AF65-F5344CB8AC3E}">
        <p14:creationId xmlns:p14="http://schemas.microsoft.com/office/powerpoint/2010/main" val="193235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D3B0077D-EC7A-4EF8-8B89-6EC285394FB9}" type="slidenum">
              <a:rPr lang="en-US" altLang="ja-JP" smtClean="0">
                <a:solidFill>
                  <a:srgbClr val="000000"/>
                </a:solidFill>
              </a:rPr>
              <a:pPr/>
              <a:t>4</a:t>
            </a:fld>
            <a:endParaRPr lang="en-US" altLang="ja-JP">
              <a:solidFill>
                <a:srgbClr val="000000"/>
              </a:solidFill>
            </a:endParaRPr>
          </a:p>
        </p:txBody>
      </p:sp>
      <p:sp>
        <p:nvSpPr>
          <p:cNvPr id="16387"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p:spPr>
      </p:sp>
      <p:sp>
        <p:nvSpPr>
          <p:cNvPr id="15364" name="Rectangle 3"/>
          <p:cNvSpPr>
            <a:spLocks noGrp="1" noChangeArrowheads="1"/>
          </p:cNvSpPr>
          <p:nvPr>
            <p:ph type="body" idx="1"/>
          </p:nvPr>
        </p:nvSpPr>
        <p:spPr bwMode="auto">
          <a:xfrm>
            <a:off x="709930" y="4861442"/>
            <a:ext cx="5659720" cy="1940314"/>
          </a:xfrm>
        </p:spPr>
        <p:txBody>
          <a:bodyPr wrap="square" numCol="1" anchor="t" anchorCtr="0" compatLnSpc="1">
            <a:prstTxWarp prst="textNoShape">
              <a:avLst/>
            </a:prstTxWarp>
            <a:normAutofit fontScale="85000" lnSpcReduction="20000"/>
          </a:bodyPr>
          <a:lstStyle/>
          <a:p>
            <a:pPr rtl="0"/>
            <a:r>
              <a:rPr lang="ja-JP" altLang="en-US" dirty="0"/>
              <a:t>一生つかう大切な歯</a:t>
            </a:r>
            <a:endParaRPr lang="en-US" altLang="ja-JP" dirty="0"/>
          </a:p>
          <a:p>
            <a:pPr rtl="0"/>
            <a:endParaRPr lang="ja-JP" altLang="en-US" dirty="0"/>
          </a:p>
          <a:p>
            <a:pPr rtl="0"/>
            <a:r>
              <a:rPr lang="ja-JP" altLang="en-US" dirty="0"/>
              <a:t>　歯、口は成長過程のなかでダイナミックに変化していきます。特に小学生の時は、乳歯が抜け、永久歯へと生え変わる大切な時期です。</a:t>
            </a:r>
          </a:p>
          <a:p>
            <a:pPr rtl="0"/>
            <a:r>
              <a:rPr lang="ja-JP" altLang="en-US" dirty="0"/>
              <a:t>　生涯を通じて生活を豊かに過ごすためには、歯と口の健康を維持して、より良く食べる機能の獲得が大変重要となります。</a:t>
            </a:r>
            <a:endParaRPr lang="en-US" altLang="ja-JP" dirty="0"/>
          </a:p>
          <a:p>
            <a:pPr rtl="0"/>
            <a:endParaRPr lang="ja-JP" altLang="en-US" dirty="0"/>
          </a:p>
          <a:p>
            <a:pPr rtl="0"/>
            <a:r>
              <a:rPr lang="ja-JP" altLang="en-US" dirty="0"/>
              <a:t>●生まれたばかりの赤ちゃんはまだ歯がありません。</a:t>
            </a:r>
          </a:p>
          <a:p>
            <a:pPr rtl="0"/>
            <a:r>
              <a:rPr lang="ja-JP" altLang="en-US" dirty="0"/>
              <a:t>●生後</a:t>
            </a:r>
            <a:r>
              <a:rPr lang="en-US" altLang="ja-JP" dirty="0"/>
              <a:t>6</a:t>
            </a:r>
            <a:r>
              <a:rPr lang="ja-JP" altLang="en-US" dirty="0"/>
              <a:t>カ月くらいから乳歯（子どもの歯）が生え始め、</a:t>
            </a:r>
            <a:r>
              <a:rPr lang="en-US" altLang="ja-JP" dirty="0"/>
              <a:t>3</a:t>
            </a:r>
            <a:r>
              <a:rPr lang="ja-JP" altLang="en-US" dirty="0"/>
              <a:t>歳ころに生え揃います。</a:t>
            </a:r>
          </a:p>
          <a:p>
            <a:pPr rtl="0"/>
            <a:r>
              <a:rPr lang="ja-JP" altLang="en-US" dirty="0"/>
              <a:t>●そして、</a:t>
            </a:r>
            <a:r>
              <a:rPr lang="en-US" altLang="ja-JP" dirty="0"/>
              <a:t>6</a:t>
            </a:r>
            <a:r>
              <a:rPr lang="ja-JP" altLang="en-US" dirty="0"/>
              <a:t>歳ころから乳歯が永久歯（おとなの歯）に生え変わり始めます。</a:t>
            </a:r>
          </a:p>
          <a:p>
            <a:pPr rtl="0"/>
            <a:r>
              <a:rPr lang="ja-JP" altLang="en-US" dirty="0"/>
              <a:t>●顎の筋肉や骨の成長とともに</a:t>
            </a:r>
            <a:r>
              <a:rPr lang="en-US" altLang="ja-JP" dirty="0"/>
              <a:t>12</a:t>
            </a:r>
            <a:r>
              <a:rPr lang="ja-JP" altLang="en-US" dirty="0"/>
              <a:t>歳～</a:t>
            </a:r>
            <a:r>
              <a:rPr lang="en-US" altLang="ja-JP" dirty="0"/>
              <a:t>14</a:t>
            </a:r>
            <a:r>
              <a:rPr lang="ja-JP" altLang="en-US" dirty="0"/>
              <a:t>歳ころに永久歯が生え揃います。</a:t>
            </a:r>
          </a:p>
          <a:p>
            <a:pPr rtl="0"/>
            <a:r>
              <a:rPr lang="ja-JP" altLang="en-US" dirty="0"/>
              <a:t>●ここで完成された永久歯列は、皆さんが、おじいさんおばあさんになっても毎日の生活を根底から支える大切なものです。</a:t>
            </a:r>
            <a:endParaRPr lang="en-US" altLang="ja-JP" dirty="0"/>
          </a:p>
          <a:p>
            <a:pPr rtl="0"/>
            <a:endParaRPr lang="ja-JP" altLang="en-US" dirty="0"/>
          </a:p>
          <a:p>
            <a:pPr rtl="0"/>
            <a:r>
              <a:rPr lang="ja-JP" altLang="en-US" dirty="0"/>
              <a:t>　むし歯や</a:t>
            </a:r>
            <a:r>
              <a:rPr lang="ja-JP" altLang="en-US"/>
              <a:t>歯周病で</a:t>
            </a:r>
            <a:r>
              <a:rPr lang="ja-JP" altLang="en-US" dirty="0"/>
              <a:t>歯を失わず、丈夫な歯でよく噛んで食べて、健康な未来をつくっていきましょう。</a:t>
            </a:r>
          </a:p>
        </p:txBody>
      </p:sp>
    </p:spTree>
    <p:extLst>
      <p:ext uri="{BB962C8B-B14F-4D97-AF65-F5344CB8AC3E}">
        <p14:creationId xmlns:p14="http://schemas.microsoft.com/office/powerpoint/2010/main" val="364635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a:t>乳歯の口の中の様子</a:t>
            </a:r>
            <a:endParaRPr lang="en-US" altLang="ja-JP" dirty="0"/>
          </a:p>
          <a:p>
            <a:pPr rtl="0"/>
            <a:endParaRPr lang="ja-JP" altLang="en-US" dirty="0"/>
          </a:p>
          <a:p>
            <a:pPr rtl="0"/>
            <a:r>
              <a:rPr lang="ja-JP" altLang="en-US" dirty="0"/>
              <a:t>　乳歯が生える時期には、個人差がありますが、通常は６ヶ月頃に生えはじめ、２歳半から３歳頃までに生え揃います。</a:t>
            </a:r>
            <a:endParaRPr lang="en-US" altLang="ja-JP" dirty="0"/>
          </a:p>
          <a:p>
            <a:pPr rtl="0"/>
            <a:endParaRPr lang="ja-JP" altLang="en-US" dirty="0"/>
          </a:p>
          <a:p>
            <a:pPr rtl="0"/>
            <a:r>
              <a:rPr lang="ja-JP" altLang="en-US" dirty="0"/>
              <a:t>●これは乳歯の歯並びを正面からみたものです。</a:t>
            </a:r>
            <a:endParaRPr lang="en-US" altLang="ja-JP" dirty="0"/>
          </a:p>
          <a:p>
            <a:pPr rtl="0"/>
            <a:endParaRPr lang="ja-JP" altLang="en-US" dirty="0"/>
          </a:p>
          <a:p>
            <a:pPr rtl="0"/>
            <a:r>
              <a:rPr lang="ja-JP" altLang="en-US" dirty="0"/>
              <a:t>●乳歯の数は、上と下</a:t>
            </a:r>
            <a:r>
              <a:rPr lang="en-US" altLang="ja-JP" dirty="0"/>
              <a:t>10</a:t>
            </a:r>
            <a:r>
              <a:rPr lang="ja-JP" altLang="en-US" dirty="0"/>
              <a:t>本ずつで合わせて</a:t>
            </a:r>
            <a:r>
              <a:rPr lang="en-US" altLang="ja-JP" dirty="0"/>
              <a:t>20</a:t>
            </a:r>
            <a:r>
              <a:rPr lang="ja-JP" altLang="en-US" dirty="0"/>
              <a:t>本です。乳歯が生えることでものを噛むことができるようになり、顔の形も整います。</a:t>
            </a:r>
          </a:p>
          <a:p>
            <a:pPr rtl="0"/>
            <a:r>
              <a:rPr lang="ja-JP" altLang="en-US" dirty="0"/>
              <a:t> ・永久歯と同じように切歯、犬歯、臼歯があります。</a:t>
            </a:r>
          </a:p>
          <a:p>
            <a:pPr rtl="0"/>
            <a:r>
              <a:rPr lang="ja-JP" altLang="en-US" dirty="0"/>
              <a:t> ・ 一番奥の臼歯</a:t>
            </a:r>
            <a:r>
              <a:rPr lang="en-US" altLang="ja-JP" dirty="0"/>
              <a:t>(</a:t>
            </a:r>
            <a:r>
              <a:rPr lang="ja-JP" altLang="en-US" dirty="0"/>
              <a:t>第二乳臼歯）のさらに奥から第一大臼歯（</a:t>
            </a:r>
            <a:r>
              <a:rPr lang="en-US" altLang="ja-JP" dirty="0"/>
              <a:t>6</a:t>
            </a:r>
            <a:r>
              <a:rPr lang="ja-JP" altLang="en-US" dirty="0"/>
              <a:t>歳臼歯）が</a:t>
            </a:r>
            <a:r>
              <a:rPr lang="en-US" altLang="ja-JP" dirty="0"/>
              <a:t>6</a:t>
            </a:r>
            <a:r>
              <a:rPr lang="ja-JP" altLang="en-US" dirty="0"/>
              <a:t>歳ころから生えてきます。</a:t>
            </a:r>
          </a:p>
          <a:p>
            <a:pPr rtl="0"/>
            <a:r>
              <a:rPr lang="ja-JP" altLang="en-US" dirty="0"/>
              <a:t> ・乳歯は、むし歯の進行が早く、この時期のむし歯や歯並びの問題は次に生えてくる永久歯に影響するので特に注意が必要です。</a:t>
            </a:r>
          </a:p>
        </p:txBody>
      </p:sp>
    </p:spTree>
    <p:extLst>
      <p:ext uri="{BB962C8B-B14F-4D97-AF65-F5344CB8AC3E}">
        <p14:creationId xmlns:p14="http://schemas.microsoft.com/office/powerpoint/2010/main" val="306255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idx="5"/>
          </p:nvPr>
        </p:nvSpPr>
        <p:spPr bwMode="auto">
          <a:noFill/>
          <a:ln>
            <a:miter lim="800000"/>
            <a:headEnd/>
            <a:tailEnd/>
          </a:ln>
        </p:spPr>
        <p:txBody>
          <a:bodyPr/>
          <a:lstStyle/>
          <a:p>
            <a:fld id="{1B365C09-4709-42AF-A459-F31BA9D5A06E}" type="slidenum">
              <a:rPr lang="en-US" altLang="ja-JP" smtClean="0"/>
              <a:pPr/>
              <a:t>6</a:t>
            </a:fld>
            <a:endParaRPr lang="en-US" altLang="ja-JP"/>
          </a:p>
        </p:txBody>
      </p:sp>
      <p:sp>
        <p:nvSpPr>
          <p:cNvPr id="21507" name="Rectangle 1"/>
          <p:cNvSpPr>
            <a:spLocks noGrp="1" noRot="1" noChangeAspect="1" noChangeArrowheads="1" noTextEdit="1"/>
          </p:cNvSpPr>
          <p:nvPr>
            <p:ph type="sldImg"/>
          </p:nvPr>
        </p:nvSpPr>
        <p:spPr bwMode="auto">
          <a:xfrm>
            <a:off x="138113" y="766763"/>
            <a:ext cx="6823075" cy="3838575"/>
          </a:xfrm>
          <a:solidFill>
            <a:srgbClr val="FFFFFF"/>
          </a:solidFill>
          <a:ln>
            <a:solidFill>
              <a:srgbClr val="000000"/>
            </a:solidFill>
            <a:miter lim="800000"/>
            <a:headEnd/>
            <a:tailEnd/>
          </a:ln>
        </p:spPr>
      </p:sp>
      <p:sp>
        <p:nvSpPr>
          <p:cNvPr id="21508"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rtl="0"/>
            <a:r>
              <a:rPr lang="ja-JP" altLang="en-US" dirty="0"/>
              <a:t>乳歯から永久歯への生えかわり</a:t>
            </a:r>
            <a:endParaRPr lang="en-US" altLang="ja-JP" dirty="0"/>
          </a:p>
          <a:p>
            <a:pPr rtl="0"/>
            <a:endParaRPr lang="ja-JP" altLang="en-US" dirty="0"/>
          </a:p>
          <a:p>
            <a:pPr rtl="0"/>
            <a:r>
              <a:rPr lang="ja-JP" altLang="en-US" dirty="0"/>
              <a:t>●小学生期は、乳歯から永久歯へ生え変わる時期で歯並びや噛み合わせを育成する面から大切な時期です。</a:t>
            </a:r>
          </a:p>
          <a:p>
            <a:pPr rtl="0"/>
            <a:r>
              <a:rPr lang="ja-JP" altLang="en-US" dirty="0"/>
              <a:t>　・個人差はありますが、一般的に</a:t>
            </a:r>
            <a:r>
              <a:rPr lang="en-US" altLang="ja-JP" dirty="0"/>
              <a:t>6</a:t>
            </a:r>
            <a:r>
              <a:rPr lang="ja-JP" altLang="en-US" dirty="0"/>
              <a:t>歳前後</a:t>
            </a:r>
            <a:r>
              <a:rPr lang="en-US" altLang="ja-JP" dirty="0"/>
              <a:t>7</a:t>
            </a:r>
            <a:r>
              <a:rPr lang="ja-JP" altLang="en-US" dirty="0"/>
              <a:t>年にかけて乳歯から永久歯への生えかわりが始まります。中学生までには第二大臼歯も</a:t>
            </a:r>
            <a:r>
              <a:rPr lang="ja-JP" altLang="en-US" u="none" dirty="0"/>
              <a:t>萌出し</a:t>
            </a:r>
            <a:r>
              <a:rPr lang="ja-JP" altLang="en-US" dirty="0"/>
              <a:t>永久歯列となります。</a:t>
            </a:r>
          </a:p>
          <a:p>
            <a:pPr rtl="0"/>
            <a:r>
              <a:rPr lang="ja-JP" altLang="en-US" dirty="0"/>
              <a:t>　・乳切歯が抜けたあと永久歯の切歯が生えてきます。第一大臼歯も生える時期です。</a:t>
            </a:r>
            <a:endParaRPr lang="en-US" altLang="ja-JP" dirty="0"/>
          </a:p>
          <a:p>
            <a:pPr rtl="0"/>
            <a:endParaRPr lang="ja-JP" altLang="en-US" dirty="0"/>
          </a:p>
          <a:p>
            <a:pPr rtl="0"/>
            <a:r>
              <a:rPr lang="ja-JP" altLang="en-US" dirty="0"/>
              <a:t>●乳臼歯生え変わりの時期は噛み合わせが悪く、うまく噛めません。</a:t>
            </a:r>
          </a:p>
          <a:p>
            <a:pPr rtl="0"/>
            <a:r>
              <a:rPr lang="ja-JP" altLang="en-US" dirty="0"/>
              <a:t>　唇をしっかり閉じてゆっくり良く噛んで食べるようにしましょう。</a:t>
            </a:r>
          </a:p>
          <a:p>
            <a:pPr rtl="0"/>
            <a:r>
              <a:rPr lang="ja-JP" altLang="en-US" dirty="0"/>
              <a:t>　この時期は歯みがきがしにくい時期なので</a:t>
            </a:r>
            <a:r>
              <a:rPr lang="en-US" altLang="ja-JP" dirty="0"/>
              <a:t>1</a:t>
            </a:r>
            <a:r>
              <a:rPr lang="ja-JP" altLang="en-US" dirty="0"/>
              <a:t>本ずつ丁寧にみがくように心がけましょう。</a:t>
            </a:r>
            <a:endParaRPr lang="en-US" altLang="ja-JP" dirty="0"/>
          </a:p>
        </p:txBody>
      </p:sp>
    </p:spTree>
    <p:extLst>
      <p:ext uri="{BB962C8B-B14F-4D97-AF65-F5344CB8AC3E}">
        <p14:creationId xmlns:p14="http://schemas.microsoft.com/office/powerpoint/2010/main" val="397507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a:t>永久歯の口の中の様子</a:t>
            </a:r>
            <a:endParaRPr lang="en-US" altLang="ja-JP" dirty="0"/>
          </a:p>
          <a:p>
            <a:pPr rtl="0"/>
            <a:endParaRPr lang="ja-JP" altLang="en-US" dirty="0"/>
          </a:p>
          <a:p>
            <a:pPr rtl="0"/>
            <a:r>
              <a:rPr lang="ja-JP" altLang="en-US" dirty="0"/>
              <a:t>●これは永久歯の歯並びを正面から見たものです。</a:t>
            </a:r>
            <a:endParaRPr lang="en-US" altLang="ja-JP" dirty="0"/>
          </a:p>
          <a:p>
            <a:pPr rtl="0"/>
            <a:endParaRPr lang="ja-JP" altLang="en-US" dirty="0"/>
          </a:p>
          <a:p>
            <a:pPr rtl="0"/>
            <a:r>
              <a:rPr lang="ja-JP" altLang="en-US" dirty="0"/>
              <a:t>●小学生期に乳歯が永久歯へと生え変わり中学生になると第二大臼歯が生え永久歯列が完成します。</a:t>
            </a:r>
          </a:p>
          <a:p>
            <a:pPr rtl="0"/>
            <a:r>
              <a:rPr lang="ja-JP" altLang="en-US" dirty="0"/>
              <a:t>　・上と下</a:t>
            </a:r>
            <a:r>
              <a:rPr lang="en-US" altLang="ja-JP" dirty="0"/>
              <a:t>14</a:t>
            </a:r>
            <a:r>
              <a:rPr lang="ja-JP" altLang="en-US" dirty="0"/>
              <a:t>本ずつで合わせて</a:t>
            </a:r>
            <a:r>
              <a:rPr lang="en-US" altLang="ja-JP" dirty="0"/>
              <a:t>28</a:t>
            </a:r>
            <a:r>
              <a:rPr lang="ja-JP" altLang="en-US" dirty="0"/>
              <a:t>本あります。親</a:t>
            </a:r>
            <a:r>
              <a:rPr lang="ja-JP" altLang="en-US" dirty="0" err="1"/>
              <a:t>知らずまで</a:t>
            </a:r>
            <a:r>
              <a:rPr lang="ja-JP" altLang="en-US" dirty="0"/>
              <a:t>含めると</a:t>
            </a:r>
            <a:r>
              <a:rPr lang="en-US" altLang="ja-JP" dirty="0"/>
              <a:t>32</a:t>
            </a:r>
            <a:r>
              <a:rPr lang="ja-JP" altLang="en-US" dirty="0"/>
              <a:t>本です。</a:t>
            </a:r>
          </a:p>
          <a:p>
            <a:pPr rtl="0"/>
            <a:r>
              <a:rPr lang="ja-JP" altLang="en-US" dirty="0"/>
              <a:t>　・乳歯と永久歯のちがい</a:t>
            </a:r>
            <a:endParaRPr lang="en-US" altLang="ja-JP" dirty="0"/>
          </a:p>
          <a:p>
            <a:pPr rtl="0"/>
            <a:endParaRPr lang="ja-JP" altLang="en-US" dirty="0"/>
          </a:p>
          <a:p>
            <a:pPr rtl="0"/>
            <a:r>
              <a:rPr lang="ja-JP" altLang="en-US" dirty="0"/>
              <a:t>　①色が違う</a:t>
            </a:r>
            <a:r>
              <a:rPr lang="en-US" altLang="ja-JP" dirty="0"/>
              <a:t>…</a:t>
            </a:r>
            <a:endParaRPr lang="ja-JP" altLang="en-US" dirty="0"/>
          </a:p>
          <a:p>
            <a:pPr rtl="0"/>
            <a:r>
              <a:rPr lang="ja-JP" altLang="en-US" dirty="0"/>
              <a:t>　　乳歯は白に近く、それに比べて永久歯は黄色味を帯びています。</a:t>
            </a:r>
            <a:endParaRPr lang="en-US" altLang="ja-JP" dirty="0"/>
          </a:p>
          <a:p>
            <a:pPr rtl="0"/>
            <a:endParaRPr lang="ja-JP" altLang="en-US" dirty="0"/>
          </a:p>
          <a:p>
            <a:pPr rtl="0"/>
            <a:r>
              <a:rPr lang="ja-JP" altLang="en-US" dirty="0"/>
              <a:t>　②大きさが違う</a:t>
            </a:r>
            <a:r>
              <a:rPr lang="en-US" altLang="ja-JP" dirty="0"/>
              <a:t>…</a:t>
            </a:r>
            <a:endParaRPr lang="ja-JP" altLang="en-US" dirty="0"/>
          </a:p>
          <a:p>
            <a:pPr rtl="0"/>
            <a:r>
              <a:rPr lang="ja-JP" altLang="en-US" dirty="0"/>
              <a:t>　　永久歯の方が全般に乳歯よりもひとまわり大きいサイズです。</a:t>
            </a:r>
            <a:endParaRPr lang="en-US" altLang="ja-JP" dirty="0"/>
          </a:p>
          <a:p>
            <a:pPr rtl="0"/>
            <a:endParaRPr lang="ja-JP" altLang="en-US" dirty="0"/>
          </a:p>
          <a:p>
            <a:pPr rtl="0"/>
            <a:r>
              <a:rPr lang="ja-JP" altLang="en-US" dirty="0"/>
              <a:t>　③歯質が違う</a:t>
            </a:r>
            <a:r>
              <a:rPr lang="en-US" altLang="ja-JP" dirty="0"/>
              <a:t>…</a:t>
            </a:r>
            <a:endParaRPr lang="ja-JP" altLang="en-US" dirty="0"/>
          </a:p>
          <a:p>
            <a:pPr rtl="0"/>
            <a:r>
              <a:rPr lang="ja-JP" altLang="en-US" dirty="0"/>
              <a:t>　　エナメル質、象牙質ともに乳歯の方が薄いため、乳歯のむし歯は早く進行します。</a:t>
            </a:r>
          </a:p>
        </p:txBody>
      </p:sp>
    </p:spTree>
    <p:extLst>
      <p:ext uri="{BB962C8B-B14F-4D97-AF65-F5344CB8AC3E}">
        <p14:creationId xmlns:p14="http://schemas.microsoft.com/office/powerpoint/2010/main" val="70866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7DEDA12D-45FD-4B34-B8D4-AFBF207A6E5B}" type="slidenum">
              <a:rPr lang="en-US" altLang="ja-JP" smtClean="0"/>
              <a:pPr/>
              <a:t>8</a:t>
            </a:fld>
            <a:endParaRPr lang="en-US" altLang="ja-JP"/>
          </a:p>
        </p:txBody>
      </p:sp>
      <p:sp>
        <p:nvSpPr>
          <p:cNvPr id="17411"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a:t>お口の中を見てみよう</a:t>
            </a:r>
            <a:endParaRPr lang="en-US" altLang="ja-JP" dirty="0"/>
          </a:p>
          <a:p>
            <a:pPr rtl="0"/>
            <a:endParaRPr lang="ja-JP" altLang="en-US" dirty="0"/>
          </a:p>
          <a:p>
            <a:pPr rtl="0"/>
            <a:r>
              <a:rPr lang="ja-JP" altLang="en-US" dirty="0"/>
              <a:t>●それぞれの歯は、食べる機能に関係して、その役割に適した形になっています。</a:t>
            </a:r>
            <a:endParaRPr lang="en-US" altLang="ja-JP" dirty="0"/>
          </a:p>
          <a:p>
            <a:pPr rtl="0"/>
            <a:endParaRPr lang="ja-JP" altLang="en-US" dirty="0"/>
          </a:p>
          <a:p>
            <a:pPr rtl="0"/>
            <a:r>
              <a:rPr lang="ja-JP" altLang="en-US" dirty="0"/>
              <a:t>●これは永久歯（大人の歯）です。</a:t>
            </a:r>
            <a:endParaRPr lang="en-US" altLang="ja-JP" dirty="0"/>
          </a:p>
          <a:p>
            <a:pPr rtl="0"/>
            <a:endParaRPr lang="ja-JP" altLang="en-US" dirty="0"/>
          </a:p>
          <a:p>
            <a:pPr rtl="0"/>
            <a:r>
              <a:rPr lang="ja-JP" altLang="en-US" dirty="0"/>
              <a:t>●「切歯（せっし）」</a:t>
            </a:r>
          </a:p>
          <a:p>
            <a:pPr rtl="0"/>
            <a:r>
              <a:rPr lang="ja-JP" altLang="en-US" dirty="0"/>
              <a:t>　食べ物をとらえ、食べ物の硬さや、大きさを確かめながら 物を噛み切ったり、発音を整える働きをしています。</a:t>
            </a:r>
            <a:endParaRPr lang="en-US" altLang="ja-JP" dirty="0"/>
          </a:p>
          <a:p>
            <a:pPr rtl="0"/>
            <a:endParaRPr lang="ja-JP" altLang="en-US" dirty="0"/>
          </a:p>
          <a:p>
            <a:pPr rtl="0"/>
            <a:r>
              <a:rPr lang="ja-JP" altLang="en-US" dirty="0"/>
              <a:t>●「犬歯（けんし）」</a:t>
            </a:r>
          </a:p>
          <a:p>
            <a:pPr rtl="0"/>
            <a:r>
              <a:rPr lang="ja-JP" altLang="en-US" dirty="0"/>
              <a:t>　食べ物を引きちぎる働きをしています。肉食動物ではこの歯が発達しています。</a:t>
            </a:r>
          </a:p>
          <a:p>
            <a:pPr rtl="0"/>
            <a:r>
              <a:rPr lang="ja-JP" altLang="en-US" dirty="0"/>
              <a:t>　切歯、犬歯ともに顔つきを整える役割もあります。</a:t>
            </a:r>
            <a:endParaRPr lang="en-US" altLang="ja-JP" dirty="0"/>
          </a:p>
          <a:p>
            <a:pPr rtl="0"/>
            <a:endParaRPr lang="ja-JP" altLang="en-US" dirty="0"/>
          </a:p>
          <a:p>
            <a:pPr rtl="0"/>
            <a:r>
              <a:rPr lang="ja-JP" altLang="en-US" dirty="0"/>
              <a:t>●「小臼歯（しょうきゅうし）」</a:t>
            </a:r>
          </a:p>
          <a:p>
            <a:pPr rtl="0"/>
            <a:r>
              <a:rPr lang="ja-JP" altLang="en-US" dirty="0"/>
              <a:t>　 物を噛み砕く働きをしています。</a:t>
            </a:r>
            <a:endParaRPr lang="en-US" altLang="ja-JP" dirty="0"/>
          </a:p>
          <a:p>
            <a:pPr rtl="0"/>
            <a:endParaRPr lang="ja-JP" altLang="en-US" dirty="0"/>
          </a:p>
          <a:p>
            <a:pPr rtl="0"/>
            <a:r>
              <a:rPr lang="ja-JP" altLang="en-US" dirty="0"/>
              <a:t>●「大臼歯（だいきゅうし）」</a:t>
            </a:r>
          </a:p>
          <a:p>
            <a:pPr rtl="0"/>
            <a:r>
              <a:rPr lang="ja-JP" altLang="en-US" dirty="0"/>
              <a:t>　食べ物を噛み砕き、すりつぶしながら、唾液と混ぜ合わせて飲み込みやすい形にします。</a:t>
            </a:r>
            <a:endParaRPr lang="en-US" altLang="ja-JP" dirty="0"/>
          </a:p>
          <a:p>
            <a:pPr rtl="0"/>
            <a:endParaRPr lang="ja-JP" altLang="en-US" dirty="0"/>
          </a:p>
          <a:p>
            <a:pPr rtl="0"/>
            <a:r>
              <a:rPr lang="ja-JP" altLang="en-US" dirty="0"/>
              <a:t>●他に口を構成する組織として口蓋（こうがい）、舌、唇、頬、口腔底および周囲の筋肉があり、それらの共同作業で食べたり飲み込んだり出来るのです。</a:t>
            </a:r>
            <a:endParaRPr lang="en-US" altLang="ja-JP" dirty="0"/>
          </a:p>
        </p:txBody>
      </p:sp>
    </p:spTree>
    <p:extLst>
      <p:ext uri="{BB962C8B-B14F-4D97-AF65-F5344CB8AC3E}">
        <p14:creationId xmlns:p14="http://schemas.microsoft.com/office/powerpoint/2010/main" val="39132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236C342C-B3BA-4C69-858E-85BE6333A5D9}" type="slidenum">
              <a:rPr lang="en-US" altLang="ja-JP" smtClean="0"/>
              <a:pPr/>
              <a:t>9</a:t>
            </a:fld>
            <a:endParaRPr lang="en-US" altLang="ja-JP"/>
          </a:p>
        </p:txBody>
      </p:sp>
      <p:sp>
        <p:nvSpPr>
          <p:cNvPr id="24579"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rtl="0"/>
            <a:r>
              <a:rPr lang="ja-JP" altLang="en-US" dirty="0"/>
              <a:t>口のまわりを見てみよう</a:t>
            </a:r>
          </a:p>
          <a:p>
            <a:pPr rtl="0"/>
            <a:r>
              <a:rPr lang="ja-JP" altLang="en-US" dirty="0"/>
              <a:t>●噛むという行為は、歯、口だけではなく頭や首の周りの数多くの筋肉も動くことや、顎の関節のはたらきによって行われています。</a:t>
            </a:r>
          </a:p>
          <a:p>
            <a:pPr rtl="0"/>
            <a:r>
              <a:rPr lang="ja-JP" altLang="en-US" dirty="0"/>
              <a:t>●口を開ける働きをする筋肉</a:t>
            </a:r>
          </a:p>
          <a:p>
            <a:pPr rtl="0"/>
            <a:r>
              <a:rPr lang="ja-JP" altLang="en-US" dirty="0"/>
              <a:t>●口を閉じる働きをする筋肉（かむ時の力点）</a:t>
            </a:r>
          </a:p>
          <a:p>
            <a:pPr rtl="0"/>
            <a:r>
              <a:rPr lang="ja-JP" altLang="en-US" dirty="0"/>
              <a:t>●頭をささえる働きをする筋肉</a:t>
            </a:r>
          </a:p>
          <a:p>
            <a:pPr rtl="0"/>
            <a:r>
              <a:rPr lang="ja-JP" altLang="en-US" dirty="0"/>
              <a:t>●開閉する支点となる関節</a:t>
            </a:r>
          </a:p>
          <a:p>
            <a:pPr rtl="0"/>
            <a:r>
              <a:rPr lang="ja-JP" altLang="en-US" dirty="0"/>
              <a:t>●歯（歯列）は作用点となる</a:t>
            </a:r>
          </a:p>
          <a:p>
            <a:pPr rtl="0"/>
            <a:r>
              <a:rPr lang="ja-JP" altLang="en-US" dirty="0"/>
              <a:t> ・そのために噛み合わせがよくなかったり、間違った噛み癖があるとこれらの筋肉のバランスが崩れて、肩こりや頭痛がおこってくることもあります。</a:t>
            </a:r>
          </a:p>
          <a:p>
            <a:pPr rtl="0"/>
            <a:r>
              <a:rPr lang="ja-JP" altLang="en-US" dirty="0"/>
              <a:t>右と左でバランスよく、しっかり良く噛んで食べましょう。</a:t>
            </a:r>
          </a:p>
        </p:txBody>
      </p:sp>
    </p:spTree>
    <p:extLst>
      <p:ext uri="{BB962C8B-B14F-4D97-AF65-F5344CB8AC3E}">
        <p14:creationId xmlns:p14="http://schemas.microsoft.com/office/powerpoint/2010/main" val="316851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09600" y="381000"/>
            <a:ext cx="10972800" cy="13716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981200"/>
            <a:ext cx="53848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981200"/>
            <a:ext cx="53848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09600" y="4114800"/>
            <a:ext cx="53848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6197600" y="4114800"/>
            <a:ext cx="53848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8737600" y="6245225"/>
            <a:ext cx="2844800" cy="476250"/>
          </a:xfrm>
        </p:spPr>
        <p:txBody>
          <a:bodyPr/>
          <a:lstStyle>
            <a:lvl1pPr>
              <a:defRPr/>
            </a:lvl1pPr>
          </a:lstStyle>
          <a:p>
            <a:pPr>
              <a:defRPr/>
            </a:pPr>
            <a:fld id="{3379AB9C-EADA-4B05-9D11-9C00F855965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81000"/>
            <a:ext cx="10972800" cy="13716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981200"/>
            <a:ext cx="53848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981200"/>
            <a:ext cx="53848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4114800"/>
            <a:ext cx="53848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7" name="フッター プレースホルダ 6"/>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8" name="スライド番号プレースホルダ 7"/>
          <p:cNvSpPr>
            <a:spLocks noGrp="1"/>
          </p:cNvSpPr>
          <p:nvPr>
            <p:ph type="sldNum" sz="quarter" idx="12"/>
          </p:nvPr>
        </p:nvSpPr>
        <p:spPr>
          <a:xfrm>
            <a:off x="8737600" y="6245225"/>
            <a:ext cx="2844800" cy="476250"/>
          </a:xfrm>
        </p:spPr>
        <p:txBody>
          <a:bodyPr/>
          <a:lstStyle>
            <a:lvl1pPr>
              <a:defRPr/>
            </a:lvl1pPr>
          </a:lstStyle>
          <a:p>
            <a:pPr>
              <a:defRPr/>
            </a:pPr>
            <a:fld id="{2CCB5A65-CAAB-4EF7-BA9F-EBAA260EAA6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20336" y="6165304"/>
            <a:ext cx="2844800" cy="365125"/>
          </a:xfrm>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solidFill>
              </a:defRPr>
            </a:lvl1pPr>
          </a:lstStyle>
          <a:p>
            <a:fld id="{610E7DF8-EE14-4A22-9473-34773C2CCD3C}" type="datetimeFigureOut">
              <a:rPr lang="ja-JP" altLang="en-US" smtClean="0"/>
              <a:pPr/>
              <a:t>2025/2/25</a:t>
            </a:fld>
            <a:endParaRPr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ja-JP" altLang="en-US"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95456D42-1E33-4171-BA16-06C774E031E8}" type="slidenum">
              <a:rPr lang="ja-JP" altLang="en-US" smtClean="0"/>
              <a:pPr/>
              <a:t>‹#›</a:t>
            </a:fld>
            <a:endParaRPr lang="ja-JP" altLang="en-US" dirty="0"/>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kumimoji="1"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3.xml"/><Relationship Id="rId7" Type="http://schemas.openxmlformats.org/officeDocument/2006/relationships/hyperlink" Target="05&#27503;&#12539;&#21475;&#12434;&#12369;&#12364;&#12375;&#12383;&#12392;&#12365;&#12398;&#12509;&#12452;&#12531;&#12488;.ppt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04&#27503;&#12539;&#21475;&#12398;&#28165;&#25475;&#12392;&#25351;&#23566;&#12398;&#12509;&#12452;&#12531;&#12488;.pptx" TargetMode="External"/><Relationship Id="rId5" Type="http://schemas.openxmlformats.org/officeDocument/2006/relationships/hyperlink" Target="03&#27503;&#21608;&#30149;&#12398;&#21407;&#22240;&#12392;&#12381;&#12398;&#20104;&#38450;.pptx" TargetMode="External"/><Relationship Id="rId4" Type="http://schemas.openxmlformats.org/officeDocument/2006/relationships/hyperlink" Target="02&#12416;&#12375;&#27503;&#12398;&#21407;&#22240;&#12392;&#12381;&#12398;&#20104;&#38450;.ppt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5360" y="2348880"/>
            <a:ext cx="11593288" cy="2232248"/>
          </a:xfrm>
        </p:spPr>
        <p:txBody>
          <a:bodyPr>
            <a:noAutofit/>
          </a:bodyPr>
          <a:lstStyle/>
          <a:p>
            <a:r>
              <a:rPr lang="ja-JP" altLang="en-US" sz="7200" dirty="0">
                <a:solidFill>
                  <a:srgbClr val="002570"/>
                </a:solidFill>
                <a:latin typeface="HGP創英角ｺﾞｼｯｸUB" panose="020B0900000000000000" pitchFamily="50" charset="-128"/>
                <a:ea typeface="HGP創英角ｺﾞｼｯｸUB" panose="020B0900000000000000" pitchFamily="50" charset="-128"/>
              </a:rPr>
              <a:t>「生きる力」をはぐくむ</a:t>
            </a:r>
            <a:br>
              <a:rPr lang="en-US" altLang="ja-JP" sz="7200" dirty="0">
                <a:solidFill>
                  <a:srgbClr val="002570"/>
                </a:solidFill>
                <a:latin typeface="HGP創英角ｺﾞｼｯｸUB" panose="020B0900000000000000" pitchFamily="50" charset="-128"/>
                <a:ea typeface="HGP創英角ｺﾞｼｯｸUB" panose="020B0900000000000000" pitchFamily="50" charset="-128"/>
              </a:rPr>
            </a:br>
            <a:r>
              <a:rPr lang="ja-JP" altLang="en-US" sz="7200" dirty="0">
                <a:solidFill>
                  <a:srgbClr val="002570"/>
                </a:solidFill>
                <a:latin typeface="HGP創英角ｺﾞｼｯｸUB" panose="020B0900000000000000" pitchFamily="50" charset="-128"/>
                <a:ea typeface="HGP創英角ｺﾞｼｯｸUB" panose="020B0900000000000000" pitchFamily="50" charset="-128"/>
              </a:rPr>
              <a:t>歯・口の健康づくり教育教材</a:t>
            </a:r>
          </a:p>
        </p:txBody>
      </p:sp>
      <p:sp>
        <p:nvSpPr>
          <p:cNvPr id="3" name="サブタイトル 2"/>
          <p:cNvSpPr>
            <a:spLocks noGrp="1"/>
          </p:cNvSpPr>
          <p:nvPr>
            <p:ph type="subTitle" idx="1"/>
          </p:nvPr>
        </p:nvSpPr>
        <p:spPr>
          <a:xfrm>
            <a:off x="1487488" y="5661248"/>
            <a:ext cx="9144000" cy="622920"/>
          </a:xfrm>
        </p:spPr>
        <p:txBody>
          <a:bodyPr>
            <a:normAutofit/>
          </a:bodyPr>
          <a:lstStyle/>
          <a:p>
            <a:r>
              <a:rPr lang="ja-JP" altLang="en-US" dirty="0">
                <a:solidFill>
                  <a:schemeClr val="bg1"/>
                </a:solidFill>
              </a:rPr>
              <a:t>宮城県歯科保健教育教材作成委員会</a:t>
            </a:r>
            <a:endParaRPr kumimoji="1" lang="en-US" altLang="ja-JP" dirty="0">
              <a:solidFill>
                <a:schemeClr val="bg1"/>
              </a:solidFill>
            </a:endParaRPr>
          </a:p>
        </p:txBody>
      </p:sp>
      <p:sp>
        <p:nvSpPr>
          <p:cNvPr id="4" name="テキスト ボックス 3"/>
          <p:cNvSpPr txBox="1"/>
          <p:nvPr/>
        </p:nvSpPr>
        <p:spPr>
          <a:xfrm>
            <a:off x="0" y="764704"/>
            <a:ext cx="12192000" cy="1200329"/>
          </a:xfrm>
          <a:prstGeom prst="rect">
            <a:avLst/>
          </a:prstGeom>
          <a:noFill/>
        </p:spPr>
        <p:txBody>
          <a:bodyPr wrap="square" rtlCol="0">
            <a:spAutoFit/>
          </a:bodyPr>
          <a:lstStyle/>
          <a:p>
            <a:pPr algn="ctr"/>
            <a:r>
              <a:rPr lang="ja-JP" altLang="en-US" sz="4800" b="1" dirty="0">
                <a:solidFill>
                  <a:srgbClr val="00B050"/>
                </a:solidFill>
                <a:latin typeface="HGPｺﾞｼｯｸE" pitchFamily="50" charset="-128"/>
                <a:ea typeface="HGPｺﾞｼｯｸE" pitchFamily="50" charset="-128"/>
              </a:rPr>
              <a:t> </a:t>
            </a:r>
            <a:r>
              <a:rPr lang="ja-JP" altLang="en-US" sz="5400" b="1" dirty="0">
                <a:solidFill>
                  <a:srgbClr val="00B050"/>
                </a:solidFill>
                <a:latin typeface="HGPｺﾞｼｯｸE" pitchFamily="50" charset="-128"/>
                <a:ea typeface="HGPｺﾞｼｯｸE" pitchFamily="50" charset="-128"/>
              </a:rPr>
              <a:t>みやぎっ子 </a:t>
            </a:r>
            <a:r>
              <a:rPr lang="ja-JP" altLang="en-US" sz="7200" b="1" dirty="0">
                <a:solidFill>
                  <a:srgbClr val="00B050"/>
                </a:solidFill>
                <a:latin typeface="HGPｺﾞｼｯｸE" pitchFamily="50" charset="-128"/>
                <a:ea typeface="HGPｺﾞｼｯｸE" pitchFamily="50" charset="-128"/>
              </a:rPr>
              <a:t> </a:t>
            </a:r>
            <a:r>
              <a:rPr lang="ja-JP" altLang="en-US" sz="5400" b="1" dirty="0">
                <a:solidFill>
                  <a:schemeClr val="bg1"/>
                </a:solidFill>
              </a:rPr>
              <a:t>の</a:t>
            </a:r>
            <a:r>
              <a:rPr lang="ja-JP" altLang="en-US" sz="5400" b="1" dirty="0"/>
              <a:t>  </a:t>
            </a:r>
            <a:r>
              <a:rPr lang="ja-JP" altLang="en-US" sz="5400" b="1" dirty="0">
                <a:solidFill>
                  <a:srgbClr val="FF3399"/>
                </a:solidFill>
              </a:rPr>
              <a:t>楽しく学ぶ </a:t>
            </a:r>
            <a:r>
              <a:rPr lang="ja-JP" altLang="en-US" sz="5400" b="1" dirty="0">
                <a:solidFill>
                  <a:schemeClr val="bg1"/>
                </a:solidFill>
              </a:rPr>
              <a:t>！</a:t>
            </a:r>
            <a:r>
              <a:rPr lang="en-US" altLang="ja-JP" sz="5400" b="1" dirty="0">
                <a:solidFill>
                  <a:schemeClr val="bg1"/>
                </a:solidFill>
              </a:rPr>
              <a:t>!</a:t>
            </a:r>
            <a:endParaRPr lang="en-US" altLang="ja-JP" sz="4800" b="1" dirty="0">
              <a:solidFill>
                <a:schemeClr val="bg1"/>
              </a:solidFill>
            </a:endParaRPr>
          </a:p>
        </p:txBody>
      </p:sp>
      <p:cxnSp>
        <p:nvCxnSpPr>
          <p:cNvPr id="8" name="直線コネクタ 7">
            <a:extLst>
              <a:ext uri="{FF2B5EF4-FFF2-40B4-BE49-F238E27FC236}">
                <a16:creationId xmlns:a16="http://schemas.microsoft.com/office/drawing/2014/main" id="{7A1CAADF-6066-7D10-9059-26C3370DE587}"/>
              </a:ext>
            </a:extLst>
          </p:cNvPr>
          <p:cNvCxnSpPr>
            <a:cxnSpLocks/>
          </p:cNvCxnSpPr>
          <p:nvPr/>
        </p:nvCxnSpPr>
        <p:spPr>
          <a:xfrm>
            <a:off x="335360" y="5301208"/>
            <a:ext cx="1152128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04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524000" y="273422"/>
            <a:ext cx="9144000" cy="923330"/>
          </a:xfrm>
          <a:prstGeom prst="rect">
            <a:avLst/>
          </a:prstGeom>
          <a:noFill/>
        </p:spPr>
        <p:txBody>
          <a:bodyPr wrap="square" rtlCol="0">
            <a:spAutoFit/>
          </a:bodyPr>
          <a:lstStyle/>
          <a:p>
            <a:pPr algn="ctr"/>
            <a:r>
              <a:rPr lang="ja-JP" altLang="en-US" sz="5400" b="1" dirty="0">
                <a:solidFill>
                  <a:srgbClr val="002570"/>
                </a:solidFill>
              </a:rPr>
              <a:t>歯や口の役割</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rcRect/>
          <a:stretch/>
        </p:blipFill>
        <p:spPr>
          <a:xfrm>
            <a:off x="5015880" y="1268760"/>
            <a:ext cx="2330705" cy="3594168"/>
          </a:xfrm>
          <a:prstGeom prst="rect">
            <a:avLst/>
          </a:prstGeom>
        </p:spPr>
      </p:pic>
      <p:sp>
        <p:nvSpPr>
          <p:cNvPr id="6" name="テキスト ボックス 5"/>
          <p:cNvSpPr txBox="1"/>
          <p:nvPr/>
        </p:nvSpPr>
        <p:spPr>
          <a:xfrm>
            <a:off x="6816080" y="72571"/>
            <a:ext cx="1255472" cy="369332"/>
          </a:xfrm>
          <a:prstGeom prst="rect">
            <a:avLst/>
          </a:prstGeom>
          <a:noFill/>
        </p:spPr>
        <p:txBody>
          <a:bodyPr wrap="none" rtlCol="0">
            <a:spAutoFit/>
          </a:bodyPr>
          <a:lstStyle/>
          <a:p>
            <a:r>
              <a:rPr lang="ja-JP" altLang="en-US" b="1" dirty="0">
                <a:solidFill>
                  <a:srgbClr val="002570"/>
                </a:solidFill>
                <a:latin typeface="+mj-ea"/>
                <a:ea typeface="+mj-ea"/>
              </a:rPr>
              <a:t>や く　わ り</a:t>
            </a:r>
          </a:p>
        </p:txBody>
      </p:sp>
      <p:sp>
        <p:nvSpPr>
          <p:cNvPr id="20" name="動作設定ボタン: ホーム 19">
            <a:hlinkClick r:id="" action="ppaction://hlinkshowjump?jump=firstslide" highlightClick="1"/>
          </p:cNvPr>
          <p:cNvSpPr/>
          <p:nvPr/>
        </p:nvSpPr>
        <p:spPr>
          <a:xfrm>
            <a:off x="11712624" y="6525345"/>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600"/>
          </a:p>
        </p:txBody>
      </p:sp>
      <p:sp>
        <p:nvSpPr>
          <p:cNvPr id="44" name="角丸四角形 43"/>
          <p:cNvSpPr/>
          <p:nvPr/>
        </p:nvSpPr>
        <p:spPr>
          <a:xfrm>
            <a:off x="4079763" y="5106719"/>
            <a:ext cx="4160484" cy="161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600" dirty="0"/>
              <a:t>身体の</a:t>
            </a:r>
            <a:endParaRPr lang="en-US" altLang="ja-JP" sz="3600" dirty="0"/>
          </a:p>
          <a:p>
            <a:pPr algn="ctr" eaLnBrk="1" hangingPunct="1">
              <a:defRPr/>
            </a:pPr>
            <a:r>
              <a:rPr lang="ja-JP" altLang="en-US" sz="3600" dirty="0"/>
              <a:t>バランスを保つ</a:t>
            </a:r>
          </a:p>
        </p:txBody>
      </p:sp>
      <p:sp>
        <p:nvSpPr>
          <p:cNvPr id="9" name="テキスト ボックス 8"/>
          <p:cNvSpPr txBox="1"/>
          <p:nvPr/>
        </p:nvSpPr>
        <p:spPr>
          <a:xfrm>
            <a:off x="6733326" y="5749149"/>
            <a:ext cx="493150" cy="301971"/>
          </a:xfrm>
          <a:prstGeom prst="rect">
            <a:avLst/>
          </a:prstGeom>
          <a:noFill/>
        </p:spPr>
        <p:txBody>
          <a:bodyPr wrap="none" rtlCol="0">
            <a:spAutoFit/>
          </a:bodyPr>
          <a:lstStyle/>
          <a:p>
            <a:r>
              <a:rPr lang="ja-JP" altLang="en-US" sz="1200" b="1" dirty="0"/>
              <a:t>たも</a:t>
            </a:r>
          </a:p>
        </p:txBody>
      </p:sp>
      <p:grpSp>
        <p:nvGrpSpPr>
          <p:cNvPr id="3" name="グループ化 40"/>
          <p:cNvGrpSpPr>
            <a:grpSpLocks/>
          </p:cNvGrpSpPr>
          <p:nvPr/>
        </p:nvGrpSpPr>
        <p:grpSpPr bwMode="auto">
          <a:xfrm>
            <a:off x="7752184" y="3116183"/>
            <a:ext cx="3438166" cy="1800462"/>
            <a:chOff x="3134307" y="2159302"/>
            <a:chExt cx="5167345" cy="2040580"/>
          </a:xfrm>
        </p:grpSpPr>
        <p:sp>
          <p:nvSpPr>
            <p:cNvPr id="39" name="角丸四角形 38"/>
            <p:cNvSpPr/>
            <p:nvPr/>
          </p:nvSpPr>
          <p:spPr>
            <a:xfrm>
              <a:off x="3134307" y="2159302"/>
              <a:ext cx="5167345" cy="2040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t>気持ちをあらわす</a:t>
              </a:r>
              <a:endParaRPr lang="en-US" altLang="ja-JP" sz="3200"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25" name="円/楕円 24"/>
            <p:cNvSpPr/>
            <p:nvPr/>
          </p:nvSpPr>
          <p:spPr>
            <a:xfrm>
              <a:off x="3540690" y="3052632"/>
              <a:ext cx="1914772" cy="690121"/>
            </a:xfrm>
            <a:prstGeom prst="ellipse">
              <a:avLst/>
            </a:prstGeom>
            <a:ln>
              <a:solidFill>
                <a:srgbClr val="0099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ja-JP" altLang="en-US" sz="2400" dirty="0"/>
                <a:t>笑う</a:t>
              </a:r>
            </a:p>
          </p:txBody>
        </p:sp>
        <p:sp>
          <p:nvSpPr>
            <p:cNvPr id="26" name="円/楕円 25"/>
            <p:cNvSpPr/>
            <p:nvPr/>
          </p:nvSpPr>
          <p:spPr>
            <a:xfrm>
              <a:off x="6008049" y="3052632"/>
              <a:ext cx="1885865" cy="724993"/>
            </a:xfrm>
            <a:prstGeom prst="ellipse">
              <a:avLst/>
            </a:prstGeom>
            <a:ln>
              <a:solidFill>
                <a:srgbClr val="0099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ja-JP" altLang="en-US" sz="2400" dirty="0"/>
                <a:t>泣く</a:t>
              </a:r>
            </a:p>
          </p:txBody>
        </p:sp>
      </p:grpSp>
      <p:grpSp>
        <p:nvGrpSpPr>
          <p:cNvPr id="19" name="グループ化 18"/>
          <p:cNvGrpSpPr/>
          <p:nvPr/>
        </p:nvGrpSpPr>
        <p:grpSpPr>
          <a:xfrm>
            <a:off x="1055440" y="1196752"/>
            <a:ext cx="3398717" cy="3719892"/>
            <a:chOff x="78882" y="1135297"/>
            <a:chExt cx="3117653" cy="3412268"/>
          </a:xfrm>
        </p:grpSpPr>
        <p:grpSp>
          <p:nvGrpSpPr>
            <p:cNvPr id="4" name="グループ化 45"/>
            <p:cNvGrpSpPr>
              <a:grpSpLocks/>
            </p:cNvGrpSpPr>
            <p:nvPr/>
          </p:nvGrpSpPr>
          <p:grpSpPr bwMode="auto">
            <a:xfrm>
              <a:off x="78882" y="1135297"/>
              <a:ext cx="3117653" cy="3412268"/>
              <a:chOff x="518975" y="1676397"/>
              <a:chExt cx="3118480" cy="3411584"/>
            </a:xfrm>
          </p:grpSpPr>
          <p:grpSp>
            <p:nvGrpSpPr>
              <p:cNvPr id="5" name="グループ化 28"/>
              <p:cNvGrpSpPr>
                <a:grpSpLocks/>
              </p:cNvGrpSpPr>
              <p:nvPr/>
            </p:nvGrpSpPr>
            <p:grpSpPr bwMode="auto">
              <a:xfrm>
                <a:off x="518975" y="1676397"/>
                <a:ext cx="3118480" cy="3411584"/>
                <a:chOff x="569700" y="1665732"/>
                <a:chExt cx="3118480" cy="3447106"/>
              </a:xfrm>
            </p:grpSpPr>
            <p:sp>
              <p:nvSpPr>
                <p:cNvPr id="28" name="角丸四角形 27"/>
                <p:cNvSpPr/>
                <p:nvPr/>
              </p:nvSpPr>
              <p:spPr>
                <a:xfrm>
                  <a:off x="569700" y="1665732"/>
                  <a:ext cx="3118480" cy="3447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400" dirty="0">
                      <a:ln w="0"/>
                      <a:solidFill>
                        <a:schemeClr val="tx1"/>
                      </a:solidFill>
                    </a:rPr>
                    <a:t>食べる　　</a:t>
                  </a:r>
                  <a:endParaRPr lang="en-US" altLang="ja-JP" sz="4400" dirty="0">
                    <a:ln w="0"/>
                    <a:solidFill>
                      <a:schemeClr val="tx1"/>
                    </a:solidFill>
                  </a:endParaRPr>
                </a:p>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11" name="円/楕円 10"/>
                <p:cNvSpPr/>
                <p:nvPr/>
              </p:nvSpPr>
              <p:spPr>
                <a:xfrm>
                  <a:off x="2449852" y="2627890"/>
                  <a:ext cx="1179825" cy="62256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ja-JP" altLang="en-US" sz="2800" b="1" dirty="0"/>
                    <a:t>かむ</a:t>
                  </a:r>
                </a:p>
              </p:txBody>
            </p:sp>
            <p:sp>
              <p:nvSpPr>
                <p:cNvPr id="14" name="円/楕円 13"/>
                <p:cNvSpPr/>
                <p:nvPr/>
              </p:nvSpPr>
              <p:spPr>
                <a:xfrm>
                  <a:off x="614886" y="2627890"/>
                  <a:ext cx="1783908" cy="62256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ja-JP" altLang="en-US" sz="2400" b="1" dirty="0"/>
                    <a:t>のみこむ</a:t>
                  </a:r>
                </a:p>
              </p:txBody>
            </p:sp>
          </p:grpSp>
          <p:sp>
            <p:nvSpPr>
              <p:cNvPr id="42" name="円/楕円 41"/>
              <p:cNvSpPr/>
              <p:nvPr/>
            </p:nvSpPr>
            <p:spPr>
              <a:xfrm>
                <a:off x="766443" y="3547121"/>
                <a:ext cx="2623542" cy="1199171"/>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ja-JP" altLang="en-US" sz="2800" dirty="0">
                    <a:latin typeface="HGPｺﾞｼｯｸE" panose="020B0900000000000000" pitchFamily="50" charset="-128"/>
                    <a:ea typeface="HGPｺﾞｼｯｸE" panose="020B0900000000000000" pitchFamily="50" charset="-128"/>
                  </a:rPr>
                  <a:t>毒や異物を</a:t>
                </a:r>
                <a:endParaRPr lang="en-US" altLang="ja-JP" sz="2800" dirty="0">
                  <a:latin typeface="HGPｺﾞｼｯｸE" panose="020B0900000000000000" pitchFamily="50" charset="-128"/>
                  <a:ea typeface="HGPｺﾞｼｯｸE" panose="020B0900000000000000" pitchFamily="50" charset="-128"/>
                </a:endParaRPr>
              </a:p>
              <a:p>
                <a:pPr algn="ctr" eaLnBrk="1" hangingPunct="1">
                  <a:defRPr/>
                </a:pPr>
                <a:r>
                  <a:rPr lang="ja-JP" altLang="en-US" sz="2800" dirty="0">
                    <a:latin typeface="HGPｺﾞｼｯｸE" panose="020B0900000000000000" pitchFamily="50" charset="-128"/>
                    <a:ea typeface="HGPｺﾞｼｯｸE" panose="020B0900000000000000" pitchFamily="50" charset="-128"/>
                  </a:rPr>
                  <a:t>察知する</a:t>
                </a:r>
              </a:p>
            </p:txBody>
          </p:sp>
        </p:grpSp>
        <p:sp>
          <p:nvSpPr>
            <p:cNvPr id="10" name="テキスト ボックス 9"/>
            <p:cNvSpPr txBox="1"/>
            <p:nvPr/>
          </p:nvSpPr>
          <p:spPr>
            <a:xfrm>
              <a:off x="850641" y="3132386"/>
              <a:ext cx="356188" cy="230832"/>
            </a:xfrm>
            <a:prstGeom prst="rect">
              <a:avLst/>
            </a:prstGeom>
            <a:noFill/>
          </p:spPr>
          <p:txBody>
            <a:bodyPr wrap="none" rtlCol="0">
              <a:spAutoFit/>
            </a:bodyPr>
            <a:lstStyle/>
            <a:p>
              <a:r>
                <a:rPr lang="ja-JP" altLang="en-US" sz="900" b="1" dirty="0">
                  <a:solidFill>
                    <a:schemeClr val="bg1"/>
                  </a:solidFill>
                </a:rPr>
                <a:t>どく</a:t>
              </a:r>
              <a:endParaRPr lang="ja-JP" altLang="en-US" sz="1200" b="1" dirty="0">
                <a:solidFill>
                  <a:schemeClr val="bg1"/>
                </a:solidFill>
              </a:endParaRPr>
            </a:p>
          </p:txBody>
        </p:sp>
        <p:sp>
          <p:nvSpPr>
            <p:cNvPr id="12" name="テキスト ボックス 11"/>
            <p:cNvSpPr txBox="1"/>
            <p:nvPr/>
          </p:nvSpPr>
          <p:spPr>
            <a:xfrm>
              <a:off x="1577226" y="3132386"/>
              <a:ext cx="600842" cy="230832"/>
            </a:xfrm>
            <a:prstGeom prst="rect">
              <a:avLst/>
            </a:prstGeom>
            <a:noFill/>
          </p:spPr>
          <p:txBody>
            <a:bodyPr wrap="square" rtlCol="0">
              <a:spAutoFit/>
            </a:bodyPr>
            <a:lstStyle/>
            <a:p>
              <a:r>
                <a:rPr lang="ja-JP" altLang="en-US" sz="900" b="1" dirty="0">
                  <a:solidFill>
                    <a:schemeClr val="bg1"/>
                  </a:solidFill>
                </a:rPr>
                <a:t>いぶつ</a:t>
              </a:r>
            </a:p>
          </p:txBody>
        </p:sp>
        <p:sp>
          <p:nvSpPr>
            <p:cNvPr id="13" name="テキスト ボックス 12"/>
            <p:cNvSpPr txBox="1"/>
            <p:nvPr/>
          </p:nvSpPr>
          <p:spPr>
            <a:xfrm>
              <a:off x="1114854" y="3528705"/>
              <a:ext cx="465192" cy="230832"/>
            </a:xfrm>
            <a:prstGeom prst="rect">
              <a:avLst/>
            </a:prstGeom>
            <a:noFill/>
          </p:spPr>
          <p:txBody>
            <a:bodyPr wrap="none" rtlCol="0">
              <a:spAutoFit/>
            </a:bodyPr>
            <a:lstStyle/>
            <a:p>
              <a:r>
                <a:rPr lang="ja-JP" altLang="en-US" sz="900" b="1" dirty="0">
                  <a:solidFill>
                    <a:schemeClr val="bg1"/>
                  </a:solidFill>
                </a:rPr>
                <a:t>さっち</a:t>
              </a:r>
              <a:endParaRPr lang="ja-JP" altLang="en-US" sz="1100" b="1" dirty="0">
                <a:solidFill>
                  <a:schemeClr val="bg1"/>
                </a:solidFill>
              </a:endParaRPr>
            </a:p>
          </p:txBody>
        </p:sp>
      </p:grpSp>
      <p:grpSp>
        <p:nvGrpSpPr>
          <p:cNvPr id="29" name="グループ化 28"/>
          <p:cNvGrpSpPr/>
          <p:nvPr/>
        </p:nvGrpSpPr>
        <p:grpSpPr>
          <a:xfrm>
            <a:off x="7782609" y="1196752"/>
            <a:ext cx="3377630" cy="1826290"/>
            <a:chOff x="5941198" y="1148860"/>
            <a:chExt cx="3130520" cy="1675261"/>
          </a:xfrm>
        </p:grpSpPr>
        <p:grpSp>
          <p:nvGrpSpPr>
            <p:cNvPr id="2" name="グループ化 36"/>
            <p:cNvGrpSpPr>
              <a:grpSpLocks/>
            </p:cNvGrpSpPr>
            <p:nvPr/>
          </p:nvGrpSpPr>
          <p:grpSpPr bwMode="auto">
            <a:xfrm>
              <a:off x="5941198" y="1148860"/>
              <a:ext cx="3130520" cy="1675261"/>
              <a:chOff x="6275374" y="1710600"/>
              <a:chExt cx="2758751" cy="2502842"/>
            </a:xfrm>
          </p:grpSpPr>
          <p:sp>
            <p:nvSpPr>
              <p:cNvPr id="31" name="角丸四角形 30"/>
              <p:cNvSpPr/>
              <p:nvPr/>
            </p:nvSpPr>
            <p:spPr>
              <a:xfrm>
                <a:off x="6275374" y="1710600"/>
                <a:ext cx="2758751" cy="250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4000" dirty="0"/>
                  <a:t>話す</a:t>
                </a:r>
                <a:endParaRPr lang="en-US" altLang="ja-JP" sz="4000"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22" name="円/楕円 21"/>
              <p:cNvSpPr/>
              <p:nvPr/>
            </p:nvSpPr>
            <p:spPr>
              <a:xfrm>
                <a:off x="6338558" y="2979638"/>
                <a:ext cx="899790" cy="808695"/>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2400" dirty="0"/>
                  <a:t>歌う</a:t>
                </a:r>
              </a:p>
            </p:txBody>
          </p:sp>
        </p:grpSp>
        <p:sp>
          <p:nvSpPr>
            <p:cNvPr id="24" name="円/楕円 23"/>
            <p:cNvSpPr/>
            <p:nvPr/>
          </p:nvSpPr>
          <p:spPr>
            <a:xfrm>
              <a:off x="7104246" y="1977124"/>
              <a:ext cx="1933213" cy="60476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t>本を読む</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C2F17-8F0C-3DDA-CE78-15A2CC5C8DE9}"/>
              </a:ext>
            </a:extLst>
          </p:cNvPr>
          <p:cNvSpPr>
            <a:spLocks noGrp="1"/>
          </p:cNvSpPr>
          <p:nvPr>
            <p:ph type="title"/>
          </p:nvPr>
        </p:nvSpPr>
        <p:spPr>
          <a:xfrm>
            <a:off x="609600" y="0"/>
            <a:ext cx="10972800" cy="1143000"/>
          </a:xfrm>
        </p:spPr>
        <p:txBody>
          <a:bodyPr>
            <a:normAutofit/>
          </a:bodyPr>
          <a:lstStyle/>
          <a:p>
            <a:r>
              <a:rPr lang="ja-JP" altLang="en-US" sz="5400" b="1" dirty="0">
                <a:solidFill>
                  <a:srgbClr val="002570"/>
                </a:solidFill>
              </a:rPr>
              <a:t>おいしくご飯を食べるには</a:t>
            </a:r>
          </a:p>
        </p:txBody>
      </p:sp>
      <p:sp>
        <p:nvSpPr>
          <p:cNvPr id="4" name="角丸四角形 27">
            <a:extLst>
              <a:ext uri="{FF2B5EF4-FFF2-40B4-BE49-F238E27FC236}">
                <a16:creationId xmlns:a16="http://schemas.microsoft.com/office/drawing/2014/main" id="{2999D653-9F9C-CCF5-E34F-2D976A036338}"/>
              </a:ext>
            </a:extLst>
          </p:cNvPr>
          <p:cNvSpPr/>
          <p:nvPr/>
        </p:nvSpPr>
        <p:spPr bwMode="auto">
          <a:xfrm>
            <a:off x="695400" y="4581126"/>
            <a:ext cx="10715400" cy="2016224"/>
          </a:xfrm>
          <a:prstGeom prst="roundRect">
            <a:avLst>
              <a:gd name="adj" fmla="val 65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5" name="角丸四角形 27">
            <a:extLst>
              <a:ext uri="{FF2B5EF4-FFF2-40B4-BE49-F238E27FC236}">
                <a16:creationId xmlns:a16="http://schemas.microsoft.com/office/drawing/2014/main" id="{E0AB9FCF-799F-F72A-43E1-DFCC01891893}"/>
              </a:ext>
            </a:extLst>
          </p:cNvPr>
          <p:cNvSpPr/>
          <p:nvPr/>
        </p:nvSpPr>
        <p:spPr bwMode="auto">
          <a:xfrm>
            <a:off x="695400" y="2852936"/>
            <a:ext cx="10715400" cy="1584176"/>
          </a:xfrm>
          <a:prstGeom prst="roundRect">
            <a:avLst>
              <a:gd name="adj" fmla="val 69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6" name="角丸四角形 27">
            <a:extLst>
              <a:ext uri="{FF2B5EF4-FFF2-40B4-BE49-F238E27FC236}">
                <a16:creationId xmlns:a16="http://schemas.microsoft.com/office/drawing/2014/main" id="{3648F327-EC1C-883B-2C16-442601E12B4E}"/>
              </a:ext>
            </a:extLst>
          </p:cNvPr>
          <p:cNvSpPr/>
          <p:nvPr/>
        </p:nvSpPr>
        <p:spPr bwMode="auto">
          <a:xfrm>
            <a:off x="695400" y="1124744"/>
            <a:ext cx="10715400" cy="1584176"/>
          </a:xfrm>
          <a:prstGeom prst="roundRect">
            <a:avLst>
              <a:gd name="adj" fmla="val 53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sz="4400" dirty="0">
              <a:ln w="0"/>
              <a:solidFill>
                <a:schemeClr val="tx1"/>
              </a:solidFill>
              <a:effectLst>
                <a:outerShdw blurRad="38100" dist="19050" dir="2700000" algn="tl" rotWithShape="0">
                  <a:schemeClr val="dk1">
                    <a:alpha val="40000"/>
                  </a:schemeClr>
                </a:outerShdw>
              </a:effectLst>
            </a:endParaRPr>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8" name="テキスト ボックス 7">
            <a:extLst>
              <a:ext uri="{FF2B5EF4-FFF2-40B4-BE49-F238E27FC236}">
                <a16:creationId xmlns:a16="http://schemas.microsoft.com/office/drawing/2014/main" id="{C23EC5D5-F330-3955-07EF-AE4418D23004}"/>
              </a:ext>
            </a:extLst>
          </p:cNvPr>
          <p:cNvSpPr txBox="1"/>
          <p:nvPr/>
        </p:nvSpPr>
        <p:spPr>
          <a:xfrm>
            <a:off x="3143672" y="1268760"/>
            <a:ext cx="4907113" cy="1200329"/>
          </a:xfrm>
          <a:prstGeom prst="rect">
            <a:avLst/>
          </a:prstGeom>
          <a:noFill/>
        </p:spPr>
        <p:txBody>
          <a:bodyPr wrap="none" rtlCol="0">
            <a:spAutoFit/>
          </a:bodyPr>
          <a:lstStyle/>
          <a:p>
            <a:r>
              <a:rPr kumimoji="1" lang="ja-JP" altLang="en-US" sz="3600" dirty="0"/>
              <a:t>・ お外で遊ぶ</a:t>
            </a:r>
            <a:endParaRPr kumimoji="1" lang="en-US" altLang="ja-JP" sz="3600" dirty="0"/>
          </a:p>
          <a:p>
            <a:r>
              <a:rPr kumimoji="1" lang="ja-JP" altLang="en-US" sz="3600" dirty="0"/>
              <a:t>・ おやつを食べ過ぎない</a:t>
            </a:r>
            <a:endParaRPr kumimoji="1" lang="en-US" altLang="ja-JP" sz="3600" dirty="0"/>
          </a:p>
        </p:txBody>
      </p:sp>
      <p:sp>
        <p:nvSpPr>
          <p:cNvPr id="9" name="テキスト ボックス 8">
            <a:extLst>
              <a:ext uri="{FF2B5EF4-FFF2-40B4-BE49-F238E27FC236}">
                <a16:creationId xmlns:a16="http://schemas.microsoft.com/office/drawing/2014/main" id="{E9B31938-576A-D3BC-361F-01AE052C691F}"/>
              </a:ext>
            </a:extLst>
          </p:cNvPr>
          <p:cNvSpPr txBox="1"/>
          <p:nvPr/>
        </p:nvSpPr>
        <p:spPr>
          <a:xfrm>
            <a:off x="3143672" y="2996952"/>
            <a:ext cx="4711546" cy="1200329"/>
          </a:xfrm>
          <a:prstGeom prst="rect">
            <a:avLst/>
          </a:prstGeom>
          <a:noFill/>
        </p:spPr>
        <p:txBody>
          <a:bodyPr wrap="none" rtlCol="0">
            <a:spAutoFit/>
          </a:bodyPr>
          <a:lstStyle/>
          <a:p>
            <a:r>
              <a:rPr kumimoji="1" lang="ja-JP" altLang="en-US" sz="3600" dirty="0"/>
              <a:t>・ 足をブラブラさせない</a:t>
            </a:r>
            <a:endParaRPr kumimoji="1" lang="en-US" altLang="ja-JP" sz="3600" dirty="0"/>
          </a:p>
          <a:p>
            <a:r>
              <a:rPr kumimoji="1" lang="ja-JP" altLang="en-US" sz="3600" dirty="0"/>
              <a:t>・ 背筋を伸ばして</a:t>
            </a:r>
            <a:endParaRPr kumimoji="1" lang="en-US" altLang="ja-JP" sz="3600" dirty="0"/>
          </a:p>
        </p:txBody>
      </p:sp>
      <p:sp>
        <p:nvSpPr>
          <p:cNvPr id="10" name="テキスト ボックス 9">
            <a:extLst>
              <a:ext uri="{FF2B5EF4-FFF2-40B4-BE49-F238E27FC236}">
                <a16:creationId xmlns:a16="http://schemas.microsoft.com/office/drawing/2014/main" id="{D0F21142-28C3-1917-CB61-F0BE31AB54FD}"/>
              </a:ext>
            </a:extLst>
          </p:cNvPr>
          <p:cNvSpPr txBox="1"/>
          <p:nvPr/>
        </p:nvSpPr>
        <p:spPr>
          <a:xfrm>
            <a:off x="3143672" y="4725142"/>
            <a:ext cx="6508513" cy="1754326"/>
          </a:xfrm>
          <a:prstGeom prst="rect">
            <a:avLst/>
          </a:prstGeom>
          <a:noFill/>
        </p:spPr>
        <p:txBody>
          <a:bodyPr wrap="none" rtlCol="0">
            <a:spAutoFit/>
          </a:bodyPr>
          <a:lstStyle/>
          <a:p>
            <a:r>
              <a:rPr kumimoji="1" lang="ja-JP" altLang="en-US" sz="3600" dirty="0"/>
              <a:t>・ 口の中に入れっぱなしにしない</a:t>
            </a:r>
            <a:endParaRPr kumimoji="1" lang="en-US" altLang="ja-JP" sz="3600" dirty="0"/>
          </a:p>
          <a:p>
            <a:r>
              <a:rPr kumimoji="1" lang="ja-JP" altLang="en-US" sz="3600" dirty="0"/>
              <a:t>・ 口を閉じて良く噛む</a:t>
            </a:r>
            <a:endParaRPr kumimoji="1" lang="en-US" altLang="ja-JP" sz="3600" dirty="0"/>
          </a:p>
          <a:p>
            <a:r>
              <a:rPr kumimoji="1" lang="ja-JP" altLang="en-US" sz="3600" dirty="0"/>
              <a:t>・水や牛乳で流し込まない</a:t>
            </a:r>
            <a:endParaRPr kumimoji="1" lang="en-US" altLang="ja-JP" sz="3600" dirty="0"/>
          </a:p>
        </p:txBody>
      </p:sp>
      <p:sp>
        <p:nvSpPr>
          <p:cNvPr id="11" name="テキスト ボックス 10">
            <a:extLst>
              <a:ext uri="{FF2B5EF4-FFF2-40B4-BE49-F238E27FC236}">
                <a16:creationId xmlns:a16="http://schemas.microsoft.com/office/drawing/2014/main" id="{5EFFCBC9-87FE-F09F-2894-F465DF642B72}"/>
              </a:ext>
            </a:extLst>
          </p:cNvPr>
          <p:cNvSpPr txBox="1"/>
          <p:nvPr/>
        </p:nvSpPr>
        <p:spPr>
          <a:xfrm>
            <a:off x="767408" y="1196752"/>
            <a:ext cx="2265364" cy="769441"/>
          </a:xfrm>
          <a:prstGeom prst="rect">
            <a:avLst/>
          </a:prstGeom>
          <a:noFill/>
        </p:spPr>
        <p:txBody>
          <a:bodyPr wrap="none" rtlCol="0">
            <a:spAutoFit/>
          </a:bodyPr>
          <a:lstStyle/>
          <a:p>
            <a:r>
              <a:rPr kumimoji="1" lang="ja-JP" altLang="en-US" sz="4400" b="1" dirty="0"/>
              <a:t>はじめに</a:t>
            </a:r>
          </a:p>
        </p:txBody>
      </p:sp>
      <p:sp>
        <p:nvSpPr>
          <p:cNvPr id="12" name="テキスト ボックス 11">
            <a:extLst>
              <a:ext uri="{FF2B5EF4-FFF2-40B4-BE49-F238E27FC236}">
                <a16:creationId xmlns:a16="http://schemas.microsoft.com/office/drawing/2014/main" id="{F7D58060-6FA6-1095-4C08-3C178AEF6B3D}"/>
              </a:ext>
            </a:extLst>
          </p:cNvPr>
          <p:cNvSpPr txBox="1"/>
          <p:nvPr/>
        </p:nvSpPr>
        <p:spPr>
          <a:xfrm>
            <a:off x="767408" y="2852936"/>
            <a:ext cx="1715534" cy="769441"/>
          </a:xfrm>
          <a:prstGeom prst="rect">
            <a:avLst/>
          </a:prstGeom>
          <a:noFill/>
        </p:spPr>
        <p:txBody>
          <a:bodyPr wrap="none" rtlCol="0">
            <a:spAutoFit/>
          </a:bodyPr>
          <a:lstStyle/>
          <a:p>
            <a:r>
              <a:rPr kumimoji="1" lang="ja-JP" altLang="en-US" sz="4400" b="1" dirty="0"/>
              <a:t>しせい</a:t>
            </a:r>
          </a:p>
        </p:txBody>
      </p:sp>
      <p:sp>
        <p:nvSpPr>
          <p:cNvPr id="13" name="テキスト ボックス 12">
            <a:extLst>
              <a:ext uri="{FF2B5EF4-FFF2-40B4-BE49-F238E27FC236}">
                <a16:creationId xmlns:a16="http://schemas.microsoft.com/office/drawing/2014/main" id="{043FAEB0-FD1B-6797-BDAA-32FA3F9769EC}"/>
              </a:ext>
            </a:extLst>
          </p:cNvPr>
          <p:cNvSpPr txBox="1"/>
          <p:nvPr/>
        </p:nvSpPr>
        <p:spPr>
          <a:xfrm>
            <a:off x="767408" y="4581126"/>
            <a:ext cx="1877437" cy="769441"/>
          </a:xfrm>
          <a:prstGeom prst="rect">
            <a:avLst/>
          </a:prstGeom>
          <a:noFill/>
        </p:spPr>
        <p:txBody>
          <a:bodyPr wrap="none" rtlCol="0">
            <a:spAutoFit/>
          </a:bodyPr>
          <a:lstStyle/>
          <a:p>
            <a:r>
              <a:rPr kumimoji="1" lang="ja-JP" altLang="en-US" sz="4400" b="1" dirty="0"/>
              <a:t>食べ方</a:t>
            </a:r>
          </a:p>
        </p:txBody>
      </p:sp>
      <p:pic>
        <p:nvPicPr>
          <p:cNvPr id="20" name="図 19">
            <a:extLst>
              <a:ext uri="{FF2B5EF4-FFF2-40B4-BE49-F238E27FC236}">
                <a16:creationId xmlns:a16="http://schemas.microsoft.com/office/drawing/2014/main" id="{3F17C345-F42A-1011-48A1-4EC7B84D2C3F}"/>
              </a:ext>
            </a:extLst>
          </p:cNvPr>
          <p:cNvPicPr>
            <a:picLocks noChangeAspect="1"/>
          </p:cNvPicPr>
          <p:nvPr/>
        </p:nvPicPr>
        <p:blipFill>
          <a:blip r:embed="rId3"/>
          <a:stretch>
            <a:fillRect/>
          </a:stretch>
        </p:blipFill>
        <p:spPr>
          <a:xfrm>
            <a:off x="8184232" y="2564904"/>
            <a:ext cx="1621332" cy="2056690"/>
          </a:xfrm>
          <a:prstGeom prst="rect">
            <a:avLst/>
          </a:prstGeom>
        </p:spPr>
      </p:pic>
      <p:pic>
        <p:nvPicPr>
          <p:cNvPr id="14" name="図 13">
            <a:extLst>
              <a:ext uri="{FF2B5EF4-FFF2-40B4-BE49-F238E27FC236}">
                <a16:creationId xmlns:a16="http://schemas.microsoft.com/office/drawing/2014/main" id="{85435F93-9349-795D-A0FE-CC4718078FCC}"/>
              </a:ext>
            </a:extLst>
          </p:cNvPr>
          <p:cNvPicPr>
            <a:picLocks noChangeAspect="1"/>
          </p:cNvPicPr>
          <p:nvPr/>
        </p:nvPicPr>
        <p:blipFill>
          <a:blip r:embed="rId4"/>
          <a:stretch>
            <a:fillRect/>
          </a:stretch>
        </p:blipFill>
        <p:spPr>
          <a:xfrm>
            <a:off x="9696400" y="4685048"/>
            <a:ext cx="1368152" cy="1912303"/>
          </a:xfrm>
          <a:prstGeom prst="rect">
            <a:avLst/>
          </a:prstGeom>
        </p:spPr>
      </p:pic>
      <p:pic>
        <p:nvPicPr>
          <p:cNvPr id="19" name="図 18">
            <a:extLst>
              <a:ext uri="{FF2B5EF4-FFF2-40B4-BE49-F238E27FC236}">
                <a16:creationId xmlns:a16="http://schemas.microsoft.com/office/drawing/2014/main" id="{4CB0962A-EF46-B4FB-4F4C-FED9D1522BA2}"/>
              </a:ext>
            </a:extLst>
          </p:cNvPr>
          <p:cNvPicPr>
            <a:picLocks noChangeAspect="1"/>
          </p:cNvPicPr>
          <p:nvPr/>
        </p:nvPicPr>
        <p:blipFill>
          <a:blip r:embed="rId5"/>
          <a:stretch>
            <a:fillRect/>
          </a:stretch>
        </p:blipFill>
        <p:spPr>
          <a:xfrm>
            <a:off x="9696400" y="1052736"/>
            <a:ext cx="1512168" cy="1733780"/>
          </a:xfrm>
          <a:prstGeom prst="rect">
            <a:avLst/>
          </a:prstGeom>
        </p:spPr>
      </p:pic>
    </p:spTree>
    <p:extLst>
      <p:ext uri="{BB962C8B-B14F-4D97-AF65-F5344CB8AC3E}">
        <p14:creationId xmlns:p14="http://schemas.microsoft.com/office/powerpoint/2010/main" val="4482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04F40-48F8-A90E-01B6-EB11E6BE09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BB59E6-EF41-D63F-E9B9-07CB54F9838F}"/>
              </a:ext>
            </a:extLst>
          </p:cNvPr>
          <p:cNvSpPr>
            <a:spLocks noGrp="1"/>
          </p:cNvSpPr>
          <p:nvPr>
            <p:ph type="title"/>
          </p:nvPr>
        </p:nvSpPr>
        <p:spPr>
          <a:xfrm>
            <a:off x="609600" y="0"/>
            <a:ext cx="10972800" cy="1143000"/>
          </a:xfrm>
        </p:spPr>
        <p:txBody>
          <a:bodyPr>
            <a:normAutofit/>
          </a:bodyPr>
          <a:lstStyle/>
          <a:p>
            <a:r>
              <a:rPr lang="ja-JP" altLang="en-US" sz="5400" b="1" dirty="0">
                <a:solidFill>
                  <a:srgbClr val="002570"/>
                </a:solidFill>
              </a:rPr>
              <a:t>ハキハキと話すには</a:t>
            </a:r>
          </a:p>
        </p:txBody>
      </p:sp>
      <p:sp>
        <p:nvSpPr>
          <p:cNvPr id="3" name="テキスト ボックス 2">
            <a:extLst>
              <a:ext uri="{FF2B5EF4-FFF2-40B4-BE49-F238E27FC236}">
                <a16:creationId xmlns:a16="http://schemas.microsoft.com/office/drawing/2014/main" id="{82D9F5AC-3A82-F7CE-B30E-09B0F3709B1F}"/>
              </a:ext>
            </a:extLst>
          </p:cNvPr>
          <p:cNvSpPr txBox="1"/>
          <p:nvPr/>
        </p:nvSpPr>
        <p:spPr>
          <a:xfrm>
            <a:off x="3935760" y="1052736"/>
            <a:ext cx="4540025" cy="1754326"/>
          </a:xfrm>
          <a:prstGeom prst="rect">
            <a:avLst/>
          </a:prstGeom>
          <a:noFill/>
        </p:spPr>
        <p:txBody>
          <a:bodyPr wrap="none" rtlCol="0">
            <a:spAutoFit/>
          </a:bodyPr>
          <a:lstStyle/>
          <a:p>
            <a:r>
              <a:rPr kumimoji="1" lang="ja-JP" altLang="en-US" sz="3600" dirty="0">
                <a:solidFill>
                  <a:schemeClr val="bg1"/>
                </a:solidFill>
              </a:rPr>
              <a:t>・ ブクブクうがいをする</a:t>
            </a:r>
            <a:endParaRPr kumimoji="1" lang="en-US" altLang="ja-JP" sz="3600" dirty="0">
              <a:solidFill>
                <a:schemeClr val="bg1"/>
              </a:solidFill>
            </a:endParaRPr>
          </a:p>
          <a:p>
            <a:r>
              <a:rPr kumimoji="1" lang="ja-JP" altLang="en-US" sz="3600" dirty="0">
                <a:solidFill>
                  <a:schemeClr val="bg1"/>
                </a:solidFill>
              </a:rPr>
              <a:t>・ 風船を膨らませる</a:t>
            </a:r>
            <a:endParaRPr kumimoji="1" lang="en-US" altLang="ja-JP" sz="3600" dirty="0">
              <a:solidFill>
                <a:schemeClr val="bg1"/>
              </a:solidFill>
            </a:endParaRPr>
          </a:p>
          <a:p>
            <a:r>
              <a:rPr kumimoji="1" lang="ja-JP" altLang="en-US" sz="3600" dirty="0">
                <a:solidFill>
                  <a:schemeClr val="bg1"/>
                </a:solidFill>
              </a:rPr>
              <a:t>・ あいうべ 体操をする</a:t>
            </a:r>
            <a:endParaRPr kumimoji="1" lang="en-US" altLang="ja-JP" sz="3600" dirty="0">
              <a:solidFill>
                <a:schemeClr val="bg1"/>
              </a:solidFill>
            </a:endParaRPr>
          </a:p>
        </p:txBody>
      </p:sp>
      <p:sp>
        <p:nvSpPr>
          <p:cNvPr id="19" name="テキスト ボックス 18">
            <a:extLst>
              <a:ext uri="{FF2B5EF4-FFF2-40B4-BE49-F238E27FC236}">
                <a16:creationId xmlns:a16="http://schemas.microsoft.com/office/drawing/2014/main" id="{F854AF81-3378-D82E-2FE0-6E9DDC421BF1}"/>
              </a:ext>
            </a:extLst>
          </p:cNvPr>
          <p:cNvSpPr txBox="1"/>
          <p:nvPr/>
        </p:nvSpPr>
        <p:spPr>
          <a:xfrm>
            <a:off x="1415480" y="5949280"/>
            <a:ext cx="1511952" cy="707886"/>
          </a:xfrm>
          <a:prstGeom prst="rect">
            <a:avLst/>
          </a:prstGeom>
          <a:noFill/>
        </p:spPr>
        <p:txBody>
          <a:bodyPr wrap="none" rtlCol="0">
            <a:spAutoFit/>
          </a:bodyPr>
          <a:lstStyle/>
          <a:p>
            <a:pPr algn="ctr"/>
            <a:r>
              <a:rPr kumimoji="1" lang="ja-JP" altLang="en-US" sz="2000" dirty="0">
                <a:solidFill>
                  <a:schemeClr val="bg1"/>
                </a:solidFill>
              </a:rPr>
              <a:t>口をおおきく</a:t>
            </a:r>
            <a:endParaRPr kumimoji="1" lang="en-US" altLang="ja-JP" sz="2000" dirty="0">
              <a:solidFill>
                <a:schemeClr val="bg1"/>
              </a:solidFill>
            </a:endParaRPr>
          </a:p>
          <a:p>
            <a:pPr algn="ctr"/>
            <a:r>
              <a:rPr kumimoji="1" lang="ja-JP" altLang="en-US" sz="2000" dirty="0">
                <a:solidFill>
                  <a:schemeClr val="bg1"/>
                </a:solidFill>
              </a:rPr>
              <a:t>あける</a:t>
            </a:r>
          </a:p>
        </p:txBody>
      </p:sp>
      <p:sp>
        <p:nvSpPr>
          <p:cNvPr id="21" name="テキスト ボックス 20">
            <a:extLst>
              <a:ext uri="{FF2B5EF4-FFF2-40B4-BE49-F238E27FC236}">
                <a16:creationId xmlns:a16="http://schemas.microsoft.com/office/drawing/2014/main" id="{3535B067-BCA3-6692-6B37-AC1A8B90FEA5}"/>
              </a:ext>
            </a:extLst>
          </p:cNvPr>
          <p:cNvSpPr txBox="1"/>
          <p:nvPr/>
        </p:nvSpPr>
        <p:spPr>
          <a:xfrm>
            <a:off x="4007768" y="5949280"/>
            <a:ext cx="1789272" cy="707886"/>
          </a:xfrm>
          <a:prstGeom prst="rect">
            <a:avLst/>
          </a:prstGeom>
          <a:noFill/>
        </p:spPr>
        <p:txBody>
          <a:bodyPr wrap="none" rtlCol="0">
            <a:spAutoFit/>
          </a:bodyPr>
          <a:lstStyle/>
          <a:p>
            <a:r>
              <a:rPr kumimoji="1" lang="ja-JP" altLang="en-US" sz="2000" dirty="0">
                <a:solidFill>
                  <a:schemeClr val="bg1"/>
                </a:solidFill>
              </a:rPr>
              <a:t>口をおおきく</a:t>
            </a:r>
            <a:endParaRPr kumimoji="1" lang="en-US" altLang="ja-JP" sz="2000" dirty="0">
              <a:solidFill>
                <a:schemeClr val="bg1"/>
              </a:solidFill>
            </a:endParaRPr>
          </a:p>
          <a:p>
            <a:r>
              <a:rPr kumimoji="1" lang="ja-JP" altLang="en-US" sz="2000" dirty="0">
                <a:solidFill>
                  <a:schemeClr val="bg1"/>
                </a:solidFill>
              </a:rPr>
              <a:t>よこにひろげる</a:t>
            </a:r>
          </a:p>
        </p:txBody>
      </p:sp>
      <p:sp>
        <p:nvSpPr>
          <p:cNvPr id="22" name="テキスト ボックス 21">
            <a:extLst>
              <a:ext uri="{FF2B5EF4-FFF2-40B4-BE49-F238E27FC236}">
                <a16:creationId xmlns:a16="http://schemas.microsoft.com/office/drawing/2014/main" id="{D42C9405-7EAF-DC57-B341-23C10A7B3EBE}"/>
              </a:ext>
            </a:extLst>
          </p:cNvPr>
          <p:cNvSpPr txBox="1"/>
          <p:nvPr/>
        </p:nvSpPr>
        <p:spPr>
          <a:xfrm>
            <a:off x="6816080" y="5949280"/>
            <a:ext cx="1370888" cy="707886"/>
          </a:xfrm>
          <a:prstGeom prst="rect">
            <a:avLst/>
          </a:prstGeom>
          <a:noFill/>
        </p:spPr>
        <p:txBody>
          <a:bodyPr wrap="none" rtlCol="0">
            <a:spAutoFit/>
          </a:bodyPr>
          <a:lstStyle/>
          <a:p>
            <a:r>
              <a:rPr kumimoji="1" lang="ja-JP" altLang="en-US" sz="2000" dirty="0">
                <a:solidFill>
                  <a:schemeClr val="bg1"/>
                </a:solidFill>
              </a:rPr>
              <a:t>口をつよく</a:t>
            </a:r>
            <a:endParaRPr kumimoji="1" lang="en-US" altLang="ja-JP" sz="2000" dirty="0">
              <a:solidFill>
                <a:schemeClr val="bg1"/>
              </a:solidFill>
            </a:endParaRPr>
          </a:p>
          <a:p>
            <a:r>
              <a:rPr kumimoji="1" lang="ja-JP" altLang="en-US" sz="2000" dirty="0">
                <a:solidFill>
                  <a:schemeClr val="bg1"/>
                </a:solidFill>
              </a:rPr>
              <a:t>まえにだす</a:t>
            </a:r>
          </a:p>
        </p:txBody>
      </p:sp>
      <p:sp>
        <p:nvSpPr>
          <p:cNvPr id="23" name="テキスト ボックス 22">
            <a:extLst>
              <a:ext uri="{FF2B5EF4-FFF2-40B4-BE49-F238E27FC236}">
                <a16:creationId xmlns:a16="http://schemas.microsoft.com/office/drawing/2014/main" id="{35D17D2E-1FEF-CA83-31AA-7F4B052979D9}"/>
              </a:ext>
            </a:extLst>
          </p:cNvPr>
          <p:cNvSpPr txBox="1"/>
          <p:nvPr/>
        </p:nvSpPr>
        <p:spPr>
          <a:xfrm>
            <a:off x="9048328" y="5949280"/>
            <a:ext cx="2015295" cy="707886"/>
          </a:xfrm>
          <a:prstGeom prst="rect">
            <a:avLst/>
          </a:prstGeom>
          <a:noFill/>
        </p:spPr>
        <p:txBody>
          <a:bodyPr wrap="none" rtlCol="0">
            <a:spAutoFit/>
          </a:bodyPr>
          <a:lstStyle/>
          <a:p>
            <a:pPr algn="ctr"/>
            <a:r>
              <a:rPr kumimoji="1" lang="ja-JP" altLang="en-US" sz="2000" dirty="0">
                <a:solidFill>
                  <a:schemeClr val="bg1"/>
                </a:solidFill>
              </a:rPr>
              <a:t>ベロをできるだけ</a:t>
            </a:r>
            <a:endParaRPr kumimoji="1" lang="en-US" altLang="ja-JP" sz="2000" dirty="0">
              <a:solidFill>
                <a:schemeClr val="bg1"/>
              </a:solidFill>
            </a:endParaRPr>
          </a:p>
          <a:p>
            <a:pPr algn="ctr"/>
            <a:r>
              <a:rPr kumimoji="1" lang="ja-JP" altLang="en-US" sz="2000" dirty="0">
                <a:solidFill>
                  <a:schemeClr val="bg1"/>
                </a:solidFill>
              </a:rPr>
              <a:t>したにのばす</a:t>
            </a:r>
          </a:p>
        </p:txBody>
      </p:sp>
      <p:pic>
        <p:nvPicPr>
          <p:cNvPr id="32" name="図 31">
            <a:extLst>
              <a:ext uri="{FF2B5EF4-FFF2-40B4-BE49-F238E27FC236}">
                <a16:creationId xmlns:a16="http://schemas.microsoft.com/office/drawing/2014/main" id="{82DA7ED5-E6B2-5100-4DF2-0536E56563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43472" y="2691495"/>
            <a:ext cx="1768573" cy="2237352"/>
          </a:xfrm>
          <a:prstGeom prst="rect">
            <a:avLst/>
          </a:prstGeom>
        </p:spPr>
      </p:pic>
      <p:pic>
        <p:nvPicPr>
          <p:cNvPr id="34" name="図 33">
            <a:extLst>
              <a:ext uri="{FF2B5EF4-FFF2-40B4-BE49-F238E27FC236}">
                <a16:creationId xmlns:a16="http://schemas.microsoft.com/office/drawing/2014/main" id="{3BEA91F7-D976-297A-69A6-DE14DF459C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07768" y="2763503"/>
            <a:ext cx="1768573" cy="2237352"/>
          </a:xfrm>
          <a:prstGeom prst="rect">
            <a:avLst/>
          </a:prstGeom>
        </p:spPr>
      </p:pic>
      <p:pic>
        <p:nvPicPr>
          <p:cNvPr id="36" name="図 35">
            <a:extLst>
              <a:ext uri="{FF2B5EF4-FFF2-40B4-BE49-F238E27FC236}">
                <a16:creationId xmlns:a16="http://schemas.microsoft.com/office/drawing/2014/main" id="{C57BB6AC-FAE2-C45D-08CA-F4A7CC57A0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00056" y="2763503"/>
            <a:ext cx="1768573" cy="2237352"/>
          </a:xfrm>
          <a:prstGeom prst="rect">
            <a:avLst/>
          </a:prstGeom>
        </p:spPr>
      </p:pic>
      <p:pic>
        <p:nvPicPr>
          <p:cNvPr id="38" name="図 37">
            <a:extLst>
              <a:ext uri="{FF2B5EF4-FFF2-40B4-BE49-F238E27FC236}">
                <a16:creationId xmlns:a16="http://schemas.microsoft.com/office/drawing/2014/main" id="{A1FE47C6-8628-E360-6CAB-760FD1EA832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151963" y="2835511"/>
            <a:ext cx="1768573" cy="2237352"/>
          </a:xfrm>
          <a:prstGeom prst="rect">
            <a:avLst/>
          </a:prstGeom>
        </p:spPr>
      </p:pic>
      <p:sp>
        <p:nvSpPr>
          <p:cNvPr id="39" name="吹き出し: 円形 38">
            <a:extLst>
              <a:ext uri="{FF2B5EF4-FFF2-40B4-BE49-F238E27FC236}">
                <a16:creationId xmlns:a16="http://schemas.microsoft.com/office/drawing/2014/main" id="{82727908-DC9E-2CD4-F158-2601B21BBEF9}"/>
              </a:ext>
            </a:extLst>
          </p:cNvPr>
          <p:cNvSpPr/>
          <p:nvPr/>
        </p:nvSpPr>
        <p:spPr>
          <a:xfrm>
            <a:off x="1847528" y="5085184"/>
            <a:ext cx="792088" cy="720080"/>
          </a:xfrm>
          <a:prstGeom prst="wedgeEllipseCallout">
            <a:avLst>
              <a:gd name="adj1" fmla="val -2509"/>
              <a:gd name="adj2" fmla="val -72548"/>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b="1" dirty="0">
                <a:solidFill>
                  <a:schemeClr val="bg1"/>
                </a:solidFill>
              </a:rPr>
              <a:t>あー</a:t>
            </a:r>
            <a:endParaRPr kumimoji="1" lang="ja-JP" altLang="en-US" sz="2000" b="1" dirty="0">
              <a:solidFill>
                <a:schemeClr val="bg1"/>
              </a:solidFill>
            </a:endParaRPr>
          </a:p>
        </p:txBody>
      </p:sp>
      <p:sp>
        <p:nvSpPr>
          <p:cNvPr id="40" name="吹き出し: 円形 39">
            <a:extLst>
              <a:ext uri="{FF2B5EF4-FFF2-40B4-BE49-F238E27FC236}">
                <a16:creationId xmlns:a16="http://schemas.microsoft.com/office/drawing/2014/main" id="{F999C3CD-62FA-7B80-3BE7-C7016D1C9079}"/>
              </a:ext>
            </a:extLst>
          </p:cNvPr>
          <p:cNvSpPr/>
          <p:nvPr/>
        </p:nvSpPr>
        <p:spPr>
          <a:xfrm>
            <a:off x="4503642" y="5085184"/>
            <a:ext cx="792088" cy="720080"/>
          </a:xfrm>
          <a:prstGeom prst="wedgeEllipseCallout">
            <a:avLst>
              <a:gd name="adj1" fmla="val -2509"/>
              <a:gd name="adj2" fmla="val -72548"/>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b="1" dirty="0">
                <a:solidFill>
                  <a:schemeClr val="bg1"/>
                </a:solidFill>
              </a:rPr>
              <a:t>いー</a:t>
            </a:r>
            <a:endParaRPr kumimoji="1" lang="ja-JP" altLang="en-US" sz="2000" b="1" dirty="0">
              <a:solidFill>
                <a:schemeClr val="bg1"/>
              </a:solidFill>
            </a:endParaRPr>
          </a:p>
        </p:txBody>
      </p:sp>
      <p:sp>
        <p:nvSpPr>
          <p:cNvPr id="41" name="吹き出し: 円形 40">
            <a:extLst>
              <a:ext uri="{FF2B5EF4-FFF2-40B4-BE49-F238E27FC236}">
                <a16:creationId xmlns:a16="http://schemas.microsoft.com/office/drawing/2014/main" id="{14FC9FF6-9C92-5C97-F3C7-EA3CF95063BF}"/>
              </a:ext>
            </a:extLst>
          </p:cNvPr>
          <p:cNvSpPr/>
          <p:nvPr/>
        </p:nvSpPr>
        <p:spPr>
          <a:xfrm>
            <a:off x="7116214" y="5085184"/>
            <a:ext cx="792088" cy="720080"/>
          </a:xfrm>
          <a:prstGeom prst="wedgeEllipseCallout">
            <a:avLst>
              <a:gd name="adj1" fmla="val -2509"/>
              <a:gd name="adj2" fmla="val -72548"/>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b="1" dirty="0">
                <a:solidFill>
                  <a:schemeClr val="bg1"/>
                </a:solidFill>
              </a:rPr>
              <a:t>うー</a:t>
            </a:r>
            <a:endParaRPr kumimoji="1" lang="ja-JP" altLang="en-US" sz="2000" b="1" dirty="0">
              <a:solidFill>
                <a:schemeClr val="bg1"/>
              </a:solidFill>
            </a:endParaRPr>
          </a:p>
        </p:txBody>
      </p:sp>
      <p:sp>
        <p:nvSpPr>
          <p:cNvPr id="42" name="吹き出し: 円形 41">
            <a:extLst>
              <a:ext uri="{FF2B5EF4-FFF2-40B4-BE49-F238E27FC236}">
                <a16:creationId xmlns:a16="http://schemas.microsoft.com/office/drawing/2014/main" id="{C16F4702-F763-911A-D24E-E9F0B1771198}"/>
              </a:ext>
            </a:extLst>
          </p:cNvPr>
          <p:cNvSpPr/>
          <p:nvPr/>
        </p:nvSpPr>
        <p:spPr>
          <a:xfrm>
            <a:off x="9699756" y="5085184"/>
            <a:ext cx="792088" cy="720080"/>
          </a:xfrm>
          <a:prstGeom prst="wedgeEllipseCallout">
            <a:avLst>
              <a:gd name="adj1" fmla="val -2509"/>
              <a:gd name="adj2" fmla="val -72548"/>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b="1" dirty="0">
                <a:solidFill>
                  <a:schemeClr val="bg1"/>
                </a:solidFill>
              </a:rPr>
              <a:t>べー</a:t>
            </a:r>
            <a:endParaRPr kumimoji="1" lang="ja-JP" altLang="en-US" sz="2000" b="1" dirty="0">
              <a:solidFill>
                <a:schemeClr val="bg1"/>
              </a:solidFill>
            </a:endParaRPr>
          </a:p>
        </p:txBody>
      </p:sp>
    </p:spTree>
    <p:extLst>
      <p:ext uri="{BB962C8B-B14F-4D97-AF65-F5344CB8AC3E}">
        <p14:creationId xmlns:p14="http://schemas.microsoft.com/office/powerpoint/2010/main" val="384553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A7F7E-3527-E19C-E96B-8EA965A61D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5FD4B42-E72F-FCA5-DA81-587E6FDAC0C2}"/>
              </a:ext>
            </a:extLst>
          </p:cNvPr>
          <p:cNvSpPr>
            <a:spLocks noGrp="1"/>
          </p:cNvSpPr>
          <p:nvPr>
            <p:ph type="title"/>
          </p:nvPr>
        </p:nvSpPr>
        <p:spPr>
          <a:xfrm>
            <a:off x="609600" y="0"/>
            <a:ext cx="10972800" cy="1143000"/>
          </a:xfrm>
        </p:spPr>
        <p:txBody>
          <a:bodyPr>
            <a:normAutofit/>
          </a:bodyPr>
          <a:lstStyle/>
          <a:p>
            <a:r>
              <a:rPr lang="ja-JP" altLang="en-US" sz="5400" b="1" dirty="0">
                <a:solidFill>
                  <a:srgbClr val="002570"/>
                </a:solidFill>
              </a:rPr>
              <a:t>しっかりと食べて話せることは</a:t>
            </a:r>
          </a:p>
        </p:txBody>
      </p:sp>
      <p:sp>
        <p:nvSpPr>
          <p:cNvPr id="4" name="テキスト ボックス 3">
            <a:extLst>
              <a:ext uri="{FF2B5EF4-FFF2-40B4-BE49-F238E27FC236}">
                <a16:creationId xmlns:a16="http://schemas.microsoft.com/office/drawing/2014/main" id="{B64C12AB-804F-9E32-8B06-3D755DD66D64}"/>
              </a:ext>
            </a:extLst>
          </p:cNvPr>
          <p:cNvSpPr txBox="1"/>
          <p:nvPr/>
        </p:nvSpPr>
        <p:spPr>
          <a:xfrm>
            <a:off x="695400" y="1772816"/>
            <a:ext cx="2760692" cy="707886"/>
          </a:xfrm>
          <a:prstGeom prst="rect">
            <a:avLst/>
          </a:prstGeom>
          <a:noFill/>
        </p:spPr>
        <p:txBody>
          <a:bodyPr wrap="none" rtlCol="0">
            <a:spAutoFit/>
          </a:bodyPr>
          <a:lstStyle/>
          <a:p>
            <a:r>
              <a:rPr kumimoji="1" lang="ja-JP" altLang="en-US" sz="4000" dirty="0">
                <a:solidFill>
                  <a:schemeClr val="bg1"/>
                </a:solidFill>
              </a:rPr>
              <a:t>・ よくかめる</a:t>
            </a:r>
            <a:endParaRPr kumimoji="1" lang="en-US" altLang="ja-JP" sz="4000" dirty="0">
              <a:solidFill>
                <a:schemeClr val="bg1"/>
              </a:solidFill>
            </a:endParaRPr>
          </a:p>
        </p:txBody>
      </p:sp>
      <p:sp>
        <p:nvSpPr>
          <p:cNvPr id="5" name="テキスト ボックス 4">
            <a:extLst>
              <a:ext uri="{FF2B5EF4-FFF2-40B4-BE49-F238E27FC236}">
                <a16:creationId xmlns:a16="http://schemas.microsoft.com/office/drawing/2014/main" id="{AB7AC419-2C39-9E3E-832A-3AA6F924019C}"/>
              </a:ext>
            </a:extLst>
          </p:cNvPr>
          <p:cNvSpPr txBox="1"/>
          <p:nvPr/>
        </p:nvSpPr>
        <p:spPr>
          <a:xfrm>
            <a:off x="5087888" y="1484784"/>
            <a:ext cx="3041217" cy="1323439"/>
          </a:xfrm>
          <a:prstGeom prst="rect">
            <a:avLst/>
          </a:prstGeom>
          <a:noFill/>
        </p:spPr>
        <p:txBody>
          <a:bodyPr wrap="none" rtlCol="0">
            <a:spAutoFit/>
          </a:bodyPr>
          <a:lstStyle/>
          <a:p>
            <a:r>
              <a:rPr kumimoji="1" lang="ja-JP" altLang="en-US" sz="4000" dirty="0">
                <a:solidFill>
                  <a:schemeClr val="bg1"/>
                </a:solidFill>
              </a:rPr>
              <a:t>・ 目が覚める</a:t>
            </a:r>
            <a:endParaRPr kumimoji="1" lang="en-US" altLang="ja-JP" sz="4000" dirty="0">
              <a:solidFill>
                <a:schemeClr val="bg1"/>
              </a:solidFill>
            </a:endParaRPr>
          </a:p>
          <a:p>
            <a:r>
              <a:rPr kumimoji="1" lang="ja-JP" altLang="en-US" sz="4000" dirty="0">
                <a:solidFill>
                  <a:schemeClr val="bg1"/>
                </a:solidFill>
              </a:rPr>
              <a:t>・ 力が出る</a:t>
            </a:r>
            <a:endParaRPr kumimoji="1" lang="en-US" altLang="ja-JP" sz="4000" dirty="0">
              <a:solidFill>
                <a:schemeClr val="bg1"/>
              </a:solidFill>
            </a:endParaRPr>
          </a:p>
        </p:txBody>
      </p:sp>
      <p:sp>
        <p:nvSpPr>
          <p:cNvPr id="6" name="テキスト ボックス 5">
            <a:extLst>
              <a:ext uri="{FF2B5EF4-FFF2-40B4-BE49-F238E27FC236}">
                <a16:creationId xmlns:a16="http://schemas.microsoft.com/office/drawing/2014/main" id="{7B0AEB62-07FB-AFA3-260A-CDFF0251B26E}"/>
              </a:ext>
            </a:extLst>
          </p:cNvPr>
          <p:cNvSpPr txBox="1"/>
          <p:nvPr/>
        </p:nvSpPr>
        <p:spPr>
          <a:xfrm>
            <a:off x="695400" y="3633991"/>
            <a:ext cx="3344185" cy="707886"/>
          </a:xfrm>
          <a:prstGeom prst="rect">
            <a:avLst/>
          </a:prstGeom>
          <a:noFill/>
        </p:spPr>
        <p:txBody>
          <a:bodyPr wrap="none" rtlCol="0">
            <a:spAutoFit/>
          </a:bodyPr>
          <a:lstStyle/>
          <a:p>
            <a:r>
              <a:rPr kumimoji="1" lang="ja-JP" altLang="en-US" sz="4000" dirty="0">
                <a:solidFill>
                  <a:schemeClr val="bg1"/>
                </a:solidFill>
              </a:rPr>
              <a:t>・ だえきがでる</a:t>
            </a:r>
            <a:endParaRPr kumimoji="1" lang="en-US" altLang="ja-JP" sz="4000" dirty="0">
              <a:solidFill>
                <a:schemeClr val="bg1"/>
              </a:solidFill>
            </a:endParaRPr>
          </a:p>
        </p:txBody>
      </p:sp>
      <p:sp>
        <p:nvSpPr>
          <p:cNvPr id="7" name="テキスト ボックス 6">
            <a:extLst>
              <a:ext uri="{FF2B5EF4-FFF2-40B4-BE49-F238E27FC236}">
                <a16:creationId xmlns:a16="http://schemas.microsoft.com/office/drawing/2014/main" id="{E5038E17-90C4-1B7C-43EB-17EAF8CFBCFC}"/>
              </a:ext>
            </a:extLst>
          </p:cNvPr>
          <p:cNvSpPr txBox="1"/>
          <p:nvPr/>
        </p:nvSpPr>
        <p:spPr>
          <a:xfrm>
            <a:off x="5087888" y="3356992"/>
            <a:ext cx="3736920" cy="1323439"/>
          </a:xfrm>
          <a:prstGeom prst="rect">
            <a:avLst/>
          </a:prstGeom>
          <a:noFill/>
        </p:spPr>
        <p:txBody>
          <a:bodyPr wrap="none" rtlCol="0">
            <a:spAutoFit/>
          </a:bodyPr>
          <a:lstStyle/>
          <a:p>
            <a:r>
              <a:rPr kumimoji="1" lang="ja-JP" altLang="en-US" sz="4000" dirty="0">
                <a:solidFill>
                  <a:schemeClr val="bg1"/>
                </a:solidFill>
              </a:rPr>
              <a:t>・ 味を感じる</a:t>
            </a:r>
            <a:endParaRPr kumimoji="1" lang="en-US" altLang="ja-JP" sz="4000" dirty="0">
              <a:solidFill>
                <a:schemeClr val="bg1"/>
              </a:solidFill>
            </a:endParaRPr>
          </a:p>
          <a:p>
            <a:r>
              <a:rPr kumimoji="1" lang="ja-JP" altLang="en-US" sz="4000" dirty="0">
                <a:solidFill>
                  <a:schemeClr val="bg1"/>
                </a:solidFill>
              </a:rPr>
              <a:t>・ 体が大きくなる</a:t>
            </a:r>
            <a:endParaRPr kumimoji="1" lang="en-US" altLang="ja-JP" sz="4000" dirty="0">
              <a:solidFill>
                <a:schemeClr val="bg1"/>
              </a:solidFill>
            </a:endParaRPr>
          </a:p>
        </p:txBody>
      </p:sp>
      <p:sp>
        <p:nvSpPr>
          <p:cNvPr id="8" name="テキスト ボックス 7">
            <a:extLst>
              <a:ext uri="{FF2B5EF4-FFF2-40B4-BE49-F238E27FC236}">
                <a16:creationId xmlns:a16="http://schemas.microsoft.com/office/drawing/2014/main" id="{2E4E2825-C7AF-773D-B358-E7798EEF5A19}"/>
              </a:ext>
            </a:extLst>
          </p:cNvPr>
          <p:cNvSpPr txBox="1"/>
          <p:nvPr/>
        </p:nvSpPr>
        <p:spPr>
          <a:xfrm>
            <a:off x="695400" y="5362183"/>
            <a:ext cx="3400290" cy="707886"/>
          </a:xfrm>
          <a:prstGeom prst="rect">
            <a:avLst/>
          </a:prstGeom>
          <a:noFill/>
        </p:spPr>
        <p:txBody>
          <a:bodyPr wrap="none" rtlCol="0">
            <a:spAutoFit/>
          </a:bodyPr>
          <a:lstStyle/>
          <a:p>
            <a:r>
              <a:rPr kumimoji="1" lang="ja-JP" altLang="en-US" sz="4000" dirty="0">
                <a:solidFill>
                  <a:schemeClr val="bg1"/>
                </a:solidFill>
              </a:rPr>
              <a:t>・ 口の力がつく</a:t>
            </a:r>
            <a:endParaRPr kumimoji="1" lang="en-US" altLang="ja-JP" sz="4000" dirty="0">
              <a:solidFill>
                <a:schemeClr val="bg1"/>
              </a:solidFill>
            </a:endParaRPr>
          </a:p>
        </p:txBody>
      </p:sp>
      <p:sp>
        <p:nvSpPr>
          <p:cNvPr id="9" name="テキスト ボックス 8">
            <a:extLst>
              <a:ext uri="{FF2B5EF4-FFF2-40B4-BE49-F238E27FC236}">
                <a16:creationId xmlns:a16="http://schemas.microsoft.com/office/drawing/2014/main" id="{C044255D-C9E0-4E46-FC48-4DFA89AD46D4}"/>
              </a:ext>
            </a:extLst>
          </p:cNvPr>
          <p:cNvSpPr txBox="1"/>
          <p:nvPr/>
        </p:nvSpPr>
        <p:spPr>
          <a:xfrm>
            <a:off x="5087888" y="5085184"/>
            <a:ext cx="3877985" cy="1323439"/>
          </a:xfrm>
          <a:prstGeom prst="rect">
            <a:avLst/>
          </a:prstGeom>
          <a:noFill/>
        </p:spPr>
        <p:txBody>
          <a:bodyPr wrap="none" rtlCol="0">
            <a:spAutoFit/>
          </a:bodyPr>
          <a:lstStyle/>
          <a:p>
            <a:r>
              <a:rPr kumimoji="1" lang="ja-JP" altLang="en-US" sz="4000" dirty="0">
                <a:solidFill>
                  <a:schemeClr val="bg1"/>
                </a:solidFill>
              </a:rPr>
              <a:t>・ 姿勢がよくなる</a:t>
            </a:r>
            <a:endParaRPr kumimoji="1" lang="en-US" altLang="ja-JP" sz="4000" dirty="0">
              <a:solidFill>
                <a:schemeClr val="bg1"/>
              </a:solidFill>
            </a:endParaRPr>
          </a:p>
          <a:p>
            <a:r>
              <a:rPr kumimoji="1" lang="ja-JP" altLang="en-US" sz="4000" dirty="0">
                <a:solidFill>
                  <a:schemeClr val="bg1"/>
                </a:solidFill>
              </a:rPr>
              <a:t>・ カゼをひかない</a:t>
            </a:r>
            <a:endParaRPr kumimoji="1" lang="en-US" altLang="ja-JP" sz="4000" dirty="0">
              <a:solidFill>
                <a:schemeClr val="bg1"/>
              </a:solidFill>
            </a:endParaRPr>
          </a:p>
        </p:txBody>
      </p:sp>
      <p:sp>
        <p:nvSpPr>
          <p:cNvPr id="10" name="下矢印 7">
            <a:extLst>
              <a:ext uri="{FF2B5EF4-FFF2-40B4-BE49-F238E27FC236}">
                <a16:creationId xmlns:a16="http://schemas.microsoft.com/office/drawing/2014/main" id="{E8429BAA-BC9E-79EF-65A0-FF3932A31467}"/>
              </a:ext>
            </a:extLst>
          </p:cNvPr>
          <p:cNvSpPr/>
          <p:nvPr/>
        </p:nvSpPr>
        <p:spPr>
          <a:xfrm rot="16200000">
            <a:off x="4016269" y="1764316"/>
            <a:ext cx="960386" cy="689355"/>
          </a:xfrm>
          <a:prstGeom prst="downArrow">
            <a:avLst>
              <a:gd name="adj1" fmla="val 50000"/>
              <a:gd name="adj2" fmla="val 45918"/>
            </a:avLst>
          </a:prstGeom>
          <a:solidFill>
            <a:srgbClr val="00B0F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11" name="下矢印 7">
            <a:extLst>
              <a:ext uri="{FF2B5EF4-FFF2-40B4-BE49-F238E27FC236}">
                <a16:creationId xmlns:a16="http://schemas.microsoft.com/office/drawing/2014/main" id="{6318F827-0390-0207-7CE2-FE989EE28DA1}"/>
              </a:ext>
            </a:extLst>
          </p:cNvPr>
          <p:cNvSpPr/>
          <p:nvPr/>
        </p:nvSpPr>
        <p:spPr>
          <a:xfrm rot="16200000">
            <a:off x="4016269" y="3612479"/>
            <a:ext cx="960386" cy="689355"/>
          </a:xfrm>
          <a:prstGeom prst="downArrow">
            <a:avLst>
              <a:gd name="adj1" fmla="val 50000"/>
              <a:gd name="adj2" fmla="val 45918"/>
            </a:avLst>
          </a:prstGeom>
          <a:solidFill>
            <a:srgbClr val="00B0F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12" name="下矢印 7">
            <a:extLst>
              <a:ext uri="{FF2B5EF4-FFF2-40B4-BE49-F238E27FC236}">
                <a16:creationId xmlns:a16="http://schemas.microsoft.com/office/drawing/2014/main" id="{3C76D4C9-58C5-D5E8-884D-62B34226E4C6}"/>
              </a:ext>
            </a:extLst>
          </p:cNvPr>
          <p:cNvSpPr/>
          <p:nvPr/>
        </p:nvSpPr>
        <p:spPr>
          <a:xfrm rot="16200000">
            <a:off x="4016269" y="5340671"/>
            <a:ext cx="960386" cy="689355"/>
          </a:xfrm>
          <a:prstGeom prst="downArrow">
            <a:avLst>
              <a:gd name="adj1" fmla="val 50000"/>
              <a:gd name="adj2" fmla="val 45918"/>
            </a:avLst>
          </a:prstGeom>
          <a:solidFill>
            <a:srgbClr val="00B0F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0CAB4DD7-D48D-6071-51B2-96ED6215C5A3}"/>
              </a:ext>
            </a:extLst>
          </p:cNvPr>
          <p:cNvPicPr>
            <a:picLocks noChangeAspect="1"/>
          </p:cNvPicPr>
          <p:nvPr/>
        </p:nvPicPr>
        <p:blipFill>
          <a:blip r:embed="rId3"/>
          <a:stretch>
            <a:fillRect/>
          </a:stretch>
        </p:blipFill>
        <p:spPr>
          <a:xfrm>
            <a:off x="10128448" y="2780928"/>
            <a:ext cx="1339466" cy="1872208"/>
          </a:xfrm>
          <a:prstGeom prst="rect">
            <a:avLst/>
          </a:prstGeom>
        </p:spPr>
      </p:pic>
      <p:pic>
        <p:nvPicPr>
          <p:cNvPr id="14" name="図 13">
            <a:extLst>
              <a:ext uri="{FF2B5EF4-FFF2-40B4-BE49-F238E27FC236}">
                <a16:creationId xmlns:a16="http://schemas.microsoft.com/office/drawing/2014/main" id="{2FD4FFBF-D1A0-20EE-207B-3B70E815EBE6}"/>
              </a:ext>
            </a:extLst>
          </p:cNvPr>
          <p:cNvPicPr>
            <a:picLocks noChangeAspect="1"/>
          </p:cNvPicPr>
          <p:nvPr/>
        </p:nvPicPr>
        <p:blipFill>
          <a:blip r:embed="rId4"/>
          <a:stretch>
            <a:fillRect/>
          </a:stretch>
        </p:blipFill>
        <p:spPr>
          <a:xfrm>
            <a:off x="8688288" y="1022812"/>
            <a:ext cx="1152128" cy="2079815"/>
          </a:xfrm>
          <a:prstGeom prst="rect">
            <a:avLst/>
          </a:prstGeom>
        </p:spPr>
      </p:pic>
      <p:pic>
        <p:nvPicPr>
          <p:cNvPr id="15" name="図 14">
            <a:extLst>
              <a:ext uri="{FF2B5EF4-FFF2-40B4-BE49-F238E27FC236}">
                <a16:creationId xmlns:a16="http://schemas.microsoft.com/office/drawing/2014/main" id="{6E854926-8844-98EE-EF05-319021040DC2}"/>
              </a:ext>
            </a:extLst>
          </p:cNvPr>
          <p:cNvPicPr>
            <a:picLocks noChangeAspect="1"/>
          </p:cNvPicPr>
          <p:nvPr/>
        </p:nvPicPr>
        <p:blipFill>
          <a:blip r:embed="rId5"/>
          <a:stretch>
            <a:fillRect/>
          </a:stretch>
        </p:blipFill>
        <p:spPr>
          <a:xfrm>
            <a:off x="9120336" y="4941168"/>
            <a:ext cx="1512168" cy="1733780"/>
          </a:xfrm>
          <a:prstGeom prst="rect">
            <a:avLst/>
          </a:prstGeom>
        </p:spPr>
      </p:pic>
    </p:spTree>
    <p:extLst>
      <p:ext uri="{BB962C8B-B14F-4D97-AF65-F5344CB8AC3E}">
        <p14:creationId xmlns:p14="http://schemas.microsoft.com/office/powerpoint/2010/main" val="14876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24710" y="1844825"/>
            <a:ext cx="7632848" cy="646331"/>
          </a:xfrm>
          <a:prstGeom prst="rect">
            <a:avLst/>
          </a:prstGeom>
          <a:noFill/>
        </p:spPr>
        <p:txBody>
          <a:bodyPr wrap="square" rtlCol="0">
            <a:spAutoFit/>
          </a:bodyPr>
          <a:lstStyle/>
          <a:p>
            <a:r>
              <a:rPr lang="ja-JP" altLang="en-US" sz="3600" b="1" dirty="0">
                <a:hlinkClick r:id="rId3" action="ppaction://hlinksldjump"/>
              </a:rPr>
              <a:t>（１）　</a:t>
            </a:r>
            <a:r>
              <a:rPr lang="ja-JP" altLang="en-US" sz="3600" b="1" dirty="0">
                <a:solidFill>
                  <a:schemeClr val="bg1"/>
                </a:solidFill>
                <a:hlinkClick r:id="rId3" action="ppaction://hlinksldjump"/>
              </a:rPr>
              <a:t>歯・口の発育と機能の発達</a:t>
            </a:r>
            <a:endParaRPr lang="ja-JP" altLang="en-US" sz="3600" b="1" dirty="0">
              <a:solidFill>
                <a:schemeClr val="bg1"/>
              </a:solidFill>
            </a:endParaRPr>
          </a:p>
        </p:txBody>
      </p:sp>
      <p:sp>
        <p:nvSpPr>
          <p:cNvPr id="3" name="テキスト ボックス 2"/>
          <p:cNvSpPr txBox="1"/>
          <p:nvPr/>
        </p:nvSpPr>
        <p:spPr>
          <a:xfrm>
            <a:off x="1924711" y="2616338"/>
            <a:ext cx="6853733" cy="646331"/>
          </a:xfrm>
          <a:prstGeom prst="rect">
            <a:avLst/>
          </a:prstGeom>
          <a:noFill/>
        </p:spPr>
        <p:txBody>
          <a:bodyPr wrap="square" rtlCol="0">
            <a:spAutoFit/>
          </a:bodyPr>
          <a:lstStyle/>
          <a:p>
            <a:r>
              <a:rPr lang="ja-JP" altLang="en-US" sz="3600" b="1" dirty="0">
                <a:hlinkClick r:id="rId4" action="ppaction://hlinkpres?slideindex=1&amp;slidetitle="/>
              </a:rPr>
              <a:t>（２）　</a:t>
            </a:r>
            <a:r>
              <a:rPr lang="ja-JP" altLang="en-US" sz="3600" b="1" dirty="0">
                <a:solidFill>
                  <a:schemeClr val="bg1"/>
                </a:solidFill>
                <a:hlinkClick r:id="rId4" action="ppaction://hlinkpres?slideindex=1&amp;slidetitle="/>
              </a:rPr>
              <a:t>むし歯の原因とその予防</a:t>
            </a:r>
            <a:endParaRPr lang="ja-JP" altLang="en-US" sz="3600" b="1" dirty="0">
              <a:solidFill>
                <a:schemeClr val="bg1"/>
              </a:solidFill>
            </a:endParaRPr>
          </a:p>
        </p:txBody>
      </p:sp>
      <p:sp>
        <p:nvSpPr>
          <p:cNvPr id="4" name="テキスト ボックス 3"/>
          <p:cNvSpPr txBox="1"/>
          <p:nvPr/>
        </p:nvSpPr>
        <p:spPr>
          <a:xfrm>
            <a:off x="1924711" y="3393070"/>
            <a:ext cx="6599891" cy="646331"/>
          </a:xfrm>
          <a:prstGeom prst="rect">
            <a:avLst/>
          </a:prstGeom>
          <a:noFill/>
        </p:spPr>
        <p:txBody>
          <a:bodyPr wrap="square" rtlCol="0">
            <a:spAutoFit/>
          </a:bodyPr>
          <a:lstStyle/>
          <a:p>
            <a:r>
              <a:rPr lang="ja-JP" altLang="en-US" sz="3600" b="1" dirty="0">
                <a:hlinkClick r:id="rId5" action="ppaction://hlinkpres?slideindex=1&amp;slidetitle="/>
              </a:rPr>
              <a:t>（３）　</a:t>
            </a:r>
            <a:r>
              <a:rPr lang="ja-JP" altLang="en-US" sz="3600" b="1" dirty="0">
                <a:solidFill>
                  <a:schemeClr val="bg1"/>
                </a:solidFill>
                <a:hlinkClick r:id="rId5" action="ppaction://hlinkpres?slideindex=1&amp;slidetitle="/>
              </a:rPr>
              <a:t>歯周病の原因とその予防</a:t>
            </a:r>
            <a:endParaRPr lang="en-US" altLang="ja-JP" sz="3600" b="1" dirty="0">
              <a:solidFill>
                <a:schemeClr val="bg1"/>
              </a:solidFill>
            </a:endParaRPr>
          </a:p>
        </p:txBody>
      </p:sp>
      <p:sp>
        <p:nvSpPr>
          <p:cNvPr id="6" name="テキスト ボックス 5"/>
          <p:cNvSpPr txBox="1"/>
          <p:nvPr/>
        </p:nvSpPr>
        <p:spPr>
          <a:xfrm>
            <a:off x="1926396" y="4167638"/>
            <a:ext cx="8339209" cy="646331"/>
          </a:xfrm>
          <a:prstGeom prst="rect">
            <a:avLst/>
          </a:prstGeom>
          <a:noFill/>
        </p:spPr>
        <p:txBody>
          <a:bodyPr wrap="square" rtlCol="0">
            <a:spAutoFit/>
          </a:bodyPr>
          <a:lstStyle/>
          <a:p>
            <a:r>
              <a:rPr lang="ja-JP" altLang="en-US" sz="3600" b="1" dirty="0">
                <a:hlinkClick r:id="rId6" action="ppaction://hlinkpres?slideindex=1&amp;slidetitle="/>
              </a:rPr>
              <a:t>（４）　</a:t>
            </a:r>
            <a:r>
              <a:rPr lang="ja-JP" altLang="en-US" sz="3600" b="1" dirty="0">
                <a:solidFill>
                  <a:schemeClr val="bg1"/>
                </a:solidFill>
                <a:hlinkClick r:id="rId6" action="ppaction://hlinkpres?slideindex=1&amp;slidetitle="/>
              </a:rPr>
              <a:t>歯・口の清掃と指導のポイント</a:t>
            </a:r>
            <a:endParaRPr lang="ja-JP" altLang="en-US" sz="3600" b="1" dirty="0">
              <a:solidFill>
                <a:schemeClr val="bg1"/>
              </a:solidFill>
            </a:endParaRPr>
          </a:p>
        </p:txBody>
      </p:sp>
      <p:sp>
        <p:nvSpPr>
          <p:cNvPr id="7" name="テキスト ボックス 6"/>
          <p:cNvSpPr txBox="1"/>
          <p:nvPr/>
        </p:nvSpPr>
        <p:spPr>
          <a:xfrm>
            <a:off x="1924710" y="4944370"/>
            <a:ext cx="8715240" cy="646331"/>
          </a:xfrm>
          <a:prstGeom prst="rect">
            <a:avLst/>
          </a:prstGeom>
          <a:noFill/>
        </p:spPr>
        <p:txBody>
          <a:bodyPr wrap="square" rtlCol="0">
            <a:spAutoFit/>
          </a:bodyPr>
          <a:lstStyle/>
          <a:p>
            <a:r>
              <a:rPr lang="ja-JP" altLang="en-US" sz="3600" b="1" dirty="0">
                <a:hlinkClick r:id="rId7" action="ppaction://hlinkpres?slideindex=1&amp;slidetitle="/>
              </a:rPr>
              <a:t>（５）　</a:t>
            </a:r>
            <a:r>
              <a:rPr lang="ja-JP" altLang="en-US" sz="3600" b="1" dirty="0">
                <a:solidFill>
                  <a:schemeClr val="bg1"/>
                </a:solidFill>
                <a:hlinkClick r:id="rId7" action="ppaction://hlinkpres?slideindex=1&amp;slidetitle="/>
              </a:rPr>
              <a:t>歯・口をけがした時のポイント</a:t>
            </a:r>
            <a:endParaRPr lang="ja-JP" altLang="en-US" sz="3600" b="1" dirty="0">
              <a:solidFill>
                <a:schemeClr val="bg1"/>
              </a:solidFill>
            </a:endParaRPr>
          </a:p>
        </p:txBody>
      </p:sp>
      <p:sp>
        <p:nvSpPr>
          <p:cNvPr id="8" name="テキスト ボックス 7"/>
          <p:cNvSpPr txBox="1"/>
          <p:nvPr/>
        </p:nvSpPr>
        <p:spPr>
          <a:xfrm>
            <a:off x="1631504" y="620688"/>
            <a:ext cx="8928992" cy="923330"/>
          </a:xfrm>
          <a:prstGeom prst="rect">
            <a:avLst/>
          </a:prstGeom>
          <a:noFill/>
        </p:spPr>
        <p:txBody>
          <a:bodyPr wrap="square" rtlCol="0">
            <a:spAutoFit/>
          </a:bodyPr>
          <a:lstStyle/>
          <a:p>
            <a:pPr algn="ctr"/>
            <a:r>
              <a:rPr lang="ja-JP" altLang="en-US" sz="5400" b="1" dirty="0">
                <a:solidFill>
                  <a:srgbClr val="002570"/>
                </a:solidFill>
              </a:rPr>
              <a:t>目   　次</a:t>
            </a:r>
          </a:p>
        </p:txBody>
      </p:sp>
      <p:pic>
        <p:nvPicPr>
          <p:cNvPr id="1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42444">
            <a:off x="8450773" y="143983"/>
            <a:ext cx="2651986" cy="233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動作設定ボタン: 進む/次へ 4">
            <a:hlinkClick r:id="" action="ppaction://hlinkshowjump?jump=nextslide" highlightClick="1"/>
          </p:cNvPr>
          <p:cNvSpPr/>
          <p:nvPr/>
        </p:nvSpPr>
        <p:spPr>
          <a:xfrm>
            <a:off x="11784632" y="6381328"/>
            <a:ext cx="360040" cy="402373"/>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Tree>
    <p:extLst>
      <p:ext uri="{BB962C8B-B14F-4D97-AF65-F5344CB8AC3E}">
        <p14:creationId xmlns:p14="http://schemas.microsoft.com/office/powerpoint/2010/main" val="16660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FAF8"/>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0" y="2780928"/>
            <a:ext cx="12192000" cy="1107996"/>
          </a:xfrm>
          <a:prstGeom prst="rect">
            <a:avLst/>
          </a:prstGeom>
          <a:noFill/>
        </p:spPr>
        <p:txBody>
          <a:bodyPr wrap="square" rtlCol="0">
            <a:spAutoFit/>
          </a:bodyPr>
          <a:lstStyle/>
          <a:p>
            <a:pPr algn="ctr"/>
            <a:r>
              <a:rPr lang="ja-JP" altLang="en-US" sz="6600" b="1" dirty="0">
                <a:solidFill>
                  <a:srgbClr val="002570"/>
                </a:solidFill>
              </a:rPr>
              <a:t>（１）歯・口の発育と機能の発達</a:t>
            </a:r>
          </a:p>
        </p:txBody>
      </p:sp>
      <p:sp>
        <p:nvSpPr>
          <p:cNvPr id="5" name="テキスト ボックス 4"/>
          <p:cNvSpPr txBox="1"/>
          <p:nvPr/>
        </p:nvSpPr>
        <p:spPr>
          <a:xfrm>
            <a:off x="10056440" y="2564904"/>
            <a:ext cx="1249060" cy="369332"/>
          </a:xfrm>
          <a:prstGeom prst="rect">
            <a:avLst/>
          </a:prstGeom>
          <a:noFill/>
        </p:spPr>
        <p:txBody>
          <a:bodyPr wrap="none" rtlCol="0">
            <a:spAutoFit/>
          </a:bodyPr>
          <a:lstStyle/>
          <a:p>
            <a:r>
              <a:rPr lang="ja-JP" altLang="en-US" b="1" dirty="0">
                <a:solidFill>
                  <a:srgbClr val="002570"/>
                </a:solidFill>
              </a:rPr>
              <a:t>は っ  た つ</a:t>
            </a:r>
          </a:p>
        </p:txBody>
      </p:sp>
      <p:sp>
        <p:nvSpPr>
          <p:cNvPr id="6" name="テキスト ボックス 5"/>
          <p:cNvSpPr txBox="1"/>
          <p:nvPr/>
        </p:nvSpPr>
        <p:spPr>
          <a:xfrm>
            <a:off x="7680176" y="2564904"/>
            <a:ext cx="1152128" cy="369332"/>
          </a:xfrm>
          <a:prstGeom prst="rect">
            <a:avLst/>
          </a:prstGeom>
          <a:noFill/>
        </p:spPr>
        <p:txBody>
          <a:bodyPr wrap="square" rtlCol="0">
            <a:spAutoFit/>
          </a:bodyPr>
          <a:lstStyle/>
          <a:p>
            <a:r>
              <a:rPr lang="ja-JP" altLang="en-US" b="1" dirty="0">
                <a:solidFill>
                  <a:srgbClr val="002570"/>
                </a:solidFill>
              </a:rPr>
              <a:t>き  の  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a:xfrm>
            <a:off x="1847528" y="188640"/>
            <a:ext cx="8445822" cy="1587500"/>
          </a:xfrm>
        </p:spPr>
        <p:txBody>
          <a:bodyPr>
            <a:normAutofit fontScale="90000"/>
          </a:bodyPr>
          <a:lstStyle/>
          <a:p>
            <a:pPr eaLnBrk="1" hangingPunct="1"/>
            <a:r>
              <a:rPr lang="ja-JP" altLang="en-US" sz="6000" b="1" dirty="0">
                <a:solidFill>
                  <a:srgbClr val="002570"/>
                </a:solidFill>
                <a:latin typeface="ＭＳ Ｐゴシック" charset="-128"/>
              </a:rPr>
              <a:t>一生つかう大切な歯</a:t>
            </a:r>
            <a:br>
              <a:rPr lang="en-US" altLang="ja-JP" sz="4800" b="1" dirty="0">
                <a:solidFill>
                  <a:srgbClr val="002570"/>
                </a:solidFill>
                <a:latin typeface="ＭＳ Ｐゴシック" charset="-128"/>
              </a:rPr>
            </a:br>
            <a:endParaRPr lang="ja-JP" altLang="en-US" sz="4800" b="1" dirty="0">
              <a:solidFill>
                <a:srgbClr val="002570"/>
              </a:solidFill>
              <a:latin typeface="ＭＳ Ｐゴシック" charset="-128"/>
            </a:endParaRPr>
          </a:p>
        </p:txBody>
      </p:sp>
      <p:grpSp>
        <p:nvGrpSpPr>
          <p:cNvPr id="7" name="グループ化 6"/>
          <p:cNvGrpSpPr/>
          <p:nvPr/>
        </p:nvGrpSpPr>
        <p:grpSpPr>
          <a:xfrm>
            <a:off x="3647728" y="5085186"/>
            <a:ext cx="2461910" cy="1772815"/>
            <a:chOff x="1715337" y="5361900"/>
            <a:chExt cx="2068373" cy="1489429"/>
          </a:xfrm>
        </p:grpSpPr>
        <p:sp>
          <p:nvSpPr>
            <p:cNvPr id="34" name="正方形/長方形 33"/>
            <p:cNvSpPr/>
            <p:nvPr/>
          </p:nvSpPr>
          <p:spPr bwMode="auto">
            <a:xfrm>
              <a:off x="1715337" y="5361900"/>
              <a:ext cx="1868785"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 name="図 1"/>
            <p:cNvPicPr>
              <a:picLocks noChangeAspect="1"/>
            </p:cNvPicPr>
            <p:nvPr/>
          </p:nvPicPr>
          <p:blipFill>
            <a:blip r:embed="rId3"/>
            <a:stretch>
              <a:fillRect/>
            </a:stretch>
          </p:blipFill>
          <p:spPr>
            <a:xfrm>
              <a:off x="1728787" y="5372101"/>
              <a:ext cx="1855335" cy="1231884"/>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45649" y="5772545"/>
              <a:ext cx="638061" cy="1078784"/>
            </a:xfrm>
            <a:prstGeom prst="rect">
              <a:avLst/>
            </a:prstGeom>
          </p:spPr>
        </p:pic>
      </p:grpSp>
      <p:grpSp>
        <p:nvGrpSpPr>
          <p:cNvPr id="9" name="グループ化 8"/>
          <p:cNvGrpSpPr/>
          <p:nvPr/>
        </p:nvGrpSpPr>
        <p:grpSpPr>
          <a:xfrm>
            <a:off x="767408" y="3427929"/>
            <a:ext cx="2560155" cy="1736654"/>
            <a:chOff x="610771" y="3518528"/>
            <a:chExt cx="2150915" cy="1459051"/>
          </a:xfrm>
        </p:grpSpPr>
        <p:sp>
          <p:nvSpPr>
            <p:cNvPr id="35" name="正方形/長方形 34"/>
            <p:cNvSpPr/>
            <p:nvPr/>
          </p:nvSpPr>
          <p:spPr bwMode="auto">
            <a:xfrm>
              <a:off x="610771" y="3518528"/>
              <a:ext cx="1868785"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8" name="図 7"/>
            <p:cNvPicPr>
              <a:picLocks noChangeAspect="1"/>
            </p:cNvPicPr>
            <p:nvPr/>
          </p:nvPicPr>
          <p:blipFill>
            <a:blip r:embed="rId5"/>
            <a:stretch>
              <a:fillRect/>
            </a:stretch>
          </p:blipFill>
          <p:spPr>
            <a:xfrm>
              <a:off x="631706" y="3540917"/>
              <a:ext cx="1847850" cy="122872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16912" y="3882413"/>
              <a:ext cx="544774" cy="1095166"/>
            </a:xfrm>
            <a:prstGeom prst="rect">
              <a:avLst/>
            </a:prstGeom>
          </p:spPr>
        </p:pic>
      </p:grpSp>
      <p:grpSp>
        <p:nvGrpSpPr>
          <p:cNvPr id="4" name="グループ化 3"/>
          <p:cNvGrpSpPr/>
          <p:nvPr/>
        </p:nvGrpSpPr>
        <p:grpSpPr>
          <a:xfrm>
            <a:off x="3115274" y="1232423"/>
            <a:ext cx="2731908" cy="2322539"/>
            <a:chOff x="1302079" y="1420022"/>
            <a:chExt cx="2295212" cy="1951282"/>
          </a:xfrm>
        </p:grpSpPr>
        <p:sp>
          <p:nvSpPr>
            <p:cNvPr id="36" name="正方形/長方形 35"/>
            <p:cNvSpPr/>
            <p:nvPr/>
          </p:nvSpPr>
          <p:spPr bwMode="auto">
            <a:xfrm>
              <a:off x="1715337" y="1420022"/>
              <a:ext cx="1881954"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grpSp>
          <p:nvGrpSpPr>
            <p:cNvPr id="11" name="グループ化 10"/>
            <p:cNvGrpSpPr/>
            <p:nvPr/>
          </p:nvGrpSpPr>
          <p:grpSpPr>
            <a:xfrm>
              <a:off x="1302079" y="1431452"/>
              <a:ext cx="2292447" cy="1939852"/>
              <a:chOff x="1302079" y="1431452"/>
              <a:chExt cx="2292447" cy="1939852"/>
            </a:xfrm>
          </p:grpSpPr>
          <p:pic>
            <p:nvPicPr>
              <p:cNvPr id="10" name="図 9"/>
              <p:cNvPicPr>
                <a:picLocks noChangeAspect="1"/>
              </p:cNvPicPr>
              <p:nvPr/>
            </p:nvPicPr>
            <p:blipFill>
              <a:blip r:embed="rId7"/>
              <a:stretch>
                <a:fillRect/>
              </a:stretch>
            </p:blipFill>
            <p:spPr>
              <a:xfrm>
                <a:off x="1718101" y="1431452"/>
                <a:ext cx="1876425" cy="1246434"/>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302079" y="1753038"/>
                <a:ext cx="884266" cy="1618266"/>
              </a:xfrm>
              <a:prstGeom prst="rect">
                <a:avLst/>
              </a:prstGeom>
            </p:spPr>
          </p:pic>
        </p:grpSp>
      </p:grpSp>
      <p:grpSp>
        <p:nvGrpSpPr>
          <p:cNvPr id="3" name="グループ化 2"/>
          <p:cNvGrpSpPr/>
          <p:nvPr/>
        </p:nvGrpSpPr>
        <p:grpSpPr>
          <a:xfrm>
            <a:off x="6023994" y="1229954"/>
            <a:ext cx="3154404" cy="2382183"/>
            <a:chOff x="5520274" y="1406288"/>
            <a:chExt cx="2650173" cy="2001393"/>
          </a:xfrm>
        </p:grpSpPr>
        <p:sp>
          <p:nvSpPr>
            <p:cNvPr id="37" name="正方形/長方形 36"/>
            <p:cNvSpPr/>
            <p:nvPr/>
          </p:nvSpPr>
          <p:spPr bwMode="auto">
            <a:xfrm>
              <a:off x="5520274" y="1418003"/>
              <a:ext cx="1939925" cy="1258987"/>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0" name="図 19"/>
            <p:cNvPicPr>
              <a:picLocks noChangeAspect="1"/>
            </p:cNvPicPr>
            <p:nvPr/>
          </p:nvPicPr>
          <p:blipFill>
            <a:blip r:embed="rId9"/>
            <a:stretch>
              <a:fillRect/>
            </a:stretch>
          </p:blipFill>
          <p:spPr>
            <a:xfrm>
              <a:off x="5532973" y="1406288"/>
              <a:ext cx="1914525" cy="1270702"/>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972212" y="1559886"/>
              <a:ext cx="1198235" cy="1847795"/>
            </a:xfrm>
            <a:prstGeom prst="rect">
              <a:avLst/>
            </a:prstGeom>
          </p:spPr>
        </p:pic>
      </p:grpSp>
      <p:grpSp>
        <p:nvGrpSpPr>
          <p:cNvPr id="25" name="グループ化 24"/>
          <p:cNvGrpSpPr/>
          <p:nvPr/>
        </p:nvGrpSpPr>
        <p:grpSpPr>
          <a:xfrm>
            <a:off x="9192341" y="2276871"/>
            <a:ext cx="2694935" cy="2972757"/>
            <a:chOff x="6736174" y="2595672"/>
            <a:chExt cx="2264152" cy="2497564"/>
          </a:xfrm>
        </p:grpSpPr>
        <p:sp>
          <p:nvSpPr>
            <p:cNvPr id="41" name="正方形/長方形 40"/>
            <p:cNvSpPr/>
            <p:nvPr/>
          </p:nvSpPr>
          <p:spPr bwMode="auto">
            <a:xfrm>
              <a:off x="6736174" y="3518528"/>
              <a:ext cx="1868785" cy="1260475"/>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3" name="図 22"/>
            <p:cNvPicPr>
              <a:picLocks noChangeAspect="1"/>
            </p:cNvPicPr>
            <p:nvPr/>
          </p:nvPicPr>
          <p:blipFill>
            <a:blip r:embed="rId11"/>
            <a:stretch>
              <a:fillRect/>
            </a:stretch>
          </p:blipFill>
          <p:spPr>
            <a:xfrm>
              <a:off x="6756166" y="3548920"/>
              <a:ext cx="1828800" cy="1228725"/>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946127" y="2595672"/>
              <a:ext cx="1054199" cy="2497564"/>
            </a:xfrm>
            <a:prstGeom prst="rect">
              <a:avLst/>
            </a:prstGeom>
          </p:spPr>
        </p:pic>
      </p:grpSp>
      <p:grpSp>
        <p:nvGrpSpPr>
          <p:cNvPr id="27" name="グループ化 26"/>
          <p:cNvGrpSpPr/>
          <p:nvPr/>
        </p:nvGrpSpPr>
        <p:grpSpPr>
          <a:xfrm>
            <a:off x="6312024" y="4077072"/>
            <a:ext cx="2596626" cy="2592288"/>
            <a:chOff x="5592241" y="4497443"/>
            <a:chExt cx="2181556" cy="2177911"/>
          </a:xfrm>
        </p:grpSpPr>
        <p:sp>
          <p:nvSpPr>
            <p:cNvPr id="40" name="正方形/長方形 39"/>
            <p:cNvSpPr/>
            <p:nvPr/>
          </p:nvSpPr>
          <p:spPr bwMode="auto">
            <a:xfrm>
              <a:off x="5592242" y="5331612"/>
              <a:ext cx="1868785" cy="1290763"/>
            </a:xfrm>
            <a:prstGeom prst="rect">
              <a:avLst/>
            </a:prstGeom>
            <a:ln w="5715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pic>
          <p:nvPicPr>
            <p:cNvPr id="26" name="図 25"/>
            <p:cNvPicPr>
              <a:picLocks noChangeAspect="1"/>
            </p:cNvPicPr>
            <p:nvPr/>
          </p:nvPicPr>
          <p:blipFill>
            <a:blip r:embed="rId13"/>
            <a:stretch>
              <a:fillRect/>
            </a:stretch>
          </p:blipFill>
          <p:spPr>
            <a:xfrm>
              <a:off x="5592241" y="5345703"/>
              <a:ext cx="1869231" cy="1252513"/>
            </a:xfrm>
            <a:prstGeom prst="rect">
              <a:avLst/>
            </a:prstGeom>
          </p:spPr>
        </p:pic>
        <p:pic>
          <p:nvPicPr>
            <p:cNvPr id="17" name="図 16"/>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104679" y="4497443"/>
              <a:ext cx="669118" cy="217791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510021" y="3642641"/>
            <a:ext cx="3733800" cy="2990850"/>
          </a:xfrm>
          <a:prstGeom prst="rect">
            <a:avLst/>
          </a:prstGeom>
        </p:spPr>
      </p:pic>
      <p:pic>
        <p:nvPicPr>
          <p:cNvPr id="5" name="図 4"/>
          <p:cNvPicPr>
            <a:picLocks noChangeAspect="1"/>
          </p:cNvPicPr>
          <p:nvPr/>
        </p:nvPicPr>
        <p:blipFill>
          <a:blip r:embed="rId4"/>
          <a:stretch>
            <a:fillRect/>
          </a:stretch>
        </p:blipFill>
        <p:spPr>
          <a:xfrm>
            <a:off x="4510022" y="298779"/>
            <a:ext cx="3743325" cy="2905125"/>
          </a:xfrm>
          <a:prstGeom prst="rect">
            <a:avLst/>
          </a:prstGeom>
        </p:spPr>
      </p:pic>
      <p:sp>
        <p:nvSpPr>
          <p:cNvPr id="8" name="Rectangle 3"/>
          <p:cNvSpPr>
            <a:spLocks noChangeArrowheads="1"/>
          </p:cNvSpPr>
          <p:nvPr/>
        </p:nvSpPr>
        <p:spPr bwMode="auto">
          <a:xfrm>
            <a:off x="1682762" y="1366622"/>
            <a:ext cx="2520826" cy="769441"/>
          </a:xfrm>
          <a:prstGeom prst="rect">
            <a:avLst/>
          </a:prstGeom>
          <a:noFill/>
          <a:ln w="9525">
            <a:noFill/>
            <a:miter lim="800000"/>
            <a:headEnd/>
            <a:tailEnd/>
          </a:ln>
        </p:spPr>
        <p:txBody>
          <a:bodyPr wrap="square">
            <a:spAutoFit/>
          </a:bodyPr>
          <a:lstStyle/>
          <a:p>
            <a:pPr eaLnBrk="1" hangingPunct="1"/>
            <a:r>
              <a:rPr lang="ja-JP" altLang="en-US" sz="4400" b="1" dirty="0">
                <a:solidFill>
                  <a:schemeClr val="accent2"/>
                </a:solidFill>
                <a:latin typeface="ＭＳ Ｐゴシック" charset="-128"/>
              </a:rPr>
              <a:t>上の乳歯</a:t>
            </a:r>
            <a:endParaRPr lang="en-US" altLang="ja-JP" sz="3600" b="1" dirty="0">
              <a:latin typeface="ＭＳ Ｐゴシック" charset="-128"/>
            </a:endParaRPr>
          </a:p>
        </p:txBody>
      </p:sp>
      <p:sp>
        <p:nvSpPr>
          <p:cNvPr id="9" name="Rectangle 3"/>
          <p:cNvSpPr>
            <a:spLocks noChangeArrowheads="1"/>
          </p:cNvSpPr>
          <p:nvPr/>
        </p:nvSpPr>
        <p:spPr bwMode="auto">
          <a:xfrm>
            <a:off x="1682762" y="4628079"/>
            <a:ext cx="2520826" cy="769441"/>
          </a:xfrm>
          <a:prstGeom prst="rect">
            <a:avLst/>
          </a:prstGeom>
          <a:noFill/>
          <a:ln w="9525">
            <a:noFill/>
            <a:miter lim="800000"/>
            <a:headEnd/>
            <a:tailEnd/>
          </a:ln>
        </p:spPr>
        <p:txBody>
          <a:bodyPr wrap="square">
            <a:spAutoFit/>
          </a:bodyPr>
          <a:lstStyle/>
          <a:p>
            <a:pPr eaLnBrk="1" hangingPunct="1"/>
            <a:r>
              <a:rPr lang="ja-JP" altLang="en-US" sz="4400" b="1" dirty="0">
                <a:solidFill>
                  <a:schemeClr val="accent2"/>
                </a:solidFill>
                <a:latin typeface="ＭＳ Ｐゴシック" charset="-128"/>
              </a:rPr>
              <a:t>下の乳歯</a:t>
            </a:r>
            <a:endParaRPr lang="en-US" altLang="ja-JP" sz="3600" b="1" dirty="0">
              <a:latin typeface="ＭＳ Ｐゴシック" charset="-128"/>
            </a:endParaRPr>
          </a:p>
        </p:txBody>
      </p:sp>
      <p:sp>
        <p:nvSpPr>
          <p:cNvPr id="2" name="テキスト ボックス 1"/>
          <p:cNvSpPr txBox="1"/>
          <p:nvPr/>
        </p:nvSpPr>
        <p:spPr>
          <a:xfrm>
            <a:off x="2936383" y="1226597"/>
            <a:ext cx="999995" cy="369332"/>
          </a:xfrm>
          <a:prstGeom prst="rect">
            <a:avLst/>
          </a:prstGeom>
          <a:noFill/>
        </p:spPr>
        <p:txBody>
          <a:bodyPr wrap="square" rtlCol="0">
            <a:spAutoFit/>
          </a:bodyPr>
          <a:lstStyle/>
          <a:p>
            <a:r>
              <a:rPr lang="ja-JP" altLang="en-US" b="1" dirty="0">
                <a:solidFill>
                  <a:schemeClr val="accent2"/>
                </a:solidFill>
              </a:rPr>
              <a:t>にゅう し</a:t>
            </a:r>
          </a:p>
        </p:txBody>
      </p:sp>
      <p:sp>
        <p:nvSpPr>
          <p:cNvPr id="3" name="テキスト ボックス 2"/>
          <p:cNvSpPr txBox="1"/>
          <p:nvPr/>
        </p:nvSpPr>
        <p:spPr>
          <a:xfrm>
            <a:off x="2950592" y="4443412"/>
            <a:ext cx="992579" cy="369332"/>
          </a:xfrm>
          <a:prstGeom prst="rect">
            <a:avLst/>
          </a:prstGeom>
          <a:noFill/>
        </p:spPr>
        <p:txBody>
          <a:bodyPr wrap="none" rtlCol="0">
            <a:spAutoFit/>
          </a:bodyPr>
          <a:lstStyle/>
          <a:p>
            <a:r>
              <a:rPr lang="ja-JP" altLang="en-US" b="1" dirty="0">
                <a:solidFill>
                  <a:schemeClr val="accent2"/>
                </a:solidFill>
              </a:rPr>
              <a:t>にゅう し</a:t>
            </a:r>
          </a:p>
        </p:txBody>
      </p:sp>
      <p:pic>
        <p:nvPicPr>
          <p:cNvPr id="4" name="図 3"/>
          <p:cNvPicPr>
            <a:picLocks noChangeAspect="1"/>
          </p:cNvPicPr>
          <p:nvPr/>
        </p:nvPicPr>
        <p:blipFill>
          <a:blip r:embed="rId5"/>
          <a:stretch>
            <a:fillRect/>
          </a:stretch>
        </p:blipFill>
        <p:spPr>
          <a:xfrm>
            <a:off x="2867026" y="1484785"/>
            <a:ext cx="6600825" cy="4448175"/>
          </a:xfrm>
          <a:prstGeom prst="rect">
            <a:avLst/>
          </a:prstGeom>
        </p:spPr>
      </p:pic>
      <p:grpSp>
        <p:nvGrpSpPr>
          <p:cNvPr id="7" name="グループ化 6"/>
          <p:cNvGrpSpPr/>
          <p:nvPr/>
        </p:nvGrpSpPr>
        <p:grpSpPr>
          <a:xfrm>
            <a:off x="1524000" y="116632"/>
            <a:ext cx="9143999" cy="1100445"/>
            <a:chOff x="1262063" y="-27384"/>
            <a:chExt cx="5537093" cy="1100445"/>
          </a:xfrm>
        </p:grpSpPr>
        <p:sp>
          <p:nvSpPr>
            <p:cNvPr id="7171" name="Rectangle 3"/>
            <p:cNvSpPr>
              <a:spLocks noChangeArrowheads="1"/>
            </p:cNvSpPr>
            <p:nvPr/>
          </p:nvSpPr>
          <p:spPr bwMode="auto">
            <a:xfrm>
              <a:off x="1262063" y="149731"/>
              <a:ext cx="5537093" cy="923330"/>
            </a:xfrm>
            <a:prstGeom prst="rect">
              <a:avLst/>
            </a:prstGeom>
            <a:noFill/>
            <a:ln w="9525">
              <a:noFill/>
              <a:miter lim="800000"/>
              <a:headEnd/>
              <a:tailEnd/>
            </a:ln>
          </p:spPr>
          <p:txBody>
            <a:bodyPr wrap="square">
              <a:spAutoFit/>
            </a:bodyPr>
            <a:lstStyle/>
            <a:p>
              <a:pPr algn="ctr" eaLnBrk="1" hangingPunct="1"/>
              <a:r>
                <a:rPr lang="ja-JP" altLang="en-US" sz="2000" b="1" dirty="0">
                  <a:solidFill>
                    <a:srgbClr val="002570"/>
                  </a:solidFill>
                  <a:latin typeface="ＭＳ Ｐゴシック" charset="-128"/>
                </a:rPr>
                <a:t>　</a:t>
              </a:r>
              <a:r>
                <a:rPr lang="ja-JP" altLang="en-US" sz="5400" b="1" dirty="0">
                  <a:solidFill>
                    <a:srgbClr val="002570"/>
                  </a:solidFill>
                  <a:latin typeface="ＭＳ Ｐゴシック" charset="-128"/>
                </a:rPr>
                <a:t>乳歯の口の中の様子</a:t>
              </a:r>
              <a:endParaRPr lang="en-US" altLang="ja-JP" sz="5400" b="1" dirty="0">
                <a:solidFill>
                  <a:srgbClr val="002570"/>
                </a:solidFill>
                <a:latin typeface="ＭＳ Ｐゴシック" charset="-128"/>
              </a:endParaRPr>
            </a:p>
          </p:txBody>
        </p:sp>
        <p:sp>
          <p:nvSpPr>
            <p:cNvPr id="6" name="テキスト ボックス 5"/>
            <p:cNvSpPr txBox="1"/>
            <p:nvPr/>
          </p:nvSpPr>
          <p:spPr>
            <a:xfrm>
              <a:off x="2286450" y="-27384"/>
              <a:ext cx="662203" cy="369332"/>
            </a:xfrm>
            <a:prstGeom prst="rect">
              <a:avLst/>
            </a:prstGeom>
            <a:noFill/>
          </p:spPr>
          <p:txBody>
            <a:bodyPr wrap="none" rtlCol="0">
              <a:spAutoFit/>
            </a:bodyPr>
            <a:lstStyle/>
            <a:p>
              <a:pPr algn="ctr"/>
              <a:r>
                <a:rPr lang="ja-JP" altLang="en-US" b="1" dirty="0">
                  <a:solidFill>
                    <a:srgbClr val="002570"/>
                  </a:solidFill>
                </a:rPr>
                <a:t>にゅう　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5" presetClass="exit" presetSubtype="10" fill="hold" nodeType="withEffect">
                                  <p:stCondLst>
                                    <p:cond delay="0"/>
                                  </p:stCondLst>
                                  <p:childTnLst>
                                    <p:animEffect transition="out" filter="checkerboard(across)">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10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1000"/>
                                        <p:tgtEl>
                                          <p:spTgt spid="2"/>
                                        </p:tgtEl>
                                      </p:cBhvr>
                                    </p:animEffect>
                                  </p:childTnLst>
                                </p:cTn>
                              </p:par>
                              <p:par>
                                <p:cTn id="23" presetID="5"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1000"/>
                                        <p:tgtEl>
                                          <p:spTgt spid="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1000"/>
                                        <p:tgtEl>
                                          <p:spTgt spid="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heckerboard(across)">
                                      <p:cBhvr>
                                        <p:cTn id="31" dur="1000"/>
                                        <p:tgtEl>
                                          <p:spTgt spid="3"/>
                                        </p:tgtEl>
                                      </p:cBhvr>
                                    </p:animEffect>
                                  </p:childTnLst>
                                </p:cTn>
                              </p:par>
                              <p:par>
                                <p:cTn id="32" presetID="5"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767408" y="1988839"/>
            <a:ext cx="4903346" cy="3235576"/>
          </a:xfrm>
          <a:prstGeom prst="rect">
            <a:avLst/>
          </a:prstGeom>
          <a:noFill/>
          <a:ln w="9525">
            <a:noFill/>
            <a:round/>
            <a:headEnd/>
            <a:tailEnd/>
          </a:ln>
        </p:spPr>
      </p:pic>
      <p:pic>
        <p:nvPicPr>
          <p:cNvPr id="9219" name="Picture 2"/>
          <p:cNvPicPr>
            <a:picLocks noChangeAspect="1" noChangeArrowheads="1"/>
          </p:cNvPicPr>
          <p:nvPr/>
        </p:nvPicPr>
        <p:blipFill>
          <a:blip r:embed="rId4" cstate="print"/>
          <a:srcRect/>
          <a:stretch>
            <a:fillRect/>
          </a:stretch>
        </p:blipFill>
        <p:spPr bwMode="auto">
          <a:xfrm>
            <a:off x="6456040" y="1988840"/>
            <a:ext cx="4903202" cy="3235576"/>
          </a:xfrm>
          <a:prstGeom prst="rect">
            <a:avLst/>
          </a:prstGeom>
          <a:noFill/>
          <a:ln w="9525">
            <a:noFill/>
            <a:round/>
            <a:headEnd/>
            <a:tailEnd/>
          </a:ln>
        </p:spPr>
      </p:pic>
      <p:sp>
        <p:nvSpPr>
          <p:cNvPr id="9222" name="テキスト ボックス 5"/>
          <p:cNvSpPr txBox="1">
            <a:spLocks noChangeArrowheads="1"/>
          </p:cNvSpPr>
          <p:nvPr/>
        </p:nvSpPr>
        <p:spPr bwMode="auto">
          <a:xfrm flipH="1">
            <a:off x="1873675" y="5570736"/>
            <a:ext cx="2690812" cy="523220"/>
          </a:xfrm>
          <a:prstGeom prst="rect">
            <a:avLst/>
          </a:prstGeom>
          <a:noFill/>
          <a:ln w="9525">
            <a:noFill/>
            <a:miter lim="800000"/>
            <a:headEnd/>
            <a:tailEnd/>
          </a:ln>
        </p:spPr>
        <p:txBody>
          <a:bodyPr>
            <a:spAutoFit/>
          </a:bodyPr>
          <a:lstStyle/>
          <a:p>
            <a:r>
              <a:rPr lang="ja-JP" altLang="en-US" sz="2800" b="1" dirty="0">
                <a:solidFill>
                  <a:schemeClr val="bg1"/>
                </a:solidFill>
              </a:rPr>
              <a:t>前歯の交換期</a:t>
            </a:r>
          </a:p>
        </p:txBody>
      </p:sp>
      <p:sp>
        <p:nvSpPr>
          <p:cNvPr id="9223" name="テキスト ボックス 6"/>
          <p:cNvSpPr txBox="1">
            <a:spLocks noChangeArrowheads="1"/>
          </p:cNvSpPr>
          <p:nvPr/>
        </p:nvSpPr>
        <p:spPr bwMode="auto">
          <a:xfrm flipH="1">
            <a:off x="7896200" y="5570736"/>
            <a:ext cx="2376264" cy="523220"/>
          </a:xfrm>
          <a:prstGeom prst="rect">
            <a:avLst/>
          </a:prstGeom>
          <a:noFill/>
          <a:ln w="9525">
            <a:noFill/>
            <a:miter lim="800000"/>
            <a:headEnd/>
            <a:tailEnd/>
          </a:ln>
        </p:spPr>
        <p:txBody>
          <a:bodyPr wrap="square">
            <a:spAutoFit/>
          </a:bodyPr>
          <a:lstStyle/>
          <a:p>
            <a:r>
              <a:rPr lang="ja-JP" altLang="en-US" sz="2800" b="1" dirty="0">
                <a:solidFill>
                  <a:schemeClr val="bg1"/>
                </a:solidFill>
              </a:rPr>
              <a:t>臼歯の交換期</a:t>
            </a:r>
          </a:p>
        </p:txBody>
      </p:sp>
      <p:sp>
        <p:nvSpPr>
          <p:cNvPr id="8" name="テキスト ボックス 7"/>
          <p:cNvSpPr txBox="1"/>
          <p:nvPr/>
        </p:nvSpPr>
        <p:spPr>
          <a:xfrm>
            <a:off x="0" y="476673"/>
            <a:ext cx="12191999" cy="923330"/>
          </a:xfrm>
          <a:prstGeom prst="rect">
            <a:avLst/>
          </a:prstGeom>
          <a:noFill/>
        </p:spPr>
        <p:txBody>
          <a:bodyPr wrap="square" rtlCol="0">
            <a:spAutoFit/>
          </a:bodyPr>
          <a:lstStyle/>
          <a:p>
            <a:pPr algn="ctr"/>
            <a:r>
              <a:rPr lang="ja-JP" altLang="en-US" sz="5400" b="1" dirty="0">
                <a:solidFill>
                  <a:srgbClr val="002570"/>
                </a:solidFill>
              </a:rPr>
              <a:t>乳歯から永久歯への生えかわり</a:t>
            </a:r>
          </a:p>
        </p:txBody>
      </p:sp>
      <p:sp>
        <p:nvSpPr>
          <p:cNvPr id="3" name="テキスト ボックス 2"/>
          <p:cNvSpPr txBox="1"/>
          <p:nvPr/>
        </p:nvSpPr>
        <p:spPr>
          <a:xfrm>
            <a:off x="1559496" y="243587"/>
            <a:ext cx="1118369" cy="369332"/>
          </a:xfrm>
          <a:prstGeom prst="rect">
            <a:avLst/>
          </a:prstGeom>
          <a:noFill/>
        </p:spPr>
        <p:txBody>
          <a:bodyPr wrap="square" rtlCol="0">
            <a:spAutoFit/>
          </a:bodyPr>
          <a:lstStyle/>
          <a:p>
            <a:r>
              <a:rPr lang="ja-JP" altLang="en-US" b="1" dirty="0">
                <a:solidFill>
                  <a:srgbClr val="002570"/>
                </a:solidFill>
              </a:rPr>
              <a:t>にゅう　し</a:t>
            </a:r>
          </a:p>
        </p:txBody>
      </p:sp>
      <p:sp>
        <p:nvSpPr>
          <p:cNvPr id="4" name="テキスト ボックス 3"/>
          <p:cNvSpPr txBox="1"/>
          <p:nvPr/>
        </p:nvSpPr>
        <p:spPr>
          <a:xfrm>
            <a:off x="4223792" y="243587"/>
            <a:ext cx="1916135" cy="369332"/>
          </a:xfrm>
          <a:prstGeom prst="rect">
            <a:avLst/>
          </a:prstGeom>
          <a:noFill/>
        </p:spPr>
        <p:txBody>
          <a:bodyPr wrap="square" rtlCol="0">
            <a:spAutoFit/>
          </a:bodyPr>
          <a:lstStyle/>
          <a:p>
            <a:r>
              <a:rPr lang="ja-JP" altLang="en-US" b="1" dirty="0">
                <a:solidFill>
                  <a:srgbClr val="002570"/>
                </a:solidFill>
              </a:rPr>
              <a:t>えい  </a:t>
            </a:r>
            <a:r>
              <a:rPr lang="en-US" altLang="ja-JP" b="1" dirty="0">
                <a:solidFill>
                  <a:srgbClr val="002570"/>
                </a:solidFill>
              </a:rPr>
              <a:t> </a:t>
            </a:r>
            <a:r>
              <a:rPr lang="ja-JP" altLang="en-US" b="1" dirty="0">
                <a:solidFill>
                  <a:srgbClr val="002570"/>
                </a:solidFill>
              </a:rPr>
              <a:t>きゅう    し</a:t>
            </a:r>
          </a:p>
        </p:txBody>
      </p:sp>
      <p:sp>
        <p:nvSpPr>
          <p:cNvPr id="5" name="テキスト ボックス 4"/>
          <p:cNvSpPr txBox="1"/>
          <p:nvPr/>
        </p:nvSpPr>
        <p:spPr>
          <a:xfrm>
            <a:off x="7935045" y="5368430"/>
            <a:ext cx="1000683" cy="307777"/>
          </a:xfrm>
          <a:prstGeom prst="rect">
            <a:avLst/>
          </a:prstGeom>
          <a:noFill/>
        </p:spPr>
        <p:txBody>
          <a:bodyPr wrap="square" rtlCol="0">
            <a:spAutoFit/>
          </a:bodyPr>
          <a:lstStyle/>
          <a:p>
            <a:r>
              <a:rPr lang="ja-JP" altLang="en-US" sz="1400" b="1" dirty="0">
                <a:solidFill>
                  <a:schemeClr val="bg1"/>
                </a:solidFill>
              </a:rPr>
              <a:t> きゅう し</a:t>
            </a:r>
          </a:p>
        </p:txBody>
      </p:sp>
      <p:sp>
        <p:nvSpPr>
          <p:cNvPr id="6" name="テキスト ボックス 5"/>
          <p:cNvSpPr txBox="1"/>
          <p:nvPr/>
        </p:nvSpPr>
        <p:spPr>
          <a:xfrm>
            <a:off x="2967115" y="5366860"/>
            <a:ext cx="1281042" cy="310917"/>
          </a:xfrm>
          <a:prstGeom prst="rect">
            <a:avLst/>
          </a:prstGeom>
          <a:noFill/>
        </p:spPr>
        <p:txBody>
          <a:bodyPr wrap="square" rtlCol="0">
            <a:spAutoFit/>
          </a:bodyPr>
          <a:lstStyle/>
          <a:p>
            <a:r>
              <a:rPr lang="ja-JP" altLang="en-US" sz="1400" b="1" dirty="0">
                <a:solidFill>
                  <a:schemeClr val="bg1"/>
                </a:solidFill>
              </a:rPr>
              <a:t> こう  かん  き</a:t>
            </a:r>
          </a:p>
        </p:txBody>
      </p:sp>
      <p:sp>
        <p:nvSpPr>
          <p:cNvPr id="7" name="テキスト ボックス 6"/>
          <p:cNvSpPr txBox="1"/>
          <p:nvPr/>
        </p:nvSpPr>
        <p:spPr>
          <a:xfrm>
            <a:off x="9003443" y="5368430"/>
            <a:ext cx="1297893" cy="307777"/>
          </a:xfrm>
          <a:prstGeom prst="rect">
            <a:avLst/>
          </a:prstGeom>
          <a:noFill/>
        </p:spPr>
        <p:txBody>
          <a:bodyPr wrap="square" rtlCol="0">
            <a:spAutoFit/>
          </a:bodyPr>
          <a:lstStyle/>
          <a:p>
            <a:r>
              <a:rPr lang="ja-JP" altLang="en-US" sz="1400" b="1" dirty="0">
                <a:solidFill>
                  <a:schemeClr val="bg1"/>
                </a:solidFill>
              </a:rPr>
              <a:t>こう  かん   き</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1000"/>
                                        <p:tgtEl>
                                          <p:spTgt spid="9218"/>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checkerboard(across)">
                                      <p:cBhvr>
                                        <p:cTn id="11" dur="1000"/>
                                        <p:tgtEl>
                                          <p:spTgt spid="922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checkerboard(across)">
                                      <p:cBhvr>
                                        <p:cTn id="19" dur="1000"/>
                                        <p:tgtEl>
                                          <p:spTgt spid="9219"/>
                                        </p:tgtEl>
                                      </p:cBhvr>
                                    </p:animEffect>
                                  </p:childTnLst>
                                </p:cTn>
                              </p:par>
                            </p:childTnLst>
                          </p:cTn>
                        </p:par>
                        <p:par>
                          <p:cTn id="20" fill="hold">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223"/>
                                        </p:tgtEl>
                                        <p:attrNameLst>
                                          <p:attrName>style.visibility</p:attrName>
                                        </p:attrNameLst>
                                      </p:cBhvr>
                                      <p:to>
                                        <p:strVal val="visible"/>
                                      </p:to>
                                    </p:set>
                                    <p:animEffect transition="in" filter="checkerboard(across)">
                                      <p:cBhvr>
                                        <p:cTn id="23" dur="1000"/>
                                        <p:tgtEl>
                                          <p:spTgt spid="922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1000"/>
                                        <p:tgtEl>
                                          <p:spTgt spid="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永久歯列２"/>
          <p:cNvPicPr>
            <a:picLocks noChangeAspect="1" noChangeArrowheads="1"/>
          </p:cNvPicPr>
          <p:nvPr/>
        </p:nvPicPr>
        <p:blipFill>
          <a:blip r:embed="rId3" cstate="print"/>
          <a:srcRect/>
          <a:stretch>
            <a:fillRect/>
          </a:stretch>
        </p:blipFill>
        <p:spPr bwMode="auto">
          <a:xfrm>
            <a:off x="4340899" y="247799"/>
            <a:ext cx="3625400" cy="3168352"/>
          </a:xfrm>
          <a:prstGeom prst="rect">
            <a:avLst/>
          </a:prstGeom>
          <a:noFill/>
          <a:ln w="9525">
            <a:noFill/>
            <a:miter lim="800000"/>
            <a:headEnd/>
            <a:tailEnd/>
          </a:ln>
        </p:spPr>
      </p:pic>
      <p:pic>
        <p:nvPicPr>
          <p:cNvPr id="7" name="Picture 3" descr="永久歯列３"/>
          <p:cNvPicPr>
            <a:picLocks noChangeAspect="1" noChangeArrowheads="1"/>
          </p:cNvPicPr>
          <p:nvPr/>
        </p:nvPicPr>
        <p:blipFill>
          <a:blip r:embed="rId4" cstate="print"/>
          <a:srcRect/>
          <a:stretch>
            <a:fillRect/>
          </a:stretch>
        </p:blipFill>
        <p:spPr bwMode="auto">
          <a:xfrm>
            <a:off x="4335925" y="3640892"/>
            <a:ext cx="3630375" cy="2898021"/>
          </a:xfrm>
          <a:prstGeom prst="rect">
            <a:avLst/>
          </a:prstGeom>
          <a:noFill/>
          <a:ln w="9525">
            <a:noFill/>
            <a:miter lim="800000"/>
            <a:headEnd/>
            <a:tailEnd/>
          </a:ln>
        </p:spPr>
      </p:pic>
      <p:sp>
        <p:nvSpPr>
          <p:cNvPr id="8" name="Rectangle 3"/>
          <p:cNvSpPr>
            <a:spLocks noChangeArrowheads="1"/>
          </p:cNvSpPr>
          <p:nvPr/>
        </p:nvSpPr>
        <p:spPr bwMode="auto">
          <a:xfrm>
            <a:off x="1631504" y="1302718"/>
            <a:ext cx="2592834" cy="923330"/>
          </a:xfrm>
          <a:prstGeom prst="rect">
            <a:avLst/>
          </a:prstGeom>
          <a:noFill/>
          <a:ln w="9525">
            <a:noFill/>
            <a:miter lim="800000"/>
            <a:headEnd/>
            <a:tailEnd/>
          </a:ln>
        </p:spPr>
        <p:txBody>
          <a:bodyPr wrap="square">
            <a:spAutoFit/>
          </a:bodyPr>
          <a:lstStyle/>
          <a:p>
            <a:pPr eaLnBrk="1" hangingPunct="1"/>
            <a:r>
              <a:rPr lang="ja-JP" altLang="en-US" b="1" dirty="0">
                <a:solidFill>
                  <a:schemeClr val="accent2"/>
                </a:solidFill>
                <a:latin typeface="ＭＳ Ｐゴシック" charset="-128"/>
              </a:rPr>
              <a:t>　　　　　  　えいきゅうし</a:t>
            </a:r>
            <a:r>
              <a:rPr lang="ja-JP" altLang="en-US" sz="3600" b="1" dirty="0">
                <a:solidFill>
                  <a:schemeClr val="accent2"/>
                </a:solidFill>
                <a:latin typeface="ＭＳ Ｐゴシック" charset="-128"/>
              </a:rPr>
              <a:t>上の永久歯</a:t>
            </a:r>
            <a:endParaRPr lang="en-US" altLang="ja-JP" sz="3600" b="1" dirty="0">
              <a:latin typeface="ＭＳ Ｐゴシック" charset="-128"/>
            </a:endParaRPr>
          </a:p>
        </p:txBody>
      </p:sp>
      <p:sp>
        <p:nvSpPr>
          <p:cNvPr id="9" name="Rectangle 3"/>
          <p:cNvSpPr>
            <a:spLocks noChangeArrowheads="1"/>
          </p:cNvSpPr>
          <p:nvPr/>
        </p:nvSpPr>
        <p:spPr bwMode="auto">
          <a:xfrm>
            <a:off x="1697500" y="4509120"/>
            <a:ext cx="2616646" cy="923330"/>
          </a:xfrm>
          <a:prstGeom prst="rect">
            <a:avLst/>
          </a:prstGeom>
          <a:noFill/>
          <a:ln w="9525">
            <a:noFill/>
            <a:miter lim="800000"/>
            <a:headEnd/>
            <a:tailEnd/>
          </a:ln>
        </p:spPr>
        <p:txBody>
          <a:bodyPr wrap="square">
            <a:spAutoFit/>
          </a:bodyPr>
          <a:lstStyle/>
          <a:p>
            <a:pPr eaLnBrk="1" hangingPunct="1"/>
            <a:r>
              <a:rPr lang="ja-JP" altLang="en-US" b="1" dirty="0">
                <a:solidFill>
                  <a:schemeClr val="accent2"/>
                </a:solidFill>
                <a:latin typeface="ＭＳ Ｐゴシック" charset="-128"/>
              </a:rPr>
              <a:t> 　　　 　 　 えいきゅうし</a:t>
            </a:r>
            <a:endParaRPr lang="en-US" altLang="ja-JP" b="1" dirty="0">
              <a:solidFill>
                <a:schemeClr val="accent2"/>
              </a:solidFill>
              <a:latin typeface="ＭＳ Ｐゴシック" charset="-128"/>
            </a:endParaRPr>
          </a:p>
          <a:p>
            <a:pPr eaLnBrk="1" hangingPunct="1"/>
            <a:r>
              <a:rPr lang="ja-JP" altLang="en-US" sz="3600" b="1" dirty="0">
                <a:solidFill>
                  <a:schemeClr val="accent2"/>
                </a:solidFill>
                <a:latin typeface="ＭＳ Ｐゴシック" charset="-128"/>
              </a:rPr>
              <a:t>下の永久歯</a:t>
            </a:r>
            <a:endParaRPr lang="en-US" altLang="ja-JP" sz="3600" b="1" dirty="0">
              <a:latin typeface="ＭＳ Ｐゴシック" charset="-128"/>
            </a:endParaRPr>
          </a:p>
        </p:txBody>
      </p:sp>
      <p:pic>
        <p:nvPicPr>
          <p:cNvPr id="3" name="図 2"/>
          <p:cNvPicPr>
            <a:picLocks noChangeAspect="1"/>
          </p:cNvPicPr>
          <p:nvPr/>
        </p:nvPicPr>
        <p:blipFill>
          <a:blip r:embed="rId5"/>
          <a:stretch>
            <a:fillRect/>
          </a:stretch>
        </p:blipFill>
        <p:spPr>
          <a:xfrm>
            <a:off x="2749306" y="1627880"/>
            <a:ext cx="6610350" cy="4495800"/>
          </a:xfrm>
          <a:prstGeom prst="rect">
            <a:avLst/>
          </a:prstGeom>
        </p:spPr>
      </p:pic>
      <p:sp>
        <p:nvSpPr>
          <p:cNvPr id="10243" name="Rectangle 3"/>
          <p:cNvSpPr>
            <a:spLocks noChangeArrowheads="1"/>
          </p:cNvSpPr>
          <p:nvPr/>
        </p:nvSpPr>
        <p:spPr bwMode="auto">
          <a:xfrm>
            <a:off x="1524000" y="188640"/>
            <a:ext cx="9144000" cy="1200329"/>
          </a:xfrm>
          <a:prstGeom prst="rect">
            <a:avLst/>
          </a:prstGeom>
          <a:noFill/>
          <a:ln w="9525">
            <a:noFill/>
            <a:miter lim="800000"/>
            <a:headEnd/>
            <a:tailEnd/>
          </a:ln>
        </p:spPr>
        <p:txBody>
          <a:bodyPr wrap="square">
            <a:spAutoFit/>
          </a:bodyPr>
          <a:lstStyle/>
          <a:p>
            <a:pPr algn="ctr" eaLnBrk="1" hangingPunct="1"/>
            <a:r>
              <a:rPr lang="ja-JP" altLang="en-US" b="1" dirty="0">
                <a:solidFill>
                  <a:srgbClr val="002570"/>
                </a:solidFill>
                <a:latin typeface="ＭＳ Ｐゴシック" charset="-128"/>
              </a:rPr>
              <a:t>えいきゅうし　　　　　　　　　　　　 　　　　     　　　　　　　　　ようす</a:t>
            </a:r>
            <a:endParaRPr lang="en-US" altLang="ja-JP" sz="4400" b="1" dirty="0">
              <a:solidFill>
                <a:srgbClr val="002570"/>
              </a:solidFill>
              <a:latin typeface="ＭＳ Ｐゴシック" charset="-128"/>
            </a:endParaRPr>
          </a:p>
          <a:p>
            <a:pPr algn="ctr" eaLnBrk="1" hangingPunct="1"/>
            <a:r>
              <a:rPr lang="ja-JP" altLang="en-US" sz="5400" b="1" dirty="0">
                <a:solidFill>
                  <a:srgbClr val="002570"/>
                </a:solidFill>
                <a:latin typeface="ＭＳ Ｐゴシック" charset="-128"/>
              </a:rPr>
              <a:t>永久歯の口の中の様子</a:t>
            </a:r>
            <a:endParaRPr lang="en-US" altLang="ja-JP" sz="4400" b="1" dirty="0">
              <a:solidFill>
                <a:srgbClr val="002570"/>
              </a:solidFill>
              <a:latin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1000"/>
                                        <p:tgtEl>
                                          <p:spTgt spid="10243"/>
                                        </p:tgtEl>
                                      </p:cBhvr>
                                    </p:animEffect>
                                    <p:set>
                                      <p:cBhvr>
                                        <p:cTn id="15" dur="1" fill="hold">
                                          <p:stCondLst>
                                            <p:cond delay="999"/>
                                          </p:stCondLst>
                                        </p:cTn>
                                        <p:tgtEl>
                                          <p:spTgt spid="10243"/>
                                        </p:tgtEl>
                                        <p:attrNameLst>
                                          <p:attrName>style.visibility</p:attrName>
                                        </p:attrNameLst>
                                      </p:cBhvr>
                                      <p:to>
                                        <p:strVal val="hidden"/>
                                      </p:to>
                                    </p:se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1000"/>
                                        <p:tgtEl>
                                          <p:spTgt spid="8"/>
                                        </p:tgtEl>
                                      </p:cBhvr>
                                    </p:animEffect>
                                  </p:childTnLst>
                                </p:cTn>
                              </p:par>
                              <p:par>
                                <p:cTn id="20" presetID="5"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1000"/>
                                        <p:tgtEl>
                                          <p:spTgt spid="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1000"/>
                                        <p:tgtEl>
                                          <p:spTgt spid="9"/>
                                        </p:tgtEl>
                                      </p:cBhvr>
                                    </p:animEffect>
                                  </p:childTnLst>
                                </p:cTn>
                              </p:par>
                              <p:par>
                                <p:cTn id="26" presetID="5"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2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DSCN1051"/>
          <p:cNvPicPr>
            <a:picLocks noChangeAspect="1" noChangeArrowheads="1"/>
          </p:cNvPicPr>
          <p:nvPr/>
        </p:nvPicPr>
        <p:blipFill>
          <a:blip r:embed="rId3" cstate="print"/>
          <a:srcRect/>
          <a:stretch>
            <a:fillRect/>
          </a:stretch>
        </p:blipFill>
        <p:spPr bwMode="auto">
          <a:xfrm>
            <a:off x="4058019" y="2132857"/>
            <a:ext cx="4218838" cy="2945325"/>
          </a:xfrm>
          <a:prstGeom prst="rect">
            <a:avLst/>
          </a:prstGeom>
          <a:noFill/>
          <a:ln w="9525">
            <a:noFill/>
            <a:miter lim="800000"/>
            <a:headEnd/>
            <a:tailEnd/>
          </a:ln>
        </p:spPr>
      </p:pic>
      <p:pic>
        <p:nvPicPr>
          <p:cNvPr id="9" name="図 8"/>
          <p:cNvPicPr>
            <a:picLocks noChangeAspect="1"/>
          </p:cNvPicPr>
          <p:nvPr/>
        </p:nvPicPr>
        <p:blipFill>
          <a:blip r:embed="rId4"/>
          <a:stretch>
            <a:fillRect/>
          </a:stretch>
        </p:blipFill>
        <p:spPr>
          <a:xfrm>
            <a:off x="4069875" y="980729"/>
            <a:ext cx="4195126" cy="2868631"/>
          </a:xfrm>
          <a:prstGeom prst="rect">
            <a:avLst/>
          </a:prstGeom>
        </p:spPr>
      </p:pic>
      <p:sp>
        <p:nvSpPr>
          <p:cNvPr id="5122" name="Rectangle 2"/>
          <p:cNvSpPr>
            <a:spLocks noGrp="1" noChangeArrowheads="1"/>
          </p:cNvSpPr>
          <p:nvPr>
            <p:ph type="title"/>
          </p:nvPr>
        </p:nvSpPr>
        <p:spPr>
          <a:xfrm>
            <a:off x="1524000" y="-223052"/>
            <a:ext cx="9144000" cy="1371600"/>
          </a:xfrm>
        </p:spPr>
        <p:txBody>
          <a:bodyPr>
            <a:normAutofit/>
          </a:bodyPr>
          <a:lstStyle/>
          <a:p>
            <a:pPr eaLnBrk="1" hangingPunct="1"/>
            <a:r>
              <a:rPr lang="ja-JP" altLang="en-US" sz="5400" b="1" dirty="0">
                <a:solidFill>
                  <a:srgbClr val="002570"/>
                </a:solidFill>
              </a:rPr>
              <a:t>お口の中を見てみよう</a:t>
            </a:r>
          </a:p>
        </p:txBody>
      </p:sp>
      <p:pic>
        <p:nvPicPr>
          <p:cNvPr id="5123" name="Picture 3" descr="DSCN1053"/>
          <p:cNvPicPr>
            <a:picLocks noGrp="1" noChangeAspect="1" noChangeArrowheads="1"/>
          </p:cNvPicPr>
          <p:nvPr>
            <p:ph sz="quarter" idx="2"/>
          </p:nvPr>
        </p:nvPicPr>
        <p:blipFill>
          <a:blip r:embed="rId5" cstate="print"/>
          <a:srcRect/>
          <a:stretch>
            <a:fillRect/>
          </a:stretch>
        </p:blipFill>
        <p:spPr>
          <a:xfrm>
            <a:off x="4070675" y="3861049"/>
            <a:ext cx="4193527" cy="2837493"/>
          </a:xfrm>
        </p:spPr>
      </p:pic>
      <p:sp>
        <p:nvSpPr>
          <p:cNvPr id="356358" name="AutoShape 6"/>
          <p:cNvSpPr>
            <a:spLocks noChangeAspect="1" noChangeArrowheads="1"/>
          </p:cNvSpPr>
          <p:nvPr/>
        </p:nvSpPr>
        <p:spPr bwMode="auto">
          <a:xfrm>
            <a:off x="3872635" y="1052736"/>
            <a:ext cx="1881240" cy="110340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9999">
              <a:alpha val="50195"/>
            </a:srgbClr>
          </a:solidFill>
          <a:ln w="9525">
            <a:noFill/>
            <a:miter lim="800000"/>
            <a:headEnd/>
            <a:tailEnd/>
          </a:ln>
        </p:spPr>
        <p:txBody>
          <a:bodyPr wrap="none" anchor="ctr"/>
          <a:lstStyle/>
          <a:p>
            <a:endParaRPr lang="ja-JP" altLang="en-US"/>
          </a:p>
        </p:txBody>
      </p:sp>
      <p:sp>
        <p:nvSpPr>
          <p:cNvPr id="356359" name="AutoShape 7"/>
          <p:cNvSpPr>
            <a:spLocks noChangeAspect="1" noChangeArrowheads="1"/>
          </p:cNvSpPr>
          <p:nvPr/>
        </p:nvSpPr>
        <p:spPr bwMode="auto">
          <a:xfrm flipV="1">
            <a:off x="3679571" y="5561505"/>
            <a:ext cx="1760018" cy="1136984"/>
          </a:xfrm>
          <a:custGeom>
            <a:avLst/>
            <a:gdLst>
              <a:gd name="T0" fmla="*/ 719931 w 21600"/>
              <a:gd name="T1" fmla="*/ 0 h 21600"/>
              <a:gd name="T2" fmla="*/ 179983 w 21600"/>
              <a:gd name="T3" fmla="*/ 396082 h 21600"/>
              <a:gd name="T4" fmla="*/ 719931 w 21600"/>
              <a:gd name="T5" fmla="*/ 198041 h 21600"/>
              <a:gd name="T6" fmla="*/ 1259879 w 21600"/>
              <a:gd name="T7" fmla="*/ 39608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9999">
              <a:alpha val="50195"/>
            </a:srgbClr>
          </a:solidFill>
          <a:ln w="9525">
            <a:noFill/>
            <a:miter lim="800000"/>
            <a:headEnd/>
            <a:tailEnd/>
          </a:ln>
        </p:spPr>
        <p:txBody>
          <a:bodyPr wrap="none" anchor="ctr"/>
          <a:lstStyle/>
          <a:p>
            <a:pPr eaLnBrk="1" hangingPunct="1">
              <a:defRPr/>
            </a:pPr>
            <a:endParaRPr lang="ja-JP" altLang="en-US" dirty="0"/>
          </a:p>
        </p:txBody>
      </p:sp>
      <p:sp>
        <p:nvSpPr>
          <p:cNvPr id="356360" name="Oval 8"/>
          <p:cNvSpPr>
            <a:spLocks noChangeAspect="1" noChangeArrowheads="1"/>
          </p:cNvSpPr>
          <p:nvPr/>
        </p:nvSpPr>
        <p:spPr bwMode="auto">
          <a:xfrm>
            <a:off x="3495373" y="1340768"/>
            <a:ext cx="565006" cy="554506"/>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1" name="Oval 9"/>
          <p:cNvSpPr>
            <a:spLocks noChangeAspect="1" noChangeArrowheads="1"/>
          </p:cNvSpPr>
          <p:nvPr/>
        </p:nvSpPr>
        <p:spPr bwMode="auto">
          <a:xfrm>
            <a:off x="5617926" y="1509954"/>
            <a:ext cx="533994" cy="566486"/>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2" name="Oval 10"/>
          <p:cNvSpPr>
            <a:spLocks noChangeArrowheads="1"/>
          </p:cNvSpPr>
          <p:nvPr/>
        </p:nvSpPr>
        <p:spPr bwMode="auto">
          <a:xfrm>
            <a:off x="3435917" y="5966400"/>
            <a:ext cx="491504" cy="605539"/>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3" name="Oval 11"/>
          <p:cNvSpPr>
            <a:spLocks noChangeAspect="1" noChangeArrowheads="1"/>
          </p:cNvSpPr>
          <p:nvPr/>
        </p:nvSpPr>
        <p:spPr bwMode="auto">
          <a:xfrm>
            <a:off x="5352059" y="6009610"/>
            <a:ext cx="519578" cy="605539"/>
          </a:xfrm>
          <a:prstGeom prst="ellipse">
            <a:avLst/>
          </a:prstGeom>
          <a:solidFill>
            <a:srgbClr val="FFCC00">
              <a:alpha val="50195"/>
            </a:srgbClr>
          </a:solidFill>
          <a:ln w="9525">
            <a:noFill/>
            <a:round/>
            <a:headEnd/>
            <a:tailEnd/>
          </a:ln>
        </p:spPr>
        <p:txBody>
          <a:bodyPr wrap="none" anchor="ctr"/>
          <a:lstStyle/>
          <a:p>
            <a:pPr eaLnBrk="1" hangingPunct="1"/>
            <a:endParaRPr lang="ja-JP" altLang="en-US">
              <a:latin typeface="Calibri" pitchFamily="34" charset="0"/>
            </a:endParaRPr>
          </a:p>
        </p:txBody>
      </p:sp>
      <p:sp>
        <p:nvSpPr>
          <p:cNvPr id="356364" name="AutoShape 12"/>
          <p:cNvSpPr>
            <a:spLocks noChangeArrowheads="1"/>
          </p:cNvSpPr>
          <p:nvPr/>
        </p:nvSpPr>
        <p:spPr bwMode="auto">
          <a:xfrm rot="470823">
            <a:off x="3001986" y="1954647"/>
            <a:ext cx="768701" cy="723644"/>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5" name="AutoShape 13"/>
          <p:cNvSpPr>
            <a:spLocks noChangeArrowheads="1"/>
          </p:cNvSpPr>
          <p:nvPr/>
        </p:nvSpPr>
        <p:spPr bwMode="auto">
          <a:xfrm rot="21129177" flipH="1">
            <a:off x="5784000" y="1986852"/>
            <a:ext cx="768702" cy="723644"/>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6" name="AutoShape 14"/>
          <p:cNvSpPr>
            <a:spLocks noChangeAspect="1" noChangeArrowheads="1"/>
          </p:cNvSpPr>
          <p:nvPr/>
        </p:nvSpPr>
        <p:spPr bwMode="auto">
          <a:xfrm rot="21129177" flipH="1">
            <a:off x="2955930" y="5317395"/>
            <a:ext cx="777897" cy="779616"/>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7" name="AutoShape 15"/>
          <p:cNvSpPr>
            <a:spLocks noChangeAspect="1" noChangeArrowheads="1"/>
          </p:cNvSpPr>
          <p:nvPr/>
        </p:nvSpPr>
        <p:spPr bwMode="auto">
          <a:xfrm rot="470823">
            <a:off x="5489169" y="5349536"/>
            <a:ext cx="777897" cy="779616"/>
          </a:xfrm>
          <a:prstGeom prst="parallelogram">
            <a:avLst>
              <a:gd name="adj" fmla="val 25000"/>
            </a:avLst>
          </a:prstGeom>
          <a:solidFill>
            <a:srgbClr val="00CC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8" name="AutoShape 16"/>
          <p:cNvSpPr>
            <a:spLocks noChangeAspect="1" noChangeArrowheads="1"/>
          </p:cNvSpPr>
          <p:nvPr/>
        </p:nvSpPr>
        <p:spPr bwMode="auto">
          <a:xfrm rot="301846">
            <a:off x="2604426" y="2659052"/>
            <a:ext cx="942351" cy="881104"/>
          </a:xfrm>
          <a:prstGeom prst="parallelogram">
            <a:avLst>
              <a:gd name="adj" fmla="val 25092"/>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69" name="AutoShape 17"/>
          <p:cNvSpPr>
            <a:spLocks noChangeArrowheads="1"/>
          </p:cNvSpPr>
          <p:nvPr/>
        </p:nvSpPr>
        <p:spPr bwMode="auto">
          <a:xfrm rot="301846">
            <a:off x="5772084" y="4197855"/>
            <a:ext cx="838595" cy="1246698"/>
          </a:xfrm>
          <a:prstGeom prst="parallelogram">
            <a:avLst>
              <a:gd name="adj" fmla="val 25000"/>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70" name="AutoShape 18"/>
          <p:cNvSpPr>
            <a:spLocks noChangeArrowheads="1"/>
          </p:cNvSpPr>
          <p:nvPr/>
        </p:nvSpPr>
        <p:spPr bwMode="auto">
          <a:xfrm rot="21298154" flipH="1">
            <a:off x="2628410" y="4179165"/>
            <a:ext cx="838595" cy="1246698"/>
          </a:xfrm>
          <a:prstGeom prst="parallelogram">
            <a:avLst>
              <a:gd name="adj" fmla="val 25000"/>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71" name="AutoShape 19"/>
          <p:cNvSpPr>
            <a:spLocks noChangeAspect="1" noChangeArrowheads="1"/>
          </p:cNvSpPr>
          <p:nvPr/>
        </p:nvSpPr>
        <p:spPr bwMode="auto">
          <a:xfrm rot="191960" flipH="1">
            <a:off x="5956606" y="2726858"/>
            <a:ext cx="827193" cy="881104"/>
          </a:xfrm>
          <a:prstGeom prst="parallelogram">
            <a:avLst>
              <a:gd name="adj" fmla="val 25092"/>
            </a:avLst>
          </a:prstGeom>
          <a:solidFill>
            <a:srgbClr val="FF3300">
              <a:alpha val="50195"/>
            </a:srgbClr>
          </a:solidFill>
          <a:ln w="9525">
            <a:noFill/>
            <a:miter lim="800000"/>
            <a:headEnd/>
            <a:tailEnd/>
          </a:ln>
        </p:spPr>
        <p:txBody>
          <a:bodyPr wrap="none" anchor="ctr"/>
          <a:lstStyle/>
          <a:p>
            <a:pPr eaLnBrk="1" hangingPunct="1"/>
            <a:endParaRPr lang="ja-JP" altLang="en-US">
              <a:latin typeface="Calibri" pitchFamily="34" charset="0"/>
            </a:endParaRPr>
          </a:p>
        </p:txBody>
      </p:sp>
      <p:sp>
        <p:nvSpPr>
          <p:cNvPr id="356372" name="Text Box 20"/>
          <p:cNvSpPr txBox="1">
            <a:spLocks noChangeArrowheads="1"/>
          </p:cNvSpPr>
          <p:nvPr/>
        </p:nvSpPr>
        <p:spPr bwMode="auto">
          <a:xfrm>
            <a:off x="9120336" y="980728"/>
            <a:ext cx="1152525" cy="461665"/>
          </a:xfrm>
          <a:prstGeom prst="rect">
            <a:avLst/>
          </a:prstGeom>
          <a:noFill/>
          <a:ln w="9525">
            <a:noFill/>
            <a:miter lim="800000"/>
            <a:headEnd/>
            <a:tailEnd/>
          </a:ln>
        </p:spPr>
        <p:txBody>
          <a:bodyPr wrap="square">
            <a:spAutoFit/>
          </a:bodyPr>
          <a:lstStyle/>
          <a:p>
            <a:pPr eaLnBrk="1" hangingPunct="1">
              <a:spcBef>
                <a:spcPct val="50000"/>
              </a:spcBef>
            </a:pPr>
            <a:r>
              <a:rPr lang="ja-JP" altLang="en-US" sz="2400" b="1" dirty="0">
                <a:solidFill>
                  <a:schemeClr val="bg2">
                    <a:lumMod val="40000"/>
                    <a:lumOff val="60000"/>
                  </a:schemeClr>
                </a:solidFill>
                <a:latin typeface="Calibri" pitchFamily="34" charset="0"/>
              </a:rPr>
              <a:t>切歯</a:t>
            </a:r>
          </a:p>
        </p:txBody>
      </p:sp>
      <p:sp>
        <p:nvSpPr>
          <p:cNvPr id="356373" name="Text Box 21"/>
          <p:cNvSpPr txBox="1">
            <a:spLocks noChangeArrowheads="1"/>
          </p:cNvSpPr>
          <p:nvPr/>
        </p:nvSpPr>
        <p:spPr bwMode="auto">
          <a:xfrm>
            <a:off x="9147112" y="2863868"/>
            <a:ext cx="1008062" cy="461665"/>
          </a:xfrm>
          <a:prstGeom prst="rect">
            <a:avLst/>
          </a:prstGeom>
          <a:noFill/>
          <a:ln w="9525">
            <a:noFill/>
            <a:miter lim="800000"/>
            <a:headEnd/>
            <a:tailEnd/>
          </a:ln>
        </p:spPr>
        <p:txBody>
          <a:bodyPr>
            <a:spAutoFit/>
          </a:bodyPr>
          <a:lstStyle/>
          <a:p>
            <a:pPr eaLnBrk="1" hangingPunct="1">
              <a:spcBef>
                <a:spcPct val="50000"/>
              </a:spcBef>
            </a:pPr>
            <a:r>
              <a:rPr lang="ja-JP" altLang="en-US" sz="2400" b="1" dirty="0">
                <a:solidFill>
                  <a:srgbClr val="FF3399"/>
                </a:solidFill>
                <a:latin typeface="Calibri" pitchFamily="34" charset="0"/>
              </a:rPr>
              <a:t>犬歯</a:t>
            </a:r>
          </a:p>
        </p:txBody>
      </p:sp>
      <p:sp>
        <p:nvSpPr>
          <p:cNvPr id="356374" name="Text Box 22"/>
          <p:cNvSpPr txBox="1">
            <a:spLocks noChangeArrowheads="1"/>
          </p:cNvSpPr>
          <p:nvPr/>
        </p:nvSpPr>
        <p:spPr bwMode="auto">
          <a:xfrm>
            <a:off x="8269740" y="4838091"/>
            <a:ext cx="1107996" cy="461665"/>
          </a:xfrm>
          <a:prstGeom prst="rect">
            <a:avLst/>
          </a:prstGeom>
          <a:noFill/>
          <a:ln w="9525">
            <a:noFill/>
            <a:miter lim="800000"/>
            <a:headEnd/>
            <a:tailEnd/>
          </a:ln>
        </p:spPr>
        <p:txBody>
          <a:bodyPr wrap="none">
            <a:spAutoFit/>
          </a:bodyPr>
          <a:lstStyle/>
          <a:p>
            <a:pPr eaLnBrk="1" hangingPunct="1"/>
            <a:r>
              <a:rPr lang="ja-JP" altLang="en-US" sz="2400" b="1" dirty="0">
                <a:solidFill>
                  <a:srgbClr val="00CC00"/>
                </a:solidFill>
                <a:latin typeface="Calibri" pitchFamily="34" charset="0"/>
              </a:rPr>
              <a:t>小臼歯</a:t>
            </a:r>
          </a:p>
        </p:txBody>
      </p:sp>
      <p:sp>
        <p:nvSpPr>
          <p:cNvPr id="356375" name="Text Box 23"/>
          <p:cNvSpPr txBox="1">
            <a:spLocks noChangeArrowheads="1"/>
          </p:cNvSpPr>
          <p:nvPr/>
        </p:nvSpPr>
        <p:spPr bwMode="auto">
          <a:xfrm>
            <a:off x="9683086" y="4838090"/>
            <a:ext cx="1107996" cy="461665"/>
          </a:xfrm>
          <a:prstGeom prst="rect">
            <a:avLst/>
          </a:prstGeom>
          <a:noFill/>
          <a:ln w="9525">
            <a:noFill/>
            <a:miter lim="800000"/>
            <a:headEnd/>
            <a:tailEnd/>
          </a:ln>
        </p:spPr>
        <p:txBody>
          <a:bodyPr wrap="none">
            <a:spAutoFit/>
          </a:bodyPr>
          <a:lstStyle/>
          <a:p>
            <a:pPr eaLnBrk="1" hangingPunct="1"/>
            <a:r>
              <a:rPr lang="ja-JP" altLang="en-US" sz="2400" b="1" dirty="0">
                <a:solidFill>
                  <a:srgbClr val="FF3300"/>
                </a:solidFill>
                <a:latin typeface="Calibri" pitchFamily="34" charset="0"/>
              </a:rPr>
              <a:t>大臼歯</a:t>
            </a:r>
          </a:p>
        </p:txBody>
      </p:sp>
      <p:sp>
        <p:nvSpPr>
          <p:cNvPr id="356378" name="Text Box 26"/>
          <p:cNvSpPr txBox="1">
            <a:spLocks noChangeArrowheads="1"/>
          </p:cNvSpPr>
          <p:nvPr/>
        </p:nvSpPr>
        <p:spPr bwMode="auto">
          <a:xfrm>
            <a:off x="7626334" y="6200478"/>
            <a:ext cx="485890" cy="396875"/>
          </a:xfrm>
          <a:prstGeom prst="rect">
            <a:avLst/>
          </a:prstGeom>
          <a:noFill/>
          <a:ln w="9525">
            <a:noFill/>
            <a:miter lim="800000"/>
            <a:headEnd/>
            <a:tailEnd/>
          </a:ln>
          <a:effectLst/>
        </p:spPr>
        <p:txBody>
          <a:bodyPr wrap="square">
            <a:spAutoFit/>
          </a:bodyPr>
          <a:lstStyle/>
          <a:p>
            <a:pPr>
              <a:defRPr/>
            </a:pPr>
            <a:r>
              <a:rPr lang="ja-JP" altLang="en-US" sz="2000" b="1" dirty="0"/>
              <a:t>頬</a:t>
            </a:r>
          </a:p>
        </p:txBody>
      </p:sp>
      <p:sp>
        <p:nvSpPr>
          <p:cNvPr id="356379" name="Text Box 27"/>
          <p:cNvSpPr txBox="1">
            <a:spLocks noChangeArrowheads="1"/>
          </p:cNvSpPr>
          <p:nvPr/>
        </p:nvSpPr>
        <p:spPr bwMode="auto">
          <a:xfrm>
            <a:off x="7386042" y="1012726"/>
            <a:ext cx="438150" cy="400050"/>
          </a:xfrm>
          <a:prstGeom prst="rect">
            <a:avLst/>
          </a:prstGeom>
          <a:noFill/>
          <a:ln w="9525">
            <a:noFill/>
            <a:miter lim="800000"/>
            <a:headEnd/>
            <a:tailEnd/>
          </a:ln>
          <a:effectLst/>
        </p:spPr>
        <p:txBody>
          <a:bodyPr>
            <a:spAutoFit/>
          </a:bodyPr>
          <a:lstStyle/>
          <a:p>
            <a:pPr>
              <a:defRPr/>
            </a:pPr>
            <a:r>
              <a:rPr lang="ja-JP" altLang="en-US" sz="2000" b="1" dirty="0"/>
              <a:t>唇</a:t>
            </a:r>
          </a:p>
        </p:txBody>
      </p:sp>
      <p:sp>
        <p:nvSpPr>
          <p:cNvPr id="356380" name="Text Box 28"/>
          <p:cNvSpPr txBox="1">
            <a:spLocks noChangeArrowheads="1"/>
          </p:cNvSpPr>
          <p:nvPr/>
        </p:nvSpPr>
        <p:spPr bwMode="auto">
          <a:xfrm>
            <a:off x="4213090" y="6217054"/>
            <a:ext cx="442750" cy="400110"/>
          </a:xfrm>
          <a:prstGeom prst="rect">
            <a:avLst/>
          </a:prstGeom>
          <a:noFill/>
          <a:ln w="9525">
            <a:noFill/>
            <a:miter lim="800000"/>
            <a:headEnd/>
            <a:tailEnd/>
          </a:ln>
          <a:effectLst/>
        </p:spPr>
        <p:txBody>
          <a:bodyPr wrap="none">
            <a:spAutoFit/>
          </a:bodyPr>
          <a:lstStyle/>
          <a:p>
            <a:pPr>
              <a:defRPr/>
            </a:pPr>
            <a:r>
              <a:rPr lang="ja-JP" altLang="en-US" sz="2000" b="1" dirty="0"/>
              <a:t>頬</a:t>
            </a:r>
          </a:p>
        </p:txBody>
      </p:sp>
      <p:sp>
        <p:nvSpPr>
          <p:cNvPr id="356383" name="Text Box 31"/>
          <p:cNvSpPr txBox="1">
            <a:spLocks noChangeArrowheads="1"/>
          </p:cNvSpPr>
          <p:nvPr/>
        </p:nvSpPr>
        <p:spPr bwMode="auto">
          <a:xfrm>
            <a:off x="8403252" y="819044"/>
            <a:ext cx="724878" cy="292388"/>
          </a:xfrm>
          <a:prstGeom prst="rect">
            <a:avLst/>
          </a:prstGeom>
          <a:noFill/>
          <a:ln w="9525">
            <a:noFill/>
            <a:miter lim="800000"/>
            <a:headEnd/>
            <a:tailEnd/>
          </a:ln>
        </p:spPr>
        <p:txBody>
          <a:bodyPr wrap="none">
            <a:spAutoFit/>
          </a:bodyPr>
          <a:lstStyle/>
          <a:p>
            <a:pPr eaLnBrk="1" hangingPunct="1"/>
            <a:r>
              <a:rPr lang="ja-JP" altLang="en-US" sz="1300" b="1" dirty="0">
                <a:latin typeface="Calibri" pitchFamily="34" charset="0"/>
              </a:rPr>
              <a:t>せっ　し</a:t>
            </a:r>
          </a:p>
        </p:txBody>
      </p:sp>
      <p:sp>
        <p:nvSpPr>
          <p:cNvPr id="356384" name="Text Box 32"/>
          <p:cNvSpPr txBox="1">
            <a:spLocks noChangeArrowheads="1"/>
          </p:cNvSpPr>
          <p:nvPr/>
        </p:nvSpPr>
        <p:spPr bwMode="auto">
          <a:xfrm>
            <a:off x="8400056" y="2703685"/>
            <a:ext cx="747320" cy="292388"/>
          </a:xfrm>
          <a:prstGeom prst="rect">
            <a:avLst/>
          </a:prstGeom>
          <a:noFill/>
          <a:ln w="9525">
            <a:noFill/>
            <a:miter lim="800000"/>
            <a:headEnd/>
            <a:tailEnd/>
          </a:ln>
        </p:spPr>
        <p:txBody>
          <a:bodyPr wrap="none">
            <a:spAutoFit/>
          </a:bodyPr>
          <a:lstStyle/>
          <a:p>
            <a:pPr eaLnBrk="1" hangingPunct="1"/>
            <a:r>
              <a:rPr lang="ja-JP" altLang="en-US" sz="1300" b="1" dirty="0">
                <a:latin typeface="Calibri" pitchFamily="34" charset="0"/>
              </a:rPr>
              <a:t> けん  し</a:t>
            </a:r>
          </a:p>
        </p:txBody>
      </p:sp>
      <p:sp>
        <p:nvSpPr>
          <p:cNvPr id="356385" name="Text Box 33"/>
          <p:cNvSpPr txBox="1">
            <a:spLocks noChangeArrowheads="1"/>
          </p:cNvSpPr>
          <p:nvPr/>
        </p:nvSpPr>
        <p:spPr bwMode="auto">
          <a:xfrm>
            <a:off x="7436844" y="4765569"/>
            <a:ext cx="1152880" cy="307777"/>
          </a:xfrm>
          <a:prstGeom prst="rect">
            <a:avLst/>
          </a:prstGeom>
          <a:noFill/>
          <a:ln w="9525">
            <a:noFill/>
            <a:miter lim="800000"/>
            <a:headEnd/>
            <a:tailEnd/>
          </a:ln>
        </p:spPr>
        <p:txBody>
          <a:bodyPr wrap="none">
            <a:spAutoFit/>
          </a:bodyPr>
          <a:lstStyle/>
          <a:p>
            <a:pPr eaLnBrk="1" hangingPunct="1"/>
            <a:r>
              <a:rPr lang="ja-JP" altLang="en-US" sz="1400" b="1" dirty="0">
                <a:latin typeface="Calibri" pitchFamily="34" charset="0"/>
              </a:rPr>
              <a:t>しょうきゅうし</a:t>
            </a:r>
          </a:p>
        </p:txBody>
      </p:sp>
      <p:sp>
        <p:nvSpPr>
          <p:cNvPr id="356386" name="Text Box 34"/>
          <p:cNvSpPr txBox="1">
            <a:spLocks noChangeArrowheads="1"/>
          </p:cNvSpPr>
          <p:nvPr/>
        </p:nvSpPr>
        <p:spPr bwMode="auto">
          <a:xfrm>
            <a:off x="8445576" y="4679260"/>
            <a:ext cx="1091966" cy="307777"/>
          </a:xfrm>
          <a:prstGeom prst="rect">
            <a:avLst/>
          </a:prstGeom>
          <a:noFill/>
          <a:ln w="9525">
            <a:noFill/>
            <a:miter lim="800000"/>
            <a:headEnd/>
            <a:tailEnd/>
          </a:ln>
        </p:spPr>
        <p:txBody>
          <a:bodyPr wrap="none">
            <a:spAutoFit/>
          </a:bodyPr>
          <a:lstStyle/>
          <a:p>
            <a:pPr eaLnBrk="1" hangingPunct="1"/>
            <a:r>
              <a:rPr lang="ja-JP" altLang="en-US" sz="1400" b="1" dirty="0">
                <a:latin typeface="Calibri" pitchFamily="34" charset="0"/>
              </a:rPr>
              <a:t>だいきゅうし</a:t>
            </a:r>
          </a:p>
        </p:txBody>
      </p:sp>
      <p:sp>
        <p:nvSpPr>
          <p:cNvPr id="31" name="角丸四角形 30"/>
          <p:cNvSpPr/>
          <p:nvPr/>
        </p:nvSpPr>
        <p:spPr>
          <a:xfrm>
            <a:off x="8672960" y="1401175"/>
            <a:ext cx="1791062" cy="1322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テキスト ボックス 36"/>
          <p:cNvSpPr txBox="1"/>
          <p:nvPr/>
        </p:nvSpPr>
        <p:spPr>
          <a:xfrm>
            <a:off x="5881718" y="2682155"/>
            <a:ext cx="646331" cy="369332"/>
          </a:xfrm>
          <a:prstGeom prst="rect">
            <a:avLst/>
          </a:prstGeom>
          <a:noFill/>
        </p:spPr>
        <p:txBody>
          <a:bodyPr wrap="none" rtlCol="0">
            <a:spAutoFit/>
          </a:bodyPr>
          <a:lstStyle/>
          <a:p>
            <a:r>
              <a:rPr lang="ja-JP" altLang="en-US" dirty="0"/>
              <a:t>口蓋</a:t>
            </a:r>
          </a:p>
        </p:txBody>
      </p:sp>
      <p:sp>
        <p:nvSpPr>
          <p:cNvPr id="38" name="テキスト ボックス 37"/>
          <p:cNvSpPr txBox="1"/>
          <p:nvPr/>
        </p:nvSpPr>
        <p:spPr>
          <a:xfrm>
            <a:off x="5916458" y="5097538"/>
            <a:ext cx="415498" cy="369332"/>
          </a:xfrm>
          <a:prstGeom prst="rect">
            <a:avLst/>
          </a:prstGeom>
          <a:noFill/>
        </p:spPr>
        <p:txBody>
          <a:bodyPr wrap="none" rtlCol="0">
            <a:spAutoFit/>
          </a:bodyPr>
          <a:lstStyle/>
          <a:p>
            <a:r>
              <a:rPr lang="ja-JP" altLang="en-US" dirty="0"/>
              <a:t>舌</a:t>
            </a: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6529" y="1478939"/>
            <a:ext cx="1391871" cy="995597"/>
          </a:xfrm>
          <a:prstGeom prst="rect">
            <a:avLst/>
          </a:prstGeom>
        </p:spPr>
      </p:pic>
      <p:grpSp>
        <p:nvGrpSpPr>
          <p:cNvPr id="5" name="グループ化 4"/>
          <p:cNvGrpSpPr/>
          <p:nvPr/>
        </p:nvGrpSpPr>
        <p:grpSpPr>
          <a:xfrm>
            <a:off x="8672960" y="3303297"/>
            <a:ext cx="1791062" cy="1284523"/>
            <a:chOff x="6459661" y="3206973"/>
            <a:chExt cx="1728787" cy="1284523"/>
          </a:xfrm>
        </p:grpSpPr>
        <p:sp>
          <p:nvSpPr>
            <p:cNvPr id="32" name="角丸四角形 31"/>
            <p:cNvSpPr/>
            <p:nvPr/>
          </p:nvSpPr>
          <p:spPr>
            <a:xfrm>
              <a:off x="6459661" y="3206973"/>
              <a:ext cx="1728787" cy="1284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524" y="3350692"/>
              <a:ext cx="1591945" cy="1009047"/>
            </a:xfrm>
            <a:prstGeom prst="rect">
              <a:avLst/>
            </a:prstGeom>
          </p:spPr>
        </p:pic>
      </p:grpSp>
      <p:grpSp>
        <p:nvGrpSpPr>
          <p:cNvPr id="6" name="グループ化 5"/>
          <p:cNvGrpSpPr/>
          <p:nvPr/>
        </p:nvGrpSpPr>
        <p:grpSpPr>
          <a:xfrm>
            <a:off x="8672962" y="5258570"/>
            <a:ext cx="1762075" cy="1295400"/>
            <a:chOff x="6443613" y="5445968"/>
            <a:chExt cx="1728787" cy="1295400"/>
          </a:xfrm>
        </p:grpSpPr>
        <p:sp>
          <p:nvSpPr>
            <p:cNvPr id="33" name="角丸四角形 32"/>
            <p:cNvSpPr/>
            <p:nvPr/>
          </p:nvSpPr>
          <p:spPr>
            <a:xfrm>
              <a:off x="6443613" y="5445968"/>
              <a:ext cx="1728787"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2185" y="5531681"/>
              <a:ext cx="1140478" cy="1089602"/>
            </a:xfrm>
            <a:prstGeom prst="rect">
              <a:avLst/>
            </a:prstGeom>
          </p:spPr>
        </p:pic>
      </p:grpSp>
      <p:sp>
        <p:nvSpPr>
          <p:cNvPr id="7" name="テキスト ボックス 6"/>
          <p:cNvSpPr txBox="1"/>
          <p:nvPr/>
        </p:nvSpPr>
        <p:spPr>
          <a:xfrm>
            <a:off x="5604658" y="2466947"/>
            <a:ext cx="822400" cy="261610"/>
          </a:xfrm>
          <a:prstGeom prst="rect">
            <a:avLst/>
          </a:prstGeom>
          <a:noFill/>
        </p:spPr>
        <p:txBody>
          <a:bodyPr wrap="square" rtlCol="0">
            <a:spAutoFit/>
          </a:bodyPr>
          <a:lstStyle/>
          <a:p>
            <a:endParaRPr lang="ja-JP" altLang="en-US" sz="1050" b="1" dirty="0"/>
          </a:p>
        </p:txBody>
      </p:sp>
      <p:sp>
        <p:nvSpPr>
          <p:cNvPr id="8" name="テキスト ボックス 7"/>
          <p:cNvSpPr txBox="1"/>
          <p:nvPr/>
        </p:nvSpPr>
        <p:spPr>
          <a:xfrm>
            <a:off x="5879976" y="2487048"/>
            <a:ext cx="673582" cy="261610"/>
          </a:xfrm>
          <a:prstGeom prst="rect">
            <a:avLst/>
          </a:prstGeom>
          <a:noFill/>
        </p:spPr>
        <p:txBody>
          <a:bodyPr wrap="none" rtlCol="0">
            <a:spAutoFit/>
          </a:bodyPr>
          <a:lstStyle/>
          <a:p>
            <a:r>
              <a:rPr lang="ja-JP" altLang="en-US" sz="1050" b="1" dirty="0"/>
              <a:t>こうがい</a:t>
            </a:r>
          </a:p>
        </p:txBody>
      </p:sp>
    </p:spTree>
    <p:extLst>
      <p:ext uri="{BB962C8B-B14F-4D97-AF65-F5344CB8AC3E}">
        <p14:creationId xmlns:p14="http://schemas.microsoft.com/office/powerpoint/2010/main" val="37074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linds(horizontal)">
                                      <p:cBhvr>
                                        <p:cTn id="7" dur="1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1000"/>
                                        <p:tgtEl>
                                          <p:spTgt spid="5125"/>
                                        </p:tgtEl>
                                      </p:cBhvr>
                                    </p:animEffect>
                                    <p:set>
                                      <p:cBhvr>
                                        <p:cTn id="12" dur="1" fill="hold">
                                          <p:stCondLst>
                                            <p:cond delay="999"/>
                                          </p:stCondLst>
                                        </p:cTn>
                                        <p:tgtEl>
                                          <p:spTgt spid="5125"/>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1000"/>
                                        <p:tgtEl>
                                          <p:spTgt spid="5123"/>
                                        </p:tgtEl>
                                      </p:cBhvr>
                                    </p:animEffect>
                                    <p:anim calcmode="lin" valueType="num">
                                      <p:cBhvr>
                                        <p:cTn id="21" dur="1000" fill="hold"/>
                                        <p:tgtEl>
                                          <p:spTgt spid="5123"/>
                                        </p:tgtEl>
                                        <p:attrNameLst>
                                          <p:attrName>ppt_x</p:attrName>
                                        </p:attrNameLst>
                                      </p:cBhvr>
                                      <p:tavLst>
                                        <p:tav tm="0">
                                          <p:val>
                                            <p:strVal val="#ppt_x"/>
                                          </p:val>
                                        </p:tav>
                                        <p:tav tm="100000">
                                          <p:val>
                                            <p:strVal val="#ppt_x"/>
                                          </p:val>
                                        </p:tav>
                                      </p:tavLst>
                                    </p:anim>
                                    <p:anim calcmode="lin" valueType="num">
                                      <p:cBhvr>
                                        <p:cTn id="22" dur="1000" fill="hold"/>
                                        <p:tgtEl>
                                          <p:spTgt spid="512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heckerboard(across)">
                                      <p:cBhvr>
                                        <p:cTn id="26" dur="1000"/>
                                        <p:tgtEl>
                                          <p:spTgt spid="3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56379"/>
                                        </p:tgtEl>
                                        <p:attrNameLst>
                                          <p:attrName>style.visibility</p:attrName>
                                        </p:attrNameLst>
                                      </p:cBhvr>
                                      <p:to>
                                        <p:strVal val="visible"/>
                                      </p:to>
                                    </p:set>
                                    <p:animEffect transition="in" filter="checkerboard(across)">
                                      <p:cBhvr>
                                        <p:cTn id="29" dur="1000"/>
                                        <p:tgtEl>
                                          <p:spTgt spid="35637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heckerboard(across)">
                                      <p:cBhvr>
                                        <p:cTn id="32" dur="1000"/>
                                        <p:tgtEl>
                                          <p:spTgt spid="3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56378"/>
                                        </p:tgtEl>
                                        <p:attrNameLst>
                                          <p:attrName>style.visibility</p:attrName>
                                        </p:attrNameLst>
                                      </p:cBhvr>
                                      <p:to>
                                        <p:strVal val="visible"/>
                                      </p:to>
                                    </p:set>
                                    <p:animEffect transition="in" filter="checkerboard(across)">
                                      <p:cBhvr>
                                        <p:cTn id="35" dur="1000"/>
                                        <p:tgtEl>
                                          <p:spTgt spid="35637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56380"/>
                                        </p:tgtEl>
                                        <p:attrNameLst>
                                          <p:attrName>style.visibility</p:attrName>
                                        </p:attrNameLst>
                                      </p:cBhvr>
                                      <p:to>
                                        <p:strVal val="visible"/>
                                      </p:to>
                                    </p:set>
                                    <p:animEffect transition="in" filter="checkerboard(across)">
                                      <p:cBhvr>
                                        <p:cTn id="38" dur="1000"/>
                                        <p:tgtEl>
                                          <p:spTgt spid="356380"/>
                                        </p:tgtEl>
                                      </p:cBhvr>
                                    </p:animEffect>
                                  </p:childTnLst>
                                </p:cTn>
                              </p:par>
                              <p:par>
                                <p:cTn id="39" presetID="5" presetClass="entr" presetSubtype="10" fill="hold" grpId="0" nodeType="withEffect" nodePh="1">
                                  <p:stCondLst>
                                    <p:cond delay="0"/>
                                  </p:stCondLst>
                                  <p:endCondLst>
                                    <p:cond evt="begin" delay="0">
                                      <p:tn val="39"/>
                                    </p:cond>
                                  </p:end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1000"/>
                                        <p:tgtEl>
                                          <p:spTgt spid="7"/>
                                        </p:tgtEl>
                                      </p:cBhvr>
                                    </p:animEffect>
                                  </p:childTnLst>
                                </p:cTn>
                              </p:par>
                              <p:par>
                                <p:cTn id="42" presetID="5" presetClass="entr" presetSubtype="10" fill="hold" grpId="1"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heckerboard(across)">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2.5E-6 -3.33333E-6 L -0.12725 0.00139 " pathEditMode="relative" rAng="0" ptsTypes="AA">
                                      <p:cBhvr>
                                        <p:cTn id="48" dur="2000" fill="hold"/>
                                        <p:tgtEl>
                                          <p:spTgt spid="9"/>
                                        </p:tgtEl>
                                        <p:attrNameLst>
                                          <p:attrName>ppt_x</p:attrName>
                                          <p:attrName>ppt_y</p:attrName>
                                        </p:attrNameLst>
                                      </p:cBhvr>
                                      <p:rCtr x="-6372" y="69"/>
                                    </p:animMotion>
                                  </p:childTnLst>
                                </p:cTn>
                              </p:par>
                              <p:par>
                                <p:cTn id="49" presetID="42" presetClass="path" presetSubtype="0" accel="50000" decel="50000" fill="hold" nodeType="withEffect">
                                  <p:stCondLst>
                                    <p:cond delay="0"/>
                                  </p:stCondLst>
                                  <p:childTnLst>
                                    <p:animMotion origin="layout" path="M -2.5E-6 2.59259E-6 L -0.12656 -0.00093 " pathEditMode="relative" rAng="0" ptsTypes="AA">
                                      <p:cBhvr>
                                        <p:cTn id="50" dur="2000" fill="hold"/>
                                        <p:tgtEl>
                                          <p:spTgt spid="5123"/>
                                        </p:tgtEl>
                                        <p:attrNameLst>
                                          <p:attrName>ppt_x</p:attrName>
                                          <p:attrName>ppt_y</p:attrName>
                                        </p:attrNameLst>
                                      </p:cBhvr>
                                      <p:rCtr x="-6337" y="-46"/>
                                    </p:animMotion>
                                  </p:childTnLst>
                                </p:cTn>
                              </p:par>
                              <p:par>
                                <p:cTn id="51" presetID="42" presetClass="path" presetSubtype="0" accel="50000" decel="50000" fill="hold" grpId="1" nodeType="withEffect">
                                  <p:stCondLst>
                                    <p:cond delay="0"/>
                                  </p:stCondLst>
                                  <p:childTnLst>
                                    <p:animMotion origin="layout" path="M 4.44444E-6 4.44444E-6 L -0.12205 -0.00209 " pathEditMode="relative" rAng="0" ptsTypes="AA">
                                      <p:cBhvr>
                                        <p:cTn id="52" dur="2000" fill="hold"/>
                                        <p:tgtEl>
                                          <p:spTgt spid="37"/>
                                        </p:tgtEl>
                                        <p:attrNameLst>
                                          <p:attrName>ppt_x</p:attrName>
                                          <p:attrName>ppt_y</p:attrName>
                                        </p:attrNameLst>
                                      </p:cBhvr>
                                      <p:rCtr x="-6111" y="-116"/>
                                    </p:animMotion>
                                  </p:childTnLst>
                                </p:cTn>
                              </p:par>
                              <p:par>
                                <p:cTn id="53" presetID="42" presetClass="path" presetSubtype="0" accel="50000" decel="50000" fill="hold" grpId="1" nodeType="withEffect">
                                  <p:stCondLst>
                                    <p:cond delay="0"/>
                                  </p:stCondLst>
                                  <p:childTnLst>
                                    <p:animMotion origin="layout" path="M -4.16667E-6 -1.85185E-6 L -0.10416 0.00185 " pathEditMode="relative" rAng="0" ptsTypes="AA">
                                      <p:cBhvr>
                                        <p:cTn id="54" dur="2000" fill="hold"/>
                                        <p:tgtEl>
                                          <p:spTgt spid="356379"/>
                                        </p:tgtEl>
                                        <p:attrNameLst>
                                          <p:attrName>ppt_x</p:attrName>
                                          <p:attrName>ppt_y</p:attrName>
                                        </p:attrNameLst>
                                      </p:cBhvr>
                                      <p:rCtr x="-5208" y="93"/>
                                    </p:animMotion>
                                  </p:childTnLst>
                                </p:cTn>
                              </p:par>
                              <p:par>
                                <p:cTn id="55" presetID="42" presetClass="path" presetSubtype="0" accel="50000" decel="50000" fill="hold" grpId="1" nodeType="withEffect">
                                  <p:stCondLst>
                                    <p:cond delay="0"/>
                                  </p:stCondLst>
                                  <p:childTnLst>
                                    <p:animMotion origin="layout" path="M 5E-6 1.11111E-6 L -0.10452 0.00278 " pathEditMode="relative" rAng="0" ptsTypes="AA">
                                      <p:cBhvr>
                                        <p:cTn id="56" dur="2000" fill="hold"/>
                                        <p:tgtEl>
                                          <p:spTgt spid="38"/>
                                        </p:tgtEl>
                                        <p:attrNameLst>
                                          <p:attrName>ppt_x</p:attrName>
                                          <p:attrName>ppt_y</p:attrName>
                                        </p:attrNameLst>
                                      </p:cBhvr>
                                      <p:rCtr x="-5226" y="139"/>
                                    </p:animMotion>
                                  </p:childTnLst>
                                </p:cTn>
                              </p:par>
                              <p:par>
                                <p:cTn id="57" presetID="42" presetClass="path" presetSubtype="0" accel="50000" decel="50000" fill="hold" grpId="1" nodeType="withEffect">
                                  <p:stCondLst>
                                    <p:cond delay="0"/>
                                  </p:stCondLst>
                                  <p:childTnLst>
                                    <p:animMotion origin="layout" path="M -3.61111E-6 -1.85185E-6 L -0.11024 0.00023 " pathEditMode="relative" rAng="0" ptsTypes="AA">
                                      <p:cBhvr>
                                        <p:cTn id="58" dur="2000" fill="hold"/>
                                        <p:tgtEl>
                                          <p:spTgt spid="356378"/>
                                        </p:tgtEl>
                                        <p:attrNameLst>
                                          <p:attrName>ppt_x</p:attrName>
                                          <p:attrName>ppt_y</p:attrName>
                                        </p:attrNameLst>
                                      </p:cBhvr>
                                      <p:rCtr x="-5521" y="0"/>
                                    </p:animMotion>
                                  </p:childTnLst>
                                </p:cTn>
                              </p:par>
                              <p:par>
                                <p:cTn id="59" presetID="42" presetClass="path" presetSubtype="0" accel="50000" decel="50000" fill="hold" grpId="1" nodeType="withEffect">
                                  <p:stCondLst>
                                    <p:cond delay="0"/>
                                  </p:stCondLst>
                                  <p:childTnLst>
                                    <p:animMotion origin="layout" path="M 8.33333E-7 1.85185E-6 L -0.13229 -0.00509 " pathEditMode="relative" rAng="0" ptsTypes="AA">
                                      <p:cBhvr>
                                        <p:cTn id="60" dur="2000" fill="hold"/>
                                        <p:tgtEl>
                                          <p:spTgt spid="356380"/>
                                        </p:tgtEl>
                                        <p:attrNameLst>
                                          <p:attrName>ppt_x</p:attrName>
                                          <p:attrName>ppt_y</p:attrName>
                                        </p:attrNameLst>
                                      </p:cBhvr>
                                      <p:rCtr x="-6615" y="-255"/>
                                    </p:animMotion>
                                  </p:childTnLst>
                                </p:cTn>
                              </p:par>
                              <p:par>
                                <p:cTn id="61" presetID="42" presetClass="path" presetSubtype="0" accel="50000" decel="50000" fill="hold" grpId="1" nodeType="withEffect" nodePh="1">
                                  <p:stCondLst>
                                    <p:cond delay="0"/>
                                  </p:stCondLst>
                                  <p:endCondLst>
                                    <p:cond evt="begin" delay="0">
                                      <p:tn val="61"/>
                                    </p:cond>
                                  </p:endCondLst>
                                  <p:childTnLst>
                                    <p:animMotion origin="layout" path="M -0.01823 -0.00023 L -0.10469 0.00024 " pathEditMode="relative" rAng="0" ptsTypes="AA">
                                      <p:cBhvr>
                                        <p:cTn id="62" dur="2000" fill="hold"/>
                                        <p:tgtEl>
                                          <p:spTgt spid="7"/>
                                        </p:tgtEl>
                                        <p:attrNameLst>
                                          <p:attrName>ppt_x</p:attrName>
                                          <p:attrName>ppt_y</p:attrName>
                                        </p:attrNameLst>
                                      </p:cBhvr>
                                      <p:rCtr x="-4323" y="23"/>
                                    </p:animMotion>
                                  </p:childTnLst>
                                </p:cTn>
                              </p:par>
                              <p:par>
                                <p:cTn id="63" presetID="42" presetClass="path" presetSubtype="0" accel="50000" decel="50000" fill="hold" grpId="0" nodeType="withEffect">
                                  <p:stCondLst>
                                    <p:cond delay="0"/>
                                  </p:stCondLst>
                                  <p:childTnLst>
                                    <p:animMotion origin="layout" path="M -4.44444E-6 -2.96296E-6 L -0.12343 0.00278 " pathEditMode="relative" rAng="0" ptsTypes="AA">
                                      <p:cBhvr>
                                        <p:cTn id="64" dur="2000" fill="hold"/>
                                        <p:tgtEl>
                                          <p:spTgt spid="8"/>
                                        </p:tgtEl>
                                        <p:attrNameLst>
                                          <p:attrName>ppt_x</p:attrName>
                                          <p:attrName>ppt_y</p:attrName>
                                        </p:attrNameLst>
                                      </p:cBhvr>
                                      <p:rCtr x="-6181" y="139"/>
                                    </p:animMotion>
                                  </p:childTnLst>
                                </p:cTn>
                              </p:par>
                            </p:childTnLst>
                          </p:cTn>
                        </p:par>
                        <p:par>
                          <p:cTn id="65" fill="hold">
                            <p:stCondLst>
                              <p:cond delay="2000"/>
                            </p:stCondLst>
                            <p:childTnLst>
                              <p:par>
                                <p:cTn id="66" presetID="5" presetClass="entr" presetSubtype="10" fill="hold" grpId="0" nodeType="afterEffect">
                                  <p:stCondLst>
                                    <p:cond delay="0"/>
                                  </p:stCondLst>
                                  <p:childTnLst>
                                    <p:set>
                                      <p:cBhvr>
                                        <p:cTn id="67" dur="1" fill="hold">
                                          <p:stCondLst>
                                            <p:cond delay="0"/>
                                          </p:stCondLst>
                                        </p:cTn>
                                        <p:tgtEl>
                                          <p:spTgt spid="356372"/>
                                        </p:tgtEl>
                                        <p:attrNameLst>
                                          <p:attrName>style.visibility</p:attrName>
                                        </p:attrNameLst>
                                      </p:cBhvr>
                                      <p:to>
                                        <p:strVal val="visible"/>
                                      </p:to>
                                    </p:set>
                                    <p:animEffect transition="in" filter="checkerboard(across)">
                                      <p:cBhvr>
                                        <p:cTn id="68" dur="500"/>
                                        <p:tgtEl>
                                          <p:spTgt spid="356372"/>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56383"/>
                                        </p:tgtEl>
                                        <p:attrNameLst>
                                          <p:attrName>style.visibility</p:attrName>
                                        </p:attrNameLst>
                                      </p:cBhvr>
                                      <p:to>
                                        <p:strVal val="visible"/>
                                      </p:to>
                                    </p:set>
                                    <p:animEffect transition="in" filter="checkerboard(across)">
                                      <p:cBhvr>
                                        <p:cTn id="71" dur="500"/>
                                        <p:tgtEl>
                                          <p:spTgt spid="356383"/>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56358"/>
                                        </p:tgtEl>
                                        <p:attrNameLst>
                                          <p:attrName>style.visibility</p:attrName>
                                        </p:attrNameLst>
                                      </p:cBhvr>
                                      <p:to>
                                        <p:strVal val="visible"/>
                                      </p:to>
                                    </p:set>
                                    <p:animEffect transition="in" filter="checkerboard(across)">
                                      <p:cBhvr>
                                        <p:cTn id="74" dur="500"/>
                                        <p:tgtEl>
                                          <p:spTgt spid="356358"/>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56359"/>
                                        </p:tgtEl>
                                        <p:attrNameLst>
                                          <p:attrName>style.visibility</p:attrName>
                                        </p:attrNameLst>
                                      </p:cBhvr>
                                      <p:to>
                                        <p:strVal val="visible"/>
                                      </p:to>
                                    </p:set>
                                    <p:animEffect transition="in" filter="checkerboard(across)">
                                      <p:cBhvr>
                                        <p:cTn id="77" dur="500"/>
                                        <p:tgtEl>
                                          <p:spTgt spid="356359"/>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checkerboard(across)">
                                      <p:cBhvr>
                                        <p:cTn id="80" dur="500"/>
                                        <p:tgtEl>
                                          <p:spTgt spid="31"/>
                                        </p:tgtEl>
                                      </p:cBhvr>
                                    </p:animEffect>
                                  </p:childTnLst>
                                </p:cTn>
                              </p:par>
                              <p:par>
                                <p:cTn id="81" presetID="5" presetClass="entr" presetSubtype="10" fill="hold"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checkerboard(across)">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2000"/>
                                        <p:tgtEl>
                                          <p:spTgt spid="356358"/>
                                        </p:tgtEl>
                                      </p:cBhvr>
                                    </p:animEffect>
                                    <p:set>
                                      <p:cBhvr>
                                        <p:cTn id="88" dur="1" fill="hold">
                                          <p:stCondLst>
                                            <p:cond delay="1999"/>
                                          </p:stCondLst>
                                        </p:cTn>
                                        <p:tgtEl>
                                          <p:spTgt spid="35635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356359"/>
                                        </p:tgtEl>
                                      </p:cBhvr>
                                    </p:animEffect>
                                    <p:set>
                                      <p:cBhvr>
                                        <p:cTn id="91" dur="1" fill="hold">
                                          <p:stCondLst>
                                            <p:cond delay="1999"/>
                                          </p:stCondLst>
                                        </p:cTn>
                                        <p:tgtEl>
                                          <p:spTgt spid="356359"/>
                                        </p:tgtEl>
                                        <p:attrNameLst>
                                          <p:attrName>style.visibility</p:attrName>
                                        </p:attrNameLst>
                                      </p:cBhvr>
                                      <p:to>
                                        <p:strVal val="hidden"/>
                                      </p:to>
                                    </p:set>
                                  </p:childTnLst>
                                </p:cTn>
                              </p:par>
                              <p:par>
                                <p:cTn id="92" presetID="5" presetClass="entr" presetSubtype="10" fill="hold" grpId="0" nodeType="withEffect">
                                  <p:stCondLst>
                                    <p:cond delay="0"/>
                                  </p:stCondLst>
                                  <p:childTnLst>
                                    <p:set>
                                      <p:cBhvr>
                                        <p:cTn id="93" dur="1" fill="hold">
                                          <p:stCondLst>
                                            <p:cond delay="0"/>
                                          </p:stCondLst>
                                        </p:cTn>
                                        <p:tgtEl>
                                          <p:spTgt spid="356373"/>
                                        </p:tgtEl>
                                        <p:attrNameLst>
                                          <p:attrName>style.visibility</p:attrName>
                                        </p:attrNameLst>
                                      </p:cBhvr>
                                      <p:to>
                                        <p:strVal val="visible"/>
                                      </p:to>
                                    </p:set>
                                    <p:animEffect transition="in" filter="checkerboard(across)">
                                      <p:cBhvr>
                                        <p:cTn id="94" dur="500"/>
                                        <p:tgtEl>
                                          <p:spTgt spid="356373"/>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356384"/>
                                        </p:tgtEl>
                                        <p:attrNameLst>
                                          <p:attrName>style.visibility</p:attrName>
                                        </p:attrNameLst>
                                      </p:cBhvr>
                                      <p:to>
                                        <p:strVal val="visible"/>
                                      </p:to>
                                    </p:set>
                                    <p:animEffect transition="in" filter="checkerboard(across)">
                                      <p:cBhvr>
                                        <p:cTn id="97" dur="500"/>
                                        <p:tgtEl>
                                          <p:spTgt spid="356384"/>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356360"/>
                                        </p:tgtEl>
                                        <p:attrNameLst>
                                          <p:attrName>style.visibility</p:attrName>
                                        </p:attrNameLst>
                                      </p:cBhvr>
                                      <p:to>
                                        <p:strVal val="visible"/>
                                      </p:to>
                                    </p:set>
                                    <p:animEffect transition="in" filter="checkerboard(across)">
                                      <p:cBhvr>
                                        <p:cTn id="100" dur="500"/>
                                        <p:tgtEl>
                                          <p:spTgt spid="356360"/>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356361"/>
                                        </p:tgtEl>
                                        <p:attrNameLst>
                                          <p:attrName>style.visibility</p:attrName>
                                        </p:attrNameLst>
                                      </p:cBhvr>
                                      <p:to>
                                        <p:strVal val="visible"/>
                                      </p:to>
                                    </p:set>
                                    <p:animEffect transition="in" filter="checkerboard(across)">
                                      <p:cBhvr>
                                        <p:cTn id="103" dur="500"/>
                                        <p:tgtEl>
                                          <p:spTgt spid="356361"/>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356362"/>
                                        </p:tgtEl>
                                        <p:attrNameLst>
                                          <p:attrName>style.visibility</p:attrName>
                                        </p:attrNameLst>
                                      </p:cBhvr>
                                      <p:to>
                                        <p:strVal val="visible"/>
                                      </p:to>
                                    </p:set>
                                    <p:animEffect transition="in" filter="checkerboard(across)">
                                      <p:cBhvr>
                                        <p:cTn id="106" dur="500"/>
                                        <p:tgtEl>
                                          <p:spTgt spid="356362"/>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356363"/>
                                        </p:tgtEl>
                                        <p:attrNameLst>
                                          <p:attrName>style.visibility</p:attrName>
                                        </p:attrNameLst>
                                      </p:cBhvr>
                                      <p:to>
                                        <p:strVal val="visible"/>
                                      </p:to>
                                    </p:set>
                                    <p:animEffect transition="in" filter="checkerboard(across)">
                                      <p:cBhvr>
                                        <p:cTn id="109" dur="500"/>
                                        <p:tgtEl>
                                          <p:spTgt spid="356363"/>
                                        </p:tgtEl>
                                      </p:cBhvr>
                                    </p:animEffect>
                                  </p:childTnLst>
                                </p:cTn>
                              </p:par>
                              <p:par>
                                <p:cTn id="110" presetID="5" presetClass="entr" presetSubtype="10"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checkerboard(across)">
                                      <p:cBhvr>
                                        <p:cTn id="112" dur="500"/>
                                        <p:tgtEl>
                                          <p:spTgt spid="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xit" presetSubtype="0" fill="hold" grpId="1" nodeType="clickEffect">
                                  <p:stCondLst>
                                    <p:cond delay="0"/>
                                  </p:stCondLst>
                                  <p:childTnLst>
                                    <p:animEffect transition="out" filter="fade">
                                      <p:cBhvr>
                                        <p:cTn id="116" dur="2000"/>
                                        <p:tgtEl>
                                          <p:spTgt spid="356360"/>
                                        </p:tgtEl>
                                      </p:cBhvr>
                                    </p:animEffect>
                                    <p:set>
                                      <p:cBhvr>
                                        <p:cTn id="117" dur="1" fill="hold">
                                          <p:stCondLst>
                                            <p:cond delay="1999"/>
                                          </p:stCondLst>
                                        </p:cTn>
                                        <p:tgtEl>
                                          <p:spTgt spid="356360"/>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356361"/>
                                        </p:tgtEl>
                                      </p:cBhvr>
                                    </p:animEffect>
                                    <p:set>
                                      <p:cBhvr>
                                        <p:cTn id="120" dur="1" fill="hold">
                                          <p:stCondLst>
                                            <p:cond delay="1999"/>
                                          </p:stCondLst>
                                        </p:cTn>
                                        <p:tgtEl>
                                          <p:spTgt spid="35636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356362"/>
                                        </p:tgtEl>
                                      </p:cBhvr>
                                    </p:animEffect>
                                    <p:set>
                                      <p:cBhvr>
                                        <p:cTn id="123" dur="1" fill="hold">
                                          <p:stCondLst>
                                            <p:cond delay="1999"/>
                                          </p:stCondLst>
                                        </p:cTn>
                                        <p:tgtEl>
                                          <p:spTgt spid="356362"/>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356363"/>
                                        </p:tgtEl>
                                      </p:cBhvr>
                                    </p:animEffect>
                                    <p:set>
                                      <p:cBhvr>
                                        <p:cTn id="126" dur="1" fill="hold">
                                          <p:stCondLst>
                                            <p:cond delay="1999"/>
                                          </p:stCondLst>
                                        </p:cTn>
                                        <p:tgtEl>
                                          <p:spTgt spid="356363"/>
                                        </p:tgtEl>
                                        <p:attrNameLst>
                                          <p:attrName>style.visibility</p:attrName>
                                        </p:attrNameLst>
                                      </p:cBhvr>
                                      <p:to>
                                        <p:strVal val="hidden"/>
                                      </p:to>
                                    </p:set>
                                  </p:childTnLst>
                                </p:cTn>
                              </p:par>
                              <p:par>
                                <p:cTn id="127" presetID="5" presetClass="entr" presetSubtype="10" fill="hold" grpId="0" nodeType="withEffect">
                                  <p:stCondLst>
                                    <p:cond delay="0"/>
                                  </p:stCondLst>
                                  <p:childTnLst>
                                    <p:set>
                                      <p:cBhvr>
                                        <p:cTn id="128" dur="1" fill="hold">
                                          <p:stCondLst>
                                            <p:cond delay="0"/>
                                          </p:stCondLst>
                                        </p:cTn>
                                        <p:tgtEl>
                                          <p:spTgt spid="356374"/>
                                        </p:tgtEl>
                                        <p:attrNameLst>
                                          <p:attrName>style.visibility</p:attrName>
                                        </p:attrNameLst>
                                      </p:cBhvr>
                                      <p:to>
                                        <p:strVal val="visible"/>
                                      </p:to>
                                    </p:set>
                                    <p:animEffect transition="in" filter="checkerboard(across)">
                                      <p:cBhvr>
                                        <p:cTn id="129" dur="500"/>
                                        <p:tgtEl>
                                          <p:spTgt spid="356374"/>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356385"/>
                                        </p:tgtEl>
                                        <p:attrNameLst>
                                          <p:attrName>style.visibility</p:attrName>
                                        </p:attrNameLst>
                                      </p:cBhvr>
                                      <p:to>
                                        <p:strVal val="visible"/>
                                      </p:to>
                                    </p:set>
                                    <p:animEffect transition="in" filter="checkerboard(across)">
                                      <p:cBhvr>
                                        <p:cTn id="132" dur="500"/>
                                        <p:tgtEl>
                                          <p:spTgt spid="356385"/>
                                        </p:tgtEl>
                                      </p:cBhvr>
                                    </p:animEffect>
                                  </p:childTnLst>
                                </p:cTn>
                              </p:par>
                              <p:par>
                                <p:cTn id="133" presetID="5" presetClass="entr" presetSubtype="10" fill="hold" grpId="0" nodeType="withEffect">
                                  <p:stCondLst>
                                    <p:cond delay="0"/>
                                  </p:stCondLst>
                                  <p:childTnLst>
                                    <p:set>
                                      <p:cBhvr>
                                        <p:cTn id="134" dur="1" fill="hold">
                                          <p:stCondLst>
                                            <p:cond delay="0"/>
                                          </p:stCondLst>
                                        </p:cTn>
                                        <p:tgtEl>
                                          <p:spTgt spid="356364"/>
                                        </p:tgtEl>
                                        <p:attrNameLst>
                                          <p:attrName>style.visibility</p:attrName>
                                        </p:attrNameLst>
                                      </p:cBhvr>
                                      <p:to>
                                        <p:strVal val="visible"/>
                                      </p:to>
                                    </p:set>
                                    <p:animEffect transition="in" filter="checkerboard(across)">
                                      <p:cBhvr>
                                        <p:cTn id="135" dur="500"/>
                                        <p:tgtEl>
                                          <p:spTgt spid="356364"/>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356365"/>
                                        </p:tgtEl>
                                        <p:attrNameLst>
                                          <p:attrName>style.visibility</p:attrName>
                                        </p:attrNameLst>
                                      </p:cBhvr>
                                      <p:to>
                                        <p:strVal val="visible"/>
                                      </p:to>
                                    </p:set>
                                    <p:animEffect transition="in" filter="checkerboard(across)">
                                      <p:cBhvr>
                                        <p:cTn id="138" dur="500"/>
                                        <p:tgtEl>
                                          <p:spTgt spid="356365"/>
                                        </p:tgtEl>
                                      </p:cBhvr>
                                    </p:animEffect>
                                  </p:childTnLst>
                                </p:cTn>
                              </p:par>
                              <p:par>
                                <p:cTn id="139" presetID="5" presetClass="entr" presetSubtype="10" fill="hold" grpId="0" nodeType="withEffect">
                                  <p:stCondLst>
                                    <p:cond delay="0"/>
                                  </p:stCondLst>
                                  <p:childTnLst>
                                    <p:set>
                                      <p:cBhvr>
                                        <p:cTn id="140" dur="1" fill="hold">
                                          <p:stCondLst>
                                            <p:cond delay="0"/>
                                          </p:stCondLst>
                                        </p:cTn>
                                        <p:tgtEl>
                                          <p:spTgt spid="356366"/>
                                        </p:tgtEl>
                                        <p:attrNameLst>
                                          <p:attrName>style.visibility</p:attrName>
                                        </p:attrNameLst>
                                      </p:cBhvr>
                                      <p:to>
                                        <p:strVal val="visible"/>
                                      </p:to>
                                    </p:set>
                                    <p:animEffect transition="in" filter="checkerboard(across)">
                                      <p:cBhvr>
                                        <p:cTn id="141" dur="500"/>
                                        <p:tgtEl>
                                          <p:spTgt spid="356366"/>
                                        </p:tgtEl>
                                      </p:cBhvr>
                                    </p:animEffect>
                                  </p:childTnLst>
                                </p:cTn>
                              </p:par>
                              <p:par>
                                <p:cTn id="142" presetID="5" presetClass="entr" presetSubtype="10" fill="hold" grpId="0" nodeType="withEffect">
                                  <p:stCondLst>
                                    <p:cond delay="0"/>
                                  </p:stCondLst>
                                  <p:childTnLst>
                                    <p:set>
                                      <p:cBhvr>
                                        <p:cTn id="143" dur="1" fill="hold">
                                          <p:stCondLst>
                                            <p:cond delay="0"/>
                                          </p:stCondLst>
                                        </p:cTn>
                                        <p:tgtEl>
                                          <p:spTgt spid="356367"/>
                                        </p:tgtEl>
                                        <p:attrNameLst>
                                          <p:attrName>style.visibility</p:attrName>
                                        </p:attrNameLst>
                                      </p:cBhvr>
                                      <p:to>
                                        <p:strVal val="visible"/>
                                      </p:to>
                                    </p:set>
                                    <p:animEffect transition="in" filter="checkerboard(across)">
                                      <p:cBhvr>
                                        <p:cTn id="144" dur="500"/>
                                        <p:tgtEl>
                                          <p:spTgt spid="356367"/>
                                        </p:tgtEl>
                                      </p:cBhvr>
                                    </p:animEffect>
                                  </p:childTnLst>
                                </p:cTn>
                              </p:par>
                              <p:par>
                                <p:cTn id="145" presetID="5" presetClass="entr" presetSubtype="10" fill="hold" nodeType="with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checkerboard(across)">
                                      <p:cBhvr>
                                        <p:cTn id="147" dur="500"/>
                                        <p:tgtEl>
                                          <p:spTgt spid="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2000"/>
                                        <p:tgtEl>
                                          <p:spTgt spid="356364"/>
                                        </p:tgtEl>
                                      </p:cBhvr>
                                    </p:animEffect>
                                    <p:set>
                                      <p:cBhvr>
                                        <p:cTn id="152" dur="1" fill="hold">
                                          <p:stCondLst>
                                            <p:cond delay="1999"/>
                                          </p:stCondLst>
                                        </p:cTn>
                                        <p:tgtEl>
                                          <p:spTgt spid="356364"/>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356365"/>
                                        </p:tgtEl>
                                      </p:cBhvr>
                                    </p:animEffect>
                                    <p:set>
                                      <p:cBhvr>
                                        <p:cTn id="155" dur="1" fill="hold">
                                          <p:stCondLst>
                                            <p:cond delay="1999"/>
                                          </p:stCondLst>
                                        </p:cTn>
                                        <p:tgtEl>
                                          <p:spTgt spid="356365"/>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2000"/>
                                        <p:tgtEl>
                                          <p:spTgt spid="356366"/>
                                        </p:tgtEl>
                                      </p:cBhvr>
                                    </p:animEffect>
                                    <p:set>
                                      <p:cBhvr>
                                        <p:cTn id="158" dur="1" fill="hold">
                                          <p:stCondLst>
                                            <p:cond delay="1999"/>
                                          </p:stCondLst>
                                        </p:cTn>
                                        <p:tgtEl>
                                          <p:spTgt spid="35636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2000"/>
                                        <p:tgtEl>
                                          <p:spTgt spid="356367"/>
                                        </p:tgtEl>
                                      </p:cBhvr>
                                    </p:animEffect>
                                    <p:set>
                                      <p:cBhvr>
                                        <p:cTn id="161" dur="1" fill="hold">
                                          <p:stCondLst>
                                            <p:cond delay="1999"/>
                                          </p:stCondLst>
                                        </p:cTn>
                                        <p:tgtEl>
                                          <p:spTgt spid="356367"/>
                                        </p:tgtEl>
                                        <p:attrNameLst>
                                          <p:attrName>style.visibility</p:attrName>
                                        </p:attrNameLst>
                                      </p:cBhvr>
                                      <p:to>
                                        <p:strVal val="hidden"/>
                                      </p:to>
                                    </p:set>
                                  </p:childTnLst>
                                </p:cTn>
                              </p:par>
                              <p:par>
                                <p:cTn id="162" presetID="5" presetClass="entr" presetSubtype="10" fill="hold" grpId="0" nodeType="withEffect">
                                  <p:stCondLst>
                                    <p:cond delay="0"/>
                                  </p:stCondLst>
                                  <p:childTnLst>
                                    <p:set>
                                      <p:cBhvr>
                                        <p:cTn id="163" dur="1" fill="hold">
                                          <p:stCondLst>
                                            <p:cond delay="0"/>
                                          </p:stCondLst>
                                        </p:cTn>
                                        <p:tgtEl>
                                          <p:spTgt spid="356375"/>
                                        </p:tgtEl>
                                        <p:attrNameLst>
                                          <p:attrName>style.visibility</p:attrName>
                                        </p:attrNameLst>
                                      </p:cBhvr>
                                      <p:to>
                                        <p:strVal val="visible"/>
                                      </p:to>
                                    </p:set>
                                    <p:animEffect transition="in" filter="checkerboard(across)">
                                      <p:cBhvr>
                                        <p:cTn id="164" dur="500"/>
                                        <p:tgtEl>
                                          <p:spTgt spid="356375"/>
                                        </p:tgtEl>
                                      </p:cBhvr>
                                    </p:animEffect>
                                  </p:childTnLst>
                                </p:cTn>
                              </p:par>
                              <p:par>
                                <p:cTn id="165" presetID="5" presetClass="entr" presetSubtype="10" fill="hold" grpId="0" nodeType="withEffect">
                                  <p:stCondLst>
                                    <p:cond delay="0"/>
                                  </p:stCondLst>
                                  <p:childTnLst>
                                    <p:set>
                                      <p:cBhvr>
                                        <p:cTn id="166" dur="1" fill="hold">
                                          <p:stCondLst>
                                            <p:cond delay="0"/>
                                          </p:stCondLst>
                                        </p:cTn>
                                        <p:tgtEl>
                                          <p:spTgt spid="356386"/>
                                        </p:tgtEl>
                                        <p:attrNameLst>
                                          <p:attrName>style.visibility</p:attrName>
                                        </p:attrNameLst>
                                      </p:cBhvr>
                                      <p:to>
                                        <p:strVal val="visible"/>
                                      </p:to>
                                    </p:set>
                                    <p:animEffect transition="in" filter="checkerboard(across)">
                                      <p:cBhvr>
                                        <p:cTn id="167" dur="500"/>
                                        <p:tgtEl>
                                          <p:spTgt spid="356386"/>
                                        </p:tgtEl>
                                      </p:cBhvr>
                                    </p:animEffect>
                                  </p:childTnLst>
                                </p:cTn>
                              </p:par>
                              <p:par>
                                <p:cTn id="168" presetID="5" presetClass="entr" presetSubtype="10" fill="hold" grpId="0" nodeType="withEffect">
                                  <p:stCondLst>
                                    <p:cond delay="0"/>
                                  </p:stCondLst>
                                  <p:childTnLst>
                                    <p:set>
                                      <p:cBhvr>
                                        <p:cTn id="169" dur="1" fill="hold">
                                          <p:stCondLst>
                                            <p:cond delay="0"/>
                                          </p:stCondLst>
                                        </p:cTn>
                                        <p:tgtEl>
                                          <p:spTgt spid="356368"/>
                                        </p:tgtEl>
                                        <p:attrNameLst>
                                          <p:attrName>style.visibility</p:attrName>
                                        </p:attrNameLst>
                                      </p:cBhvr>
                                      <p:to>
                                        <p:strVal val="visible"/>
                                      </p:to>
                                    </p:set>
                                    <p:animEffect transition="in" filter="checkerboard(across)">
                                      <p:cBhvr>
                                        <p:cTn id="170" dur="500"/>
                                        <p:tgtEl>
                                          <p:spTgt spid="356368"/>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356371"/>
                                        </p:tgtEl>
                                        <p:attrNameLst>
                                          <p:attrName>style.visibility</p:attrName>
                                        </p:attrNameLst>
                                      </p:cBhvr>
                                      <p:to>
                                        <p:strVal val="visible"/>
                                      </p:to>
                                    </p:set>
                                    <p:animEffect transition="in" filter="checkerboard(across)">
                                      <p:cBhvr>
                                        <p:cTn id="173" dur="500"/>
                                        <p:tgtEl>
                                          <p:spTgt spid="356371"/>
                                        </p:tgtEl>
                                      </p:cBhvr>
                                    </p:animEffect>
                                  </p:childTnLst>
                                </p:cTn>
                              </p:par>
                              <p:par>
                                <p:cTn id="174" presetID="5" presetClass="entr" presetSubtype="10" fill="hold" grpId="0" nodeType="withEffect">
                                  <p:stCondLst>
                                    <p:cond delay="0"/>
                                  </p:stCondLst>
                                  <p:childTnLst>
                                    <p:set>
                                      <p:cBhvr>
                                        <p:cTn id="175" dur="1" fill="hold">
                                          <p:stCondLst>
                                            <p:cond delay="0"/>
                                          </p:stCondLst>
                                        </p:cTn>
                                        <p:tgtEl>
                                          <p:spTgt spid="356370"/>
                                        </p:tgtEl>
                                        <p:attrNameLst>
                                          <p:attrName>style.visibility</p:attrName>
                                        </p:attrNameLst>
                                      </p:cBhvr>
                                      <p:to>
                                        <p:strVal val="visible"/>
                                      </p:to>
                                    </p:set>
                                    <p:animEffect transition="in" filter="checkerboard(across)">
                                      <p:cBhvr>
                                        <p:cTn id="176" dur="500"/>
                                        <p:tgtEl>
                                          <p:spTgt spid="356370"/>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356369"/>
                                        </p:tgtEl>
                                        <p:attrNameLst>
                                          <p:attrName>style.visibility</p:attrName>
                                        </p:attrNameLst>
                                      </p:cBhvr>
                                      <p:to>
                                        <p:strVal val="visible"/>
                                      </p:to>
                                    </p:set>
                                    <p:animEffect transition="in" filter="checkerboard(across)">
                                      <p:cBhvr>
                                        <p:cTn id="179" dur="500"/>
                                        <p:tgtEl>
                                          <p:spTgt spid="356369"/>
                                        </p:tgtEl>
                                      </p:cBhvr>
                                    </p:animEffect>
                                  </p:childTnLst>
                                </p:cTn>
                              </p:par>
                            </p:childTnLst>
                          </p:cTn>
                        </p:par>
                        <p:par>
                          <p:cTn id="180" fill="hold" nodeType="withGroup">
                            <p:stCondLst>
                              <p:cond delay="2000"/>
                            </p:stCondLst>
                            <p:childTnLst>
                              <p:par>
                                <p:cTn id="181" presetID="10" presetClass="exit" presetSubtype="0" fill="hold" grpId="1" nodeType="afterEffect">
                                  <p:stCondLst>
                                    <p:cond delay="0"/>
                                  </p:stCondLst>
                                  <p:childTnLst>
                                    <p:animEffect transition="out" filter="fade">
                                      <p:cBhvr>
                                        <p:cTn id="182" dur="1000"/>
                                        <p:tgtEl>
                                          <p:spTgt spid="356370"/>
                                        </p:tgtEl>
                                      </p:cBhvr>
                                    </p:animEffect>
                                    <p:set>
                                      <p:cBhvr>
                                        <p:cTn id="183" dur="1" fill="hold">
                                          <p:stCondLst>
                                            <p:cond delay="999"/>
                                          </p:stCondLst>
                                        </p:cTn>
                                        <p:tgtEl>
                                          <p:spTgt spid="35637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1000"/>
                                        <p:tgtEl>
                                          <p:spTgt spid="356369"/>
                                        </p:tgtEl>
                                      </p:cBhvr>
                                    </p:animEffect>
                                    <p:set>
                                      <p:cBhvr>
                                        <p:cTn id="186" dur="1" fill="hold">
                                          <p:stCondLst>
                                            <p:cond delay="999"/>
                                          </p:stCondLst>
                                        </p:cTn>
                                        <p:tgtEl>
                                          <p:spTgt spid="356369"/>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1000"/>
                                        <p:tgtEl>
                                          <p:spTgt spid="356368"/>
                                        </p:tgtEl>
                                      </p:cBhvr>
                                    </p:animEffect>
                                    <p:set>
                                      <p:cBhvr>
                                        <p:cTn id="189" dur="1" fill="hold">
                                          <p:stCondLst>
                                            <p:cond delay="999"/>
                                          </p:stCondLst>
                                        </p:cTn>
                                        <p:tgtEl>
                                          <p:spTgt spid="356368"/>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1000"/>
                                        <p:tgtEl>
                                          <p:spTgt spid="356371"/>
                                        </p:tgtEl>
                                      </p:cBhvr>
                                    </p:animEffect>
                                    <p:set>
                                      <p:cBhvr>
                                        <p:cTn id="192" dur="1" fill="hold">
                                          <p:stCondLst>
                                            <p:cond delay="999"/>
                                          </p:stCondLst>
                                        </p:cTn>
                                        <p:tgtEl>
                                          <p:spTgt spid="356371"/>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6" presetClass="emph" presetSubtype="0" fill="hold" grpId="2" nodeType="clickEffect">
                                  <p:stCondLst>
                                    <p:cond delay="0"/>
                                  </p:stCondLst>
                                  <p:childTnLst>
                                    <p:animScale>
                                      <p:cBhvr>
                                        <p:cTn id="196" dur="1000" fill="hold"/>
                                        <p:tgtEl>
                                          <p:spTgt spid="37"/>
                                        </p:tgtEl>
                                      </p:cBhvr>
                                      <p:by x="120000" y="120000"/>
                                    </p:animScale>
                                  </p:childTnLst>
                                </p:cTn>
                              </p:par>
                              <p:par>
                                <p:cTn id="197" presetID="6" presetClass="emph" presetSubtype="0" fill="hold" grpId="2" nodeType="withEffect">
                                  <p:stCondLst>
                                    <p:cond delay="0"/>
                                  </p:stCondLst>
                                  <p:childTnLst>
                                    <p:animScale>
                                      <p:cBhvr>
                                        <p:cTn id="198" dur="1000" fill="hold"/>
                                        <p:tgtEl>
                                          <p:spTgt spid="356379"/>
                                        </p:tgtEl>
                                      </p:cBhvr>
                                      <p:by x="120000" y="120000"/>
                                    </p:animScale>
                                  </p:childTnLst>
                                </p:cTn>
                              </p:par>
                              <p:par>
                                <p:cTn id="199" presetID="6" presetClass="emph" presetSubtype="0" fill="hold" grpId="2" nodeType="withEffect">
                                  <p:stCondLst>
                                    <p:cond delay="0"/>
                                  </p:stCondLst>
                                  <p:childTnLst>
                                    <p:animScale>
                                      <p:cBhvr>
                                        <p:cTn id="200" dur="1000" fill="hold"/>
                                        <p:tgtEl>
                                          <p:spTgt spid="38"/>
                                        </p:tgtEl>
                                      </p:cBhvr>
                                      <p:by x="120000" y="120000"/>
                                    </p:animScale>
                                  </p:childTnLst>
                                </p:cTn>
                              </p:par>
                              <p:par>
                                <p:cTn id="201" presetID="6" presetClass="emph" presetSubtype="0" fill="hold" grpId="2" nodeType="withEffect">
                                  <p:stCondLst>
                                    <p:cond delay="0"/>
                                  </p:stCondLst>
                                  <p:childTnLst>
                                    <p:animScale>
                                      <p:cBhvr>
                                        <p:cTn id="202" dur="1000" fill="hold"/>
                                        <p:tgtEl>
                                          <p:spTgt spid="356378"/>
                                        </p:tgtEl>
                                      </p:cBhvr>
                                      <p:by x="120000" y="120000"/>
                                    </p:animScale>
                                  </p:childTnLst>
                                </p:cTn>
                              </p:par>
                              <p:par>
                                <p:cTn id="203" presetID="6" presetClass="emph" presetSubtype="0" fill="hold" grpId="2" nodeType="withEffect">
                                  <p:stCondLst>
                                    <p:cond delay="0"/>
                                  </p:stCondLst>
                                  <p:childTnLst>
                                    <p:animScale>
                                      <p:cBhvr>
                                        <p:cTn id="204" dur="1000" fill="hold"/>
                                        <p:tgtEl>
                                          <p:spTgt spid="356380"/>
                                        </p:tgtEl>
                                      </p:cBhvr>
                                      <p:by x="120000" y="120000"/>
                                    </p:animScale>
                                  </p:childTnLst>
                                </p:cTn>
                              </p:par>
                              <p:par>
                                <p:cTn id="205" presetID="6" presetClass="emph" presetSubtype="0" fill="hold" grpId="2" nodeType="withEffect">
                                  <p:stCondLst>
                                    <p:cond delay="0"/>
                                  </p:stCondLst>
                                  <p:childTnLst>
                                    <p:animScale>
                                      <p:cBhvr>
                                        <p:cTn id="206" dur="1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animBg="1"/>
      <p:bldP spid="356358" grpId="1" animBg="1"/>
      <p:bldP spid="356359" grpId="0" animBg="1"/>
      <p:bldP spid="356359" grpId="1" animBg="1"/>
      <p:bldP spid="356360" grpId="0" animBg="1"/>
      <p:bldP spid="356360" grpId="1" animBg="1"/>
      <p:bldP spid="356361" grpId="0" animBg="1"/>
      <p:bldP spid="356361" grpId="1" animBg="1"/>
      <p:bldP spid="356362" grpId="0" animBg="1"/>
      <p:bldP spid="356362" grpId="1" animBg="1"/>
      <p:bldP spid="356363" grpId="0" animBg="1"/>
      <p:bldP spid="356363" grpId="1" animBg="1"/>
      <p:bldP spid="356364" grpId="0" animBg="1"/>
      <p:bldP spid="356364" grpId="1" animBg="1"/>
      <p:bldP spid="356365" grpId="0" animBg="1"/>
      <p:bldP spid="356365" grpId="1" animBg="1"/>
      <p:bldP spid="356366" grpId="0" animBg="1"/>
      <p:bldP spid="356366" grpId="1" animBg="1"/>
      <p:bldP spid="356367" grpId="0" animBg="1"/>
      <p:bldP spid="356367" grpId="1" animBg="1"/>
      <p:bldP spid="356368" grpId="0" animBg="1"/>
      <p:bldP spid="356368" grpId="1" animBg="1"/>
      <p:bldP spid="356369" grpId="0" animBg="1"/>
      <p:bldP spid="356369" grpId="1" animBg="1"/>
      <p:bldP spid="356370" grpId="0" animBg="1"/>
      <p:bldP spid="356370" grpId="1" animBg="1"/>
      <p:bldP spid="356371" grpId="0" animBg="1"/>
      <p:bldP spid="356371" grpId="1" animBg="1"/>
      <p:bldP spid="356372" grpId="0"/>
      <p:bldP spid="356373" grpId="0"/>
      <p:bldP spid="356374" grpId="0"/>
      <p:bldP spid="356375" grpId="0"/>
      <p:bldP spid="356378" grpId="0"/>
      <p:bldP spid="356378" grpId="1"/>
      <p:bldP spid="356378" grpId="2"/>
      <p:bldP spid="356379" grpId="0"/>
      <p:bldP spid="356379" grpId="1"/>
      <p:bldP spid="356379" grpId="2"/>
      <p:bldP spid="356380" grpId="0"/>
      <p:bldP spid="356380" grpId="1"/>
      <p:bldP spid="356380" grpId="2"/>
      <p:bldP spid="356383" grpId="0"/>
      <p:bldP spid="356384" grpId="0"/>
      <p:bldP spid="356385" grpId="0"/>
      <p:bldP spid="356386" grpId="0"/>
      <p:bldP spid="31" grpId="0" animBg="1"/>
      <p:bldP spid="37" grpId="0"/>
      <p:bldP spid="37" grpId="1"/>
      <p:bldP spid="37" grpId="2"/>
      <p:bldP spid="38" grpId="0"/>
      <p:bldP spid="38" grpId="1"/>
      <p:bldP spid="38" grpId="2"/>
      <p:bldP spid="7" grpId="0"/>
      <p:bldP spid="7" grpId="1"/>
      <p:bldP spid="8" grpId="0"/>
      <p:bldP spid="8" grpId="1"/>
      <p:bldP spid="8"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 name="Rectangle 30"/>
          <p:cNvSpPr>
            <a:spLocks noGrp="1" noChangeArrowheads="1"/>
          </p:cNvSpPr>
          <p:nvPr>
            <p:ph type="title" idx="4294967295"/>
          </p:nvPr>
        </p:nvSpPr>
        <p:spPr>
          <a:xfrm>
            <a:off x="1524000" y="260648"/>
            <a:ext cx="9144000" cy="596900"/>
          </a:xfrm>
        </p:spPr>
        <p:txBody>
          <a:bodyPr rtlCol="0">
            <a:noAutofit/>
          </a:bodyPr>
          <a:lstStyle/>
          <a:p>
            <a:r>
              <a:rPr lang="ja-JP" altLang="en-US" sz="5400" b="1" dirty="0">
                <a:solidFill>
                  <a:srgbClr val="002570"/>
                </a:solidFill>
              </a:rPr>
              <a:t>口のまわりを見てみよう</a:t>
            </a:r>
          </a:p>
        </p:txBody>
      </p:sp>
      <p:grpSp>
        <p:nvGrpSpPr>
          <p:cNvPr id="8" name="グループ化 7"/>
          <p:cNvGrpSpPr>
            <a:grpSpLocks noChangeAspect="1"/>
          </p:cNvGrpSpPr>
          <p:nvPr/>
        </p:nvGrpSpPr>
        <p:grpSpPr>
          <a:xfrm>
            <a:off x="3652570" y="994395"/>
            <a:ext cx="4577790" cy="5797038"/>
            <a:chOff x="2270669" y="783109"/>
            <a:chExt cx="4577790" cy="5272914"/>
          </a:xfrm>
        </p:grpSpPr>
        <p:sp>
          <p:nvSpPr>
            <p:cNvPr id="12315" name="Text Box 27"/>
            <p:cNvSpPr txBox="1">
              <a:spLocks noChangeArrowheads="1"/>
            </p:cNvSpPr>
            <p:nvPr/>
          </p:nvSpPr>
          <p:spPr bwMode="auto">
            <a:xfrm>
              <a:off x="2339752" y="783109"/>
              <a:ext cx="4464050" cy="643884"/>
            </a:xfrm>
            <a:prstGeom prst="rect">
              <a:avLst/>
            </a:prstGeom>
            <a:noFill/>
            <a:ln w="9525">
              <a:noFill/>
              <a:miter lim="800000"/>
              <a:headEnd/>
              <a:tailEnd/>
            </a:ln>
            <a:effectLst/>
          </p:spPr>
          <p:txBody>
            <a:bodyPr>
              <a:spAutoFit/>
            </a:bodyPr>
            <a:lstStyle/>
            <a:p>
              <a:pPr algn="ctr">
                <a:spcBef>
                  <a:spcPct val="50000"/>
                </a:spcBef>
                <a:defRPr/>
              </a:pPr>
              <a:endParaRPr lang="ja-JP" altLang="en-US" sz="4000" dirty="0">
                <a:solidFill>
                  <a:schemeClr val="bg1"/>
                </a:solidFill>
                <a:effectLst>
                  <a:outerShdw blurRad="38100" dist="38100" dir="2700000" algn="tl">
                    <a:srgbClr val="C0C0C0"/>
                  </a:outerShdw>
                </a:effectLst>
                <a:latin typeface="Verdana" pitchFamily="34" charset="0"/>
                <a:ea typeface="ＭＳ Ｐゴシック"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669" y="1837111"/>
              <a:ext cx="4577790" cy="4218912"/>
            </a:xfrm>
            <a:prstGeom prst="rect">
              <a:avLst/>
            </a:prstGeom>
          </p:spPr>
        </p:pic>
      </p:grpSp>
      <p:sp>
        <p:nvSpPr>
          <p:cNvPr id="3" name="テキスト ボックス 2"/>
          <p:cNvSpPr txBox="1"/>
          <p:nvPr/>
        </p:nvSpPr>
        <p:spPr>
          <a:xfrm>
            <a:off x="5886128" y="195218"/>
            <a:ext cx="929953" cy="369332"/>
          </a:xfrm>
          <a:prstGeom prst="rect">
            <a:avLst/>
          </a:prstGeom>
          <a:noFill/>
        </p:spPr>
        <p:txBody>
          <a:bodyPr wrap="square" rtlCol="0">
            <a:spAutoFit/>
          </a:bodyPr>
          <a:lstStyle/>
          <a:p>
            <a:r>
              <a:rPr lang="ja-JP" altLang="en-US" b="1" dirty="0">
                <a:solidFill>
                  <a:schemeClr val="bg1"/>
                </a:solidFill>
              </a:rPr>
              <a:t>  </a:t>
            </a:r>
          </a:p>
        </p:txBody>
      </p:sp>
      <p:sp>
        <p:nvSpPr>
          <p:cNvPr id="9" name="テキスト ボックス 8"/>
          <p:cNvSpPr txBox="1"/>
          <p:nvPr/>
        </p:nvSpPr>
        <p:spPr>
          <a:xfrm>
            <a:off x="1524001" y="1052737"/>
            <a:ext cx="9143999" cy="646331"/>
          </a:xfrm>
          <a:prstGeom prst="rect">
            <a:avLst/>
          </a:prstGeom>
          <a:noFill/>
        </p:spPr>
        <p:txBody>
          <a:bodyPr wrap="square" rtlCol="0">
            <a:spAutoFit/>
          </a:bodyPr>
          <a:lstStyle/>
          <a:p>
            <a:pPr algn="ctr"/>
            <a:r>
              <a:rPr lang="ja-JP" altLang="en-US" sz="3600" dirty="0">
                <a:solidFill>
                  <a:schemeClr val="bg2">
                    <a:lumMod val="50000"/>
                  </a:schemeClr>
                </a:solidFill>
              </a:rPr>
              <a:t>噛む力</a:t>
            </a:r>
            <a:r>
              <a:rPr lang="ja-JP" altLang="en-US" sz="3600" b="1" dirty="0">
                <a:solidFill>
                  <a:schemeClr val="bg2">
                    <a:lumMod val="50000"/>
                  </a:schemeClr>
                </a:solidFill>
              </a:rPr>
              <a:t>：</a:t>
            </a:r>
            <a:r>
              <a:rPr lang="ja-JP" altLang="en-US" sz="3600" dirty="0">
                <a:solidFill>
                  <a:schemeClr val="bg2">
                    <a:lumMod val="50000"/>
                  </a:schemeClr>
                </a:solidFill>
              </a:rPr>
              <a:t>骨と筋肉と関節</a:t>
            </a:r>
          </a:p>
        </p:txBody>
      </p:sp>
      <p:sp>
        <p:nvSpPr>
          <p:cNvPr id="14" name="円/楕円 13"/>
          <p:cNvSpPr/>
          <p:nvPr/>
        </p:nvSpPr>
        <p:spPr>
          <a:xfrm>
            <a:off x="1630507" y="1628801"/>
            <a:ext cx="2881318" cy="1487817"/>
          </a:xfrm>
          <a:prstGeom prst="ellipse">
            <a:avLst/>
          </a:prstGeom>
          <a:ln w="5715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solidFill>
                  <a:schemeClr val="bg1"/>
                </a:solidFill>
              </a:rPr>
              <a:t>口を閉じる</a:t>
            </a:r>
            <a:endParaRPr lang="en-US" altLang="ja-JP" sz="2800" b="1" dirty="0">
              <a:solidFill>
                <a:schemeClr val="bg1"/>
              </a:solidFill>
            </a:endParaRPr>
          </a:p>
          <a:p>
            <a:pPr algn="ctr"/>
            <a:r>
              <a:rPr lang="ja-JP" altLang="en-US" sz="1400" b="1" dirty="0" err="1">
                <a:solidFill>
                  <a:schemeClr val="bg1"/>
                </a:solidFill>
              </a:rPr>
              <a:t>きんにく</a:t>
            </a:r>
            <a:endParaRPr lang="en-US" altLang="ja-JP" sz="1400" b="1" dirty="0">
              <a:solidFill>
                <a:schemeClr val="bg1"/>
              </a:solidFill>
            </a:endParaRPr>
          </a:p>
          <a:p>
            <a:pPr algn="ctr"/>
            <a:r>
              <a:rPr lang="ja-JP" altLang="en-US" sz="2800" b="1" dirty="0">
                <a:solidFill>
                  <a:schemeClr val="bg1"/>
                </a:solidFill>
              </a:rPr>
              <a:t>筋肉</a:t>
            </a:r>
          </a:p>
        </p:txBody>
      </p:sp>
      <p:sp>
        <p:nvSpPr>
          <p:cNvPr id="21" name="円/楕円 20"/>
          <p:cNvSpPr/>
          <p:nvPr/>
        </p:nvSpPr>
        <p:spPr>
          <a:xfrm>
            <a:off x="5584872" y="3197519"/>
            <a:ext cx="1584176" cy="1080120"/>
          </a:xfrm>
          <a:prstGeom prst="ellipse">
            <a:avLst/>
          </a:prstGeom>
          <a:solidFill>
            <a:srgbClr val="00B0F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24" name="円/楕円 23"/>
          <p:cNvSpPr/>
          <p:nvPr/>
        </p:nvSpPr>
        <p:spPr>
          <a:xfrm rot="18470374">
            <a:off x="5967956" y="4557363"/>
            <a:ext cx="1103523" cy="888196"/>
          </a:xfrm>
          <a:prstGeom prst="ellipse">
            <a:avLst/>
          </a:prstGeom>
          <a:solidFill>
            <a:srgbClr val="00B0F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27" name="円/楕円 26"/>
          <p:cNvSpPr/>
          <p:nvPr/>
        </p:nvSpPr>
        <p:spPr>
          <a:xfrm rot="15039110">
            <a:off x="4581864" y="5026714"/>
            <a:ext cx="2162838" cy="1118262"/>
          </a:xfrm>
          <a:prstGeom prst="ellipse">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grpSp>
        <p:nvGrpSpPr>
          <p:cNvPr id="4" name="グループ化 3"/>
          <p:cNvGrpSpPr/>
          <p:nvPr/>
        </p:nvGrpSpPr>
        <p:grpSpPr>
          <a:xfrm>
            <a:off x="1630508" y="4509120"/>
            <a:ext cx="3150039" cy="1466498"/>
            <a:chOff x="83641" y="3915313"/>
            <a:chExt cx="3150039" cy="1529912"/>
          </a:xfrm>
        </p:grpSpPr>
        <p:sp>
          <p:nvSpPr>
            <p:cNvPr id="22" name="円/楕円 21"/>
            <p:cNvSpPr/>
            <p:nvPr/>
          </p:nvSpPr>
          <p:spPr>
            <a:xfrm>
              <a:off x="83641" y="3915313"/>
              <a:ext cx="2904183" cy="1529912"/>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dirty="0">
                <a:solidFill>
                  <a:schemeClr val="bg1"/>
                </a:solidFill>
              </a:endParaRPr>
            </a:p>
          </p:txBody>
        </p:sp>
        <p:sp>
          <p:nvSpPr>
            <p:cNvPr id="23" name="テキスト ボックス 22"/>
            <p:cNvSpPr txBox="1"/>
            <p:nvPr/>
          </p:nvSpPr>
          <p:spPr>
            <a:xfrm>
              <a:off x="223115" y="4210506"/>
              <a:ext cx="3010565" cy="545845"/>
            </a:xfrm>
            <a:prstGeom prst="rect">
              <a:avLst/>
            </a:prstGeom>
            <a:noFill/>
          </p:spPr>
          <p:txBody>
            <a:bodyPr wrap="square" rtlCol="0">
              <a:spAutoFit/>
            </a:bodyPr>
            <a:lstStyle/>
            <a:p>
              <a:r>
                <a:rPr lang="ja-JP" altLang="en-US" sz="2800" b="1" dirty="0">
                  <a:solidFill>
                    <a:schemeClr val="bg1"/>
                  </a:solidFill>
                </a:rPr>
                <a:t>首や頭を支える</a:t>
              </a:r>
            </a:p>
          </p:txBody>
        </p:sp>
        <p:sp>
          <p:nvSpPr>
            <p:cNvPr id="29" name="テキスト ボックス 28"/>
            <p:cNvSpPr txBox="1"/>
            <p:nvPr/>
          </p:nvSpPr>
          <p:spPr>
            <a:xfrm>
              <a:off x="1070935" y="4837437"/>
              <a:ext cx="1005403" cy="545845"/>
            </a:xfrm>
            <a:prstGeom prst="rect">
              <a:avLst/>
            </a:prstGeom>
            <a:noFill/>
          </p:spPr>
          <p:txBody>
            <a:bodyPr wrap="square" rtlCol="0">
              <a:spAutoFit/>
            </a:bodyPr>
            <a:lstStyle/>
            <a:p>
              <a:r>
                <a:rPr lang="ja-JP" altLang="en-US" sz="2800" b="1" dirty="0">
                  <a:solidFill>
                    <a:schemeClr val="bg1"/>
                  </a:solidFill>
                </a:rPr>
                <a:t>筋肉</a:t>
              </a:r>
              <a:endParaRPr lang="ja-JP" altLang="en-US" sz="3200" b="1" dirty="0">
                <a:solidFill>
                  <a:schemeClr val="bg1"/>
                </a:solidFill>
              </a:endParaRPr>
            </a:p>
          </p:txBody>
        </p:sp>
        <p:sp>
          <p:nvSpPr>
            <p:cNvPr id="31" name="テキスト ボックス 30"/>
            <p:cNvSpPr txBox="1"/>
            <p:nvPr/>
          </p:nvSpPr>
          <p:spPr>
            <a:xfrm>
              <a:off x="1135859" y="4653136"/>
              <a:ext cx="787395" cy="321086"/>
            </a:xfrm>
            <a:prstGeom prst="rect">
              <a:avLst/>
            </a:prstGeom>
            <a:noFill/>
          </p:spPr>
          <p:txBody>
            <a:bodyPr wrap="none" rtlCol="0">
              <a:spAutoFit/>
            </a:bodyPr>
            <a:lstStyle/>
            <a:p>
              <a:r>
                <a:rPr lang="ja-JP" altLang="en-US" sz="1400" b="1" dirty="0">
                  <a:solidFill>
                    <a:schemeClr val="bg1"/>
                  </a:solidFill>
                </a:rPr>
                <a:t>きんにく</a:t>
              </a:r>
            </a:p>
          </p:txBody>
        </p:sp>
      </p:grpSp>
      <p:grpSp>
        <p:nvGrpSpPr>
          <p:cNvPr id="20" name="グループ化 19"/>
          <p:cNvGrpSpPr/>
          <p:nvPr/>
        </p:nvGrpSpPr>
        <p:grpSpPr>
          <a:xfrm>
            <a:off x="8010578" y="3212977"/>
            <a:ext cx="2549918" cy="1524543"/>
            <a:chOff x="6496120" y="3212464"/>
            <a:chExt cx="2549918" cy="1524543"/>
          </a:xfrm>
        </p:grpSpPr>
        <p:sp>
          <p:nvSpPr>
            <p:cNvPr id="36" name="円/楕円 35"/>
            <p:cNvSpPr/>
            <p:nvPr/>
          </p:nvSpPr>
          <p:spPr>
            <a:xfrm>
              <a:off x="6496120" y="3212464"/>
              <a:ext cx="2549918" cy="1524543"/>
            </a:xfrm>
            <a:prstGeom prst="ellipse">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400" b="1" dirty="0">
                <a:solidFill>
                  <a:schemeClr val="bg1"/>
                </a:solidFill>
              </a:endParaRPr>
            </a:p>
          </p:txBody>
        </p:sp>
        <p:sp>
          <p:nvSpPr>
            <p:cNvPr id="32" name="テキスト ボックス 31"/>
            <p:cNvSpPr txBox="1"/>
            <p:nvPr/>
          </p:nvSpPr>
          <p:spPr>
            <a:xfrm flipH="1">
              <a:off x="6871672" y="3428878"/>
              <a:ext cx="1893475" cy="1200329"/>
            </a:xfrm>
            <a:prstGeom prst="rect">
              <a:avLst/>
            </a:prstGeom>
            <a:noFill/>
          </p:spPr>
          <p:txBody>
            <a:bodyPr wrap="square" rtlCol="0">
              <a:spAutoFit/>
            </a:bodyPr>
            <a:lstStyle/>
            <a:p>
              <a:r>
                <a:rPr lang="ja-JP" altLang="en-US" sz="2800" b="1" dirty="0">
                  <a:solidFill>
                    <a:schemeClr val="bg1"/>
                  </a:solidFill>
                </a:rPr>
                <a:t>口を開ける</a:t>
              </a:r>
              <a:endParaRPr lang="en-US" altLang="ja-JP" sz="2800" b="1" dirty="0">
                <a:solidFill>
                  <a:schemeClr val="bg1"/>
                </a:solidFill>
              </a:endParaRPr>
            </a:p>
            <a:p>
              <a:r>
                <a:rPr lang="ja-JP" altLang="en-US" sz="1400" b="1" dirty="0">
                  <a:solidFill>
                    <a:schemeClr val="bg1"/>
                  </a:solidFill>
                </a:rPr>
                <a:t>　　　　 </a:t>
              </a:r>
              <a:r>
                <a:rPr lang="ja-JP" altLang="en-US" sz="1400" b="1" dirty="0" err="1">
                  <a:solidFill>
                    <a:schemeClr val="bg1"/>
                  </a:solidFill>
                </a:rPr>
                <a:t>きんにく</a:t>
              </a:r>
              <a:endParaRPr lang="en-US" altLang="ja-JP" sz="1400" b="1" dirty="0">
                <a:solidFill>
                  <a:schemeClr val="bg1"/>
                </a:solidFill>
              </a:endParaRPr>
            </a:p>
            <a:p>
              <a:r>
                <a:rPr lang="ja-JP" altLang="en-US" sz="2800" b="1" dirty="0">
                  <a:solidFill>
                    <a:schemeClr val="bg1"/>
                  </a:solidFill>
                </a:rPr>
                <a:t>　　筋肉</a:t>
              </a:r>
            </a:p>
          </p:txBody>
        </p:sp>
      </p:grpSp>
      <p:sp>
        <p:nvSpPr>
          <p:cNvPr id="39" name="円/楕円 38"/>
          <p:cNvSpPr/>
          <p:nvPr/>
        </p:nvSpPr>
        <p:spPr>
          <a:xfrm rot="18470374">
            <a:off x="5634400" y="5752533"/>
            <a:ext cx="1251365" cy="888196"/>
          </a:xfrm>
          <a:prstGeom prst="ellipse">
            <a:avLst/>
          </a:prstGeom>
          <a:solidFill>
            <a:srgbClr val="FF5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3859590" y="888976"/>
            <a:ext cx="364202" cy="307777"/>
          </a:xfrm>
          <a:prstGeom prst="rect">
            <a:avLst/>
          </a:prstGeom>
          <a:noFill/>
        </p:spPr>
        <p:txBody>
          <a:bodyPr wrap="none" rtlCol="0">
            <a:spAutoFit/>
          </a:bodyPr>
          <a:lstStyle/>
          <a:p>
            <a:r>
              <a:rPr lang="ja-JP" altLang="en-US" sz="1400" dirty="0">
                <a:solidFill>
                  <a:schemeClr val="bg2">
                    <a:lumMod val="50000"/>
                  </a:schemeClr>
                </a:solidFill>
              </a:rPr>
              <a:t>か</a:t>
            </a:r>
          </a:p>
        </p:txBody>
      </p:sp>
      <p:sp>
        <p:nvSpPr>
          <p:cNvPr id="6" name="テキスト ボックス 5"/>
          <p:cNvSpPr txBox="1"/>
          <p:nvPr/>
        </p:nvSpPr>
        <p:spPr>
          <a:xfrm flipH="1">
            <a:off x="5375921" y="888976"/>
            <a:ext cx="663527" cy="307777"/>
          </a:xfrm>
          <a:prstGeom prst="rect">
            <a:avLst/>
          </a:prstGeom>
          <a:noFill/>
        </p:spPr>
        <p:txBody>
          <a:bodyPr wrap="square" rtlCol="0">
            <a:spAutoFit/>
          </a:bodyPr>
          <a:lstStyle/>
          <a:p>
            <a:r>
              <a:rPr lang="ja-JP" altLang="en-US" sz="1400" dirty="0">
                <a:solidFill>
                  <a:schemeClr val="bg2">
                    <a:lumMod val="50000"/>
                  </a:schemeClr>
                </a:solidFill>
              </a:rPr>
              <a:t>ほね</a:t>
            </a:r>
          </a:p>
        </p:txBody>
      </p:sp>
      <p:sp>
        <p:nvSpPr>
          <p:cNvPr id="10" name="テキスト ボックス 9"/>
          <p:cNvSpPr txBox="1"/>
          <p:nvPr/>
        </p:nvSpPr>
        <p:spPr>
          <a:xfrm>
            <a:off x="6240017" y="888976"/>
            <a:ext cx="784189" cy="307777"/>
          </a:xfrm>
          <a:prstGeom prst="rect">
            <a:avLst/>
          </a:prstGeom>
          <a:noFill/>
        </p:spPr>
        <p:txBody>
          <a:bodyPr wrap="none" rtlCol="0">
            <a:spAutoFit/>
          </a:bodyPr>
          <a:lstStyle/>
          <a:p>
            <a:r>
              <a:rPr lang="ja-JP" altLang="en-US" sz="1400" dirty="0">
                <a:solidFill>
                  <a:schemeClr val="bg2">
                    <a:lumMod val="50000"/>
                  </a:schemeClr>
                </a:solidFill>
              </a:rPr>
              <a:t>きんにく</a:t>
            </a:r>
          </a:p>
        </p:txBody>
      </p:sp>
      <p:sp>
        <p:nvSpPr>
          <p:cNvPr id="12" name="角丸四角形 11"/>
          <p:cNvSpPr/>
          <p:nvPr/>
        </p:nvSpPr>
        <p:spPr>
          <a:xfrm rot="847505">
            <a:off x="6632921" y="5259194"/>
            <a:ext cx="1148003" cy="588350"/>
          </a:xfrm>
          <a:prstGeom prst="roundRect">
            <a:avLst/>
          </a:prstGeom>
          <a:solidFill>
            <a:srgbClr val="7030A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34" name="角丸四角形 33"/>
          <p:cNvSpPr/>
          <p:nvPr/>
        </p:nvSpPr>
        <p:spPr>
          <a:xfrm rot="847505">
            <a:off x="6729384" y="4512989"/>
            <a:ext cx="1148003" cy="588350"/>
          </a:xfrm>
          <a:prstGeom prst="roundRect">
            <a:avLst/>
          </a:prstGeom>
          <a:solidFill>
            <a:srgbClr val="FF993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2" name="角丸四角形 1"/>
          <p:cNvSpPr/>
          <p:nvPr/>
        </p:nvSpPr>
        <p:spPr>
          <a:xfrm>
            <a:off x="5886128" y="4060976"/>
            <a:ext cx="651161" cy="576064"/>
          </a:xfrm>
          <a:prstGeom prst="roundRect">
            <a:avLst/>
          </a:prstGeom>
          <a:solidFill>
            <a:srgbClr val="00CC99">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grpSp>
        <p:nvGrpSpPr>
          <p:cNvPr id="19" name="グループ化 18"/>
          <p:cNvGrpSpPr/>
          <p:nvPr/>
        </p:nvGrpSpPr>
        <p:grpSpPr>
          <a:xfrm>
            <a:off x="8412810" y="5229201"/>
            <a:ext cx="1759236" cy="845523"/>
            <a:chOff x="7071096" y="5293729"/>
            <a:chExt cx="1673491" cy="845523"/>
          </a:xfrm>
        </p:grpSpPr>
        <p:sp>
          <p:nvSpPr>
            <p:cNvPr id="11" name="正方形/長方形 10"/>
            <p:cNvSpPr/>
            <p:nvPr/>
          </p:nvSpPr>
          <p:spPr>
            <a:xfrm>
              <a:off x="7071096" y="5293729"/>
              <a:ext cx="1673491" cy="84552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2400" dirty="0">
                  <a:solidFill>
                    <a:srgbClr val="FFFFFF"/>
                  </a:solidFill>
                </a:rPr>
                <a:t>下顎骨</a:t>
              </a:r>
            </a:p>
          </p:txBody>
        </p:sp>
        <p:sp>
          <p:nvSpPr>
            <p:cNvPr id="13" name="テキスト ボックス 12"/>
            <p:cNvSpPr txBox="1"/>
            <p:nvPr/>
          </p:nvSpPr>
          <p:spPr>
            <a:xfrm>
              <a:off x="7470144" y="5365737"/>
              <a:ext cx="1027475" cy="261610"/>
            </a:xfrm>
            <a:prstGeom prst="rect">
              <a:avLst/>
            </a:prstGeom>
            <a:noFill/>
          </p:spPr>
          <p:txBody>
            <a:bodyPr wrap="square" rtlCol="0">
              <a:spAutoFit/>
            </a:bodyPr>
            <a:lstStyle/>
            <a:p>
              <a:r>
                <a:rPr lang="ja-JP" altLang="en-US" sz="1100" b="1" dirty="0">
                  <a:solidFill>
                    <a:srgbClr val="FFFFFF"/>
                  </a:solidFill>
                </a:rPr>
                <a:t>が   が く こつ</a:t>
              </a:r>
            </a:p>
          </p:txBody>
        </p:sp>
      </p:grpSp>
      <p:grpSp>
        <p:nvGrpSpPr>
          <p:cNvPr id="18" name="グループ化 17"/>
          <p:cNvGrpSpPr/>
          <p:nvPr/>
        </p:nvGrpSpPr>
        <p:grpSpPr>
          <a:xfrm>
            <a:off x="8412811" y="1916833"/>
            <a:ext cx="1786417" cy="822635"/>
            <a:chOff x="7064964" y="1616426"/>
            <a:chExt cx="1679623" cy="822635"/>
          </a:xfrm>
        </p:grpSpPr>
        <p:sp>
          <p:nvSpPr>
            <p:cNvPr id="33" name="正方形/長方形 32"/>
            <p:cNvSpPr/>
            <p:nvPr/>
          </p:nvSpPr>
          <p:spPr>
            <a:xfrm>
              <a:off x="7064964" y="1616426"/>
              <a:ext cx="1679623" cy="82263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a:solidFill>
                    <a:srgbClr val="FFFFFF"/>
                  </a:solidFill>
                </a:rPr>
                <a:t>上顎骨</a:t>
              </a:r>
            </a:p>
          </p:txBody>
        </p:sp>
        <p:sp>
          <p:nvSpPr>
            <p:cNvPr id="15" name="テキスト ボックス 14"/>
            <p:cNvSpPr txBox="1"/>
            <p:nvPr/>
          </p:nvSpPr>
          <p:spPr>
            <a:xfrm>
              <a:off x="7391677" y="1655222"/>
              <a:ext cx="968535" cy="261610"/>
            </a:xfrm>
            <a:prstGeom prst="rect">
              <a:avLst/>
            </a:prstGeom>
            <a:noFill/>
          </p:spPr>
          <p:txBody>
            <a:bodyPr wrap="none" rtlCol="0">
              <a:spAutoFit/>
            </a:bodyPr>
            <a:lstStyle/>
            <a:p>
              <a:r>
                <a:rPr lang="ja-JP" altLang="en-US" sz="1100" b="1" dirty="0">
                  <a:solidFill>
                    <a:srgbClr val="FFFFFF"/>
                  </a:solidFill>
                </a:rPr>
                <a:t>じょう がく こつ</a:t>
              </a:r>
            </a:p>
          </p:txBody>
        </p:sp>
      </p:grpSp>
      <p:grpSp>
        <p:nvGrpSpPr>
          <p:cNvPr id="17" name="グループ化 16"/>
          <p:cNvGrpSpPr/>
          <p:nvPr/>
        </p:nvGrpSpPr>
        <p:grpSpPr>
          <a:xfrm>
            <a:off x="2222844" y="3403834"/>
            <a:ext cx="1795317" cy="824783"/>
            <a:chOff x="-4762520" y="4854416"/>
            <a:chExt cx="1775677" cy="824783"/>
          </a:xfrm>
        </p:grpSpPr>
        <p:sp>
          <p:nvSpPr>
            <p:cNvPr id="35" name="正方形/長方形 34"/>
            <p:cNvSpPr/>
            <p:nvPr/>
          </p:nvSpPr>
          <p:spPr>
            <a:xfrm>
              <a:off x="-4762520" y="4854416"/>
              <a:ext cx="1775677" cy="824783"/>
            </a:xfrm>
            <a:prstGeom prst="rect">
              <a:avLst/>
            </a:prstGeom>
            <a:solidFill>
              <a:srgbClr val="00CC99"/>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a:solidFill>
                    <a:srgbClr val="FFFFFF"/>
                  </a:solidFill>
                </a:rPr>
                <a:t>顎関節</a:t>
              </a:r>
            </a:p>
          </p:txBody>
        </p:sp>
        <p:sp>
          <p:nvSpPr>
            <p:cNvPr id="16" name="テキスト ボックス 15"/>
            <p:cNvSpPr txBox="1"/>
            <p:nvPr/>
          </p:nvSpPr>
          <p:spPr>
            <a:xfrm>
              <a:off x="-4421527" y="4923696"/>
              <a:ext cx="1078435" cy="261610"/>
            </a:xfrm>
            <a:prstGeom prst="rect">
              <a:avLst/>
            </a:prstGeom>
            <a:noFill/>
          </p:spPr>
          <p:txBody>
            <a:bodyPr wrap="none" rtlCol="0">
              <a:spAutoFit/>
            </a:bodyPr>
            <a:lstStyle/>
            <a:p>
              <a:r>
                <a:rPr lang="ja-JP" altLang="en-US" sz="1100" b="1" dirty="0">
                  <a:solidFill>
                    <a:srgbClr val="FFFFFF"/>
                  </a:solidFill>
                </a:rPr>
                <a:t>が く か ん せつ</a:t>
              </a:r>
            </a:p>
          </p:txBody>
        </p:sp>
      </p:grpSp>
      <p:sp>
        <p:nvSpPr>
          <p:cNvPr id="25" name="テキスト ボックス 24"/>
          <p:cNvSpPr txBox="1"/>
          <p:nvPr/>
        </p:nvSpPr>
        <p:spPr>
          <a:xfrm>
            <a:off x="7464153" y="888976"/>
            <a:ext cx="888385" cy="307777"/>
          </a:xfrm>
          <a:prstGeom prst="rect">
            <a:avLst/>
          </a:prstGeom>
          <a:noFill/>
        </p:spPr>
        <p:txBody>
          <a:bodyPr wrap="none" rtlCol="0">
            <a:spAutoFit/>
          </a:bodyPr>
          <a:lstStyle/>
          <a:p>
            <a:r>
              <a:rPr lang="ja-JP" altLang="en-US" sz="1400" dirty="0">
                <a:solidFill>
                  <a:schemeClr val="bg2">
                    <a:lumMod val="50000"/>
                  </a:schemeClr>
                </a:solidFill>
              </a:rPr>
              <a:t>かんせつ</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heckerboard(across)">
                                      <p:cBhvr>
                                        <p:cTn id="12" dur="1000"/>
                                        <p:tgtEl>
                                          <p:spTgt spid="39"/>
                                        </p:tgtEl>
                                      </p:cBhvr>
                                    </p:animEffect>
                                  </p:childTnLst>
                                </p:cTn>
                              </p:par>
                              <p:par>
                                <p:cTn id="13" presetID="26" presetClass="emph" presetSubtype="0" repeatCount="indefinite" fill="hold" grpId="1" nodeType="withEffect">
                                  <p:stCondLst>
                                    <p:cond delay="0"/>
                                  </p:stCondLst>
                                  <p:endCondLst>
                                    <p:cond evt="onNext" delay="0">
                                      <p:tgtEl>
                                        <p:sldTgt/>
                                      </p:tgtEl>
                                    </p:cond>
                                  </p:endCondLst>
                                  <p:childTnLst>
                                    <p:animEffect transition="out" filter="fade">
                                      <p:cBhvr>
                                        <p:cTn id="14" dur="1000" tmFilter="0, 0; .2, .5; .8, .5; 1, 0"/>
                                        <p:tgtEl>
                                          <p:spTgt spid="39"/>
                                        </p:tgtEl>
                                      </p:cBhvr>
                                    </p:animEffect>
                                    <p:animScale>
                                      <p:cBhvr>
                                        <p:cTn id="15" dur="500" autoRev="1" fill="hold"/>
                                        <p:tgtEl>
                                          <p:spTgt spid="39"/>
                                        </p:tgtEl>
                                      </p:cBhvr>
                                      <p:by x="105000" y="105000"/>
                                    </p:animScale>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xit" presetSubtype="0" fill="hold" grpId="2" nodeType="clickEffect">
                                  <p:stCondLst>
                                    <p:cond delay="0"/>
                                  </p:stCondLst>
                                  <p:childTnLst>
                                    <p:anim calcmode="lin" valueType="num">
                                      <p:cBhvr>
                                        <p:cTn id="22" dur="1000"/>
                                        <p:tgtEl>
                                          <p:spTgt spid="39"/>
                                        </p:tgtEl>
                                        <p:attrNameLst>
                                          <p:attrName>ppt_w</p:attrName>
                                        </p:attrNameLst>
                                      </p:cBhvr>
                                      <p:tavLst>
                                        <p:tav tm="0">
                                          <p:val>
                                            <p:strVal val="ppt_w"/>
                                          </p:val>
                                        </p:tav>
                                        <p:tav tm="100000">
                                          <p:val>
                                            <p:strVal val="ppt_w*0.70"/>
                                          </p:val>
                                        </p:tav>
                                      </p:tavLst>
                                    </p:anim>
                                    <p:anim calcmode="lin" valueType="num">
                                      <p:cBhvr>
                                        <p:cTn id="23" dur="1000"/>
                                        <p:tgtEl>
                                          <p:spTgt spid="39"/>
                                        </p:tgtEl>
                                        <p:attrNameLst>
                                          <p:attrName>ppt_h</p:attrName>
                                        </p:attrNameLst>
                                      </p:cBhvr>
                                      <p:tavLst>
                                        <p:tav tm="0">
                                          <p:val>
                                            <p:strVal val="ppt_h"/>
                                          </p:val>
                                        </p:tav>
                                        <p:tav tm="100000">
                                          <p:val>
                                            <p:strVal val="ppt_h"/>
                                          </p:val>
                                        </p:tav>
                                      </p:tavLst>
                                    </p:anim>
                                    <p:animEffect transition="out" filter="fade">
                                      <p:cBhvr>
                                        <p:cTn id="24" dur="1000"/>
                                        <p:tgtEl>
                                          <p:spTgt spid="39"/>
                                        </p:tgtEl>
                                      </p:cBhvr>
                                    </p:animEffect>
                                    <p:set>
                                      <p:cBhvr>
                                        <p:cTn id="25" dur="1" fill="hold">
                                          <p:stCondLst>
                                            <p:cond delay="999"/>
                                          </p:stCondLst>
                                        </p:cTn>
                                        <p:tgtEl>
                                          <p:spTgt spid="39"/>
                                        </p:tgtEl>
                                        <p:attrNameLst>
                                          <p:attrName>style.visibility</p:attrName>
                                        </p:attrNameLst>
                                      </p:cBhvr>
                                      <p:to>
                                        <p:strVal val="hidden"/>
                                      </p:to>
                                    </p:se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1000"/>
                                        <p:tgtEl>
                                          <p:spTgt spid="14"/>
                                        </p:tgtEl>
                                      </p:cBhvr>
                                    </p:animEffect>
                                  </p:childTnLst>
                                </p:cTn>
                              </p:par>
                              <p:par>
                                <p:cTn id="29" presetID="5" presetClass="entr" presetSubtype="10" fill="hold" grpId="2"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1000"/>
                                        <p:tgtEl>
                                          <p:spTgt spid="21"/>
                                        </p:tgtEl>
                                      </p:cBhvr>
                                    </p:animEffect>
                                  </p:childTnLst>
                                </p:cTn>
                              </p:par>
                              <p:par>
                                <p:cTn id="32" presetID="5" presetClass="entr" presetSubtype="10" fill="hold" grpId="2"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1000"/>
                                        <p:tgtEl>
                                          <p:spTgt spid="24"/>
                                        </p:tgtEl>
                                      </p:cBhvr>
                                    </p:animEffect>
                                  </p:childTnLst>
                                </p:cTn>
                              </p:par>
                              <p:par>
                                <p:cTn id="35" presetID="26" presetClass="emph" presetSubtype="0" repeatCount="indefinite" fill="hold" grpId="3" nodeType="withEffect">
                                  <p:stCondLst>
                                    <p:cond delay="0"/>
                                  </p:stCondLst>
                                  <p:endCondLst>
                                    <p:cond evt="onNext" delay="0">
                                      <p:tgtEl>
                                        <p:sldTgt/>
                                      </p:tgtEl>
                                    </p:cond>
                                  </p:endCondLst>
                                  <p:childTnLst>
                                    <p:animEffect transition="out" filter="fade">
                                      <p:cBhvr>
                                        <p:cTn id="36" dur="1000" tmFilter="0, 0; .2, .5; .8, .5; 1, 0"/>
                                        <p:tgtEl>
                                          <p:spTgt spid="21"/>
                                        </p:tgtEl>
                                      </p:cBhvr>
                                    </p:animEffect>
                                    <p:animScale>
                                      <p:cBhvr>
                                        <p:cTn id="37" dur="500" autoRev="1" fill="hold"/>
                                        <p:tgtEl>
                                          <p:spTgt spid="21"/>
                                        </p:tgtEl>
                                      </p:cBhvr>
                                      <p:by x="105000" y="105000"/>
                                    </p:animScale>
                                  </p:childTnLst>
                                </p:cTn>
                              </p:par>
                              <p:par>
                                <p:cTn id="38" presetID="26" presetClass="emph" presetSubtype="0" repeatCount="indefinite" fill="hold" grpId="3" nodeType="withEffect">
                                  <p:stCondLst>
                                    <p:cond delay="0"/>
                                  </p:stCondLst>
                                  <p:endCondLst>
                                    <p:cond evt="onNext" delay="0">
                                      <p:tgtEl>
                                        <p:sldTgt/>
                                      </p:tgtEl>
                                    </p:cond>
                                  </p:endCondLst>
                                  <p:childTnLst>
                                    <p:animEffect transition="out" filter="fade">
                                      <p:cBhvr>
                                        <p:cTn id="39" dur="1000" tmFilter="0, 0; .2, .5; .8, .5; 1, 0"/>
                                        <p:tgtEl>
                                          <p:spTgt spid="24"/>
                                        </p:tgtEl>
                                      </p:cBhvr>
                                    </p:animEffect>
                                    <p:animScale>
                                      <p:cBhvr>
                                        <p:cTn id="40" dur="500" autoRev="1" fill="hold"/>
                                        <p:tgtEl>
                                          <p:spTgt spid="24"/>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55" presetClass="exit" presetSubtype="0" fill="hold" grpId="4" nodeType="clickEffect">
                                  <p:stCondLst>
                                    <p:cond delay="0"/>
                                  </p:stCondLst>
                                  <p:childTnLst>
                                    <p:anim calcmode="lin" valueType="num">
                                      <p:cBhvr>
                                        <p:cTn id="44" dur="1000"/>
                                        <p:tgtEl>
                                          <p:spTgt spid="21"/>
                                        </p:tgtEl>
                                        <p:attrNameLst>
                                          <p:attrName>ppt_w</p:attrName>
                                        </p:attrNameLst>
                                      </p:cBhvr>
                                      <p:tavLst>
                                        <p:tav tm="0">
                                          <p:val>
                                            <p:strVal val="ppt_w"/>
                                          </p:val>
                                        </p:tav>
                                        <p:tav tm="100000">
                                          <p:val>
                                            <p:strVal val="ppt_w*0.70"/>
                                          </p:val>
                                        </p:tav>
                                      </p:tavLst>
                                    </p:anim>
                                    <p:anim calcmode="lin" valueType="num">
                                      <p:cBhvr>
                                        <p:cTn id="45" dur="1000"/>
                                        <p:tgtEl>
                                          <p:spTgt spid="21"/>
                                        </p:tgtEl>
                                        <p:attrNameLst>
                                          <p:attrName>ppt_h</p:attrName>
                                        </p:attrNameLst>
                                      </p:cBhvr>
                                      <p:tavLst>
                                        <p:tav tm="0">
                                          <p:val>
                                            <p:strVal val="ppt_h"/>
                                          </p:val>
                                        </p:tav>
                                        <p:tav tm="100000">
                                          <p:val>
                                            <p:strVal val="ppt_h"/>
                                          </p:val>
                                        </p:tav>
                                      </p:tavLst>
                                    </p:anim>
                                    <p:animEffect transition="out" filter="fade">
                                      <p:cBhvr>
                                        <p:cTn id="46" dur="1000"/>
                                        <p:tgtEl>
                                          <p:spTgt spid="21"/>
                                        </p:tgtEl>
                                      </p:cBhvr>
                                    </p:animEffect>
                                    <p:set>
                                      <p:cBhvr>
                                        <p:cTn id="47" dur="1" fill="hold">
                                          <p:stCondLst>
                                            <p:cond delay="999"/>
                                          </p:stCondLst>
                                        </p:cTn>
                                        <p:tgtEl>
                                          <p:spTgt spid="21"/>
                                        </p:tgtEl>
                                        <p:attrNameLst>
                                          <p:attrName>style.visibility</p:attrName>
                                        </p:attrNameLst>
                                      </p:cBhvr>
                                      <p:to>
                                        <p:strVal val="hidden"/>
                                      </p:to>
                                    </p:set>
                                  </p:childTnLst>
                                </p:cTn>
                              </p:par>
                              <p:par>
                                <p:cTn id="48" presetID="55" presetClass="exit" presetSubtype="0" fill="hold" grpId="4" nodeType="withEffect">
                                  <p:stCondLst>
                                    <p:cond delay="0"/>
                                  </p:stCondLst>
                                  <p:childTnLst>
                                    <p:anim calcmode="lin" valueType="num">
                                      <p:cBhvr>
                                        <p:cTn id="49" dur="1000"/>
                                        <p:tgtEl>
                                          <p:spTgt spid="24"/>
                                        </p:tgtEl>
                                        <p:attrNameLst>
                                          <p:attrName>ppt_w</p:attrName>
                                        </p:attrNameLst>
                                      </p:cBhvr>
                                      <p:tavLst>
                                        <p:tav tm="0">
                                          <p:val>
                                            <p:strVal val="ppt_w"/>
                                          </p:val>
                                        </p:tav>
                                        <p:tav tm="100000">
                                          <p:val>
                                            <p:strVal val="ppt_w*0.70"/>
                                          </p:val>
                                        </p:tav>
                                      </p:tavLst>
                                    </p:anim>
                                    <p:anim calcmode="lin" valueType="num">
                                      <p:cBhvr>
                                        <p:cTn id="50" dur="1000"/>
                                        <p:tgtEl>
                                          <p:spTgt spid="24"/>
                                        </p:tgtEl>
                                        <p:attrNameLst>
                                          <p:attrName>ppt_h</p:attrName>
                                        </p:attrNameLst>
                                      </p:cBhvr>
                                      <p:tavLst>
                                        <p:tav tm="0">
                                          <p:val>
                                            <p:strVal val="ppt_h"/>
                                          </p:val>
                                        </p:tav>
                                        <p:tav tm="100000">
                                          <p:val>
                                            <p:strVal val="ppt_h"/>
                                          </p:val>
                                        </p:tav>
                                      </p:tavLst>
                                    </p:anim>
                                    <p:animEffect transition="out" filter="fade">
                                      <p:cBhvr>
                                        <p:cTn id="51" dur="1000"/>
                                        <p:tgtEl>
                                          <p:spTgt spid="24"/>
                                        </p:tgtEl>
                                      </p:cBhvr>
                                    </p:animEffect>
                                    <p:set>
                                      <p:cBhvr>
                                        <p:cTn id="52" dur="1" fill="hold">
                                          <p:stCondLst>
                                            <p:cond delay="999"/>
                                          </p:stCondLst>
                                        </p:cTn>
                                        <p:tgtEl>
                                          <p:spTgt spid="24"/>
                                        </p:tgtEl>
                                        <p:attrNameLst>
                                          <p:attrName>style.visibility</p:attrName>
                                        </p:attrNameLst>
                                      </p:cBhvr>
                                      <p:to>
                                        <p:strVal val="hidden"/>
                                      </p:to>
                                    </p:set>
                                  </p:childTnLst>
                                </p:cTn>
                              </p:par>
                              <p:par>
                                <p:cTn id="53" presetID="5" presetClass="entr" presetSubtype="10" fill="hold" grpId="2"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heckerboard(across)">
                                      <p:cBhvr>
                                        <p:cTn id="55" dur="1000"/>
                                        <p:tgtEl>
                                          <p:spTgt spid="27"/>
                                        </p:tgtEl>
                                      </p:cBhvr>
                                    </p:animEffect>
                                  </p:childTnLst>
                                </p:cTn>
                              </p:par>
                              <p:par>
                                <p:cTn id="56" presetID="5" presetClass="entr" presetSubtype="10" fill="hold" grpId="3"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heckerboard(across)">
                                      <p:cBhvr>
                                        <p:cTn id="58" dur="1000"/>
                                        <p:tgtEl>
                                          <p:spTgt spid="27"/>
                                        </p:tgtEl>
                                      </p:cBhvr>
                                    </p:animEffect>
                                  </p:childTnLst>
                                </p:cTn>
                              </p:par>
                              <p:par>
                                <p:cTn id="59" presetID="26" presetClass="emph" presetSubtype="0" repeatCount="indefinite" fill="hold" grpId="4" nodeType="withEffect">
                                  <p:stCondLst>
                                    <p:cond delay="0"/>
                                  </p:stCondLst>
                                  <p:endCondLst>
                                    <p:cond evt="onNext" delay="0">
                                      <p:tgtEl>
                                        <p:sldTgt/>
                                      </p:tgtEl>
                                    </p:cond>
                                  </p:endCondLst>
                                  <p:childTnLst>
                                    <p:animEffect transition="out" filter="fade">
                                      <p:cBhvr>
                                        <p:cTn id="60" dur="1000" tmFilter="0, 0; .2, .5; .8, .5; 1, 0"/>
                                        <p:tgtEl>
                                          <p:spTgt spid="27"/>
                                        </p:tgtEl>
                                      </p:cBhvr>
                                    </p:animEffect>
                                    <p:animScale>
                                      <p:cBhvr>
                                        <p:cTn id="61" dur="500" autoRev="1" fill="hold"/>
                                        <p:tgtEl>
                                          <p:spTgt spid="27"/>
                                        </p:tgtEl>
                                      </p:cBhvr>
                                      <p:by x="105000" y="105000"/>
                                    </p:animScale>
                                  </p:childTnLst>
                                </p:cTn>
                              </p:par>
                              <p:par>
                                <p:cTn id="62" presetID="5" presetClass="entr" presetSubtype="1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heckerboard(across)">
                                      <p:cBhvr>
                                        <p:cTn id="64" dur="10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xit" presetSubtype="0" fill="hold" grpId="1" nodeType="clickEffect">
                                  <p:stCondLst>
                                    <p:cond delay="0"/>
                                  </p:stCondLst>
                                  <p:childTnLst>
                                    <p:anim calcmode="lin" valueType="num">
                                      <p:cBhvr>
                                        <p:cTn id="68" dur="1000"/>
                                        <p:tgtEl>
                                          <p:spTgt spid="27"/>
                                        </p:tgtEl>
                                        <p:attrNameLst>
                                          <p:attrName>ppt_w</p:attrName>
                                        </p:attrNameLst>
                                      </p:cBhvr>
                                      <p:tavLst>
                                        <p:tav tm="0">
                                          <p:val>
                                            <p:strVal val="ppt_w"/>
                                          </p:val>
                                        </p:tav>
                                        <p:tav tm="100000">
                                          <p:val>
                                            <p:strVal val="ppt_w*0.70"/>
                                          </p:val>
                                        </p:tav>
                                      </p:tavLst>
                                    </p:anim>
                                    <p:anim calcmode="lin" valueType="num">
                                      <p:cBhvr>
                                        <p:cTn id="69" dur="1000"/>
                                        <p:tgtEl>
                                          <p:spTgt spid="27"/>
                                        </p:tgtEl>
                                        <p:attrNameLst>
                                          <p:attrName>ppt_h</p:attrName>
                                        </p:attrNameLst>
                                      </p:cBhvr>
                                      <p:tavLst>
                                        <p:tav tm="0">
                                          <p:val>
                                            <p:strVal val="ppt_h"/>
                                          </p:val>
                                        </p:tav>
                                        <p:tav tm="100000">
                                          <p:val>
                                            <p:strVal val="ppt_h"/>
                                          </p:val>
                                        </p:tav>
                                      </p:tavLst>
                                    </p:anim>
                                    <p:animEffect transition="out" filter="fade">
                                      <p:cBhvr>
                                        <p:cTn id="70" dur="1000"/>
                                        <p:tgtEl>
                                          <p:spTgt spid="27"/>
                                        </p:tgtEl>
                                      </p:cBhvr>
                                    </p:animEffect>
                                    <p:set>
                                      <p:cBhvr>
                                        <p:cTn id="71" dur="1" fill="hold">
                                          <p:stCondLst>
                                            <p:cond delay="999"/>
                                          </p:stCondLst>
                                        </p:cTn>
                                        <p:tgtEl>
                                          <p:spTgt spid="27"/>
                                        </p:tgtEl>
                                        <p:attrNameLst>
                                          <p:attrName>style.visibility</p:attrName>
                                        </p:attrNameLst>
                                      </p:cBhvr>
                                      <p:to>
                                        <p:strVal val="hidden"/>
                                      </p:to>
                                    </p:set>
                                  </p:childTnLst>
                                </p:cTn>
                              </p:par>
                              <p:par>
                                <p:cTn id="72" presetID="55" presetClass="entr" presetSubtype="0"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p:cTn id="74" dur="1000" fill="hold"/>
                                        <p:tgtEl>
                                          <p:spTgt spid="2"/>
                                        </p:tgtEl>
                                        <p:attrNameLst>
                                          <p:attrName>ppt_w</p:attrName>
                                        </p:attrNameLst>
                                      </p:cBhvr>
                                      <p:tavLst>
                                        <p:tav tm="0">
                                          <p:val>
                                            <p:strVal val="#ppt_w*0.70"/>
                                          </p:val>
                                        </p:tav>
                                        <p:tav tm="100000">
                                          <p:val>
                                            <p:strVal val="#ppt_w"/>
                                          </p:val>
                                        </p:tav>
                                      </p:tavLst>
                                    </p:anim>
                                    <p:anim calcmode="lin" valueType="num">
                                      <p:cBhvr>
                                        <p:cTn id="75" dur="1000" fill="hold"/>
                                        <p:tgtEl>
                                          <p:spTgt spid="2"/>
                                        </p:tgtEl>
                                        <p:attrNameLst>
                                          <p:attrName>ppt_h</p:attrName>
                                        </p:attrNameLst>
                                      </p:cBhvr>
                                      <p:tavLst>
                                        <p:tav tm="0">
                                          <p:val>
                                            <p:strVal val="#ppt_h"/>
                                          </p:val>
                                        </p:tav>
                                        <p:tav tm="100000">
                                          <p:val>
                                            <p:strVal val="#ppt_h"/>
                                          </p:val>
                                        </p:tav>
                                      </p:tavLst>
                                    </p:anim>
                                    <p:animEffect transition="in" filter="fade">
                                      <p:cBhvr>
                                        <p:cTn id="76" dur="1000"/>
                                        <p:tgtEl>
                                          <p:spTgt spid="2"/>
                                        </p:tgtEl>
                                      </p:cBhvr>
                                    </p:animEffect>
                                  </p:childTnLst>
                                </p:cTn>
                              </p:par>
                              <p:par>
                                <p:cTn id="77" presetID="5" presetClass="entr" presetSubtype="1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checkerboard(across)">
                                      <p:cBhvr>
                                        <p:cTn id="79" dur="10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1000" fill="hold"/>
                                        <p:tgtEl>
                                          <p:spTgt spid="12"/>
                                        </p:tgtEl>
                                        <p:attrNameLst>
                                          <p:attrName>ppt_w</p:attrName>
                                        </p:attrNameLst>
                                      </p:cBhvr>
                                      <p:tavLst>
                                        <p:tav tm="0">
                                          <p:val>
                                            <p:strVal val="#ppt_w*0.70"/>
                                          </p:val>
                                        </p:tav>
                                        <p:tav tm="100000">
                                          <p:val>
                                            <p:strVal val="#ppt_w"/>
                                          </p:val>
                                        </p:tav>
                                      </p:tavLst>
                                    </p:anim>
                                    <p:anim calcmode="lin" valueType="num">
                                      <p:cBhvr>
                                        <p:cTn id="85" dur="1000" fill="hold"/>
                                        <p:tgtEl>
                                          <p:spTgt spid="12"/>
                                        </p:tgtEl>
                                        <p:attrNameLst>
                                          <p:attrName>ppt_h</p:attrName>
                                        </p:attrNameLst>
                                      </p:cBhvr>
                                      <p:tavLst>
                                        <p:tav tm="0">
                                          <p:val>
                                            <p:strVal val="#ppt_h"/>
                                          </p:val>
                                        </p:tav>
                                        <p:tav tm="100000">
                                          <p:val>
                                            <p:strVal val="#ppt_h"/>
                                          </p:val>
                                        </p:tav>
                                      </p:tavLst>
                                    </p:anim>
                                    <p:animEffect transition="in" filter="fade">
                                      <p:cBhvr>
                                        <p:cTn id="86" dur="1000"/>
                                        <p:tgtEl>
                                          <p:spTgt spid="12"/>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1000" fill="hold"/>
                                        <p:tgtEl>
                                          <p:spTgt spid="34"/>
                                        </p:tgtEl>
                                        <p:attrNameLst>
                                          <p:attrName>ppt_w</p:attrName>
                                        </p:attrNameLst>
                                      </p:cBhvr>
                                      <p:tavLst>
                                        <p:tav tm="0">
                                          <p:val>
                                            <p:strVal val="#ppt_w*0.70"/>
                                          </p:val>
                                        </p:tav>
                                        <p:tav tm="100000">
                                          <p:val>
                                            <p:strVal val="#ppt_w"/>
                                          </p:val>
                                        </p:tav>
                                      </p:tavLst>
                                    </p:anim>
                                    <p:anim calcmode="lin" valueType="num">
                                      <p:cBhvr>
                                        <p:cTn id="90" dur="1000" fill="hold"/>
                                        <p:tgtEl>
                                          <p:spTgt spid="34"/>
                                        </p:tgtEl>
                                        <p:attrNameLst>
                                          <p:attrName>ppt_h</p:attrName>
                                        </p:attrNameLst>
                                      </p:cBhvr>
                                      <p:tavLst>
                                        <p:tav tm="0">
                                          <p:val>
                                            <p:strVal val="#ppt_h"/>
                                          </p:val>
                                        </p:tav>
                                        <p:tav tm="100000">
                                          <p:val>
                                            <p:strVal val="#ppt_h"/>
                                          </p:val>
                                        </p:tav>
                                      </p:tavLst>
                                    </p:anim>
                                    <p:animEffect transition="in" filter="fade">
                                      <p:cBhvr>
                                        <p:cTn id="91" dur="1000"/>
                                        <p:tgtEl>
                                          <p:spTgt spid="34"/>
                                        </p:tgtEl>
                                      </p:cBhvr>
                                    </p:animEffect>
                                  </p:childTnLst>
                                </p:cTn>
                              </p:par>
                              <p:par>
                                <p:cTn id="92" presetID="5" presetClass="entr" presetSubtype="10"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checkerboard(across)">
                                      <p:cBhvr>
                                        <p:cTn id="94" dur="1000"/>
                                        <p:tgtEl>
                                          <p:spTgt spid="19"/>
                                        </p:tgtEl>
                                      </p:cBhvr>
                                    </p:animEffect>
                                  </p:childTnLst>
                                </p:cTn>
                              </p:par>
                              <p:par>
                                <p:cTn id="95" presetID="5" presetClass="entr" presetSubtype="1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checkerboard(across)">
                                      <p:cBhvr>
                                        <p:cTn id="9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2" animBg="1"/>
      <p:bldP spid="21" grpId="3" animBg="1"/>
      <p:bldP spid="21" grpId="4" animBg="1"/>
      <p:bldP spid="24" grpId="2" animBg="1"/>
      <p:bldP spid="24" grpId="3" animBg="1"/>
      <p:bldP spid="24" grpId="4" animBg="1"/>
      <p:bldP spid="27" grpId="1" animBg="1"/>
      <p:bldP spid="27" grpId="2" animBg="1"/>
      <p:bldP spid="27" grpId="3" animBg="1"/>
      <p:bldP spid="27" grpId="4" animBg="1"/>
      <p:bldP spid="39" grpId="0" animBg="1"/>
      <p:bldP spid="39" grpId="1" animBg="1"/>
      <p:bldP spid="39" grpId="2" animBg="1"/>
      <p:bldP spid="12" grpId="0" animBg="1"/>
      <p:bldP spid="34" grpId="0" animBg="1"/>
      <p:bldP spid="2" grpId="0" animBg="1"/>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2523</Words>
  <Application>Microsoft Office PowerPoint</Application>
  <PresentationFormat>ワイド画面</PresentationFormat>
  <Paragraphs>278</Paragraphs>
  <Slides>13</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Apple Color Emoji</vt:lpstr>
      <vt:lpstr>HGPｺﾞｼｯｸE</vt:lpstr>
      <vt:lpstr>HGP創英角ｺﾞｼｯｸUB</vt:lpstr>
      <vt:lpstr>ＭＳ Ｐゴシック</vt:lpstr>
      <vt:lpstr>ＭＳ 明朝</vt:lpstr>
      <vt:lpstr>メイリオ</vt:lpstr>
      <vt:lpstr>Arial</vt:lpstr>
      <vt:lpstr>Calibri</vt:lpstr>
      <vt:lpstr>Verdana</vt:lpstr>
      <vt:lpstr>Office ​​テーマ</vt:lpstr>
      <vt:lpstr>「生きる力」をはぐくむ 歯・口の健康づくり教育教材</vt:lpstr>
      <vt:lpstr>PowerPoint プレゼンテーション</vt:lpstr>
      <vt:lpstr>PowerPoint プレゼンテーション</vt:lpstr>
      <vt:lpstr>一生つかう大切な歯 </vt:lpstr>
      <vt:lpstr>PowerPoint プレゼンテーション</vt:lpstr>
      <vt:lpstr>PowerPoint プレゼンテーション</vt:lpstr>
      <vt:lpstr>PowerPoint プレゼンテーション</vt:lpstr>
      <vt:lpstr>お口の中を見てみよう</vt:lpstr>
      <vt:lpstr>口のまわりを見てみよう</vt:lpstr>
      <vt:lpstr>PowerPoint プレゼンテーション</vt:lpstr>
      <vt:lpstr>おいしくご飯を食べるには</vt:lpstr>
      <vt:lpstr>ハキハキと話すには</vt:lpstr>
      <vt:lpstr>しっかりと食べて話せることは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2021-07-05T10:08:29Z</dcterms:created>
  <dcterms:modified xsi:type="dcterms:W3CDTF">2025-02-25T02:10:05Z</dcterms:modified>
</cp:coreProperties>
</file>