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
  </p:notesMasterIdLst>
  <p:handoutMasterIdLst>
    <p:handoutMasterId r:id="rId8"/>
  </p:handoutMasterIdLst>
  <p:sldIdLst>
    <p:sldId id="460" r:id="rId2"/>
    <p:sldId id="515" r:id="rId3"/>
    <p:sldId id="464" r:id="rId4"/>
    <p:sldId id="516" r:id="rId5"/>
    <p:sldId id="517" r:id="rId6"/>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2)むし歯の原因とその予防" id="{2F17BBD9-A449-4142-B21C-F854BF814174}">
          <p14:sldIdLst>
            <p14:sldId id="460"/>
            <p14:sldId id="515"/>
            <p14:sldId id="464"/>
            <p14:sldId id="516"/>
            <p14:sldId id="517"/>
          </p14:sldIdLst>
        </p14:section>
      </p14:sectionLst>
    </p:ext>
    <p:ext uri="{EFAFB233-063F-42B5-8137-9DF3F51BA10A}">
      <p15:sldGuideLst xmlns:p15="http://schemas.microsoft.com/office/powerpoint/2012/main">
        <p15:guide id="1" orient="horz" pos="2160" userDrawn="1">
          <p15:clr>
            <a:srgbClr val="A4A3A4"/>
          </p15:clr>
        </p15:guide>
        <p15:guide id="2" pos="39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70"/>
    <a:srgbClr val="D6FAF8"/>
    <a:srgbClr val="00CC99"/>
    <a:srgbClr val="FFCC00"/>
    <a:srgbClr val="FFFF00"/>
    <a:srgbClr val="FF9933"/>
    <a:srgbClr val="FF3399"/>
    <a:srgbClr val="9999FF"/>
    <a:srgbClr val="339966"/>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65" autoAdjust="0"/>
    <p:restoredTop sz="81802" autoAdjust="0"/>
  </p:normalViewPr>
  <p:slideViewPr>
    <p:cSldViewPr>
      <p:cViewPr varScale="1">
        <p:scale>
          <a:sx n="60" d="100"/>
          <a:sy n="60" d="100"/>
        </p:scale>
        <p:origin x="858" y="60"/>
      </p:cViewPr>
      <p:guideLst>
        <p:guide orient="horz" pos="2160"/>
        <p:guide pos="3900"/>
      </p:guideLst>
    </p:cSldViewPr>
  </p:slideViewPr>
  <p:notesTextViewPr>
    <p:cViewPr>
      <p:scale>
        <a:sx n="1" d="1"/>
        <a:sy n="1" d="1"/>
      </p:scale>
      <p:origin x="0" y="0"/>
    </p:cViewPr>
  </p:notesTextViewPr>
  <p:sorterViewPr>
    <p:cViewPr varScale="1">
      <p:scale>
        <a:sx n="1" d="1"/>
        <a:sy n="1" d="1"/>
      </p:scale>
      <p:origin x="0" y="-4194"/>
    </p:cViewPr>
  </p:sorterViewPr>
  <p:notesViewPr>
    <p:cSldViewPr>
      <p:cViewPr varScale="1">
        <p:scale>
          <a:sx n="77" d="100"/>
          <a:sy n="77" d="100"/>
        </p:scale>
        <p:origin x="21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6977" cy="513789"/>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0650" y="0"/>
            <a:ext cx="3076976" cy="513789"/>
          </a:xfrm>
          <a:prstGeom prst="rect">
            <a:avLst/>
          </a:prstGeom>
        </p:spPr>
        <p:txBody>
          <a:bodyPr vert="horz" lIns="95463" tIns="47732" rIns="95463" bIns="47732" rtlCol="0"/>
          <a:lstStyle>
            <a:lvl1pPr algn="r">
              <a:defRPr sz="1300"/>
            </a:lvl1pPr>
          </a:lstStyle>
          <a:p>
            <a:fld id="{765BF51B-74E2-4F0D-BBBB-60F4EB9FBA9D}" type="datetimeFigureOut">
              <a:rPr kumimoji="1" lang="ja-JP" altLang="en-US" smtClean="0"/>
              <a:t>2025/3/31</a:t>
            </a:fld>
            <a:endParaRPr kumimoji="1" lang="ja-JP" altLang="en-US"/>
          </a:p>
        </p:txBody>
      </p:sp>
      <p:sp>
        <p:nvSpPr>
          <p:cNvPr id="4" name="フッター プレースホルダー 3"/>
          <p:cNvSpPr>
            <a:spLocks noGrp="1"/>
          </p:cNvSpPr>
          <p:nvPr>
            <p:ph type="ftr" sz="quarter" idx="2"/>
          </p:nvPr>
        </p:nvSpPr>
        <p:spPr>
          <a:xfrm>
            <a:off x="1" y="9720824"/>
            <a:ext cx="3076977" cy="513789"/>
          </a:xfrm>
          <a:prstGeom prst="rect">
            <a:avLst/>
          </a:prstGeom>
        </p:spPr>
        <p:txBody>
          <a:bodyPr vert="horz" lIns="95463" tIns="47732" rIns="95463" bIns="47732"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0650" y="9720824"/>
            <a:ext cx="3076976" cy="513789"/>
          </a:xfrm>
          <a:prstGeom prst="rect">
            <a:avLst/>
          </a:prstGeom>
        </p:spPr>
        <p:txBody>
          <a:bodyPr vert="horz" lIns="95463" tIns="47732" rIns="95463" bIns="47732" rtlCol="0" anchor="b"/>
          <a:lstStyle>
            <a:lvl1pPr algn="r">
              <a:defRPr sz="1300"/>
            </a:lvl1pPr>
          </a:lstStyle>
          <a:p>
            <a:fld id="{B5DADC80-918F-445A-AD56-CA415887F2DA}" type="slidenum">
              <a:rPr kumimoji="1" lang="ja-JP" altLang="en-US" smtClean="0"/>
              <a:t>‹#›</a:t>
            </a:fld>
            <a:endParaRPr kumimoji="1" lang="ja-JP" altLang="en-US"/>
          </a:p>
        </p:txBody>
      </p:sp>
    </p:spTree>
    <p:extLst>
      <p:ext uri="{BB962C8B-B14F-4D97-AF65-F5344CB8AC3E}">
        <p14:creationId xmlns:p14="http://schemas.microsoft.com/office/powerpoint/2010/main" val="40699636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1731"/>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4" cy="511731"/>
          </a:xfrm>
          <a:prstGeom prst="rect">
            <a:avLst/>
          </a:prstGeom>
        </p:spPr>
        <p:txBody>
          <a:bodyPr vert="horz" lIns="95463" tIns="47732" rIns="95463" bIns="47732" rtlCol="0"/>
          <a:lstStyle>
            <a:lvl1pPr algn="r">
              <a:defRPr sz="1300"/>
            </a:lvl1pPr>
          </a:lstStyle>
          <a:p>
            <a:fld id="{9E41456C-E9CF-4A3B-A360-FAFD8267C420}" type="datetimeFigureOut">
              <a:rPr kumimoji="1" lang="ja-JP" altLang="en-US" smtClean="0"/>
              <a:pPr/>
              <a:t>2025/3/31</a:t>
            </a:fld>
            <a:endParaRPr kumimoji="1" lang="ja-JP" altLang="en-US"/>
          </a:p>
        </p:txBody>
      </p:sp>
      <p:sp>
        <p:nvSpPr>
          <p:cNvPr id="4" name="スライド イメージ プレースホルダー 3"/>
          <p:cNvSpPr>
            <a:spLocks noGrp="1" noRot="1" noChangeAspect="1"/>
          </p:cNvSpPr>
          <p:nvPr>
            <p:ph type="sldImg" idx="2"/>
          </p:nvPr>
        </p:nvSpPr>
        <p:spPr>
          <a:xfrm>
            <a:off x="138113" y="766763"/>
            <a:ext cx="6823075" cy="3838575"/>
          </a:xfrm>
          <a:prstGeom prst="rect">
            <a:avLst/>
          </a:prstGeom>
          <a:noFill/>
          <a:ln w="12700">
            <a:solidFill>
              <a:prstClr val="black"/>
            </a:solidFill>
          </a:ln>
        </p:spPr>
        <p:txBody>
          <a:bodyPr vert="horz" lIns="95463" tIns="47732" rIns="95463" bIns="47732" rtlCol="0" anchor="ctr"/>
          <a:lstStyle/>
          <a:p>
            <a:endParaRPr lang="ja-JP" altLang="en-US"/>
          </a:p>
        </p:txBody>
      </p:sp>
      <p:sp>
        <p:nvSpPr>
          <p:cNvPr id="5" name="ノート プレースホルダー 4"/>
          <p:cNvSpPr>
            <a:spLocks noGrp="1"/>
          </p:cNvSpPr>
          <p:nvPr>
            <p:ph type="body" sz="quarter" idx="3"/>
          </p:nvPr>
        </p:nvSpPr>
        <p:spPr>
          <a:xfrm>
            <a:off x="709931" y="4861442"/>
            <a:ext cx="5679440" cy="4605576"/>
          </a:xfrm>
          <a:prstGeom prst="rect">
            <a:avLst/>
          </a:prstGeom>
        </p:spPr>
        <p:txBody>
          <a:bodyPr vert="horz" lIns="95463" tIns="47732" rIns="95463" bIns="4773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6"/>
            <a:ext cx="3076364" cy="511731"/>
          </a:xfrm>
          <a:prstGeom prst="rect">
            <a:avLst/>
          </a:prstGeom>
        </p:spPr>
        <p:txBody>
          <a:bodyPr vert="horz" lIns="95463" tIns="47732" rIns="95463" bIns="4773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6"/>
            <a:ext cx="3076364" cy="511731"/>
          </a:xfrm>
          <a:prstGeom prst="rect">
            <a:avLst/>
          </a:prstGeom>
        </p:spPr>
        <p:txBody>
          <a:bodyPr vert="horz" lIns="95463" tIns="47732" rIns="95463" bIns="47732" rtlCol="0" anchor="b"/>
          <a:lstStyle>
            <a:lvl1pPr algn="r">
              <a:defRPr sz="1300"/>
            </a:lvl1pPr>
          </a:lstStyle>
          <a:p>
            <a:fld id="{D2569595-CB9C-4055-8312-7BBEB59C1C8D}" type="slidenum">
              <a:rPr kumimoji="1" lang="ja-JP" altLang="en-US" smtClean="0"/>
              <a:pPr/>
              <a:t>‹#›</a:t>
            </a:fld>
            <a:endParaRPr kumimoji="1" lang="ja-JP" altLang="en-US"/>
          </a:p>
        </p:txBody>
      </p:sp>
    </p:spTree>
    <p:extLst>
      <p:ext uri="{BB962C8B-B14F-4D97-AF65-F5344CB8AC3E}">
        <p14:creationId xmlns:p14="http://schemas.microsoft.com/office/powerpoint/2010/main" val="18263807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2BFE44-2925-4151-A9B1-C8FD6081D249}" type="slidenum">
              <a:rPr lang="en-US" altLang="ja-JP"/>
              <a:pPr/>
              <a:t>1</a:t>
            </a:fld>
            <a:endParaRPr lang="en-US" altLang="ja-JP"/>
          </a:p>
        </p:txBody>
      </p:sp>
      <p:sp>
        <p:nvSpPr>
          <p:cNvPr id="323586" name="Rectangle 2"/>
          <p:cNvSpPr>
            <a:spLocks noGrp="1" noRot="1" noChangeAspect="1" noChangeArrowheads="1" noTextEdit="1"/>
          </p:cNvSpPr>
          <p:nvPr>
            <p:ph type="sldImg"/>
          </p:nvPr>
        </p:nvSpPr>
        <p:spPr>
          <a:xfrm>
            <a:off x="138113" y="766763"/>
            <a:ext cx="6823075" cy="3838575"/>
          </a:xfrm>
          <a:ln/>
        </p:spPr>
      </p:sp>
      <p:sp>
        <p:nvSpPr>
          <p:cNvPr id="323587" name="Rectangle 3"/>
          <p:cNvSpPr>
            <a:spLocks noGrp="1" noChangeArrowheads="1"/>
          </p:cNvSpPr>
          <p:nvPr>
            <p:ph type="body" idx="1"/>
          </p:nvPr>
        </p:nvSpPr>
        <p:spPr/>
        <p:txBody>
          <a:bodyPr/>
          <a:lstStyle/>
          <a:p>
            <a:pPr rtl="0"/>
            <a:r>
              <a:rPr lang="ja-JP" altLang="en-US" dirty="0">
                <a:latin typeface="+mn-ea"/>
                <a:ea typeface="+mn-ea"/>
              </a:rPr>
              <a:t>歯のしくみとむし歯の進行について</a:t>
            </a:r>
            <a:endParaRPr lang="en-US" altLang="ja-JP" dirty="0">
              <a:latin typeface="+mn-ea"/>
              <a:ea typeface="+mn-ea"/>
            </a:endParaRPr>
          </a:p>
          <a:p>
            <a:pPr rtl="0"/>
            <a:endParaRPr lang="ja-JP" altLang="en-US" dirty="0">
              <a:latin typeface="+mn-ea"/>
              <a:ea typeface="+mn-ea"/>
            </a:endParaRPr>
          </a:p>
          <a:p>
            <a:pPr rtl="0"/>
            <a:r>
              <a:rPr lang="ja-JP" altLang="en-US" dirty="0">
                <a:latin typeface="+mn-ea"/>
                <a:ea typeface="+mn-ea"/>
              </a:rPr>
              <a:t>●歯は歯冠（歯肉から出た部分）と歯根（歯肉の中に埋まっている部分）からなります。</a:t>
            </a:r>
            <a:endParaRPr lang="en-US" altLang="ja-JP" dirty="0">
              <a:latin typeface="+mn-ea"/>
              <a:ea typeface="+mn-ea"/>
            </a:endParaRPr>
          </a:p>
          <a:p>
            <a:pPr rtl="0"/>
            <a:endParaRPr lang="ja-JP" altLang="en-US" dirty="0">
              <a:latin typeface="+mn-ea"/>
              <a:ea typeface="+mn-ea"/>
            </a:endParaRPr>
          </a:p>
          <a:p>
            <a:pPr rtl="0"/>
            <a:r>
              <a:rPr lang="ja-JP" altLang="en-US" dirty="0">
                <a:latin typeface="+mn-ea"/>
                <a:ea typeface="+mn-ea"/>
              </a:rPr>
              <a:t>　エナメル質　：　歯冠部の表面の最も硬い部分。</a:t>
            </a:r>
          </a:p>
          <a:p>
            <a:pPr rtl="0"/>
            <a:r>
              <a:rPr lang="ja-JP" altLang="en-US" dirty="0">
                <a:latin typeface="+mn-ea"/>
                <a:ea typeface="+mn-ea"/>
              </a:rPr>
              <a:t>　象牙質　：　歯の形を作っている歯髄を取り囲んでいる部分。</a:t>
            </a:r>
          </a:p>
          <a:p>
            <a:pPr rtl="0"/>
            <a:r>
              <a:rPr lang="ja-JP" altLang="en-US" dirty="0">
                <a:latin typeface="+mn-ea"/>
                <a:ea typeface="+mn-ea"/>
              </a:rPr>
              <a:t>　セメント質　：　歯根の表面を取り囲んでいる部分。</a:t>
            </a:r>
          </a:p>
          <a:p>
            <a:pPr rtl="0"/>
            <a:r>
              <a:rPr lang="ja-JP" altLang="en-US" dirty="0">
                <a:latin typeface="+mn-ea"/>
                <a:ea typeface="+mn-ea"/>
              </a:rPr>
              <a:t>　歯髄　：　歯の中心部にある組織で、神経や血管が通っています。</a:t>
            </a:r>
          </a:p>
          <a:p>
            <a:pPr rtl="0"/>
            <a:r>
              <a:rPr lang="ja-JP" altLang="en-US" dirty="0">
                <a:latin typeface="+mn-ea"/>
                <a:ea typeface="+mn-ea"/>
              </a:rPr>
              <a:t>　歯肉　：　歯冠の周囲のピンク色をした粘膜。</a:t>
            </a:r>
          </a:p>
          <a:p>
            <a:pPr rtl="0"/>
            <a:r>
              <a:rPr lang="ja-JP" altLang="en-US" dirty="0">
                <a:latin typeface="+mn-ea"/>
                <a:ea typeface="+mn-ea"/>
              </a:rPr>
              <a:t>　歯槽骨　：　歯を支えている骨。</a:t>
            </a:r>
          </a:p>
          <a:p>
            <a:pPr rtl="0"/>
            <a:r>
              <a:rPr lang="ja-JP" altLang="en-US" dirty="0">
                <a:latin typeface="+mn-ea"/>
                <a:ea typeface="+mn-ea"/>
              </a:rPr>
              <a:t>　歯根膜　：　歯根と歯槽骨の間にある薄い膜。</a:t>
            </a:r>
            <a:endParaRPr lang="en-US" altLang="ja-JP" dirty="0">
              <a:latin typeface="+mn-ea"/>
              <a:ea typeface="+mn-ea"/>
            </a:endParaRPr>
          </a:p>
          <a:p>
            <a:pPr rtl="0"/>
            <a:endParaRPr lang="ja-JP" altLang="en-US" dirty="0">
              <a:latin typeface="+mn-ea"/>
              <a:ea typeface="+mn-ea"/>
            </a:endParaRPr>
          </a:p>
          <a:p>
            <a:pPr rtl="0"/>
            <a:r>
              <a:rPr lang="en-US" altLang="ja-JP" dirty="0">
                <a:latin typeface="+mn-ea"/>
                <a:ea typeface="+mn-ea"/>
              </a:rPr>
              <a:t>〈</a:t>
            </a:r>
            <a:r>
              <a:rPr lang="ja-JP" altLang="en-US" dirty="0">
                <a:latin typeface="+mn-ea"/>
                <a:ea typeface="+mn-ea"/>
              </a:rPr>
              <a:t>むし歯の進行について</a:t>
            </a:r>
            <a:r>
              <a:rPr lang="en-US" altLang="ja-JP" dirty="0">
                <a:latin typeface="+mn-ea"/>
                <a:ea typeface="+mn-ea"/>
              </a:rPr>
              <a:t>〉</a:t>
            </a:r>
            <a:endParaRPr lang="ja-JP" altLang="en-US" dirty="0">
              <a:latin typeface="+mn-ea"/>
              <a:ea typeface="+mn-ea"/>
            </a:endParaRPr>
          </a:p>
          <a:p>
            <a:pPr rtl="0"/>
            <a:r>
              <a:rPr lang="ja-JP" altLang="en-US" dirty="0">
                <a:latin typeface="+mn-ea"/>
                <a:ea typeface="+mn-ea"/>
              </a:rPr>
              <a:t>●Ｃ１：エナメル質が溶かされ、歯の表面に灰色や黒褐色の斑点ができる。</a:t>
            </a:r>
          </a:p>
          <a:p>
            <a:pPr rtl="0"/>
            <a:r>
              <a:rPr lang="ja-JP" altLang="en-US" dirty="0">
                <a:latin typeface="+mn-ea"/>
                <a:ea typeface="+mn-ea"/>
              </a:rPr>
              <a:t>●Ｃ２：象牙質まで達し、冷たいものがしみたり、甘いものを食べると痛む事がある。</a:t>
            </a:r>
          </a:p>
          <a:p>
            <a:pPr rtl="0"/>
            <a:r>
              <a:rPr lang="ja-JP" altLang="en-US" dirty="0">
                <a:latin typeface="+mn-ea"/>
                <a:ea typeface="+mn-ea"/>
              </a:rPr>
              <a:t>●Ｃ３：神経まで達し、何もしなくとも痛む事がある。</a:t>
            </a:r>
          </a:p>
          <a:p>
            <a:pPr rtl="0"/>
            <a:r>
              <a:rPr lang="ja-JP" altLang="en-US" dirty="0">
                <a:latin typeface="+mn-ea"/>
                <a:ea typeface="+mn-ea"/>
              </a:rPr>
              <a:t>●Ｃ４：根だけになり、ウミがたまり口臭がひどくなる。</a:t>
            </a:r>
            <a:endParaRPr lang="en-US" altLang="ja-JP" dirty="0">
              <a:latin typeface="+mn-ea"/>
              <a:ea typeface="+mn-ea"/>
            </a:endParaRPr>
          </a:p>
          <a:p>
            <a:pPr rtl="0"/>
            <a:endParaRPr lang="ja-JP" altLang="en-US" dirty="0">
              <a:latin typeface="+mn-ea"/>
              <a:ea typeface="+mn-ea"/>
            </a:endParaRPr>
          </a:p>
          <a:p>
            <a:pPr rtl="0"/>
            <a:r>
              <a:rPr lang="ja-JP" altLang="en-US" dirty="0">
                <a:latin typeface="+mn-ea"/>
                <a:ea typeface="+mn-ea"/>
              </a:rPr>
              <a:t>　穴のあいたむし歯は元にはもどりません。むし歯にならないように予防することが大事です。</a:t>
            </a:r>
          </a:p>
        </p:txBody>
      </p:sp>
    </p:spTree>
    <p:extLst>
      <p:ext uri="{BB962C8B-B14F-4D97-AF65-F5344CB8AC3E}">
        <p14:creationId xmlns:p14="http://schemas.microsoft.com/office/powerpoint/2010/main" val="2727876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38113" y="766763"/>
            <a:ext cx="6823075" cy="3838575"/>
          </a:xfrm>
        </p:spPr>
      </p:sp>
      <p:sp>
        <p:nvSpPr>
          <p:cNvPr id="3" name="ノート プレースホルダ 2"/>
          <p:cNvSpPr>
            <a:spLocks noGrp="1"/>
          </p:cNvSpPr>
          <p:nvPr>
            <p:ph type="body" idx="1"/>
          </p:nvPr>
        </p:nvSpPr>
        <p:spPr/>
        <p:txBody>
          <a:bodyPr>
            <a:normAutofit/>
          </a:bodyPr>
          <a:lstStyle/>
          <a:p>
            <a:pPr rtl="0"/>
            <a:r>
              <a:rPr lang="ja-JP" altLang="en-US" dirty="0">
                <a:latin typeface="+mn-ea"/>
                <a:ea typeface="+mn-ea"/>
              </a:rPr>
              <a:t>むし歯がすすんでしまうと</a:t>
            </a:r>
            <a:r>
              <a:rPr lang="en-US" altLang="ja-JP" dirty="0">
                <a:latin typeface="+mn-ea"/>
                <a:ea typeface="+mn-ea"/>
              </a:rPr>
              <a:t>…</a:t>
            </a:r>
          </a:p>
          <a:p>
            <a:pPr rtl="0"/>
            <a:endParaRPr lang="ja-JP" altLang="en-US" dirty="0">
              <a:latin typeface="+mn-ea"/>
              <a:ea typeface="+mn-ea"/>
            </a:endParaRPr>
          </a:p>
          <a:p>
            <a:pPr rtl="0"/>
            <a:r>
              <a:rPr lang="ja-JP" altLang="en-US" dirty="0">
                <a:latin typeface="+mn-ea"/>
                <a:ea typeface="+mn-ea"/>
              </a:rPr>
              <a:t>　むし歯が進行してしまった例を紹介します。</a:t>
            </a:r>
            <a:endParaRPr lang="en-US" altLang="ja-JP" dirty="0">
              <a:latin typeface="+mn-ea"/>
              <a:ea typeface="+mn-ea"/>
            </a:endParaRPr>
          </a:p>
          <a:p>
            <a:pPr rtl="0"/>
            <a:endParaRPr lang="ja-JP" altLang="en-US" dirty="0">
              <a:latin typeface="+mn-ea"/>
              <a:ea typeface="+mn-ea"/>
            </a:endParaRPr>
          </a:p>
          <a:p>
            <a:pPr rtl="0"/>
            <a:r>
              <a:rPr lang="ja-JP" altLang="en-US" dirty="0">
                <a:latin typeface="+mn-ea"/>
                <a:ea typeface="+mn-ea"/>
              </a:rPr>
              <a:t>●前歯のむし歯がこのように大きくなると見た目も悪いですね。詰め物をしたりする治療では、すまなくなり、根の治療や歯をかぶせる治療が必要となってきます。</a:t>
            </a:r>
            <a:endParaRPr lang="en-US" altLang="ja-JP" dirty="0">
              <a:latin typeface="+mn-ea"/>
              <a:ea typeface="+mn-ea"/>
            </a:endParaRPr>
          </a:p>
          <a:p>
            <a:pPr rtl="0"/>
            <a:r>
              <a:rPr lang="ja-JP" altLang="en-US" dirty="0">
                <a:latin typeface="+mn-ea"/>
                <a:ea typeface="+mn-ea"/>
              </a:rPr>
              <a:t>　これまで、しみや痛みがあったことでしょう。痛くて噛めない時期もあったかもしれません。</a:t>
            </a:r>
          </a:p>
          <a:p>
            <a:pPr rtl="0"/>
            <a:r>
              <a:rPr lang="ja-JP" altLang="en-US" dirty="0">
                <a:latin typeface="+mn-ea"/>
                <a:ea typeface="+mn-ea"/>
              </a:rPr>
              <a:t>●乳歯も早くむし歯になり喪失したため、第一大臼歯が前の方に移動して、永久歯の生えるスペースが狭くなり、犬歯の入る場所が足りなくなりました。</a:t>
            </a:r>
            <a:endParaRPr lang="en-US" altLang="ja-JP" dirty="0">
              <a:latin typeface="+mn-ea"/>
              <a:ea typeface="+mn-ea"/>
            </a:endParaRPr>
          </a:p>
          <a:p>
            <a:pPr rtl="0"/>
            <a:r>
              <a:rPr lang="ja-JP" altLang="en-US" dirty="0">
                <a:latin typeface="+mn-ea"/>
                <a:ea typeface="+mn-ea"/>
              </a:rPr>
              <a:t>　むし歯はこのように歯並びにも影響します。</a:t>
            </a:r>
          </a:p>
          <a:p>
            <a:pPr rtl="0"/>
            <a:r>
              <a:rPr lang="ja-JP" altLang="en-US" dirty="0">
                <a:latin typeface="+mn-ea"/>
                <a:ea typeface="+mn-ea"/>
              </a:rPr>
              <a:t>●左の６歳臼歯は大きなむし歯になっています。もしかすると治療は不可能で抜歯になる可能性もあります。</a:t>
            </a:r>
            <a:endParaRPr lang="en-US" altLang="ja-JP" dirty="0">
              <a:latin typeface="+mn-ea"/>
              <a:ea typeface="+mn-ea"/>
            </a:endParaRPr>
          </a:p>
          <a:p>
            <a:pPr rtl="0"/>
            <a:endParaRPr lang="ja-JP" altLang="en-US" dirty="0">
              <a:latin typeface="+mn-ea"/>
              <a:ea typeface="+mn-ea"/>
            </a:endParaRPr>
          </a:p>
          <a:p>
            <a:pPr rtl="0"/>
            <a:r>
              <a:rPr lang="ja-JP" altLang="en-US" dirty="0">
                <a:latin typeface="+mn-ea"/>
                <a:ea typeface="+mn-ea"/>
              </a:rPr>
              <a:t>　永久歯をなくしたら、もう二度と生えてきません。歯は身体の一つの臓器です。かけがえの無いものです。一生大切にしてくださいね。</a:t>
            </a:r>
          </a:p>
        </p:txBody>
      </p:sp>
      <p:sp>
        <p:nvSpPr>
          <p:cNvPr id="4" name="スライド番号プレースホルダ 3"/>
          <p:cNvSpPr>
            <a:spLocks noGrp="1"/>
          </p:cNvSpPr>
          <p:nvPr>
            <p:ph type="sldNum" sz="quarter" idx="10"/>
          </p:nvPr>
        </p:nvSpPr>
        <p:spPr/>
        <p:txBody>
          <a:bodyPr/>
          <a:lstStyle/>
          <a:p>
            <a:fld id="{D2569595-CB9C-4055-8312-7BBEB59C1C8D}" type="slidenum">
              <a:rPr kumimoji="1" lang="ja-JP" altLang="en-US" smtClean="0"/>
              <a:pPr/>
              <a:t>2</a:t>
            </a:fld>
            <a:endParaRPr kumimoji="1" lang="ja-JP" altLang="en-US"/>
          </a:p>
        </p:txBody>
      </p:sp>
    </p:spTree>
    <p:extLst>
      <p:ext uri="{BB962C8B-B14F-4D97-AF65-F5344CB8AC3E}">
        <p14:creationId xmlns:p14="http://schemas.microsoft.com/office/powerpoint/2010/main" val="4001773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kumimoji="1">
                <a:solidFill>
                  <a:schemeClr val="tx1"/>
                </a:solidFill>
                <a:latin typeface="Arial" pitchFamily="34" charset="0"/>
                <a:ea typeface="ＭＳ Ｐゴシック" pitchFamily="50" charset="-128"/>
              </a:defRPr>
            </a:lvl1pPr>
            <a:lvl2pPr marL="808078" indent="-310798" eaLnBrk="0" hangingPunct="0">
              <a:defRPr kumimoji="1">
                <a:solidFill>
                  <a:schemeClr val="tx1"/>
                </a:solidFill>
                <a:latin typeface="Arial" pitchFamily="34" charset="0"/>
                <a:ea typeface="ＭＳ Ｐゴシック" pitchFamily="50" charset="-128"/>
              </a:defRPr>
            </a:lvl2pPr>
            <a:lvl3pPr marL="1243196" indent="-248640" eaLnBrk="0" hangingPunct="0">
              <a:defRPr kumimoji="1">
                <a:solidFill>
                  <a:schemeClr val="tx1"/>
                </a:solidFill>
                <a:latin typeface="Arial" pitchFamily="34" charset="0"/>
                <a:ea typeface="ＭＳ Ｐゴシック" pitchFamily="50" charset="-128"/>
              </a:defRPr>
            </a:lvl3pPr>
            <a:lvl4pPr marL="1740475" indent="-248640" eaLnBrk="0" hangingPunct="0">
              <a:defRPr kumimoji="1">
                <a:solidFill>
                  <a:schemeClr val="tx1"/>
                </a:solidFill>
                <a:latin typeface="Arial" pitchFamily="34" charset="0"/>
                <a:ea typeface="ＭＳ Ｐゴシック" pitchFamily="50" charset="-128"/>
              </a:defRPr>
            </a:lvl4pPr>
            <a:lvl5pPr marL="2237753" indent="-248640" eaLnBrk="0" hangingPunct="0">
              <a:defRPr kumimoji="1">
                <a:solidFill>
                  <a:schemeClr val="tx1"/>
                </a:solidFill>
                <a:latin typeface="Arial" pitchFamily="34" charset="0"/>
                <a:ea typeface="ＭＳ Ｐゴシック" pitchFamily="50" charset="-128"/>
              </a:defRPr>
            </a:lvl5pPr>
            <a:lvl6pPr marL="2735034" indent="-24864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232311" indent="-24864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729589" indent="-24864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4226868" indent="-24864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E667AAE0-A873-4B31-A7D4-E51269AEDAE1}" type="slidenum">
              <a:rPr lang="en-US" altLang="ja-JP"/>
              <a:pPr eaLnBrk="1" hangingPunct="1"/>
              <a:t>3</a:t>
            </a:fld>
            <a:endParaRPr lang="en-US" altLang="ja-JP"/>
          </a:p>
        </p:txBody>
      </p:sp>
      <p:sp>
        <p:nvSpPr>
          <p:cNvPr id="16387" name="Rectangle 2"/>
          <p:cNvSpPr>
            <a:spLocks noGrp="1" noRot="1" noChangeAspect="1" noChangeArrowheads="1" noTextEdit="1"/>
          </p:cNvSpPr>
          <p:nvPr>
            <p:ph type="sldImg"/>
          </p:nvPr>
        </p:nvSpPr>
        <p:spPr>
          <a:xfrm>
            <a:off x="138113" y="766763"/>
            <a:ext cx="6823075" cy="3838575"/>
          </a:xfrm>
          <a:ln/>
        </p:spPr>
      </p:sp>
      <p:sp>
        <p:nvSpPr>
          <p:cNvPr id="16388" name="Rectangle 3"/>
          <p:cNvSpPr>
            <a:spLocks noGrp="1" noChangeArrowheads="1"/>
          </p:cNvSpPr>
          <p:nvPr>
            <p:ph type="body" idx="1"/>
          </p:nvPr>
        </p:nvSpPr>
        <p:spPr>
          <a:xfrm>
            <a:off x="946577" y="4861442"/>
            <a:ext cx="5206153" cy="4605576"/>
          </a:xfrm>
          <a:noFill/>
        </p:spPr>
        <p:txBody>
          <a:bodyPr/>
          <a:lstStyle/>
          <a:p>
            <a:pPr rtl="0"/>
            <a:r>
              <a:rPr lang="ja-JP" altLang="en-US" dirty="0">
                <a:latin typeface="+mn-ea"/>
                <a:ea typeface="+mn-ea"/>
              </a:rPr>
              <a:t>むし歯の４つの原因と対策</a:t>
            </a:r>
          </a:p>
          <a:p>
            <a:pPr rtl="0"/>
            <a:endParaRPr lang="ja-JP" altLang="en-US" dirty="0">
              <a:latin typeface="+mn-ea"/>
              <a:ea typeface="+mn-ea"/>
            </a:endParaRPr>
          </a:p>
          <a:p>
            <a:pPr rtl="0"/>
            <a:r>
              <a:rPr lang="ja-JP" altLang="en-US" dirty="0">
                <a:latin typeface="+mn-ea"/>
                <a:ea typeface="+mn-ea"/>
              </a:rPr>
              <a:t>　むし歯ができる原因とその対策についてのまとめです。</a:t>
            </a:r>
          </a:p>
          <a:p>
            <a:pPr rtl="0"/>
            <a:endParaRPr lang="ja-JP" altLang="en-US" dirty="0">
              <a:latin typeface="+mn-ea"/>
              <a:ea typeface="+mn-ea"/>
            </a:endParaRPr>
          </a:p>
          <a:p>
            <a:pPr rtl="0"/>
            <a:r>
              <a:rPr lang="ja-JP" altLang="en-US" dirty="0">
                <a:latin typeface="+mn-ea"/>
                <a:ea typeface="+mn-ea"/>
              </a:rPr>
              <a:t>●細菌（プラーク）</a:t>
            </a:r>
          </a:p>
          <a:p>
            <a:pPr rtl="0"/>
            <a:r>
              <a:rPr lang="ja-JP" altLang="en-US" dirty="0">
                <a:latin typeface="+mn-ea"/>
                <a:ea typeface="+mn-ea"/>
              </a:rPr>
              <a:t>　むし歯は、ミュータンス菌などの細菌が主因となって発生します。その対策は、歯みがきです。ていねいにしっかりプラークコントロールできるようになりましょう。</a:t>
            </a:r>
          </a:p>
          <a:p>
            <a:pPr rtl="0"/>
            <a:endParaRPr lang="ja-JP" altLang="en-US" dirty="0">
              <a:latin typeface="+mn-ea"/>
              <a:ea typeface="+mn-ea"/>
            </a:endParaRPr>
          </a:p>
          <a:p>
            <a:pPr rtl="0"/>
            <a:r>
              <a:rPr lang="ja-JP" altLang="en-US" dirty="0">
                <a:latin typeface="+mn-ea"/>
                <a:ea typeface="+mn-ea"/>
              </a:rPr>
              <a:t>●歯の強さ、つばの量や質</a:t>
            </a:r>
          </a:p>
          <a:p>
            <a:pPr rtl="0"/>
            <a:r>
              <a:rPr lang="ja-JP" altLang="en-US" dirty="0">
                <a:latin typeface="+mn-ea"/>
                <a:ea typeface="+mn-ea"/>
              </a:rPr>
              <a:t>　歯の質や、噛む面の溝の形態などが関係します。</a:t>
            </a:r>
          </a:p>
          <a:p>
            <a:pPr rtl="0"/>
            <a:r>
              <a:rPr lang="ja-JP" altLang="en-US" dirty="0">
                <a:latin typeface="+mn-ea"/>
                <a:ea typeface="+mn-ea"/>
              </a:rPr>
              <a:t>　よく噛んで唾液を一杯出す事は、むし歯の予防につながります。また、フッ化物配合歯みがき剤などのフッ化物の利用、歯科医院でのシーラント処理なども予防効果が期待されます。</a:t>
            </a:r>
          </a:p>
          <a:p>
            <a:pPr rtl="0"/>
            <a:endParaRPr lang="ja-JP" altLang="en-US" dirty="0">
              <a:latin typeface="+mn-ea"/>
              <a:ea typeface="+mn-ea"/>
            </a:endParaRPr>
          </a:p>
          <a:p>
            <a:pPr rtl="0"/>
            <a:r>
              <a:rPr lang="ja-JP" altLang="en-US" dirty="0">
                <a:latin typeface="+mn-ea"/>
                <a:ea typeface="+mn-ea"/>
              </a:rPr>
              <a:t>●間食（炭水化物、砂糖）</a:t>
            </a:r>
          </a:p>
          <a:p>
            <a:pPr rtl="0"/>
            <a:r>
              <a:rPr lang="ja-JP" altLang="en-US" dirty="0">
                <a:latin typeface="+mn-ea"/>
                <a:ea typeface="+mn-ea"/>
              </a:rPr>
              <a:t>　炭水化物、特に砂糖などは「プラークを作る材料になる」「細菌が酸を作る材料になる」などの原因をつくります。</a:t>
            </a:r>
          </a:p>
          <a:p>
            <a:pPr rtl="0"/>
            <a:r>
              <a:rPr lang="ja-JP" altLang="en-US" dirty="0">
                <a:latin typeface="+mn-ea"/>
                <a:ea typeface="+mn-ea"/>
              </a:rPr>
              <a:t>　間食のとり方、食べ物などには注意が必要です。</a:t>
            </a:r>
          </a:p>
          <a:p>
            <a:pPr rtl="0"/>
            <a:r>
              <a:rPr lang="ja-JP" altLang="en-US" dirty="0">
                <a:latin typeface="+mn-ea"/>
                <a:ea typeface="+mn-ea"/>
              </a:rPr>
              <a:t>　甘いものを食べるときは、だらだらと食べず、飲み物はお茶や水にするなど食べ合わせも考えましょう。</a:t>
            </a:r>
          </a:p>
          <a:p>
            <a:pPr rtl="0"/>
            <a:endParaRPr lang="ja-JP" altLang="en-US" dirty="0">
              <a:latin typeface="+mn-ea"/>
              <a:ea typeface="+mn-ea"/>
            </a:endParaRPr>
          </a:p>
          <a:p>
            <a:pPr rtl="0"/>
            <a:r>
              <a:rPr lang="ja-JP" altLang="en-US" dirty="0">
                <a:latin typeface="+mn-ea"/>
                <a:ea typeface="+mn-ea"/>
              </a:rPr>
              <a:t>●時間</a:t>
            </a:r>
          </a:p>
          <a:p>
            <a:pPr rtl="0"/>
            <a:r>
              <a:rPr lang="ja-JP" altLang="en-US" dirty="0">
                <a:latin typeface="+mn-ea"/>
                <a:ea typeface="+mn-ea"/>
              </a:rPr>
              <a:t>　寝る前に甘いものを食べそのまま寝る</a:t>
            </a:r>
            <a:r>
              <a:rPr lang="ja-JP" altLang="en-US">
                <a:latin typeface="+mn-ea"/>
                <a:ea typeface="+mn-ea"/>
              </a:rPr>
              <a:t>と、寝ている間は唾液</a:t>
            </a:r>
            <a:r>
              <a:rPr lang="ja-JP" altLang="en-US" dirty="0">
                <a:latin typeface="+mn-ea"/>
                <a:ea typeface="+mn-ea"/>
              </a:rPr>
              <a:t>の分泌も少なくなるため、むし歯ができやすくなります。</a:t>
            </a:r>
          </a:p>
          <a:p>
            <a:pPr rtl="0"/>
            <a:r>
              <a:rPr lang="ja-JP" altLang="en-US" dirty="0">
                <a:latin typeface="+mn-ea"/>
                <a:ea typeface="+mn-ea"/>
              </a:rPr>
              <a:t>　歯をみがいた後は飲食しないようにしましょう。</a:t>
            </a:r>
          </a:p>
        </p:txBody>
      </p:sp>
    </p:spTree>
    <p:extLst>
      <p:ext uri="{BB962C8B-B14F-4D97-AF65-F5344CB8AC3E}">
        <p14:creationId xmlns:p14="http://schemas.microsoft.com/office/powerpoint/2010/main" val="2268810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pPr rtl="0"/>
            <a:r>
              <a:rPr lang="ja-JP" altLang="en-US" dirty="0">
                <a:latin typeface="+mn-ea"/>
                <a:ea typeface="+mn-ea"/>
              </a:rPr>
              <a:t>むし歯にならないように自分でできること</a:t>
            </a:r>
            <a:endParaRPr lang="en-US" altLang="ja-JP" dirty="0">
              <a:latin typeface="+mn-ea"/>
              <a:ea typeface="+mn-ea"/>
            </a:endParaRPr>
          </a:p>
          <a:p>
            <a:pPr rtl="0"/>
            <a:endParaRPr lang="ja-JP" altLang="en-US" dirty="0">
              <a:latin typeface="+mn-ea"/>
              <a:ea typeface="+mn-ea"/>
            </a:endParaRPr>
          </a:p>
          <a:p>
            <a:pPr rtl="0"/>
            <a:r>
              <a:rPr lang="ja-JP" altLang="en-US" dirty="0">
                <a:latin typeface="+mn-ea"/>
                <a:ea typeface="+mn-ea"/>
              </a:rPr>
              <a:t>　むし歯にしないために自分でできることのまとめです。できるものから実行しましょう。</a:t>
            </a:r>
            <a:endParaRPr lang="en-US" altLang="ja-JP" dirty="0">
              <a:latin typeface="+mn-ea"/>
              <a:ea typeface="+mn-ea"/>
            </a:endParaRPr>
          </a:p>
          <a:p>
            <a:pPr rtl="0"/>
            <a:endParaRPr lang="ja-JP" altLang="en-US" dirty="0">
              <a:latin typeface="+mn-ea"/>
              <a:ea typeface="+mn-ea"/>
            </a:endParaRPr>
          </a:p>
          <a:p>
            <a:pPr rtl="0"/>
            <a:r>
              <a:rPr lang="ja-JP" altLang="en-US" dirty="0">
                <a:latin typeface="+mn-ea"/>
                <a:ea typeface="+mn-ea"/>
              </a:rPr>
              <a:t>●歯みがきは寝る前にていねいに時間をかけてやりましょう。新しく生える歯は、みがきづらいので保護者の仕上げみがきが必要となります。</a:t>
            </a:r>
          </a:p>
          <a:p>
            <a:pPr rtl="0"/>
            <a:r>
              <a:rPr lang="ja-JP" altLang="en-US" dirty="0">
                <a:latin typeface="+mn-ea"/>
                <a:ea typeface="+mn-ea"/>
              </a:rPr>
              <a:t>　歯と歯の間、歯と歯肉の間、奥歯の溝を良くみがきましょう。歯と歯の間は、デンタルフロスが有効です。</a:t>
            </a:r>
          </a:p>
          <a:p>
            <a:pPr rtl="0"/>
            <a:r>
              <a:rPr lang="ja-JP" altLang="en-US" dirty="0">
                <a:latin typeface="+mn-ea"/>
                <a:ea typeface="+mn-ea"/>
              </a:rPr>
              <a:t>　フッ化物配合歯みがき剤の使用も有効です。うがいは１回程度、何回もやらないようにしましょう。</a:t>
            </a:r>
          </a:p>
          <a:p>
            <a:pPr rtl="0"/>
            <a:r>
              <a:rPr lang="ja-JP" altLang="en-US" dirty="0">
                <a:latin typeface="+mn-ea"/>
                <a:ea typeface="+mn-ea"/>
              </a:rPr>
              <a:t>●甘いお菓子や飲み物は、一日に食べる回数を決めてだらだらと長時間食べないようにしましょう。甘いお菓子とお茶など食べ合わせを考えましょう。</a:t>
            </a:r>
          </a:p>
          <a:p>
            <a:pPr rtl="0"/>
            <a:r>
              <a:rPr lang="ja-JP" altLang="en-US" dirty="0">
                <a:latin typeface="+mn-ea"/>
                <a:ea typeface="+mn-ea"/>
              </a:rPr>
              <a:t>　緑茶や紅茶には、プラークを弱らせるポリフェノールが含まれています。砂糖を入れずに飲みましょう。</a:t>
            </a:r>
          </a:p>
          <a:p>
            <a:pPr rtl="0"/>
            <a:r>
              <a:rPr lang="ja-JP" altLang="en-US" dirty="0">
                <a:latin typeface="+mn-ea"/>
                <a:ea typeface="+mn-ea"/>
              </a:rPr>
              <a:t>●規則正しい生活が大切です。よい生活リズムを身につけましょう。</a:t>
            </a:r>
          </a:p>
          <a:p>
            <a:pPr rtl="0"/>
            <a:r>
              <a:rPr lang="ja-JP" altLang="en-US" dirty="0">
                <a:latin typeface="+mn-ea"/>
                <a:ea typeface="+mn-ea"/>
              </a:rPr>
              <a:t>●よく噛むことで、唾液が出て、消化を助け、飲みこみをしやすくします。また、唾液には、むし歯予防効果もあります。</a:t>
            </a:r>
          </a:p>
        </p:txBody>
      </p:sp>
      <p:sp>
        <p:nvSpPr>
          <p:cNvPr id="4" name="スライド番号プレースホルダー 3"/>
          <p:cNvSpPr>
            <a:spLocks noGrp="1"/>
          </p:cNvSpPr>
          <p:nvPr>
            <p:ph type="sldNum" sz="quarter" idx="10"/>
          </p:nvPr>
        </p:nvSpPr>
        <p:spPr/>
        <p:txBody>
          <a:bodyPr/>
          <a:lstStyle/>
          <a:p>
            <a:fld id="{D2569595-CB9C-4055-8312-7BBEB59C1C8D}" type="slidenum">
              <a:rPr kumimoji="1" lang="ja-JP" altLang="en-US" smtClean="0"/>
              <a:pPr/>
              <a:t>4</a:t>
            </a:fld>
            <a:endParaRPr kumimoji="1" lang="ja-JP" altLang="en-US"/>
          </a:p>
        </p:txBody>
      </p:sp>
    </p:spTree>
    <p:extLst>
      <p:ext uri="{BB962C8B-B14F-4D97-AF65-F5344CB8AC3E}">
        <p14:creationId xmlns:p14="http://schemas.microsoft.com/office/powerpoint/2010/main" val="462473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pPr rtl="0"/>
            <a:r>
              <a:rPr lang="ja-JP" altLang="en-US" dirty="0">
                <a:latin typeface="+mn-ea"/>
                <a:ea typeface="+mn-ea"/>
              </a:rPr>
              <a:t>むし歯にならないように歯科医院で出来ること</a:t>
            </a:r>
            <a:endParaRPr lang="en-US" altLang="ja-JP" dirty="0">
              <a:latin typeface="+mn-ea"/>
              <a:ea typeface="+mn-ea"/>
            </a:endParaRPr>
          </a:p>
          <a:p>
            <a:pPr rtl="0"/>
            <a:endParaRPr lang="ja-JP" altLang="en-US" dirty="0">
              <a:latin typeface="+mn-ea"/>
              <a:ea typeface="+mn-ea"/>
            </a:endParaRPr>
          </a:p>
          <a:p>
            <a:pPr rtl="0"/>
            <a:r>
              <a:rPr lang="ja-JP" altLang="en-US" dirty="0">
                <a:latin typeface="+mn-ea"/>
                <a:ea typeface="+mn-ea"/>
              </a:rPr>
              <a:t>●むし歯の進行を予防する方法で、歯医者さんといっしょにすることのまとめです。</a:t>
            </a:r>
            <a:endParaRPr lang="en-US" altLang="ja-JP" dirty="0">
              <a:latin typeface="+mn-ea"/>
              <a:ea typeface="+mn-ea"/>
            </a:endParaRPr>
          </a:p>
          <a:p>
            <a:pPr rtl="0"/>
            <a:endParaRPr lang="ja-JP" altLang="en-US" dirty="0">
              <a:latin typeface="+mn-ea"/>
              <a:ea typeface="+mn-ea"/>
            </a:endParaRPr>
          </a:p>
          <a:p>
            <a:pPr rtl="0"/>
            <a:r>
              <a:rPr lang="en-US" altLang="ja-JP" dirty="0">
                <a:latin typeface="+mn-ea"/>
                <a:ea typeface="+mn-ea"/>
              </a:rPr>
              <a:t>※</a:t>
            </a:r>
            <a:r>
              <a:rPr lang="ja-JP" altLang="en-US" dirty="0">
                <a:latin typeface="+mn-ea"/>
                <a:ea typeface="+mn-ea"/>
              </a:rPr>
              <a:t>シーラント　奥歯の溝をふさいで、むし歯を予防します。永久歯の奥歯が生えてきたら歯科医院で行いましょう。</a:t>
            </a:r>
          </a:p>
          <a:p>
            <a:pPr rtl="0"/>
            <a:r>
              <a:rPr lang="ja-JP" altLang="en-US" dirty="0">
                <a:latin typeface="+mn-ea"/>
                <a:ea typeface="+mn-ea"/>
              </a:rPr>
              <a:t>　子どものむし歯は８０％が永久歯の溝から発生します。</a:t>
            </a:r>
          </a:p>
        </p:txBody>
      </p:sp>
      <p:sp>
        <p:nvSpPr>
          <p:cNvPr id="4" name="スライド番号プレースホルダー 3"/>
          <p:cNvSpPr>
            <a:spLocks noGrp="1"/>
          </p:cNvSpPr>
          <p:nvPr>
            <p:ph type="sldNum" sz="quarter" idx="10"/>
          </p:nvPr>
        </p:nvSpPr>
        <p:spPr/>
        <p:txBody>
          <a:bodyPr/>
          <a:lstStyle/>
          <a:p>
            <a:fld id="{D2569595-CB9C-4055-8312-7BBEB59C1C8D}" type="slidenum">
              <a:rPr kumimoji="1" lang="ja-JP" altLang="en-US" smtClean="0"/>
              <a:pPr/>
              <a:t>5</a:t>
            </a:fld>
            <a:endParaRPr kumimoji="1" lang="ja-JP" altLang="en-US"/>
          </a:p>
        </p:txBody>
      </p:sp>
    </p:spTree>
    <p:extLst>
      <p:ext uri="{BB962C8B-B14F-4D97-AF65-F5344CB8AC3E}">
        <p14:creationId xmlns:p14="http://schemas.microsoft.com/office/powerpoint/2010/main" val="3645876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2025/3/31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1114795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2025/3/31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3447349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2025/3/31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269830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2025/3/31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13329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2025/3/31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3898004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10E7DF8-EE14-4A22-9473-34773C2CCD3C}" type="datetimeFigureOut">
              <a:rPr kumimoji="1" lang="ja-JP" altLang="en-US" smtClean="0"/>
              <a:pPr/>
              <a:t>2025/3/31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200413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10E7DF8-EE14-4A22-9473-34773C2CCD3C}" type="datetimeFigureOut">
              <a:rPr kumimoji="1" lang="ja-JP" altLang="en-US" smtClean="0"/>
              <a:pPr/>
              <a:t>2025/3/31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1555477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10E7DF8-EE14-4A22-9473-34773C2CCD3C}" type="datetimeFigureOut">
              <a:rPr kumimoji="1" lang="ja-JP" altLang="en-US" smtClean="0"/>
              <a:pPr/>
              <a:t>2025/3/31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4166559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10E7DF8-EE14-4A22-9473-34773C2CCD3C}" type="datetimeFigureOut">
              <a:rPr kumimoji="1" lang="ja-JP" altLang="en-US" smtClean="0"/>
              <a:pPr/>
              <a:t>2025/3/31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3063446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10E7DF8-EE14-4A22-9473-34773C2CCD3C}" type="datetimeFigureOut">
              <a:rPr kumimoji="1" lang="ja-JP" altLang="en-US" smtClean="0"/>
              <a:pPr/>
              <a:t>2025/3/31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287659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10E7DF8-EE14-4A22-9473-34773C2CCD3C}" type="datetimeFigureOut">
              <a:rPr kumimoji="1" lang="ja-JP" altLang="en-US" smtClean="0"/>
              <a:pPr/>
              <a:t>2025/3/31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3314889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E7DF8-EE14-4A22-9473-34773C2CCD3C}" type="datetimeFigureOut">
              <a:rPr kumimoji="1" lang="ja-JP" altLang="en-US" smtClean="0"/>
              <a:pPr/>
              <a:t>2025/3/31</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91582330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0" y="112713"/>
            <a:ext cx="12192000" cy="1371600"/>
          </a:xfrm>
        </p:spPr>
        <p:txBody>
          <a:bodyPr>
            <a:noAutofit/>
          </a:bodyPr>
          <a:lstStyle/>
          <a:p>
            <a:r>
              <a:rPr lang="ja-JP" altLang="en-US" sz="5400" b="1" dirty="0">
                <a:solidFill>
                  <a:srgbClr val="002570"/>
                </a:solidFill>
              </a:rPr>
              <a:t>歯のしくみとむし歯の進行について</a:t>
            </a:r>
          </a:p>
        </p:txBody>
      </p:sp>
      <p:grpSp>
        <p:nvGrpSpPr>
          <p:cNvPr id="2" name="Group 3"/>
          <p:cNvGrpSpPr>
            <a:grpSpLocks noChangeAspect="1"/>
          </p:cNvGrpSpPr>
          <p:nvPr/>
        </p:nvGrpSpPr>
        <p:grpSpPr bwMode="auto">
          <a:xfrm>
            <a:off x="7679944" y="1557714"/>
            <a:ext cx="1950243" cy="2176272"/>
            <a:chOff x="3765" y="981"/>
            <a:chExt cx="975" cy="1088"/>
          </a:xfrm>
        </p:grpSpPr>
        <p:pic>
          <p:nvPicPr>
            <p:cNvPr id="322564" name="Picture 4" descr="DSCN1099"/>
            <p:cNvPicPr>
              <a:picLocks noChangeAspect="1" noChangeArrowheads="1"/>
            </p:cNvPicPr>
            <p:nvPr/>
          </p:nvPicPr>
          <p:blipFill>
            <a:blip r:embed="rId3" cstate="print"/>
            <a:srcRect l="24973" t="13309" r="22491" b="23309"/>
            <a:stretch>
              <a:fillRect/>
            </a:stretch>
          </p:blipFill>
          <p:spPr bwMode="auto">
            <a:xfrm>
              <a:off x="3787" y="1207"/>
              <a:ext cx="953" cy="862"/>
            </a:xfrm>
            <a:prstGeom prst="rect">
              <a:avLst/>
            </a:prstGeom>
            <a:noFill/>
          </p:spPr>
        </p:pic>
        <p:sp>
          <p:nvSpPr>
            <p:cNvPr id="322565" name="Text Box 5"/>
            <p:cNvSpPr txBox="1">
              <a:spLocks noChangeArrowheads="1"/>
            </p:cNvSpPr>
            <p:nvPr/>
          </p:nvSpPr>
          <p:spPr bwMode="auto">
            <a:xfrm>
              <a:off x="3765" y="981"/>
              <a:ext cx="953" cy="231"/>
            </a:xfrm>
            <a:prstGeom prst="rect">
              <a:avLst/>
            </a:prstGeom>
            <a:noFill/>
            <a:ln w="9525">
              <a:noFill/>
              <a:miter lim="800000"/>
              <a:headEnd/>
              <a:tailEnd/>
            </a:ln>
            <a:effectLst/>
          </p:spPr>
          <p:txBody>
            <a:bodyPr wrap="square">
              <a:spAutoFit/>
            </a:bodyPr>
            <a:lstStyle/>
            <a:p>
              <a:r>
                <a:rPr lang="ja-JP" altLang="en-US" sz="2400" b="1" dirty="0">
                  <a:solidFill>
                    <a:srgbClr val="002570"/>
                  </a:solidFill>
                  <a:effectLst>
                    <a:outerShdw blurRad="38100" dist="38100" dir="2700000" algn="tl">
                      <a:srgbClr val="000000">
                        <a:alpha val="43137"/>
                      </a:srgbClr>
                    </a:outerShdw>
                  </a:effectLst>
                  <a:latin typeface="+mj-ea"/>
                  <a:ea typeface="+mj-ea"/>
                </a:rPr>
                <a:t>上から見ると</a:t>
              </a:r>
            </a:p>
          </p:txBody>
        </p:sp>
      </p:grpSp>
      <p:grpSp>
        <p:nvGrpSpPr>
          <p:cNvPr id="3" name="Group 6"/>
          <p:cNvGrpSpPr>
            <a:grpSpLocks/>
          </p:cNvGrpSpPr>
          <p:nvPr/>
        </p:nvGrpSpPr>
        <p:grpSpPr bwMode="auto">
          <a:xfrm>
            <a:off x="2135759" y="4440237"/>
            <a:ext cx="1511523" cy="2217738"/>
            <a:chOff x="431" y="2826"/>
            <a:chExt cx="806" cy="1397"/>
          </a:xfrm>
        </p:grpSpPr>
        <p:pic>
          <p:nvPicPr>
            <p:cNvPr id="322567" name="Picture 7" descr="DSCN1106"/>
            <p:cNvPicPr>
              <a:picLocks noChangeAspect="1" noChangeArrowheads="1"/>
            </p:cNvPicPr>
            <p:nvPr/>
          </p:nvPicPr>
          <p:blipFill>
            <a:blip r:embed="rId4" cstate="print"/>
            <a:srcRect l="18895" r="27213" b="11032"/>
            <a:stretch>
              <a:fillRect/>
            </a:stretch>
          </p:blipFill>
          <p:spPr bwMode="auto">
            <a:xfrm>
              <a:off x="431" y="3203"/>
              <a:ext cx="806" cy="1020"/>
            </a:xfrm>
            <a:prstGeom prst="rect">
              <a:avLst/>
            </a:prstGeom>
            <a:noFill/>
            <a:ln/>
            <a:effectLst/>
          </p:spPr>
        </p:pic>
        <p:sp>
          <p:nvSpPr>
            <p:cNvPr id="322568" name="Text Box 8"/>
            <p:cNvSpPr txBox="1">
              <a:spLocks noChangeArrowheads="1"/>
            </p:cNvSpPr>
            <p:nvPr/>
          </p:nvSpPr>
          <p:spPr bwMode="auto">
            <a:xfrm>
              <a:off x="676" y="2826"/>
              <a:ext cx="315" cy="330"/>
            </a:xfrm>
            <a:prstGeom prst="rect">
              <a:avLst/>
            </a:prstGeom>
            <a:noFill/>
            <a:ln w="9525">
              <a:noFill/>
              <a:miter lim="800000"/>
              <a:headEnd/>
              <a:tailEnd/>
            </a:ln>
            <a:effectLst/>
          </p:spPr>
          <p:txBody>
            <a:bodyPr wrap="none">
              <a:spAutoFit/>
            </a:bodyPr>
            <a:lstStyle/>
            <a:p>
              <a:r>
                <a:rPr lang="en-US" altLang="ja-JP" sz="2800" b="1" dirty="0">
                  <a:solidFill>
                    <a:srgbClr val="002570"/>
                  </a:solidFill>
                  <a:effectLst>
                    <a:outerShdw blurRad="38100" dist="38100" dir="2700000" algn="tl">
                      <a:srgbClr val="000000"/>
                    </a:outerShdw>
                  </a:effectLst>
                  <a:latin typeface="+mj-ea"/>
                  <a:ea typeface="+mj-ea"/>
                </a:rPr>
                <a:t>C</a:t>
              </a:r>
              <a:r>
                <a:rPr lang="ja-JP" altLang="en-US" sz="2800" b="1" baseline="-25000" dirty="0">
                  <a:solidFill>
                    <a:srgbClr val="002570"/>
                  </a:solidFill>
                  <a:effectLst>
                    <a:outerShdw blurRad="38100" dist="38100" dir="2700000" algn="tl">
                      <a:srgbClr val="000000"/>
                    </a:outerShdw>
                  </a:effectLst>
                  <a:latin typeface="+mj-ea"/>
                  <a:ea typeface="+mj-ea"/>
                </a:rPr>
                <a:t>１</a:t>
              </a:r>
            </a:p>
          </p:txBody>
        </p:sp>
      </p:grpSp>
      <p:grpSp>
        <p:nvGrpSpPr>
          <p:cNvPr id="4" name="Group 9"/>
          <p:cNvGrpSpPr>
            <a:grpSpLocks/>
          </p:cNvGrpSpPr>
          <p:nvPr/>
        </p:nvGrpSpPr>
        <p:grpSpPr bwMode="auto">
          <a:xfrm>
            <a:off x="4280983" y="4441568"/>
            <a:ext cx="1489293" cy="2216151"/>
            <a:chOff x="1894" y="2776"/>
            <a:chExt cx="771" cy="1396"/>
          </a:xfrm>
        </p:grpSpPr>
        <p:pic>
          <p:nvPicPr>
            <p:cNvPr id="322570" name="Picture 10" descr="DSCN1095"/>
            <p:cNvPicPr>
              <a:picLocks noChangeAspect="1" noChangeArrowheads="1"/>
            </p:cNvPicPr>
            <p:nvPr/>
          </p:nvPicPr>
          <p:blipFill>
            <a:blip r:embed="rId5" cstate="print"/>
            <a:srcRect l="15240" r="32771" b="10252"/>
            <a:stretch>
              <a:fillRect/>
            </a:stretch>
          </p:blipFill>
          <p:spPr bwMode="auto">
            <a:xfrm>
              <a:off x="1894" y="3154"/>
              <a:ext cx="771" cy="1018"/>
            </a:xfrm>
            <a:prstGeom prst="rect">
              <a:avLst/>
            </a:prstGeom>
            <a:noFill/>
          </p:spPr>
        </p:pic>
        <p:sp>
          <p:nvSpPr>
            <p:cNvPr id="322571" name="Text Box 11"/>
            <p:cNvSpPr txBox="1">
              <a:spLocks noChangeArrowheads="1"/>
            </p:cNvSpPr>
            <p:nvPr/>
          </p:nvSpPr>
          <p:spPr bwMode="auto">
            <a:xfrm>
              <a:off x="2128" y="2776"/>
              <a:ext cx="306" cy="330"/>
            </a:xfrm>
            <a:prstGeom prst="rect">
              <a:avLst/>
            </a:prstGeom>
            <a:noFill/>
            <a:ln w="9525">
              <a:noFill/>
              <a:miter lim="800000"/>
              <a:headEnd/>
              <a:tailEnd/>
            </a:ln>
            <a:effectLst/>
          </p:spPr>
          <p:txBody>
            <a:bodyPr wrap="none">
              <a:spAutoFit/>
            </a:bodyPr>
            <a:lstStyle/>
            <a:p>
              <a:r>
                <a:rPr lang="en-US" altLang="ja-JP" sz="2800" b="1" dirty="0">
                  <a:solidFill>
                    <a:srgbClr val="002570"/>
                  </a:solidFill>
                  <a:effectLst>
                    <a:outerShdw blurRad="38100" dist="38100" dir="2700000" algn="tl">
                      <a:srgbClr val="000000"/>
                    </a:outerShdw>
                  </a:effectLst>
                  <a:latin typeface="+mj-ea"/>
                  <a:ea typeface="+mj-ea"/>
                </a:rPr>
                <a:t>C</a:t>
              </a:r>
              <a:r>
                <a:rPr lang="ja-JP" altLang="en-US" sz="2800" b="1" baseline="-25000" dirty="0">
                  <a:solidFill>
                    <a:srgbClr val="002570"/>
                  </a:solidFill>
                  <a:effectLst>
                    <a:outerShdw blurRad="38100" dist="38100" dir="2700000" algn="tl">
                      <a:srgbClr val="000000"/>
                    </a:outerShdw>
                  </a:effectLst>
                  <a:latin typeface="+mj-ea"/>
                  <a:ea typeface="+mj-ea"/>
                </a:rPr>
                <a:t>２</a:t>
              </a:r>
            </a:p>
          </p:txBody>
        </p:sp>
      </p:grpSp>
      <p:grpSp>
        <p:nvGrpSpPr>
          <p:cNvPr id="5" name="Group 12"/>
          <p:cNvGrpSpPr>
            <a:grpSpLocks/>
          </p:cNvGrpSpPr>
          <p:nvPr/>
        </p:nvGrpSpPr>
        <p:grpSpPr bwMode="auto">
          <a:xfrm>
            <a:off x="6420809" y="4444742"/>
            <a:ext cx="1479550" cy="2212976"/>
            <a:chOff x="4500" y="2843"/>
            <a:chExt cx="932" cy="1394"/>
          </a:xfrm>
        </p:grpSpPr>
        <p:pic>
          <p:nvPicPr>
            <p:cNvPr id="322573" name="Picture 13" descr="DSCN1094"/>
            <p:cNvPicPr>
              <a:picLocks noChangeAspect="1" noChangeArrowheads="1"/>
            </p:cNvPicPr>
            <p:nvPr/>
          </p:nvPicPr>
          <p:blipFill>
            <a:blip r:embed="rId6" cstate="print"/>
            <a:srcRect l="30496" r="25046" b="18530"/>
            <a:stretch>
              <a:fillRect/>
            </a:stretch>
          </p:blipFill>
          <p:spPr bwMode="auto">
            <a:xfrm>
              <a:off x="4500" y="3217"/>
              <a:ext cx="932" cy="1020"/>
            </a:xfrm>
            <a:prstGeom prst="rect">
              <a:avLst/>
            </a:prstGeom>
            <a:noFill/>
          </p:spPr>
        </p:pic>
        <p:sp>
          <p:nvSpPr>
            <p:cNvPr id="322574" name="Text Box 14"/>
            <p:cNvSpPr txBox="1">
              <a:spLocks noChangeArrowheads="1"/>
            </p:cNvSpPr>
            <p:nvPr/>
          </p:nvSpPr>
          <p:spPr bwMode="auto">
            <a:xfrm>
              <a:off x="4780" y="2843"/>
              <a:ext cx="372" cy="330"/>
            </a:xfrm>
            <a:prstGeom prst="rect">
              <a:avLst/>
            </a:prstGeom>
            <a:noFill/>
            <a:ln w="9525">
              <a:noFill/>
              <a:miter lim="800000"/>
              <a:headEnd/>
              <a:tailEnd/>
            </a:ln>
            <a:effectLst/>
          </p:spPr>
          <p:txBody>
            <a:bodyPr wrap="none">
              <a:spAutoFit/>
            </a:bodyPr>
            <a:lstStyle/>
            <a:p>
              <a:r>
                <a:rPr lang="en-US" altLang="ja-JP" sz="2800" b="1" dirty="0">
                  <a:solidFill>
                    <a:srgbClr val="002570"/>
                  </a:solidFill>
                  <a:effectLst>
                    <a:outerShdw blurRad="38100" dist="38100" dir="2700000" algn="tl">
                      <a:srgbClr val="000000"/>
                    </a:outerShdw>
                  </a:effectLst>
                  <a:latin typeface="+mj-ea"/>
                  <a:ea typeface="+mj-ea"/>
                </a:rPr>
                <a:t>C</a:t>
              </a:r>
              <a:r>
                <a:rPr lang="ja-JP" altLang="en-US" sz="2800" b="1" baseline="-25000" dirty="0">
                  <a:solidFill>
                    <a:srgbClr val="002570"/>
                  </a:solidFill>
                  <a:effectLst>
                    <a:outerShdw blurRad="38100" dist="38100" dir="2700000" algn="tl">
                      <a:srgbClr val="000000"/>
                    </a:outerShdw>
                  </a:effectLst>
                  <a:latin typeface="+mj-ea"/>
                  <a:ea typeface="+mj-ea"/>
                </a:rPr>
                <a:t>３</a:t>
              </a:r>
            </a:p>
          </p:txBody>
        </p:sp>
      </p:grpSp>
      <p:grpSp>
        <p:nvGrpSpPr>
          <p:cNvPr id="6" name="Group 15"/>
          <p:cNvGrpSpPr>
            <a:grpSpLocks/>
          </p:cNvGrpSpPr>
          <p:nvPr/>
        </p:nvGrpSpPr>
        <p:grpSpPr bwMode="auto">
          <a:xfrm>
            <a:off x="8574763" y="4441826"/>
            <a:ext cx="1479550" cy="2216151"/>
            <a:chOff x="4363" y="2855"/>
            <a:chExt cx="932" cy="1396"/>
          </a:xfrm>
        </p:grpSpPr>
        <p:pic>
          <p:nvPicPr>
            <p:cNvPr id="322576" name="Picture 16" descr="DSCN1096"/>
            <p:cNvPicPr>
              <a:picLocks noChangeAspect="1" noChangeArrowheads="1"/>
            </p:cNvPicPr>
            <p:nvPr/>
          </p:nvPicPr>
          <p:blipFill>
            <a:blip r:embed="rId7" cstate="print"/>
            <a:srcRect l="22859" t="84" r="31487" b="16191"/>
            <a:stretch>
              <a:fillRect/>
            </a:stretch>
          </p:blipFill>
          <p:spPr bwMode="auto">
            <a:xfrm>
              <a:off x="4363" y="3231"/>
              <a:ext cx="932" cy="1020"/>
            </a:xfrm>
            <a:prstGeom prst="rect">
              <a:avLst/>
            </a:prstGeom>
            <a:noFill/>
          </p:spPr>
        </p:pic>
        <p:sp>
          <p:nvSpPr>
            <p:cNvPr id="322577" name="Text Box 17"/>
            <p:cNvSpPr txBox="1">
              <a:spLocks noChangeArrowheads="1"/>
            </p:cNvSpPr>
            <p:nvPr/>
          </p:nvSpPr>
          <p:spPr bwMode="auto">
            <a:xfrm>
              <a:off x="4643" y="2855"/>
              <a:ext cx="372" cy="330"/>
            </a:xfrm>
            <a:prstGeom prst="rect">
              <a:avLst/>
            </a:prstGeom>
            <a:noFill/>
            <a:ln w="9525">
              <a:noFill/>
              <a:miter lim="800000"/>
              <a:headEnd/>
              <a:tailEnd/>
            </a:ln>
            <a:effectLst/>
          </p:spPr>
          <p:txBody>
            <a:bodyPr wrap="none">
              <a:spAutoFit/>
            </a:bodyPr>
            <a:lstStyle/>
            <a:p>
              <a:r>
                <a:rPr lang="en-US" altLang="ja-JP" sz="2800" b="1" dirty="0">
                  <a:solidFill>
                    <a:srgbClr val="002570"/>
                  </a:solidFill>
                  <a:effectLst>
                    <a:outerShdw blurRad="38100" dist="38100" dir="2700000" algn="tl">
                      <a:srgbClr val="000000"/>
                    </a:outerShdw>
                  </a:effectLst>
                  <a:latin typeface="+mj-ea"/>
                  <a:ea typeface="+mj-ea"/>
                </a:rPr>
                <a:t>C</a:t>
              </a:r>
              <a:r>
                <a:rPr lang="ja-JP" altLang="en-US" sz="2800" b="1" baseline="-25000" dirty="0">
                  <a:solidFill>
                    <a:srgbClr val="002570"/>
                  </a:solidFill>
                  <a:effectLst>
                    <a:outerShdw blurRad="38100" dist="38100" dir="2700000" algn="tl">
                      <a:srgbClr val="000000"/>
                    </a:outerShdw>
                  </a:effectLst>
                  <a:latin typeface="+mj-ea"/>
                  <a:ea typeface="+mj-ea"/>
                </a:rPr>
                <a:t>４</a:t>
              </a:r>
            </a:p>
          </p:txBody>
        </p:sp>
      </p:grpSp>
      <p:grpSp>
        <p:nvGrpSpPr>
          <p:cNvPr id="7" name="Group 18"/>
          <p:cNvGrpSpPr>
            <a:grpSpLocks/>
          </p:cNvGrpSpPr>
          <p:nvPr/>
        </p:nvGrpSpPr>
        <p:grpSpPr bwMode="auto">
          <a:xfrm>
            <a:off x="2495551" y="1301751"/>
            <a:ext cx="4908551" cy="2847975"/>
            <a:chOff x="612" y="820"/>
            <a:chExt cx="3092" cy="1794"/>
          </a:xfrm>
        </p:grpSpPr>
        <p:grpSp>
          <p:nvGrpSpPr>
            <p:cNvPr id="8" name="Group 19"/>
            <p:cNvGrpSpPr>
              <a:grpSpLocks/>
            </p:cNvGrpSpPr>
            <p:nvPr/>
          </p:nvGrpSpPr>
          <p:grpSpPr bwMode="auto">
            <a:xfrm>
              <a:off x="612" y="820"/>
              <a:ext cx="3092" cy="1794"/>
              <a:chOff x="612" y="820"/>
              <a:chExt cx="3092" cy="1794"/>
            </a:xfrm>
          </p:grpSpPr>
          <p:grpSp>
            <p:nvGrpSpPr>
              <p:cNvPr id="9" name="Group 20"/>
              <p:cNvGrpSpPr>
                <a:grpSpLocks/>
              </p:cNvGrpSpPr>
              <p:nvPr/>
            </p:nvGrpSpPr>
            <p:grpSpPr bwMode="auto">
              <a:xfrm>
                <a:off x="612" y="820"/>
                <a:ext cx="3092" cy="1794"/>
                <a:chOff x="612" y="820"/>
                <a:chExt cx="3092" cy="1794"/>
              </a:xfrm>
            </p:grpSpPr>
            <p:pic>
              <p:nvPicPr>
                <p:cNvPr id="322581" name="Picture 21" descr="DSCN1098"/>
                <p:cNvPicPr>
                  <a:picLocks noChangeAspect="1" noChangeArrowheads="1"/>
                </p:cNvPicPr>
                <p:nvPr/>
              </p:nvPicPr>
              <p:blipFill>
                <a:blip r:embed="rId8" cstate="print"/>
                <a:srcRect l="24651" t="5902" r="15805" b="8820"/>
                <a:stretch>
                  <a:fillRect/>
                </a:stretch>
              </p:blipFill>
              <p:spPr bwMode="auto">
                <a:xfrm>
                  <a:off x="1292" y="1026"/>
                  <a:ext cx="1478" cy="1588"/>
                </a:xfrm>
                <a:prstGeom prst="rect">
                  <a:avLst/>
                </a:prstGeom>
                <a:noFill/>
              </p:spPr>
            </p:pic>
            <p:grpSp>
              <p:nvGrpSpPr>
                <p:cNvPr id="10" name="Group 22"/>
                <p:cNvGrpSpPr>
                  <a:grpSpLocks/>
                </p:cNvGrpSpPr>
                <p:nvPr/>
              </p:nvGrpSpPr>
              <p:grpSpPr bwMode="auto">
                <a:xfrm>
                  <a:off x="2018" y="935"/>
                  <a:ext cx="590" cy="318"/>
                  <a:chOff x="2018" y="935"/>
                  <a:chExt cx="590" cy="318"/>
                </a:xfrm>
              </p:grpSpPr>
              <p:sp>
                <p:nvSpPr>
                  <p:cNvPr id="322583" name="Line 23"/>
                  <p:cNvSpPr>
                    <a:spLocks noChangeShapeType="1"/>
                  </p:cNvSpPr>
                  <p:nvPr/>
                </p:nvSpPr>
                <p:spPr bwMode="auto">
                  <a:xfrm flipV="1">
                    <a:off x="2018" y="935"/>
                    <a:ext cx="0" cy="318"/>
                  </a:xfrm>
                  <a:prstGeom prst="line">
                    <a:avLst/>
                  </a:prstGeom>
                  <a:noFill/>
                  <a:ln w="9525">
                    <a:solidFill>
                      <a:srgbClr val="002570"/>
                    </a:solidFill>
                    <a:round/>
                    <a:headEnd type="arrow" w="med" len="med"/>
                    <a:tailEnd/>
                  </a:ln>
                  <a:effectLst/>
                </p:spPr>
                <p:txBody>
                  <a:bodyPr/>
                  <a:lstStyle/>
                  <a:p>
                    <a:endParaRPr lang="ja-JP" altLang="en-US">
                      <a:solidFill>
                        <a:srgbClr val="002570"/>
                      </a:solidFill>
                      <a:latin typeface="+mj-ea"/>
                      <a:ea typeface="+mj-ea"/>
                    </a:endParaRPr>
                  </a:p>
                </p:txBody>
              </p:sp>
              <p:sp>
                <p:nvSpPr>
                  <p:cNvPr id="322584" name="Line 24"/>
                  <p:cNvSpPr>
                    <a:spLocks noChangeShapeType="1"/>
                  </p:cNvSpPr>
                  <p:nvPr/>
                </p:nvSpPr>
                <p:spPr bwMode="auto">
                  <a:xfrm>
                    <a:off x="2018" y="935"/>
                    <a:ext cx="590" cy="0"/>
                  </a:xfrm>
                  <a:prstGeom prst="line">
                    <a:avLst/>
                  </a:prstGeom>
                  <a:noFill/>
                  <a:ln w="9525">
                    <a:solidFill>
                      <a:srgbClr val="002570"/>
                    </a:solidFill>
                    <a:round/>
                    <a:headEnd/>
                    <a:tailEnd/>
                  </a:ln>
                  <a:effectLst/>
                </p:spPr>
                <p:txBody>
                  <a:bodyPr/>
                  <a:lstStyle/>
                  <a:p>
                    <a:endParaRPr lang="ja-JP" altLang="en-US">
                      <a:solidFill>
                        <a:srgbClr val="002570"/>
                      </a:solidFill>
                      <a:latin typeface="+mj-ea"/>
                      <a:ea typeface="+mj-ea"/>
                    </a:endParaRPr>
                  </a:p>
                </p:txBody>
              </p:sp>
            </p:grpSp>
            <p:sp>
              <p:nvSpPr>
                <p:cNvPr id="322585" name="Line 25"/>
                <p:cNvSpPr>
                  <a:spLocks noChangeShapeType="1"/>
                </p:cNvSpPr>
                <p:nvPr/>
              </p:nvSpPr>
              <p:spPr bwMode="auto">
                <a:xfrm>
                  <a:off x="2200" y="1525"/>
                  <a:ext cx="635" cy="0"/>
                </a:xfrm>
                <a:prstGeom prst="line">
                  <a:avLst/>
                </a:prstGeom>
                <a:noFill/>
                <a:ln w="9525">
                  <a:solidFill>
                    <a:srgbClr val="002570"/>
                  </a:solidFill>
                  <a:round/>
                  <a:headEnd type="arrow" w="med" len="med"/>
                  <a:tailEnd/>
                </a:ln>
                <a:effectLst/>
              </p:spPr>
              <p:txBody>
                <a:bodyPr/>
                <a:lstStyle/>
                <a:p>
                  <a:endParaRPr lang="ja-JP" altLang="en-US">
                    <a:solidFill>
                      <a:srgbClr val="002570"/>
                    </a:solidFill>
                    <a:latin typeface="+mj-ea"/>
                    <a:ea typeface="+mj-ea"/>
                  </a:endParaRPr>
                </a:p>
              </p:txBody>
            </p:sp>
            <p:sp>
              <p:nvSpPr>
                <p:cNvPr id="322586" name="Line 26"/>
                <p:cNvSpPr>
                  <a:spLocks noChangeShapeType="1"/>
                </p:cNvSpPr>
                <p:nvPr/>
              </p:nvSpPr>
              <p:spPr bwMode="auto">
                <a:xfrm>
                  <a:off x="2064" y="1752"/>
                  <a:ext cx="771" cy="0"/>
                </a:xfrm>
                <a:prstGeom prst="line">
                  <a:avLst/>
                </a:prstGeom>
                <a:noFill/>
                <a:ln w="9525">
                  <a:solidFill>
                    <a:srgbClr val="002570"/>
                  </a:solidFill>
                  <a:round/>
                  <a:headEnd type="arrow" w="med" len="med"/>
                  <a:tailEnd/>
                </a:ln>
                <a:effectLst/>
              </p:spPr>
              <p:txBody>
                <a:bodyPr/>
                <a:lstStyle/>
                <a:p>
                  <a:endParaRPr lang="ja-JP" altLang="en-US">
                    <a:solidFill>
                      <a:srgbClr val="002570"/>
                    </a:solidFill>
                    <a:latin typeface="+mj-ea"/>
                    <a:ea typeface="+mj-ea"/>
                  </a:endParaRPr>
                </a:p>
              </p:txBody>
            </p:sp>
            <p:sp>
              <p:nvSpPr>
                <p:cNvPr id="322587" name="Line 27"/>
                <p:cNvSpPr>
                  <a:spLocks noChangeShapeType="1"/>
                </p:cNvSpPr>
                <p:nvPr/>
              </p:nvSpPr>
              <p:spPr bwMode="auto">
                <a:xfrm>
                  <a:off x="1020" y="1661"/>
                  <a:ext cx="454" cy="0"/>
                </a:xfrm>
                <a:prstGeom prst="line">
                  <a:avLst/>
                </a:prstGeom>
                <a:noFill/>
                <a:ln w="9525">
                  <a:solidFill>
                    <a:srgbClr val="002570"/>
                  </a:solidFill>
                  <a:round/>
                  <a:headEnd/>
                  <a:tailEnd type="arrow" w="med" len="med"/>
                </a:ln>
                <a:effectLst/>
              </p:spPr>
              <p:txBody>
                <a:bodyPr/>
                <a:lstStyle/>
                <a:p>
                  <a:endParaRPr lang="ja-JP" altLang="en-US">
                    <a:solidFill>
                      <a:srgbClr val="002570"/>
                    </a:solidFill>
                    <a:latin typeface="+mj-ea"/>
                    <a:ea typeface="+mj-ea"/>
                  </a:endParaRPr>
                </a:p>
              </p:txBody>
            </p:sp>
            <p:sp>
              <p:nvSpPr>
                <p:cNvPr id="322588" name="Line 28"/>
                <p:cNvSpPr>
                  <a:spLocks noChangeShapeType="1"/>
                </p:cNvSpPr>
                <p:nvPr/>
              </p:nvSpPr>
              <p:spPr bwMode="auto">
                <a:xfrm>
                  <a:off x="1111" y="1979"/>
                  <a:ext cx="499" cy="0"/>
                </a:xfrm>
                <a:prstGeom prst="line">
                  <a:avLst/>
                </a:prstGeom>
                <a:noFill/>
                <a:ln w="9525">
                  <a:solidFill>
                    <a:srgbClr val="002570"/>
                  </a:solidFill>
                  <a:round/>
                  <a:headEnd/>
                  <a:tailEnd type="arrow" w="med" len="med"/>
                </a:ln>
                <a:effectLst/>
              </p:spPr>
              <p:txBody>
                <a:bodyPr/>
                <a:lstStyle/>
                <a:p>
                  <a:endParaRPr lang="ja-JP" altLang="en-US">
                    <a:solidFill>
                      <a:srgbClr val="002570"/>
                    </a:solidFill>
                    <a:latin typeface="+mj-ea"/>
                    <a:ea typeface="+mj-ea"/>
                  </a:endParaRPr>
                </a:p>
              </p:txBody>
            </p:sp>
            <p:sp>
              <p:nvSpPr>
                <p:cNvPr id="322589" name="Line 29"/>
                <p:cNvSpPr>
                  <a:spLocks noChangeShapeType="1"/>
                </p:cNvSpPr>
                <p:nvPr/>
              </p:nvSpPr>
              <p:spPr bwMode="auto">
                <a:xfrm>
                  <a:off x="1156" y="2341"/>
                  <a:ext cx="363" cy="0"/>
                </a:xfrm>
                <a:prstGeom prst="line">
                  <a:avLst/>
                </a:prstGeom>
                <a:noFill/>
                <a:ln w="9525">
                  <a:solidFill>
                    <a:srgbClr val="002570"/>
                  </a:solidFill>
                  <a:round/>
                  <a:headEnd/>
                  <a:tailEnd type="arrow" w="med" len="med"/>
                </a:ln>
                <a:effectLst/>
              </p:spPr>
              <p:txBody>
                <a:bodyPr/>
                <a:lstStyle/>
                <a:p>
                  <a:endParaRPr lang="ja-JP" altLang="en-US">
                    <a:solidFill>
                      <a:srgbClr val="002570"/>
                    </a:solidFill>
                    <a:latin typeface="+mj-ea"/>
                    <a:ea typeface="+mj-ea"/>
                  </a:endParaRPr>
                </a:p>
              </p:txBody>
            </p:sp>
            <p:sp>
              <p:nvSpPr>
                <p:cNvPr id="322590" name="Text Box 30"/>
                <p:cNvSpPr txBox="1">
                  <a:spLocks noChangeArrowheads="1"/>
                </p:cNvSpPr>
                <p:nvPr/>
              </p:nvSpPr>
              <p:spPr bwMode="auto">
                <a:xfrm>
                  <a:off x="2595" y="820"/>
                  <a:ext cx="709" cy="213"/>
                </a:xfrm>
                <a:prstGeom prst="rect">
                  <a:avLst/>
                </a:prstGeom>
                <a:noFill/>
                <a:ln w="9525">
                  <a:noFill/>
                  <a:miter lim="800000"/>
                  <a:headEnd/>
                  <a:tailEnd/>
                </a:ln>
                <a:effectLst/>
              </p:spPr>
              <p:txBody>
                <a:bodyPr wrap="none">
                  <a:spAutoFit/>
                </a:bodyPr>
                <a:lstStyle/>
                <a:p>
                  <a:r>
                    <a:rPr lang="ja-JP" altLang="en-US" sz="1600" b="1">
                      <a:solidFill>
                        <a:srgbClr val="002570"/>
                      </a:solidFill>
                      <a:latin typeface="+mj-ea"/>
                      <a:ea typeface="+mj-ea"/>
                    </a:rPr>
                    <a:t>エナメル質</a:t>
                  </a:r>
                </a:p>
              </p:txBody>
            </p:sp>
            <p:sp>
              <p:nvSpPr>
                <p:cNvPr id="322591" name="Text Box 31"/>
                <p:cNvSpPr txBox="1">
                  <a:spLocks noChangeArrowheads="1"/>
                </p:cNvSpPr>
                <p:nvPr/>
              </p:nvSpPr>
              <p:spPr bwMode="auto">
                <a:xfrm>
                  <a:off x="2835" y="1434"/>
                  <a:ext cx="507" cy="213"/>
                </a:xfrm>
                <a:prstGeom prst="rect">
                  <a:avLst/>
                </a:prstGeom>
                <a:noFill/>
                <a:ln w="9525">
                  <a:noFill/>
                  <a:miter lim="800000"/>
                  <a:headEnd/>
                  <a:tailEnd/>
                </a:ln>
                <a:effectLst/>
              </p:spPr>
              <p:txBody>
                <a:bodyPr wrap="none">
                  <a:spAutoFit/>
                </a:bodyPr>
                <a:lstStyle/>
                <a:p>
                  <a:r>
                    <a:rPr lang="ja-JP" altLang="en-US" sz="1600" b="1" dirty="0">
                      <a:solidFill>
                        <a:srgbClr val="002570"/>
                      </a:solidFill>
                      <a:latin typeface="+mj-ea"/>
                      <a:ea typeface="+mj-ea"/>
                    </a:rPr>
                    <a:t>象牙質</a:t>
                  </a:r>
                </a:p>
              </p:txBody>
            </p:sp>
            <p:sp>
              <p:nvSpPr>
                <p:cNvPr id="322592" name="Text Box 32"/>
                <p:cNvSpPr txBox="1">
                  <a:spLocks noChangeArrowheads="1"/>
                </p:cNvSpPr>
                <p:nvPr/>
              </p:nvSpPr>
              <p:spPr bwMode="auto">
                <a:xfrm>
                  <a:off x="2835" y="1661"/>
                  <a:ext cx="869" cy="368"/>
                </a:xfrm>
                <a:prstGeom prst="rect">
                  <a:avLst/>
                </a:prstGeom>
                <a:noFill/>
                <a:ln w="9525">
                  <a:noFill/>
                  <a:miter lim="800000"/>
                  <a:headEnd/>
                  <a:tailEnd/>
                </a:ln>
                <a:effectLst/>
              </p:spPr>
              <p:txBody>
                <a:bodyPr wrap="none">
                  <a:spAutoFit/>
                </a:bodyPr>
                <a:lstStyle/>
                <a:p>
                  <a:r>
                    <a:rPr lang="ja-JP" altLang="en-US" sz="1600" b="1" dirty="0">
                      <a:solidFill>
                        <a:srgbClr val="002570"/>
                      </a:solidFill>
                      <a:latin typeface="+mj-ea"/>
                      <a:ea typeface="+mj-ea"/>
                    </a:rPr>
                    <a:t>歯髄</a:t>
                  </a:r>
                </a:p>
                <a:p>
                  <a:r>
                    <a:rPr lang="ja-JP" altLang="en-US" sz="1600" b="1" dirty="0">
                      <a:solidFill>
                        <a:srgbClr val="002570"/>
                      </a:solidFill>
                      <a:latin typeface="+mj-ea"/>
                      <a:ea typeface="+mj-ea"/>
                    </a:rPr>
                    <a:t>（神経と血管）</a:t>
                  </a:r>
                </a:p>
              </p:txBody>
            </p:sp>
            <p:sp>
              <p:nvSpPr>
                <p:cNvPr id="322593" name="Text Box 33"/>
                <p:cNvSpPr txBox="1">
                  <a:spLocks noChangeArrowheads="1"/>
                </p:cNvSpPr>
                <p:nvPr/>
              </p:nvSpPr>
              <p:spPr bwMode="auto">
                <a:xfrm>
                  <a:off x="612" y="1570"/>
                  <a:ext cx="377" cy="213"/>
                </a:xfrm>
                <a:prstGeom prst="rect">
                  <a:avLst/>
                </a:prstGeom>
                <a:noFill/>
                <a:ln w="9525">
                  <a:noFill/>
                  <a:miter lim="800000"/>
                  <a:headEnd/>
                  <a:tailEnd/>
                </a:ln>
                <a:effectLst/>
              </p:spPr>
              <p:txBody>
                <a:bodyPr wrap="none">
                  <a:spAutoFit/>
                </a:bodyPr>
                <a:lstStyle/>
                <a:p>
                  <a:r>
                    <a:rPr lang="ja-JP" altLang="en-US" sz="1600" b="1" dirty="0">
                      <a:solidFill>
                        <a:srgbClr val="002570"/>
                      </a:solidFill>
                      <a:latin typeface="+mj-ea"/>
                      <a:ea typeface="+mj-ea"/>
                    </a:rPr>
                    <a:t>歯肉</a:t>
                  </a:r>
                </a:p>
              </p:txBody>
            </p:sp>
            <p:sp>
              <p:nvSpPr>
                <p:cNvPr id="322594" name="Text Box 34"/>
                <p:cNvSpPr txBox="1">
                  <a:spLocks noChangeArrowheads="1"/>
                </p:cNvSpPr>
                <p:nvPr/>
              </p:nvSpPr>
              <p:spPr bwMode="auto">
                <a:xfrm>
                  <a:off x="612" y="1888"/>
                  <a:ext cx="507" cy="213"/>
                </a:xfrm>
                <a:prstGeom prst="rect">
                  <a:avLst/>
                </a:prstGeom>
                <a:noFill/>
                <a:ln w="9525">
                  <a:noFill/>
                  <a:miter lim="800000"/>
                  <a:headEnd/>
                  <a:tailEnd/>
                </a:ln>
                <a:effectLst/>
              </p:spPr>
              <p:txBody>
                <a:bodyPr wrap="none">
                  <a:spAutoFit/>
                </a:bodyPr>
                <a:lstStyle/>
                <a:p>
                  <a:r>
                    <a:rPr lang="ja-JP" altLang="en-US" sz="1600" b="1" dirty="0">
                      <a:solidFill>
                        <a:srgbClr val="002570"/>
                      </a:solidFill>
                      <a:latin typeface="+mj-ea"/>
                      <a:ea typeface="+mj-ea"/>
                    </a:rPr>
                    <a:t>歯根膜</a:t>
                  </a:r>
                </a:p>
              </p:txBody>
            </p:sp>
            <p:sp>
              <p:nvSpPr>
                <p:cNvPr id="322595" name="Text Box 35"/>
                <p:cNvSpPr txBox="1">
                  <a:spLocks noChangeArrowheads="1"/>
                </p:cNvSpPr>
                <p:nvPr/>
              </p:nvSpPr>
              <p:spPr bwMode="auto">
                <a:xfrm>
                  <a:off x="612" y="2251"/>
                  <a:ext cx="507" cy="213"/>
                </a:xfrm>
                <a:prstGeom prst="rect">
                  <a:avLst/>
                </a:prstGeom>
                <a:noFill/>
                <a:ln w="9525">
                  <a:noFill/>
                  <a:miter lim="800000"/>
                  <a:headEnd/>
                  <a:tailEnd/>
                </a:ln>
                <a:effectLst/>
              </p:spPr>
              <p:txBody>
                <a:bodyPr wrap="none">
                  <a:spAutoFit/>
                </a:bodyPr>
                <a:lstStyle/>
                <a:p>
                  <a:r>
                    <a:rPr lang="ja-JP" altLang="en-US" sz="1600" b="1" dirty="0">
                      <a:solidFill>
                        <a:srgbClr val="002570"/>
                      </a:solidFill>
                      <a:latin typeface="+mj-ea"/>
                      <a:ea typeface="+mj-ea"/>
                    </a:rPr>
                    <a:t>歯槽骨</a:t>
                  </a:r>
                </a:p>
              </p:txBody>
            </p:sp>
          </p:grpSp>
          <p:sp>
            <p:nvSpPr>
              <p:cNvPr id="322596" name="Line 36"/>
              <p:cNvSpPr>
                <a:spLocks noChangeShapeType="1"/>
              </p:cNvSpPr>
              <p:nvPr/>
            </p:nvSpPr>
            <p:spPr bwMode="auto">
              <a:xfrm>
                <a:off x="2381" y="2160"/>
                <a:ext cx="499" cy="0"/>
              </a:xfrm>
              <a:prstGeom prst="line">
                <a:avLst/>
              </a:prstGeom>
              <a:noFill/>
              <a:ln w="9525">
                <a:solidFill>
                  <a:srgbClr val="002570"/>
                </a:solidFill>
                <a:round/>
                <a:headEnd type="stealth" w="med" len="med"/>
                <a:tailEnd/>
              </a:ln>
              <a:effectLst/>
            </p:spPr>
            <p:txBody>
              <a:bodyPr/>
              <a:lstStyle/>
              <a:p>
                <a:endParaRPr lang="ja-JP" altLang="en-US">
                  <a:solidFill>
                    <a:srgbClr val="002570"/>
                  </a:solidFill>
                  <a:latin typeface="+mj-ea"/>
                  <a:ea typeface="+mj-ea"/>
                </a:endParaRPr>
              </a:p>
            </p:txBody>
          </p:sp>
          <p:sp>
            <p:nvSpPr>
              <p:cNvPr id="322597" name="Text Box 37"/>
              <p:cNvSpPr txBox="1">
                <a:spLocks noChangeArrowheads="1"/>
              </p:cNvSpPr>
              <p:nvPr/>
            </p:nvSpPr>
            <p:spPr bwMode="auto">
              <a:xfrm>
                <a:off x="2867" y="2039"/>
                <a:ext cx="657" cy="213"/>
              </a:xfrm>
              <a:prstGeom prst="rect">
                <a:avLst/>
              </a:prstGeom>
              <a:noFill/>
              <a:ln w="9525">
                <a:noFill/>
                <a:miter lim="800000"/>
                <a:headEnd/>
                <a:tailEnd/>
              </a:ln>
              <a:effectLst/>
            </p:spPr>
            <p:txBody>
              <a:bodyPr wrap="none">
                <a:spAutoFit/>
              </a:bodyPr>
              <a:lstStyle/>
              <a:p>
                <a:r>
                  <a:rPr lang="ja-JP" altLang="en-US" sz="1600" b="1">
                    <a:solidFill>
                      <a:srgbClr val="002570"/>
                    </a:solidFill>
                    <a:latin typeface="+mj-ea"/>
                    <a:ea typeface="+mj-ea"/>
                  </a:rPr>
                  <a:t>セメント質</a:t>
                </a:r>
              </a:p>
            </p:txBody>
          </p:sp>
        </p:grpSp>
        <p:sp>
          <p:nvSpPr>
            <p:cNvPr id="322598" name="Text Box 38"/>
            <p:cNvSpPr txBox="1">
              <a:spLocks noChangeArrowheads="1"/>
            </p:cNvSpPr>
            <p:nvPr/>
          </p:nvSpPr>
          <p:spPr bwMode="auto">
            <a:xfrm>
              <a:off x="642" y="1480"/>
              <a:ext cx="304" cy="144"/>
            </a:xfrm>
            <a:prstGeom prst="rect">
              <a:avLst/>
            </a:prstGeom>
            <a:noFill/>
            <a:ln w="9525">
              <a:noFill/>
              <a:miter lim="800000"/>
              <a:headEnd/>
              <a:tailEnd/>
            </a:ln>
            <a:effectLst/>
          </p:spPr>
          <p:txBody>
            <a:bodyPr>
              <a:spAutoFit/>
            </a:bodyPr>
            <a:lstStyle/>
            <a:p>
              <a:r>
                <a:rPr lang="ja-JP" altLang="en-US" sz="900" b="1" dirty="0">
                  <a:solidFill>
                    <a:srgbClr val="002570"/>
                  </a:solidFill>
                  <a:latin typeface="+mj-ea"/>
                  <a:ea typeface="+mj-ea"/>
                </a:rPr>
                <a:t>し にく</a:t>
              </a:r>
            </a:p>
          </p:txBody>
        </p:sp>
        <p:sp>
          <p:nvSpPr>
            <p:cNvPr id="322599" name="Text Box 39"/>
            <p:cNvSpPr txBox="1">
              <a:spLocks noChangeArrowheads="1"/>
            </p:cNvSpPr>
            <p:nvPr/>
          </p:nvSpPr>
          <p:spPr bwMode="auto">
            <a:xfrm>
              <a:off x="659" y="1791"/>
              <a:ext cx="463" cy="144"/>
            </a:xfrm>
            <a:prstGeom prst="rect">
              <a:avLst/>
            </a:prstGeom>
            <a:noFill/>
            <a:ln w="9525">
              <a:noFill/>
              <a:miter lim="800000"/>
              <a:headEnd/>
              <a:tailEnd/>
            </a:ln>
            <a:effectLst/>
          </p:spPr>
          <p:txBody>
            <a:bodyPr>
              <a:spAutoFit/>
            </a:bodyPr>
            <a:lstStyle/>
            <a:p>
              <a:r>
                <a:rPr lang="ja-JP" altLang="en-US" sz="900" b="1" dirty="0">
                  <a:solidFill>
                    <a:srgbClr val="002570"/>
                  </a:solidFill>
                  <a:latin typeface="+mj-ea"/>
                  <a:ea typeface="+mj-ea"/>
                </a:rPr>
                <a:t>し</a:t>
              </a:r>
              <a:r>
                <a:rPr lang="ja-JP" altLang="en-US" sz="900" b="1" dirty="0" err="1">
                  <a:solidFill>
                    <a:srgbClr val="002570"/>
                  </a:solidFill>
                  <a:latin typeface="+mj-ea"/>
                  <a:ea typeface="+mj-ea"/>
                </a:rPr>
                <a:t>こんまく</a:t>
              </a:r>
              <a:endParaRPr lang="ja-JP" altLang="en-US" sz="900" b="1" dirty="0">
                <a:solidFill>
                  <a:srgbClr val="002570"/>
                </a:solidFill>
                <a:latin typeface="+mj-ea"/>
                <a:ea typeface="+mj-ea"/>
              </a:endParaRPr>
            </a:p>
          </p:txBody>
        </p:sp>
        <p:sp>
          <p:nvSpPr>
            <p:cNvPr id="322600" name="Text Box 40"/>
            <p:cNvSpPr txBox="1">
              <a:spLocks noChangeArrowheads="1"/>
            </p:cNvSpPr>
            <p:nvPr/>
          </p:nvSpPr>
          <p:spPr bwMode="auto">
            <a:xfrm>
              <a:off x="659" y="2160"/>
              <a:ext cx="463" cy="144"/>
            </a:xfrm>
            <a:prstGeom prst="rect">
              <a:avLst/>
            </a:prstGeom>
            <a:noFill/>
            <a:ln w="9525">
              <a:noFill/>
              <a:miter lim="800000"/>
              <a:headEnd/>
              <a:tailEnd/>
            </a:ln>
            <a:effectLst/>
          </p:spPr>
          <p:txBody>
            <a:bodyPr>
              <a:spAutoFit/>
            </a:bodyPr>
            <a:lstStyle/>
            <a:p>
              <a:r>
                <a:rPr lang="ja-JP" altLang="en-US" sz="900" b="1" dirty="0">
                  <a:solidFill>
                    <a:srgbClr val="002570"/>
                  </a:solidFill>
                  <a:latin typeface="+mj-ea"/>
                  <a:ea typeface="+mj-ea"/>
                </a:rPr>
                <a:t>しそうこつ</a:t>
              </a:r>
            </a:p>
          </p:txBody>
        </p:sp>
        <p:sp>
          <p:nvSpPr>
            <p:cNvPr id="322601" name="Text Box 41"/>
            <p:cNvSpPr txBox="1">
              <a:spLocks noChangeArrowheads="1"/>
            </p:cNvSpPr>
            <p:nvPr/>
          </p:nvSpPr>
          <p:spPr bwMode="auto">
            <a:xfrm>
              <a:off x="2835" y="1338"/>
              <a:ext cx="512" cy="145"/>
            </a:xfrm>
            <a:prstGeom prst="rect">
              <a:avLst/>
            </a:prstGeom>
            <a:noFill/>
            <a:ln w="9525">
              <a:noFill/>
              <a:miter lim="800000"/>
              <a:headEnd/>
              <a:tailEnd/>
            </a:ln>
            <a:effectLst/>
          </p:spPr>
          <p:txBody>
            <a:bodyPr>
              <a:spAutoFit/>
            </a:bodyPr>
            <a:lstStyle/>
            <a:p>
              <a:r>
                <a:rPr lang="ja-JP" altLang="en-US" sz="900" b="1" dirty="0">
                  <a:solidFill>
                    <a:srgbClr val="002570"/>
                  </a:solidFill>
                  <a:latin typeface="+mj-ea"/>
                  <a:ea typeface="+mj-ea"/>
                </a:rPr>
                <a:t>ぞう げ しつ</a:t>
              </a:r>
            </a:p>
          </p:txBody>
        </p:sp>
        <p:sp>
          <p:nvSpPr>
            <p:cNvPr id="322602" name="Text Box 42"/>
            <p:cNvSpPr txBox="1">
              <a:spLocks noChangeArrowheads="1"/>
            </p:cNvSpPr>
            <p:nvPr/>
          </p:nvSpPr>
          <p:spPr bwMode="auto">
            <a:xfrm>
              <a:off x="2880" y="1570"/>
              <a:ext cx="436" cy="144"/>
            </a:xfrm>
            <a:prstGeom prst="rect">
              <a:avLst/>
            </a:prstGeom>
            <a:noFill/>
            <a:ln w="9525">
              <a:noFill/>
              <a:miter lim="800000"/>
              <a:headEnd/>
              <a:tailEnd/>
            </a:ln>
            <a:effectLst/>
          </p:spPr>
          <p:txBody>
            <a:bodyPr>
              <a:spAutoFit/>
            </a:bodyPr>
            <a:lstStyle/>
            <a:p>
              <a:r>
                <a:rPr lang="ja-JP" altLang="en-US" sz="900" b="1" dirty="0">
                  <a:solidFill>
                    <a:srgbClr val="002570"/>
                  </a:solidFill>
                  <a:latin typeface="+mj-ea"/>
                  <a:ea typeface="+mj-ea"/>
                </a:rPr>
                <a:t>し ずい</a:t>
              </a:r>
            </a:p>
          </p:txBody>
        </p:sp>
      </p:grpSp>
      <p:sp>
        <p:nvSpPr>
          <p:cNvPr id="12" name="テキスト ボックス 11"/>
          <p:cNvSpPr txBox="1"/>
          <p:nvPr/>
        </p:nvSpPr>
        <p:spPr>
          <a:xfrm>
            <a:off x="7752185" y="3851756"/>
            <a:ext cx="1872208" cy="369332"/>
          </a:xfrm>
          <a:prstGeom prst="rect">
            <a:avLst/>
          </a:prstGeom>
          <a:noFill/>
        </p:spPr>
        <p:txBody>
          <a:bodyPr wrap="square" rtlCol="0">
            <a:spAutoFit/>
          </a:bodyPr>
          <a:lstStyle/>
          <a:p>
            <a:pPr algn="ctr"/>
            <a:r>
              <a:rPr lang="ja-JP" altLang="en-US" b="1" dirty="0">
                <a:solidFill>
                  <a:srgbClr val="002570"/>
                </a:solidFill>
                <a:latin typeface="+mj-ea"/>
                <a:ea typeface="+mj-ea"/>
              </a:rPr>
              <a:t>咬合面</a:t>
            </a:r>
          </a:p>
        </p:txBody>
      </p:sp>
      <p:sp>
        <p:nvSpPr>
          <p:cNvPr id="13" name="テキスト ボックス 12"/>
          <p:cNvSpPr txBox="1"/>
          <p:nvPr/>
        </p:nvSpPr>
        <p:spPr>
          <a:xfrm>
            <a:off x="8284852" y="3717033"/>
            <a:ext cx="835485" cy="246221"/>
          </a:xfrm>
          <a:prstGeom prst="rect">
            <a:avLst/>
          </a:prstGeom>
          <a:noFill/>
        </p:spPr>
        <p:txBody>
          <a:bodyPr wrap="none" rtlCol="0">
            <a:spAutoFit/>
          </a:bodyPr>
          <a:lstStyle/>
          <a:p>
            <a:r>
              <a:rPr lang="ja-JP" altLang="en-US" sz="1000" b="1" dirty="0">
                <a:solidFill>
                  <a:srgbClr val="002570"/>
                </a:solidFill>
                <a:latin typeface="+mj-ea"/>
                <a:ea typeface="+mj-ea"/>
              </a:rPr>
              <a:t>こう</a:t>
            </a:r>
            <a:r>
              <a:rPr lang="ja-JP" altLang="en-US" sz="1000" b="1" dirty="0" err="1">
                <a:solidFill>
                  <a:srgbClr val="002570"/>
                </a:solidFill>
                <a:latin typeface="+mj-ea"/>
                <a:ea typeface="+mj-ea"/>
              </a:rPr>
              <a:t>ご</a:t>
            </a:r>
            <a:r>
              <a:rPr lang="ja-JP" altLang="en-US" sz="1000" b="1" dirty="0">
                <a:solidFill>
                  <a:srgbClr val="002570"/>
                </a:solidFill>
                <a:latin typeface="+mj-ea"/>
                <a:ea typeface="+mj-ea"/>
              </a:rPr>
              <a:t>うめん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6384032" y="1276645"/>
            <a:ext cx="3828924" cy="2543418"/>
          </a:xfrm>
          <a:prstGeom prst="rect">
            <a:avLst/>
          </a:prstGeom>
        </p:spPr>
      </p:pic>
      <p:pic>
        <p:nvPicPr>
          <p:cNvPr id="2" name="図 1"/>
          <p:cNvPicPr>
            <a:picLocks noChangeAspect="1"/>
          </p:cNvPicPr>
          <p:nvPr/>
        </p:nvPicPr>
        <p:blipFill>
          <a:blip r:embed="rId4"/>
          <a:stretch>
            <a:fillRect/>
          </a:stretch>
        </p:blipFill>
        <p:spPr>
          <a:xfrm>
            <a:off x="6384032" y="4077072"/>
            <a:ext cx="3828924" cy="2414606"/>
          </a:xfrm>
          <a:prstGeom prst="rect">
            <a:avLst/>
          </a:prstGeom>
        </p:spPr>
      </p:pic>
      <p:sp>
        <p:nvSpPr>
          <p:cNvPr id="4" name="テキスト ボックス 3"/>
          <p:cNvSpPr txBox="1"/>
          <p:nvPr/>
        </p:nvSpPr>
        <p:spPr>
          <a:xfrm>
            <a:off x="2279576" y="188641"/>
            <a:ext cx="7715574" cy="830997"/>
          </a:xfrm>
          <a:prstGeom prst="rect">
            <a:avLst/>
          </a:prstGeom>
          <a:noFill/>
        </p:spPr>
        <p:txBody>
          <a:bodyPr wrap="none" rtlCol="0">
            <a:spAutoFit/>
          </a:bodyPr>
          <a:lstStyle/>
          <a:p>
            <a:r>
              <a:rPr lang="ja-JP" altLang="en-US" sz="4800" b="1" dirty="0">
                <a:solidFill>
                  <a:srgbClr val="002570"/>
                </a:solidFill>
                <a:latin typeface="+mj-ea"/>
                <a:ea typeface="+mj-ea"/>
              </a:rPr>
              <a:t>むし歯がすすんでしまうと・・・</a:t>
            </a:r>
          </a:p>
        </p:txBody>
      </p:sp>
      <p:pic>
        <p:nvPicPr>
          <p:cNvPr id="7" name="図 6" descr="笠松　理恵_2011.08.31_L001.jpg"/>
          <p:cNvPicPr>
            <a:picLocks noChangeAspect="1"/>
          </p:cNvPicPr>
          <p:nvPr/>
        </p:nvPicPr>
        <p:blipFill>
          <a:blip r:embed="rId5" cstate="print"/>
          <a:stretch>
            <a:fillRect/>
          </a:stretch>
        </p:blipFill>
        <p:spPr>
          <a:xfrm flipH="1">
            <a:off x="1919536" y="2276872"/>
            <a:ext cx="4032448" cy="2808312"/>
          </a:xfrm>
          <a:prstGeom prst="rect">
            <a:avLst/>
          </a:prstGeom>
        </p:spPr>
      </p:pic>
      <p:sp>
        <p:nvSpPr>
          <p:cNvPr id="8" name="円/楕円 7"/>
          <p:cNvSpPr/>
          <p:nvPr/>
        </p:nvSpPr>
        <p:spPr>
          <a:xfrm>
            <a:off x="3215680" y="2708920"/>
            <a:ext cx="1512168" cy="151216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j-ea"/>
              <a:ea typeface="+mj-ea"/>
            </a:endParaRPr>
          </a:p>
        </p:txBody>
      </p:sp>
      <p:sp>
        <p:nvSpPr>
          <p:cNvPr id="9" name="円/楕円 8"/>
          <p:cNvSpPr/>
          <p:nvPr/>
        </p:nvSpPr>
        <p:spPr>
          <a:xfrm>
            <a:off x="8616280" y="1412776"/>
            <a:ext cx="1512168" cy="151216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j-ea"/>
              <a:ea typeface="+mj-ea"/>
            </a:endParaRPr>
          </a:p>
        </p:txBody>
      </p:sp>
      <p:sp>
        <p:nvSpPr>
          <p:cNvPr id="12" name="円/楕円 11"/>
          <p:cNvSpPr/>
          <p:nvPr/>
        </p:nvSpPr>
        <p:spPr>
          <a:xfrm>
            <a:off x="6023992" y="4077072"/>
            <a:ext cx="1512168" cy="151216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j-ea"/>
              <a:ea typeface="+mj-ea"/>
            </a:endParaRPr>
          </a:p>
        </p:txBody>
      </p:sp>
    </p:spTree>
    <p:extLst>
      <p:ext uri="{BB962C8B-B14F-4D97-AF65-F5344CB8AC3E}">
        <p14:creationId xmlns:p14="http://schemas.microsoft.com/office/powerpoint/2010/main" val="411202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8" name="Oval 16"/>
          <p:cNvSpPr>
            <a:spLocks noChangeArrowheads="1"/>
          </p:cNvSpPr>
          <p:nvPr/>
        </p:nvSpPr>
        <p:spPr bwMode="auto">
          <a:xfrm rot="3200263" flipH="1">
            <a:off x="5738993" y="630698"/>
            <a:ext cx="2936115" cy="4365132"/>
          </a:xfrm>
          <a:prstGeom prst="ellipse">
            <a:avLst/>
          </a:prstGeom>
          <a:noFill/>
          <a:ln w="76200">
            <a:solidFill>
              <a:srgbClr val="92D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b="1">
              <a:latin typeface="+mj-ea"/>
              <a:ea typeface="+mj-ea"/>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3595" y="4720344"/>
            <a:ext cx="1538843" cy="1080748"/>
          </a:xfrm>
          <a:prstGeom prst="rect">
            <a:avLst/>
          </a:prstGeom>
        </p:spPr>
      </p:pic>
      <p:sp>
        <p:nvSpPr>
          <p:cNvPr id="4098" name="Rectangle 7"/>
          <p:cNvSpPr>
            <a:spLocks noChangeArrowheads="1"/>
          </p:cNvSpPr>
          <p:nvPr/>
        </p:nvSpPr>
        <p:spPr bwMode="auto">
          <a:xfrm>
            <a:off x="7095744" y="1291926"/>
            <a:ext cx="2024593" cy="12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ja-JP" altLang="en-US" sz="4000" b="1" dirty="0">
                <a:solidFill>
                  <a:schemeClr val="tx2"/>
                </a:solidFill>
                <a:latin typeface="+mj-ea"/>
                <a:ea typeface="+mj-ea"/>
              </a:rPr>
              <a:t>　</a:t>
            </a:r>
            <a:r>
              <a:rPr lang="ja-JP" altLang="en-US" sz="4000" b="1" dirty="0">
                <a:solidFill>
                  <a:schemeClr val="bg1">
                    <a:lumMod val="85000"/>
                    <a:lumOff val="15000"/>
                  </a:schemeClr>
                </a:solidFill>
                <a:latin typeface="+mj-ea"/>
                <a:ea typeface="+mj-ea"/>
              </a:rPr>
              <a:t>細菌</a:t>
            </a:r>
            <a:endParaRPr lang="en-US" altLang="ja-JP" sz="4000" b="1" dirty="0">
              <a:solidFill>
                <a:schemeClr val="bg1">
                  <a:lumMod val="85000"/>
                  <a:lumOff val="15000"/>
                </a:schemeClr>
              </a:solidFill>
              <a:latin typeface="+mj-ea"/>
              <a:ea typeface="+mj-ea"/>
            </a:endParaRPr>
          </a:p>
          <a:p>
            <a:r>
              <a:rPr lang="ja-JP" altLang="en-US" sz="3200" b="1" dirty="0">
                <a:solidFill>
                  <a:schemeClr val="bg1">
                    <a:lumMod val="85000"/>
                    <a:lumOff val="15000"/>
                  </a:schemeClr>
                </a:solidFill>
                <a:latin typeface="+mj-ea"/>
                <a:ea typeface="+mj-ea"/>
              </a:rPr>
              <a:t>（プラーク）</a:t>
            </a:r>
          </a:p>
        </p:txBody>
      </p:sp>
      <p:sp>
        <p:nvSpPr>
          <p:cNvPr id="4102" name="Oval 16"/>
          <p:cNvSpPr>
            <a:spLocks noChangeArrowheads="1"/>
          </p:cNvSpPr>
          <p:nvPr/>
        </p:nvSpPr>
        <p:spPr bwMode="auto">
          <a:xfrm rot="-3200263">
            <a:off x="3411405" y="579393"/>
            <a:ext cx="2948875" cy="4449902"/>
          </a:xfrm>
          <a:prstGeom prst="ellipse">
            <a:avLst/>
          </a:prstGeom>
          <a:noFill/>
          <a:ln w="76200">
            <a:solidFill>
              <a:srgbClr val="92D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b="1">
              <a:latin typeface="+mj-ea"/>
              <a:ea typeface="+mj-ea"/>
            </a:endParaRPr>
          </a:p>
        </p:txBody>
      </p:sp>
      <p:sp>
        <p:nvSpPr>
          <p:cNvPr id="4103" name="Rectangle 17"/>
          <p:cNvSpPr>
            <a:spLocks noChangeArrowheads="1"/>
          </p:cNvSpPr>
          <p:nvPr/>
        </p:nvSpPr>
        <p:spPr bwMode="auto">
          <a:xfrm>
            <a:off x="3035550" y="1750239"/>
            <a:ext cx="1211870" cy="70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ja-JP" altLang="en-US" sz="4000" b="1" dirty="0">
                <a:solidFill>
                  <a:schemeClr val="bg1">
                    <a:lumMod val="85000"/>
                    <a:lumOff val="15000"/>
                  </a:schemeClr>
                </a:solidFill>
                <a:latin typeface="+mj-ea"/>
                <a:ea typeface="+mj-ea"/>
              </a:rPr>
              <a:t>時間</a:t>
            </a:r>
          </a:p>
        </p:txBody>
      </p:sp>
      <p:sp>
        <p:nvSpPr>
          <p:cNvPr id="4109" name="Oval 16"/>
          <p:cNvSpPr>
            <a:spLocks noChangeArrowheads="1"/>
          </p:cNvSpPr>
          <p:nvPr/>
        </p:nvSpPr>
        <p:spPr bwMode="auto">
          <a:xfrm rot="3200263" flipV="1">
            <a:off x="3469702" y="2800320"/>
            <a:ext cx="2973066" cy="4223843"/>
          </a:xfrm>
          <a:prstGeom prst="ellipse">
            <a:avLst/>
          </a:prstGeom>
          <a:noFill/>
          <a:ln w="76200">
            <a:solidFill>
              <a:srgbClr val="92D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b="1">
              <a:latin typeface="+mn-ea"/>
            </a:endParaRPr>
          </a:p>
        </p:txBody>
      </p:sp>
      <p:sp>
        <p:nvSpPr>
          <p:cNvPr id="4110" name="Oval 16"/>
          <p:cNvSpPr>
            <a:spLocks noChangeArrowheads="1"/>
          </p:cNvSpPr>
          <p:nvPr/>
        </p:nvSpPr>
        <p:spPr bwMode="auto">
          <a:xfrm rot="-3200263" flipH="1" flipV="1">
            <a:off x="5785651" y="2748664"/>
            <a:ext cx="2990242" cy="4279900"/>
          </a:xfrm>
          <a:prstGeom prst="ellipse">
            <a:avLst/>
          </a:prstGeom>
          <a:noFill/>
          <a:ln w="76200">
            <a:solidFill>
              <a:srgbClr val="92D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b="1" dirty="0">
              <a:latin typeface="+mn-ea"/>
            </a:endParaRPr>
          </a:p>
        </p:txBody>
      </p:sp>
      <p:grpSp>
        <p:nvGrpSpPr>
          <p:cNvPr id="2" name="グループ化 1"/>
          <p:cNvGrpSpPr/>
          <p:nvPr/>
        </p:nvGrpSpPr>
        <p:grpSpPr>
          <a:xfrm>
            <a:off x="5406804" y="3311787"/>
            <a:ext cx="1311578" cy="1174750"/>
            <a:chOff x="3689350" y="3416300"/>
            <a:chExt cx="1311578" cy="1174750"/>
          </a:xfrm>
        </p:grpSpPr>
        <p:sp>
          <p:nvSpPr>
            <p:cNvPr id="5" name="角丸四角形 4"/>
            <p:cNvSpPr/>
            <p:nvPr/>
          </p:nvSpPr>
          <p:spPr>
            <a:xfrm rot="18934791">
              <a:off x="3775075" y="3416300"/>
              <a:ext cx="1189038" cy="1174750"/>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dirty="0">
                <a:latin typeface="+mj-ea"/>
                <a:ea typeface="+mj-ea"/>
              </a:endParaRPr>
            </a:p>
          </p:txBody>
        </p:sp>
        <p:sp>
          <p:nvSpPr>
            <p:cNvPr id="4112" name="テキスト ボックス 5"/>
            <p:cNvSpPr txBox="1">
              <a:spLocks noChangeArrowheads="1"/>
            </p:cNvSpPr>
            <p:nvPr/>
          </p:nvSpPr>
          <p:spPr bwMode="auto">
            <a:xfrm>
              <a:off x="3689350" y="3679825"/>
              <a:ext cx="13115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3200" b="1" dirty="0">
                  <a:latin typeface="+mj-ea"/>
                  <a:ea typeface="+mj-ea"/>
                </a:rPr>
                <a:t>むし歯</a:t>
              </a:r>
            </a:p>
          </p:txBody>
        </p:sp>
      </p:grpSp>
      <p:sp>
        <p:nvSpPr>
          <p:cNvPr id="4100" name="Rectangle 9"/>
          <p:cNvSpPr>
            <a:spLocks noChangeArrowheads="1"/>
          </p:cNvSpPr>
          <p:nvPr/>
        </p:nvSpPr>
        <p:spPr bwMode="auto">
          <a:xfrm>
            <a:off x="7119710" y="5156245"/>
            <a:ext cx="2123979" cy="1262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ja-JP" altLang="en-US" sz="4000" b="1" dirty="0">
                <a:solidFill>
                  <a:schemeClr val="bg1">
                    <a:lumMod val="85000"/>
                    <a:lumOff val="15000"/>
                  </a:schemeClr>
                </a:solidFill>
                <a:latin typeface="+mj-ea"/>
                <a:ea typeface="+mj-ea"/>
              </a:rPr>
              <a:t>歯の強さ</a:t>
            </a:r>
            <a:endParaRPr lang="en-US" altLang="ja-JP" sz="4000" b="1" dirty="0">
              <a:solidFill>
                <a:schemeClr val="bg1">
                  <a:lumMod val="85000"/>
                  <a:lumOff val="15000"/>
                </a:schemeClr>
              </a:solidFill>
              <a:latin typeface="+mj-ea"/>
              <a:ea typeface="+mj-ea"/>
            </a:endParaRPr>
          </a:p>
          <a:p>
            <a:r>
              <a:rPr lang="ja-JP" altLang="en-US" sz="3600" b="1" dirty="0">
                <a:solidFill>
                  <a:schemeClr val="bg1">
                    <a:lumMod val="85000"/>
                    <a:lumOff val="15000"/>
                  </a:schemeClr>
                </a:solidFill>
                <a:latin typeface="+mj-ea"/>
                <a:ea typeface="+mj-ea"/>
              </a:rPr>
              <a:t>だ液</a:t>
            </a:r>
          </a:p>
        </p:txBody>
      </p:sp>
      <p:sp>
        <p:nvSpPr>
          <p:cNvPr id="4099" name="Rectangle 8"/>
          <p:cNvSpPr>
            <a:spLocks noChangeArrowheads="1"/>
          </p:cNvSpPr>
          <p:nvPr/>
        </p:nvSpPr>
        <p:spPr bwMode="auto">
          <a:xfrm>
            <a:off x="2061297" y="5728188"/>
            <a:ext cx="3964227" cy="70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ja-JP" altLang="en-US" sz="4000" b="1" dirty="0">
                <a:solidFill>
                  <a:schemeClr val="bg1">
                    <a:lumMod val="85000"/>
                    <a:lumOff val="15000"/>
                  </a:schemeClr>
                </a:solidFill>
                <a:latin typeface="+mj-ea"/>
                <a:ea typeface="+mj-ea"/>
              </a:rPr>
              <a:t>間食</a:t>
            </a:r>
            <a:r>
              <a:rPr lang="ja-JP" altLang="en-US" sz="2800" b="1" dirty="0">
                <a:solidFill>
                  <a:schemeClr val="bg1">
                    <a:lumMod val="85000"/>
                    <a:lumOff val="15000"/>
                  </a:schemeClr>
                </a:solidFill>
                <a:latin typeface="+mj-ea"/>
                <a:ea typeface="+mj-ea"/>
              </a:rPr>
              <a:t>（炭水化物、砂糖）</a:t>
            </a:r>
          </a:p>
        </p:txBody>
      </p:sp>
      <p:sp>
        <p:nvSpPr>
          <p:cNvPr id="21" name="正方形/長方形 20"/>
          <p:cNvSpPr/>
          <p:nvPr/>
        </p:nvSpPr>
        <p:spPr>
          <a:xfrm>
            <a:off x="1766569" y="49050"/>
            <a:ext cx="8640959" cy="830997"/>
          </a:xfrm>
          <a:prstGeom prst="rect">
            <a:avLst/>
          </a:prstGeom>
        </p:spPr>
        <p:txBody>
          <a:bodyPr wrap="square">
            <a:spAutoFit/>
          </a:bodyPr>
          <a:lstStyle/>
          <a:p>
            <a:pPr algn="ctr"/>
            <a:r>
              <a:rPr lang="ja-JP" altLang="en-US" sz="4800" b="1" dirty="0">
                <a:solidFill>
                  <a:srgbClr val="002570"/>
                </a:solidFill>
                <a:latin typeface="+mj-ea"/>
                <a:ea typeface="+mj-ea"/>
              </a:rPr>
              <a:t>むし歯の４つ原因と対策</a:t>
            </a:r>
          </a:p>
        </p:txBody>
      </p:sp>
      <p:sp>
        <p:nvSpPr>
          <p:cNvPr id="24" name="正方形/長方形 23"/>
          <p:cNvSpPr/>
          <p:nvPr/>
        </p:nvSpPr>
        <p:spPr>
          <a:xfrm>
            <a:off x="8184232" y="2361074"/>
            <a:ext cx="2749471" cy="707886"/>
          </a:xfrm>
          <a:prstGeom prst="rect">
            <a:avLst/>
          </a:prstGeom>
        </p:spPr>
        <p:txBody>
          <a:bodyPr wrap="none">
            <a:spAutoFit/>
          </a:bodyPr>
          <a:lstStyle/>
          <a:p>
            <a:r>
              <a:rPr lang="ja-JP" altLang="en-US" sz="4000" b="1" dirty="0">
                <a:solidFill>
                  <a:srgbClr val="C00000"/>
                </a:solidFill>
                <a:latin typeface="+mj-ea"/>
                <a:ea typeface="+mj-ea"/>
              </a:rPr>
              <a:t>→歯みがき</a:t>
            </a:r>
          </a:p>
        </p:txBody>
      </p:sp>
      <p:sp>
        <p:nvSpPr>
          <p:cNvPr id="25" name="正方形/長方形 24"/>
          <p:cNvSpPr/>
          <p:nvPr/>
        </p:nvSpPr>
        <p:spPr>
          <a:xfrm>
            <a:off x="8544271" y="3933057"/>
            <a:ext cx="4572000" cy="1323439"/>
          </a:xfrm>
          <a:prstGeom prst="rect">
            <a:avLst/>
          </a:prstGeom>
        </p:spPr>
        <p:txBody>
          <a:bodyPr>
            <a:spAutoFit/>
          </a:bodyPr>
          <a:lstStyle/>
          <a:p>
            <a:r>
              <a:rPr lang="ja-JP" altLang="en-US" sz="4000" b="1" dirty="0">
                <a:solidFill>
                  <a:srgbClr val="C00000"/>
                </a:solidFill>
                <a:latin typeface="+mn-ea"/>
              </a:rPr>
              <a:t>→フッ化物</a:t>
            </a:r>
            <a:endParaRPr lang="en-US" altLang="ja-JP" sz="4000" b="1" dirty="0">
              <a:solidFill>
                <a:srgbClr val="C00000"/>
              </a:solidFill>
              <a:latin typeface="+mn-ea"/>
            </a:endParaRPr>
          </a:p>
          <a:p>
            <a:r>
              <a:rPr lang="ja-JP" altLang="en-US" sz="4000" b="1" dirty="0">
                <a:solidFill>
                  <a:srgbClr val="C00000"/>
                </a:solidFill>
                <a:latin typeface="+mn-ea"/>
              </a:rPr>
              <a:t>→シーラント</a:t>
            </a:r>
          </a:p>
        </p:txBody>
      </p:sp>
      <p:sp>
        <p:nvSpPr>
          <p:cNvPr id="26" name="正方形/長方形 25"/>
          <p:cNvSpPr/>
          <p:nvPr/>
        </p:nvSpPr>
        <p:spPr>
          <a:xfrm>
            <a:off x="532662" y="2423790"/>
            <a:ext cx="4572000" cy="1077218"/>
          </a:xfrm>
          <a:prstGeom prst="rect">
            <a:avLst/>
          </a:prstGeom>
        </p:spPr>
        <p:txBody>
          <a:bodyPr>
            <a:spAutoFit/>
          </a:bodyPr>
          <a:lstStyle/>
          <a:p>
            <a:r>
              <a:rPr lang="ja-JP" altLang="en-US" sz="3200" b="1" dirty="0">
                <a:solidFill>
                  <a:srgbClr val="C00000"/>
                </a:solidFill>
                <a:latin typeface="+mj-ea"/>
                <a:ea typeface="+mj-ea"/>
              </a:rPr>
              <a:t>→規則正しい食生活</a:t>
            </a:r>
            <a:endParaRPr lang="en-US" altLang="ja-JP" sz="3200" b="1" dirty="0">
              <a:solidFill>
                <a:srgbClr val="C00000"/>
              </a:solidFill>
              <a:latin typeface="+mj-ea"/>
              <a:ea typeface="+mj-ea"/>
            </a:endParaRPr>
          </a:p>
          <a:p>
            <a:r>
              <a:rPr lang="ja-JP" altLang="en-US" sz="3200" b="1" dirty="0">
                <a:solidFill>
                  <a:srgbClr val="C00000"/>
                </a:solidFill>
                <a:latin typeface="+mj-ea"/>
                <a:ea typeface="+mj-ea"/>
              </a:rPr>
              <a:t>→寝る前に食べない</a:t>
            </a:r>
          </a:p>
        </p:txBody>
      </p:sp>
      <p:sp>
        <p:nvSpPr>
          <p:cNvPr id="27" name="正方形/長方形 26"/>
          <p:cNvSpPr/>
          <p:nvPr/>
        </p:nvSpPr>
        <p:spPr>
          <a:xfrm>
            <a:off x="551384" y="4581129"/>
            <a:ext cx="2986715" cy="584775"/>
          </a:xfrm>
          <a:prstGeom prst="rect">
            <a:avLst/>
          </a:prstGeom>
        </p:spPr>
        <p:txBody>
          <a:bodyPr wrap="none">
            <a:spAutoFit/>
          </a:bodyPr>
          <a:lstStyle/>
          <a:p>
            <a:r>
              <a:rPr lang="ja-JP" altLang="en-US" sz="3200" b="1" dirty="0">
                <a:solidFill>
                  <a:srgbClr val="C00000"/>
                </a:solidFill>
                <a:latin typeface="+mj-ea"/>
                <a:ea typeface="+mj-ea"/>
              </a:rPr>
              <a:t>→お茶や水を！</a:t>
            </a:r>
            <a:endParaRPr lang="en-US" altLang="ja-JP" sz="4000" b="1" dirty="0">
              <a:solidFill>
                <a:srgbClr val="C00000"/>
              </a:solidFill>
              <a:latin typeface="+mj-ea"/>
              <a:ea typeface="+mj-ea"/>
            </a:endParaRP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4879" y="1372688"/>
            <a:ext cx="1164919" cy="1164919"/>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8812" y="5366648"/>
            <a:ext cx="1313266" cy="1058012"/>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04313" y="836713"/>
            <a:ext cx="1103567" cy="1455213"/>
          </a:xfrm>
          <a:prstGeom prst="rect">
            <a:avLst/>
          </a:prstGeom>
        </p:spPr>
      </p:pic>
      <p:sp>
        <p:nvSpPr>
          <p:cNvPr id="8" name="テキスト ボックス 7"/>
          <p:cNvSpPr txBox="1"/>
          <p:nvPr/>
        </p:nvSpPr>
        <p:spPr>
          <a:xfrm>
            <a:off x="7536160" y="5695364"/>
            <a:ext cx="692918" cy="253916"/>
          </a:xfrm>
          <a:prstGeom prst="rect">
            <a:avLst/>
          </a:prstGeom>
          <a:noFill/>
        </p:spPr>
        <p:txBody>
          <a:bodyPr wrap="square" rtlCol="0">
            <a:spAutoFit/>
          </a:bodyPr>
          <a:lstStyle/>
          <a:p>
            <a:r>
              <a:rPr lang="ja-JP" altLang="en-US" sz="1050" b="1" dirty="0">
                <a:solidFill>
                  <a:schemeClr val="bg1">
                    <a:lumMod val="85000"/>
                    <a:lumOff val="15000"/>
                  </a:schemeClr>
                </a:solidFill>
                <a:latin typeface="+mj-ea"/>
                <a:ea typeface="+mj-ea"/>
              </a:rPr>
              <a:t>　え　き</a:t>
            </a:r>
          </a:p>
        </p:txBody>
      </p:sp>
      <p:sp>
        <p:nvSpPr>
          <p:cNvPr id="10" name="テキスト ボックス 9"/>
          <p:cNvSpPr txBox="1"/>
          <p:nvPr/>
        </p:nvSpPr>
        <p:spPr>
          <a:xfrm>
            <a:off x="3441698" y="5785956"/>
            <a:ext cx="1430166" cy="253916"/>
          </a:xfrm>
          <a:prstGeom prst="rect">
            <a:avLst/>
          </a:prstGeom>
          <a:noFill/>
        </p:spPr>
        <p:txBody>
          <a:bodyPr wrap="square" rtlCol="0">
            <a:spAutoFit/>
          </a:bodyPr>
          <a:lstStyle/>
          <a:p>
            <a:r>
              <a:rPr lang="ja-JP" altLang="en-US" sz="1050" b="1" dirty="0">
                <a:solidFill>
                  <a:schemeClr val="bg1">
                    <a:lumMod val="85000"/>
                    <a:lumOff val="15000"/>
                  </a:schemeClr>
                </a:solidFill>
                <a:latin typeface="+mj-ea"/>
                <a:ea typeface="+mj-ea"/>
              </a:rPr>
              <a:t>た ん す い  か ぶ つ</a:t>
            </a:r>
          </a:p>
        </p:txBody>
      </p:sp>
      <p:sp>
        <p:nvSpPr>
          <p:cNvPr id="11" name="テキスト ボックス 10"/>
          <p:cNvSpPr txBox="1"/>
          <p:nvPr/>
        </p:nvSpPr>
        <p:spPr>
          <a:xfrm>
            <a:off x="5113630" y="5784091"/>
            <a:ext cx="572593" cy="253916"/>
          </a:xfrm>
          <a:prstGeom prst="rect">
            <a:avLst/>
          </a:prstGeom>
          <a:noFill/>
        </p:spPr>
        <p:txBody>
          <a:bodyPr wrap="none" rtlCol="0">
            <a:spAutoFit/>
          </a:bodyPr>
          <a:lstStyle/>
          <a:p>
            <a:r>
              <a:rPr lang="ja-JP" altLang="en-US" sz="1050" b="1" dirty="0">
                <a:solidFill>
                  <a:schemeClr val="bg1">
                    <a:lumMod val="85000"/>
                    <a:lumOff val="15000"/>
                  </a:schemeClr>
                </a:solidFill>
                <a:latin typeface="+mj-ea"/>
                <a:ea typeface="+mj-ea"/>
              </a:rPr>
              <a:t>さ と う</a:t>
            </a:r>
          </a:p>
        </p:txBody>
      </p:sp>
      <p:sp>
        <p:nvSpPr>
          <p:cNvPr id="12" name="テキスト ボックス 11"/>
          <p:cNvSpPr txBox="1"/>
          <p:nvPr/>
        </p:nvSpPr>
        <p:spPr>
          <a:xfrm>
            <a:off x="1108726" y="2289491"/>
            <a:ext cx="731290" cy="307777"/>
          </a:xfrm>
          <a:prstGeom prst="rect">
            <a:avLst/>
          </a:prstGeom>
          <a:noFill/>
        </p:spPr>
        <p:txBody>
          <a:bodyPr wrap="none" rtlCol="0">
            <a:spAutoFit/>
          </a:bodyPr>
          <a:lstStyle/>
          <a:p>
            <a:r>
              <a:rPr lang="ja-JP" altLang="en-US" sz="1400" b="1" dirty="0">
                <a:solidFill>
                  <a:srgbClr val="C00000"/>
                </a:solidFill>
                <a:latin typeface="+mj-ea"/>
                <a:ea typeface="+mj-ea"/>
              </a:rPr>
              <a:t>き　そく</a:t>
            </a:r>
          </a:p>
        </p:txBody>
      </p:sp>
      <p:sp>
        <p:nvSpPr>
          <p:cNvPr id="13" name="テキスト ボックス 12"/>
          <p:cNvSpPr txBox="1"/>
          <p:nvPr/>
        </p:nvSpPr>
        <p:spPr>
          <a:xfrm>
            <a:off x="8033180" y="-39582"/>
            <a:ext cx="1087157" cy="307777"/>
          </a:xfrm>
          <a:prstGeom prst="rect">
            <a:avLst/>
          </a:prstGeom>
          <a:noFill/>
        </p:spPr>
        <p:txBody>
          <a:bodyPr wrap="none" rtlCol="0">
            <a:spAutoFit/>
          </a:bodyPr>
          <a:lstStyle/>
          <a:p>
            <a:r>
              <a:rPr lang="ja-JP" altLang="en-US" sz="1400" b="1" dirty="0">
                <a:solidFill>
                  <a:srgbClr val="002570"/>
                </a:solidFill>
              </a:rPr>
              <a:t>た  い   さ   く</a:t>
            </a:r>
          </a:p>
        </p:txBody>
      </p:sp>
      <p:sp>
        <p:nvSpPr>
          <p:cNvPr id="14" name="テキスト ボックス 13"/>
          <p:cNvSpPr txBox="1"/>
          <p:nvPr/>
        </p:nvSpPr>
        <p:spPr>
          <a:xfrm>
            <a:off x="7680176" y="2996953"/>
            <a:ext cx="4139275" cy="584775"/>
          </a:xfrm>
          <a:prstGeom prst="rect">
            <a:avLst/>
          </a:prstGeom>
          <a:noFill/>
        </p:spPr>
        <p:txBody>
          <a:bodyPr wrap="none" rtlCol="0">
            <a:spAutoFit/>
          </a:bodyPr>
          <a:lstStyle/>
          <a:p>
            <a:r>
              <a:rPr lang="ja-JP" altLang="en-US" sz="3200" b="1" dirty="0">
                <a:solidFill>
                  <a:srgbClr val="C00000"/>
                </a:solidFill>
                <a:latin typeface="+mj-ea"/>
                <a:ea typeface="+mj-ea"/>
              </a:rPr>
              <a:t>（プラークコントロール）</a:t>
            </a:r>
          </a:p>
        </p:txBody>
      </p:sp>
      <p:sp>
        <p:nvSpPr>
          <p:cNvPr id="9" name="テキスト ボックス 8"/>
          <p:cNvSpPr txBox="1"/>
          <p:nvPr/>
        </p:nvSpPr>
        <p:spPr>
          <a:xfrm>
            <a:off x="532662" y="4077073"/>
            <a:ext cx="3605474" cy="584775"/>
          </a:xfrm>
          <a:prstGeom prst="rect">
            <a:avLst/>
          </a:prstGeom>
          <a:noFill/>
        </p:spPr>
        <p:txBody>
          <a:bodyPr wrap="none" rtlCol="0">
            <a:spAutoFit/>
          </a:bodyPr>
          <a:lstStyle/>
          <a:p>
            <a:r>
              <a:rPr lang="ja-JP" altLang="en-US" sz="3200" b="1" dirty="0">
                <a:solidFill>
                  <a:srgbClr val="C00000"/>
                </a:solidFill>
                <a:latin typeface="+mj-ea"/>
                <a:ea typeface="+mj-ea"/>
              </a:rPr>
              <a:t>→だらだら食べない</a:t>
            </a:r>
          </a:p>
        </p:txBody>
      </p:sp>
      <p:sp>
        <p:nvSpPr>
          <p:cNvPr id="15" name="テキスト ボックス 14">
            <a:extLst>
              <a:ext uri="{FF2B5EF4-FFF2-40B4-BE49-F238E27FC236}">
                <a16:creationId xmlns:a16="http://schemas.microsoft.com/office/drawing/2014/main" id="{68B749EA-7F24-A8C9-9E77-CEA5F462867C}"/>
              </a:ext>
            </a:extLst>
          </p:cNvPr>
          <p:cNvSpPr txBox="1"/>
          <p:nvPr/>
        </p:nvSpPr>
        <p:spPr>
          <a:xfrm>
            <a:off x="7680176" y="1196752"/>
            <a:ext cx="948247" cy="253916"/>
          </a:xfrm>
          <a:prstGeom prst="rect">
            <a:avLst/>
          </a:prstGeom>
          <a:noFill/>
        </p:spPr>
        <p:txBody>
          <a:bodyPr wrap="square" rtlCol="0">
            <a:spAutoFit/>
          </a:bodyPr>
          <a:lstStyle/>
          <a:p>
            <a:r>
              <a:rPr lang="ja-JP" altLang="en-US" sz="1050" b="1" dirty="0">
                <a:solidFill>
                  <a:schemeClr val="bg1">
                    <a:lumMod val="85000"/>
                    <a:lumOff val="15000"/>
                  </a:schemeClr>
                </a:solidFill>
                <a:latin typeface="+mj-ea"/>
                <a:ea typeface="+mj-ea"/>
              </a:rPr>
              <a:t>さい　きん</a:t>
            </a:r>
          </a:p>
        </p:txBody>
      </p:sp>
    </p:spTree>
    <p:extLst>
      <p:ext uri="{BB962C8B-B14F-4D97-AF65-F5344CB8AC3E}">
        <p14:creationId xmlns:p14="http://schemas.microsoft.com/office/powerpoint/2010/main" val="99635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8"/>
                                        </p:tgtEl>
                                        <p:attrNameLst>
                                          <p:attrName>style.visibility</p:attrName>
                                        </p:attrNameLst>
                                      </p:cBhvr>
                                      <p:to>
                                        <p:strVal val="visible"/>
                                      </p:to>
                                    </p:set>
                                    <p:animEffect transition="in" filter="fade">
                                      <p:cBhvr>
                                        <p:cTn id="7" dur="1000"/>
                                        <p:tgtEl>
                                          <p:spTgt spid="410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1000"/>
                                        <p:tgtEl>
                                          <p:spTgt spid="409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110"/>
                                        </p:tgtEl>
                                        <p:attrNameLst>
                                          <p:attrName>style.visibility</p:attrName>
                                        </p:attrNameLst>
                                      </p:cBhvr>
                                      <p:to>
                                        <p:strVal val="visible"/>
                                      </p:to>
                                    </p:set>
                                    <p:animEffect transition="in" filter="fade">
                                      <p:cBhvr>
                                        <p:cTn id="18" dur="1000"/>
                                        <p:tgtEl>
                                          <p:spTgt spid="41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00"/>
                                        </p:tgtEl>
                                        <p:attrNameLst>
                                          <p:attrName>style.visibility</p:attrName>
                                        </p:attrNameLst>
                                      </p:cBhvr>
                                      <p:to>
                                        <p:strVal val="visible"/>
                                      </p:to>
                                    </p:set>
                                    <p:animEffect transition="in" filter="fade">
                                      <p:cBhvr>
                                        <p:cTn id="21" dur="1000"/>
                                        <p:tgtEl>
                                          <p:spTgt spid="4100"/>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99"/>
                                        </p:tgtEl>
                                        <p:attrNameLst>
                                          <p:attrName>style.visibility</p:attrName>
                                        </p:attrNameLst>
                                      </p:cBhvr>
                                      <p:to>
                                        <p:strVal val="visible"/>
                                      </p:to>
                                    </p:set>
                                    <p:animEffect transition="in" filter="fade">
                                      <p:cBhvr>
                                        <p:cTn id="32" dur="1000"/>
                                        <p:tgtEl>
                                          <p:spTgt spid="4099"/>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4099"/>
                                        </p:tgtEl>
                                        <p:attrNameLst>
                                          <p:attrName>style.visibility</p:attrName>
                                        </p:attrNameLst>
                                      </p:cBhvr>
                                      <p:to>
                                        <p:strVal val="visible"/>
                                      </p:to>
                                    </p:set>
                                    <p:animEffect transition="in" filter="fade">
                                      <p:cBhvr>
                                        <p:cTn id="35" dur="1000"/>
                                        <p:tgtEl>
                                          <p:spTgt spid="409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109"/>
                                        </p:tgtEl>
                                        <p:attrNameLst>
                                          <p:attrName>style.visibility</p:attrName>
                                        </p:attrNameLst>
                                      </p:cBhvr>
                                      <p:to>
                                        <p:strVal val="visible"/>
                                      </p:to>
                                    </p:set>
                                    <p:animEffect transition="in" filter="fade">
                                      <p:cBhvr>
                                        <p:cTn id="38" dur="1000"/>
                                        <p:tgtEl>
                                          <p:spTgt spid="4109"/>
                                        </p:tgtEl>
                                      </p:cBhvr>
                                    </p:animEffect>
                                  </p:childTnLst>
                                </p:cTn>
                              </p:par>
                              <p:par>
                                <p:cTn id="39" presetID="10"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102"/>
                                        </p:tgtEl>
                                        <p:attrNameLst>
                                          <p:attrName>style.visibility</p:attrName>
                                        </p:attrNameLst>
                                      </p:cBhvr>
                                      <p:to>
                                        <p:strVal val="visible"/>
                                      </p:to>
                                    </p:set>
                                    <p:animEffect transition="in" filter="fade">
                                      <p:cBhvr>
                                        <p:cTn id="55" dur="1000"/>
                                        <p:tgtEl>
                                          <p:spTgt spid="410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103"/>
                                        </p:tgtEl>
                                        <p:attrNameLst>
                                          <p:attrName>style.visibility</p:attrName>
                                        </p:attrNameLst>
                                      </p:cBhvr>
                                      <p:to>
                                        <p:strVal val="visible"/>
                                      </p:to>
                                    </p:set>
                                    <p:animEffect transition="in" filter="fade">
                                      <p:cBhvr>
                                        <p:cTn id="58" dur="1000"/>
                                        <p:tgtEl>
                                          <p:spTgt spid="410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1000"/>
                                        <p:tgtEl>
                                          <p:spTgt spid="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5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500"/>
                                        <p:tgtEl>
                                          <p:spTgt spid="2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500"/>
                                        <p:tgtEl>
                                          <p:spTgt spid="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500"/>
                                        <p:tgtEl>
                                          <p:spTgt spid="2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fade">
                                      <p:cBhvr>
                                        <p:cTn id="92" dur="500"/>
                                        <p:tgtEl>
                                          <p:spTgt spid="1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8" grpId="0" animBg="1"/>
      <p:bldP spid="4098" grpId="0"/>
      <p:bldP spid="4102" grpId="0" animBg="1"/>
      <p:bldP spid="4103" grpId="0"/>
      <p:bldP spid="4109" grpId="0" animBg="1"/>
      <p:bldP spid="4110" grpId="0" animBg="1"/>
      <p:bldP spid="4100" grpId="0"/>
      <p:bldP spid="4099" grpId="0"/>
      <p:bldP spid="4099" grpId="1"/>
      <p:bldP spid="24" grpId="0"/>
      <p:bldP spid="25" grpId="0"/>
      <p:bldP spid="26" grpId="0"/>
      <p:bldP spid="27" grpId="0"/>
      <p:bldP spid="8" grpId="0"/>
      <p:bldP spid="10" grpId="0"/>
      <p:bldP spid="11" grpId="0"/>
      <p:bldP spid="12" grpId="0"/>
      <p:bldP spid="14" grpId="0"/>
      <p:bldP spid="9"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タイトル 1"/>
          <p:cNvSpPr txBox="1">
            <a:spLocks/>
          </p:cNvSpPr>
          <p:nvPr/>
        </p:nvSpPr>
        <p:spPr>
          <a:xfrm>
            <a:off x="0" y="0"/>
            <a:ext cx="12192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b="1" dirty="0">
                <a:solidFill>
                  <a:srgbClr val="002570"/>
                </a:solidFill>
              </a:rPr>
              <a:t>むし歯にならないように　</a:t>
            </a:r>
            <a:r>
              <a:rPr lang="ja-JP" altLang="en-US" b="1" dirty="0">
                <a:solidFill>
                  <a:srgbClr val="002570"/>
                </a:solidFill>
              </a:rPr>
              <a:t>自分でできること</a:t>
            </a:r>
            <a:endParaRPr lang="ja-JP" altLang="en-US" sz="4000" b="1" dirty="0">
              <a:solidFill>
                <a:srgbClr val="002570"/>
              </a:solidFill>
            </a:endParaRPr>
          </a:p>
        </p:txBody>
      </p:sp>
      <p:sp>
        <p:nvSpPr>
          <p:cNvPr id="23" name="タイトル 1">
            <a:extLst>
              <a:ext uri="{FF2B5EF4-FFF2-40B4-BE49-F238E27FC236}">
                <a16:creationId xmlns:a16="http://schemas.microsoft.com/office/drawing/2014/main" id="{D562CF7B-A42C-4736-082C-07D8D0D8BAD4}"/>
              </a:ext>
            </a:extLst>
          </p:cNvPr>
          <p:cNvSpPr txBox="1">
            <a:spLocks/>
          </p:cNvSpPr>
          <p:nvPr/>
        </p:nvSpPr>
        <p:spPr>
          <a:xfrm>
            <a:off x="1915022" y="1281978"/>
            <a:ext cx="867645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b="1" dirty="0">
                <a:solidFill>
                  <a:srgbClr val="00B050"/>
                </a:solidFill>
                <a:latin typeface="+mj-ea"/>
              </a:rPr>
              <a:t>●　歯みがきの上達</a:t>
            </a:r>
            <a:endParaRPr lang="en-US" altLang="ja-JP" sz="3200" b="1" dirty="0">
              <a:solidFill>
                <a:srgbClr val="002570"/>
              </a:solidFill>
              <a:latin typeface="+mj-ea"/>
            </a:endParaRPr>
          </a:p>
          <a:p>
            <a:pPr algn="l"/>
            <a:r>
              <a:rPr lang="ja-JP" altLang="en-US" sz="3200" b="1" dirty="0">
                <a:solidFill>
                  <a:srgbClr val="002570"/>
                </a:solidFill>
                <a:latin typeface="+mj-ea"/>
              </a:rPr>
              <a:t>　　  </a:t>
            </a:r>
            <a:r>
              <a:rPr lang="ja-JP" altLang="en-US" sz="2800" b="1" dirty="0">
                <a:solidFill>
                  <a:schemeClr val="bg1"/>
                </a:solidFill>
                <a:latin typeface="+mj-ea"/>
              </a:rPr>
              <a:t>歯と歯の間・歯と歯肉の間・奥歯のみぞ</a:t>
            </a:r>
            <a:endParaRPr lang="en-US" altLang="ja-JP" sz="2800" b="1" dirty="0">
              <a:solidFill>
                <a:schemeClr val="bg1"/>
              </a:solidFill>
              <a:latin typeface="+mj-ea"/>
            </a:endParaRPr>
          </a:p>
          <a:p>
            <a:pPr algn="l"/>
            <a:r>
              <a:rPr lang="ja-JP" altLang="en-US" sz="2800" b="1" dirty="0">
                <a:solidFill>
                  <a:schemeClr val="bg1"/>
                </a:solidFill>
                <a:latin typeface="+mj-ea"/>
              </a:rPr>
              <a:t>　　　デンタルフロス・フッ化物入り</a:t>
            </a:r>
            <a:r>
              <a:rPr lang="ja-JP" altLang="en-US" sz="2800" b="1" dirty="0">
                <a:latin typeface="+mj-ea"/>
              </a:rPr>
              <a:t>歯みがき剤</a:t>
            </a:r>
          </a:p>
        </p:txBody>
      </p:sp>
      <p:sp>
        <p:nvSpPr>
          <p:cNvPr id="24" name="タイトル 1">
            <a:extLst>
              <a:ext uri="{FF2B5EF4-FFF2-40B4-BE49-F238E27FC236}">
                <a16:creationId xmlns:a16="http://schemas.microsoft.com/office/drawing/2014/main" id="{8D07A476-2F66-61DF-5D39-1C768BD2C438}"/>
              </a:ext>
            </a:extLst>
          </p:cNvPr>
          <p:cNvSpPr txBox="1">
            <a:spLocks/>
          </p:cNvSpPr>
          <p:nvPr/>
        </p:nvSpPr>
        <p:spPr>
          <a:xfrm>
            <a:off x="1919535" y="4018616"/>
            <a:ext cx="835292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b="1" dirty="0">
                <a:solidFill>
                  <a:srgbClr val="00B050"/>
                </a:solidFill>
                <a:latin typeface="+mj-ea"/>
              </a:rPr>
              <a:t>●　規則正しい食生活習慣を身につける</a:t>
            </a:r>
            <a:endParaRPr lang="en-US" altLang="ja-JP" sz="3200" b="1" dirty="0">
              <a:solidFill>
                <a:srgbClr val="002570"/>
              </a:solidFill>
              <a:latin typeface="+mj-ea"/>
            </a:endParaRPr>
          </a:p>
          <a:p>
            <a:pPr algn="l"/>
            <a:r>
              <a:rPr lang="ja-JP" altLang="en-US" sz="3200" b="1" dirty="0">
                <a:solidFill>
                  <a:srgbClr val="002570"/>
                </a:solidFill>
                <a:latin typeface="+mj-ea"/>
              </a:rPr>
              <a:t>　　  </a:t>
            </a:r>
            <a:r>
              <a:rPr lang="ja-JP" altLang="en-US" sz="2800" b="1" dirty="0">
                <a:solidFill>
                  <a:schemeClr val="bg1"/>
                </a:solidFill>
                <a:latin typeface="+mj-ea"/>
              </a:rPr>
              <a:t>早寝・早起き・朝ごはん</a:t>
            </a:r>
            <a:endParaRPr lang="en-US" altLang="ja-JP" sz="2800" b="1" dirty="0">
              <a:solidFill>
                <a:schemeClr val="bg1"/>
              </a:solidFill>
              <a:latin typeface="+mj-ea"/>
            </a:endParaRPr>
          </a:p>
          <a:p>
            <a:pPr algn="l"/>
            <a:r>
              <a:rPr lang="ja-JP" altLang="en-US" sz="2800" b="1" dirty="0">
                <a:solidFill>
                  <a:schemeClr val="bg1"/>
                </a:solidFill>
                <a:latin typeface="+mj-ea"/>
              </a:rPr>
              <a:t>   　　寝る前、歯みがきの後に食べない</a:t>
            </a:r>
          </a:p>
        </p:txBody>
      </p:sp>
      <p:sp>
        <p:nvSpPr>
          <p:cNvPr id="25" name="タイトル 1">
            <a:extLst>
              <a:ext uri="{FF2B5EF4-FFF2-40B4-BE49-F238E27FC236}">
                <a16:creationId xmlns:a16="http://schemas.microsoft.com/office/drawing/2014/main" id="{BB04B91E-4A52-11B7-8869-4EEA18378B09}"/>
              </a:ext>
            </a:extLst>
          </p:cNvPr>
          <p:cNvSpPr txBox="1">
            <a:spLocks/>
          </p:cNvSpPr>
          <p:nvPr/>
        </p:nvSpPr>
        <p:spPr>
          <a:xfrm>
            <a:off x="1919536" y="2424978"/>
            <a:ext cx="8280920" cy="13681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b="1" dirty="0">
                <a:solidFill>
                  <a:srgbClr val="00B050"/>
                </a:solidFill>
                <a:latin typeface="+mj-ea"/>
              </a:rPr>
              <a:t>●　間食の工夫</a:t>
            </a:r>
            <a:endParaRPr lang="en-US" altLang="ja-JP" sz="3200" b="1" dirty="0">
              <a:solidFill>
                <a:srgbClr val="002570"/>
              </a:solidFill>
              <a:latin typeface="+mj-ea"/>
            </a:endParaRPr>
          </a:p>
          <a:p>
            <a:pPr algn="l"/>
            <a:r>
              <a:rPr lang="ja-JP" altLang="en-US" sz="3200" b="1" dirty="0">
                <a:solidFill>
                  <a:schemeClr val="bg1"/>
                </a:solidFill>
                <a:latin typeface="+mj-ea"/>
              </a:rPr>
              <a:t>　　  </a:t>
            </a:r>
            <a:r>
              <a:rPr lang="ja-JP" altLang="en-US" sz="2800" b="1" dirty="0">
                <a:solidFill>
                  <a:schemeClr val="bg1"/>
                </a:solidFill>
                <a:latin typeface="+mj-ea"/>
              </a:rPr>
              <a:t>食べる時間・食べ物・食べ方</a:t>
            </a:r>
          </a:p>
        </p:txBody>
      </p:sp>
      <p:sp>
        <p:nvSpPr>
          <p:cNvPr id="26" name="タイトル 1">
            <a:extLst>
              <a:ext uri="{FF2B5EF4-FFF2-40B4-BE49-F238E27FC236}">
                <a16:creationId xmlns:a16="http://schemas.microsoft.com/office/drawing/2014/main" id="{F5D925EA-CF08-1497-1C72-51839FE7A8D7}"/>
              </a:ext>
            </a:extLst>
          </p:cNvPr>
          <p:cNvSpPr txBox="1">
            <a:spLocks/>
          </p:cNvSpPr>
          <p:nvPr/>
        </p:nvSpPr>
        <p:spPr>
          <a:xfrm>
            <a:off x="1915022" y="5391848"/>
            <a:ext cx="676875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b="1" dirty="0">
                <a:solidFill>
                  <a:srgbClr val="00B050"/>
                </a:solidFill>
                <a:latin typeface="+mj-ea"/>
              </a:rPr>
              <a:t>●   よく噛んで、味わって食べる</a:t>
            </a:r>
            <a:endParaRPr lang="en-US" altLang="ja-JP" sz="3200" b="1" dirty="0">
              <a:solidFill>
                <a:srgbClr val="002570"/>
              </a:solidFill>
              <a:latin typeface="+mj-ea"/>
            </a:endParaRPr>
          </a:p>
          <a:p>
            <a:pPr algn="l"/>
            <a:r>
              <a:rPr lang="ja-JP" altLang="en-US" sz="3200" b="1" dirty="0">
                <a:solidFill>
                  <a:srgbClr val="002570"/>
                </a:solidFill>
                <a:latin typeface="+mj-ea"/>
              </a:rPr>
              <a:t>　　　</a:t>
            </a:r>
            <a:r>
              <a:rPr lang="ja-JP" altLang="en-US" sz="2800" b="1" dirty="0">
                <a:solidFill>
                  <a:schemeClr val="bg1"/>
                </a:solidFill>
                <a:latin typeface="+mj-ea"/>
              </a:rPr>
              <a:t>だ液・むし歯予防効果</a:t>
            </a:r>
            <a:r>
              <a:rPr lang="ja-JP" altLang="en-US" sz="3200" b="1" dirty="0">
                <a:solidFill>
                  <a:schemeClr val="bg1"/>
                </a:solidFill>
                <a:latin typeface="+mj-ea"/>
              </a:rPr>
              <a:t>　</a:t>
            </a:r>
            <a:endParaRPr lang="en-US" altLang="ja-JP" sz="3200" b="1" dirty="0">
              <a:solidFill>
                <a:schemeClr val="bg1"/>
              </a:solidFill>
              <a:latin typeface="+mj-ea"/>
            </a:endParaRPr>
          </a:p>
        </p:txBody>
      </p:sp>
      <p:pic>
        <p:nvPicPr>
          <p:cNvPr id="27" name="図 26">
            <a:extLst>
              <a:ext uri="{FF2B5EF4-FFF2-40B4-BE49-F238E27FC236}">
                <a16:creationId xmlns:a16="http://schemas.microsoft.com/office/drawing/2014/main" id="{0AD39AA3-5927-EC34-BCC2-A904A374B6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66771" y="3933056"/>
            <a:ext cx="2525359" cy="2530197"/>
          </a:xfrm>
          <a:prstGeom prst="rect">
            <a:avLst/>
          </a:prstGeom>
        </p:spPr>
      </p:pic>
      <p:sp>
        <p:nvSpPr>
          <p:cNvPr id="28" name="テキスト ボックス 27">
            <a:extLst>
              <a:ext uri="{FF2B5EF4-FFF2-40B4-BE49-F238E27FC236}">
                <a16:creationId xmlns:a16="http://schemas.microsoft.com/office/drawing/2014/main" id="{14E06FA9-A54E-2EFD-8828-7F5BD6DAA196}"/>
              </a:ext>
            </a:extLst>
          </p:cNvPr>
          <p:cNvSpPr txBox="1"/>
          <p:nvPr/>
        </p:nvSpPr>
        <p:spPr>
          <a:xfrm>
            <a:off x="4655840" y="955945"/>
            <a:ext cx="920445" cy="307777"/>
          </a:xfrm>
          <a:prstGeom prst="rect">
            <a:avLst/>
          </a:prstGeom>
          <a:noFill/>
        </p:spPr>
        <p:txBody>
          <a:bodyPr wrap="none" rtlCol="0">
            <a:spAutoFit/>
          </a:bodyPr>
          <a:lstStyle/>
          <a:p>
            <a:r>
              <a:rPr lang="ja-JP" altLang="en-US" sz="1400" b="1" dirty="0">
                <a:solidFill>
                  <a:srgbClr val="00B050"/>
                </a:solidFill>
                <a:latin typeface="+mj-ea"/>
                <a:ea typeface="+mj-ea"/>
              </a:rPr>
              <a:t>じょうたつ</a:t>
            </a:r>
            <a:endParaRPr kumimoji="1" lang="ja-JP" altLang="en-US" sz="1400" b="1" dirty="0">
              <a:solidFill>
                <a:srgbClr val="00B050"/>
              </a:solidFill>
              <a:latin typeface="+mj-ea"/>
              <a:ea typeface="+mj-ea"/>
            </a:endParaRPr>
          </a:p>
        </p:txBody>
      </p:sp>
      <p:sp>
        <p:nvSpPr>
          <p:cNvPr id="29" name="テキスト ボックス 28">
            <a:extLst>
              <a:ext uri="{FF2B5EF4-FFF2-40B4-BE49-F238E27FC236}">
                <a16:creationId xmlns:a16="http://schemas.microsoft.com/office/drawing/2014/main" id="{B49EF3C9-1882-494C-8C7D-4ED3ED064D94}"/>
              </a:ext>
            </a:extLst>
          </p:cNvPr>
          <p:cNvSpPr txBox="1"/>
          <p:nvPr/>
        </p:nvSpPr>
        <p:spPr>
          <a:xfrm>
            <a:off x="2783632" y="3639241"/>
            <a:ext cx="864096" cy="307777"/>
          </a:xfrm>
          <a:prstGeom prst="rect">
            <a:avLst/>
          </a:prstGeom>
          <a:noFill/>
        </p:spPr>
        <p:txBody>
          <a:bodyPr wrap="square" rtlCol="0">
            <a:spAutoFit/>
          </a:bodyPr>
          <a:lstStyle/>
          <a:p>
            <a:r>
              <a:rPr kumimoji="1" lang="ja-JP" altLang="en-US" sz="1400" b="1" dirty="0">
                <a:solidFill>
                  <a:srgbClr val="00B050"/>
                </a:solidFill>
                <a:latin typeface="+mj-ea"/>
                <a:ea typeface="+mj-ea"/>
              </a:rPr>
              <a:t>き　そく</a:t>
            </a:r>
          </a:p>
        </p:txBody>
      </p:sp>
      <p:sp>
        <p:nvSpPr>
          <p:cNvPr id="30" name="テキスト ボックス 29">
            <a:extLst>
              <a:ext uri="{FF2B5EF4-FFF2-40B4-BE49-F238E27FC236}">
                <a16:creationId xmlns:a16="http://schemas.microsoft.com/office/drawing/2014/main" id="{0920BE92-372E-C527-17D4-0D6B36E9AC98}"/>
              </a:ext>
            </a:extLst>
          </p:cNvPr>
          <p:cNvSpPr txBox="1"/>
          <p:nvPr/>
        </p:nvSpPr>
        <p:spPr>
          <a:xfrm>
            <a:off x="5775394" y="3636587"/>
            <a:ext cx="955711" cy="307777"/>
          </a:xfrm>
          <a:prstGeom prst="rect">
            <a:avLst/>
          </a:prstGeom>
          <a:noFill/>
        </p:spPr>
        <p:txBody>
          <a:bodyPr wrap="none" rtlCol="0">
            <a:spAutoFit/>
          </a:bodyPr>
          <a:lstStyle/>
          <a:p>
            <a:r>
              <a:rPr kumimoji="1" lang="ja-JP" altLang="en-US" sz="1400" b="1" dirty="0">
                <a:solidFill>
                  <a:srgbClr val="00B050"/>
                </a:solidFill>
                <a:latin typeface="+mj-ea"/>
                <a:ea typeface="+mj-ea"/>
              </a:rPr>
              <a:t>しゅうかん</a:t>
            </a:r>
          </a:p>
        </p:txBody>
      </p:sp>
      <p:sp>
        <p:nvSpPr>
          <p:cNvPr id="31" name="テキスト ボックス 30">
            <a:extLst>
              <a:ext uri="{FF2B5EF4-FFF2-40B4-BE49-F238E27FC236}">
                <a16:creationId xmlns:a16="http://schemas.microsoft.com/office/drawing/2014/main" id="{92EE073C-6CBC-C710-EDA1-F834F09CAD04}"/>
              </a:ext>
            </a:extLst>
          </p:cNvPr>
          <p:cNvSpPr txBox="1"/>
          <p:nvPr/>
        </p:nvSpPr>
        <p:spPr>
          <a:xfrm>
            <a:off x="3308132" y="5285553"/>
            <a:ext cx="364202" cy="307777"/>
          </a:xfrm>
          <a:prstGeom prst="rect">
            <a:avLst/>
          </a:prstGeom>
          <a:noFill/>
        </p:spPr>
        <p:txBody>
          <a:bodyPr wrap="none" rtlCol="0">
            <a:spAutoFit/>
          </a:bodyPr>
          <a:lstStyle/>
          <a:p>
            <a:r>
              <a:rPr kumimoji="1" lang="ja-JP" altLang="en-US" sz="1400" b="1" dirty="0">
                <a:solidFill>
                  <a:srgbClr val="00B050"/>
                </a:solidFill>
                <a:latin typeface="+mj-ea"/>
                <a:ea typeface="+mj-ea"/>
              </a:rPr>
              <a:t>か</a:t>
            </a:r>
          </a:p>
        </p:txBody>
      </p:sp>
      <p:sp>
        <p:nvSpPr>
          <p:cNvPr id="32" name="テキスト ボックス 31">
            <a:extLst>
              <a:ext uri="{FF2B5EF4-FFF2-40B4-BE49-F238E27FC236}">
                <a16:creationId xmlns:a16="http://schemas.microsoft.com/office/drawing/2014/main" id="{D7DDE1FD-C79D-768D-ECE7-A6A9120283B5}"/>
              </a:ext>
            </a:extLst>
          </p:cNvPr>
          <p:cNvSpPr txBox="1"/>
          <p:nvPr/>
        </p:nvSpPr>
        <p:spPr>
          <a:xfrm>
            <a:off x="3071664" y="5855255"/>
            <a:ext cx="453970" cy="276999"/>
          </a:xfrm>
          <a:prstGeom prst="rect">
            <a:avLst/>
          </a:prstGeom>
          <a:noFill/>
        </p:spPr>
        <p:txBody>
          <a:bodyPr wrap="none" rtlCol="0">
            <a:spAutoFit/>
          </a:bodyPr>
          <a:lstStyle/>
          <a:p>
            <a:r>
              <a:rPr kumimoji="1" lang="ja-JP" altLang="en-US" sz="1200" b="1" dirty="0">
                <a:solidFill>
                  <a:schemeClr val="bg1"/>
                </a:solidFill>
                <a:latin typeface="+mj-ea"/>
                <a:ea typeface="+mj-ea"/>
              </a:rPr>
              <a:t>えき</a:t>
            </a:r>
          </a:p>
        </p:txBody>
      </p:sp>
    </p:spTree>
    <p:extLst>
      <p:ext uri="{BB962C8B-B14F-4D97-AF65-F5344CB8AC3E}">
        <p14:creationId xmlns:p14="http://schemas.microsoft.com/office/powerpoint/2010/main" val="189176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000"/>
                                        <p:tgtEl>
                                          <p:spTgt spid="32"/>
                                        </p:tgtEl>
                                      </p:cBhvr>
                                    </p:animEffect>
                                  </p:childTnLst>
                                </p:cTn>
                              </p:par>
                              <p:par>
                                <p:cTn id="35" presetID="10" presetClass="entr" presetSubtype="0" fill="hold" nodeType="withEffect">
                                  <p:stCondLst>
                                    <p:cond delay="0"/>
                                  </p:stCondLst>
                                  <p:childTnLst>
                                    <p:set>
                                      <p:cBhvr>
                                        <p:cTn id="36" dur="1" fill="hold">
                                          <p:stCondLst>
                                            <p:cond delay="0"/>
                                          </p:stCondLst>
                                        </p:cTn>
                                        <p:tgtEl>
                                          <p:spTgt spid="31">
                                            <p:txEl>
                                              <p:pRg st="0" end="0"/>
                                            </p:txEl>
                                          </p:spTgt>
                                        </p:tgtEl>
                                        <p:attrNameLst>
                                          <p:attrName>style.visibility</p:attrName>
                                        </p:attrNameLst>
                                      </p:cBhvr>
                                      <p:to>
                                        <p:strVal val="visible"/>
                                      </p:to>
                                    </p:set>
                                    <p:animEffect transition="in" filter="fade">
                                      <p:cBhvr>
                                        <p:cTn id="37"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8" grpId="0"/>
      <p:bldP spid="29" grpId="0"/>
      <p:bldP spid="30"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3747260" y="4855309"/>
            <a:ext cx="2933700" cy="1876425"/>
          </a:xfrm>
          <a:prstGeom prst="rect">
            <a:avLst/>
          </a:prstGeom>
        </p:spPr>
      </p:pic>
      <p:sp>
        <p:nvSpPr>
          <p:cNvPr id="11" name="タイトル 1"/>
          <p:cNvSpPr txBox="1">
            <a:spLocks/>
          </p:cNvSpPr>
          <p:nvPr/>
        </p:nvSpPr>
        <p:spPr>
          <a:xfrm>
            <a:off x="0" y="908720"/>
            <a:ext cx="12192000" cy="11535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b="1" dirty="0">
                <a:solidFill>
                  <a:srgbClr val="002570"/>
                </a:solidFill>
                <a:latin typeface="+mj-ea"/>
              </a:rPr>
              <a:t>定期的にチェックしてもらおう</a:t>
            </a:r>
          </a:p>
        </p:txBody>
      </p:sp>
      <p:sp>
        <p:nvSpPr>
          <p:cNvPr id="12" name="タイトル 1"/>
          <p:cNvSpPr txBox="1">
            <a:spLocks/>
          </p:cNvSpPr>
          <p:nvPr/>
        </p:nvSpPr>
        <p:spPr>
          <a:xfrm>
            <a:off x="1631505" y="1977787"/>
            <a:ext cx="8627513"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b="1" dirty="0">
                <a:solidFill>
                  <a:srgbClr val="00B050"/>
                </a:solidFill>
                <a:latin typeface="+mj-ea"/>
              </a:rPr>
              <a:t>● 歯みがきの苦手なところは教えてもらう</a:t>
            </a:r>
          </a:p>
        </p:txBody>
      </p:sp>
      <p:sp>
        <p:nvSpPr>
          <p:cNvPr id="13" name="タイトル 1"/>
          <p:cNvSpPr txBox="1">
            <a:spLocks/>
          </p:cNvSpPr>
          <p:nvPr/>
        </p:nvSpPr>
        <p:spPr>
          <a:xfrm>
            <a:off x="1631505" y="3088110"/>
            <a:ext cx="8492171" cy="13510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b="1" dirty="0">
                <a:solidFill>
                  <a:srgbClr val="00B050"/>
                </a:solidFill>
                <a:latin typeface="+mj-ea"/>
              </a:rPr>
              <a:t>● フッ化物をぬってもらって歯を強くしよう　　　</a:t>
            </a:r>
          </a:p>
        </p:txBody>
      </p:sp>
      <p:sp>
        <p:nvSpPr>
          <p:cNvPr id="14" name="タイトル 1"/>
          <p:cNvSpPr txBox="1">
            <a:spLocks/>
          </p:cNvSpPr>
          <p:nvPr/>
        </p:nvSpPr>
        <p:spPr>
          <a:xfrm>
            <a:off x="1631505" y="3861048"/>
            <a:ext cx="8743981"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b="1" dirty="0">
                <a:solidFill>
                  <a:srgbClr val="00B050"/>
                </a:solidFill>
                <a:latin typeface="+mj-ea"/>
              </a:rPr>
              <a:t>● 奥歯のむし歯予防処置＝シーラントをしよう</a:t>
            </a:r>
          </a:p>
        </p:txBody>
      </p:sp>
      <p:sp>
        <p:nvSpPr>
          <p:cNvPr id="2" name="タイトル 1"/>
          <p:cNvSpPr>
            <a:spLocks noGrp="1"/>
          </p:cNvSpPr>
          <p:nvPr>
            <p:ph type="title"/>
          </p:nvPr>
        </p:nvSpPr>
        <p:spPr>
          <a:xfrm>
            <a:off x="0" y="0"/>
            <a:ext cx="12192000" cy="1143000"/>
          </a:xfrm>
        </p:spPr>
        <p:txBody>
          <a:bodyPr>
            <a:noAutofit/>
          </a:bodyPr>
          <a:lstStyle/>
          <a:p>
            <a:r>
              <a:rPr lang="ja-JP" altLang="en-US" sz="2800" b="1" dirty="0">
                <a:solidFill>
                  <a:srgbClr val="002570"/>
                </a:solidFill>
                <a:latin typeface="+mj-ea"/>
              </a:rPr>
              <a:t>むし歯にならないように　</a:t>
            </a:r>
            <a:r>
              <a:rPr lang="ja-JP" altLang="en-US" b="1" dirty="0">
                <a:solidFill>
                  <a:srgbClr val="002570"/>
                </a:solidFill>
                <a:latin typeface="+mj-ea"/>
              </a:rPr>
              <a:t>歯科医院で出来ること</a:t>
            </a:r>
            <a:endParaRPr lang="ja-JP" altLang="en-US" sz="4000" b="1" dirty="0">
              <a:solidFill>
                <a:srgbClr val="002570"/>
              </a:solidFill>
              <a:latin typeface="+mj-ea"/>
            </a:endParaRPr>
          </a:p>
        </p:txBody>
      </p:sp>
      <p:sp>
        <p:nvSpPr>
          <p:cNvPr id="15" name="テキスト ボックス 14"/>
          <p:cNvSpPr txBox="1"/>
          <p:nvPr/>
        </p:nvSpPr>
        <p:spPr>
          <a:xfrm>
            <a:off x="1631505" y="2815421"/>
            <a:ext cx="8659743" cy="584775"/>
          </a:xfrm>
          <a:prstGeom prst="rect">
            <a:avLst/>
          </a:prstGeom>
          <a:noFill/>
        </p:spPr>
        <p:txBody>
          <a:bodyPr wrap="none" rtlCol="0">
            <a:spAutoFit/>
          </a:bodyPr>
          <a:lstStyle/>
          <a:p>
            <a:r>
              <a:rPr lang="ja-JP" altLang="en-US" sz="3200" b="1" dirty="0">
                <a:solidFill>
                  <a:srgbClr val="00B050"/>
                </a:solidFill>
                <a:latin typeface="+mj-ea"/>
                <a:ea typeface="+mj-ea"/>
              </a:rPr>
              <a:t>● 歯みがきでとれないところをきれいにしてもらう</a:t>
            </a:r>
          </a:p>
        </p:txBody>
      </p:sp>
      <p:sp>
        <p:nvSpPr>
          <p:cNvPr id="16" name="円/楕円 15"/>
          <p:cNvSpPr/>
          <p:nvPr/>
        </p:nvSpPr>
        <p:spPr>
          <a:xfrm>
            <a:off x="3935760" y="4941168"/>
            <a:ext cx="1584176" cy="15624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j-ea"/>
              <a:ea typeface="+mj-ea"/>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rcRect/>
          <a:stretch/>
        </p:blipFill>
        <p:spPr>
          <a:xfrm>
            <a:off x="9676435" y="4221088"/>
            <a:ext cx="2156651" cy="2260737"/>
          </a:xfrm>
          <a:prstGeom prst="rect">
            <a:avLst/>
          </a:prstGeom>
        </p:spPr>
      </p:pic>
      <p:sp>
        <p:nvSpPr>
          <p:cNvPr id="5" name="テキスト ボックス 4"/>
          <p:cNvSpPr txBox="1"/>
          <p:nvPr/>
        </p:nvSpPr>
        <p:spPr>
          <a:xfrm>
            <a:off x="4583832" y="3954160"/>
            <a:ext cx="1616148" cy="338554"/>
          </a:xfrm>
          <a:prstGeom prst="rect">
            <a:avLst/>
          </a:prstGeom>
          <a:noFill/>
        </p:spPr>
        <p:txBody>
          <a:bodyPr wrap="none" rtlCol="0">
            <a:spAutoFit/>
          </a:bodyPr>
          <a:lstStyle/>
          <a:p>
            <a:r>
              <a:rPr lang="ja-JP" altLang="en-US" sz="1600" b="1" dirty="0">
                <a:solidFill>
                  <a:srgbClr val="00B050"/>
                </a:solidFill>
                <a:latin typeface="+mj-ea"/>
                <a:ea typeface="+mj-ea"/>
              </a:rPr>
              <a:t>よ　ぼう　しょ　ち</a:t>
            </a:r>
          </a:p>
        </p:txBody>
      </p:sp>
      <p:sp>
        <p:nvSpPr>
          <p:cNvPr id="18" name="動作設定ボタン: ホーム 17">
            <a:hlinkClick r:id="" action="ppaction://hlinkshowjump?jump=firstslide" highlightClick="1"/>
          </p:cNvPr>
          <p:cNvSpPr>
            <a:spLocks noGrp="1" noRot="1" noMove="1" noResize="1" noEditPoints="1" noAdjustHandles="1" noChangeArrowheads="1" noChangeShapeType="1"/>
          </p:cNvSpPr>
          <p:nvPr/>
        </p:nvSpPr>
        <p:spPr>
          <a:xfrm>
            <a:off x="10344472" y="6564285"/>
            <a:ext cx="251246" cy="272847"/>
          </a:xfrm>
          <a:prstGeom prst="actionButtonHom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600" dirty="0"/>
          </a:p>
        </p:txBody>
      </p:sp>
    </p:spTree>
    <p:extLst>
      <p:ext uri="{BB962C8B-B14F-4D97-AF65-F5344CB8AC3E}">
        <p14:creationId xmlns:p14="http://schemas.microsoft.com/office/powerpoint/2010/main" val="12482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animBg="1"/>
      <p:bldP spid="5" grpId="0"/>
    </p:bldLst>
  </p:timing>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9969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1294</Words>
  <Application>Microsoft Office PowerPoint</Application>
  <PresentationFormat>ワイド画面</PresentationFormat>
  <Paragraphs>138</Paragraphs>
  <Slides>5</Slides>
  <Notes>5</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5</vt:i4>
      </vt:variant>
    </vt:vector>
  </HeadingPairs>
  <TitlesOfParts>
    <vt:vector size="9" baseType="lpstr">
      <vt:lpstr>ＭＳ Ｐゴシック</vt:lpstr>
      <vt:lpstr>Arial</vt:lpstr>
      <vt:lpstr>Calibri</vt:lpstr>
      <vt:lpstr>Office ​​テーマ</vt:lpstr>
      <vt:lpstr>歯のしくみとむし歯の進行について</vt:lpstr>
      <vt:lpstr>PowerPoint プレゼンテーション</vt:lpstr>
      <vt:lpstr>PowerPoint プレゼンテーション</vt:lpstr>
      <vt:lpstr>PowerPoint プレゼンテーション</vt:lpstr>
      <vt:lpstr>むし歯にならないように　歯科医院で出来ること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2021-07-05T10:09:25Z</dcterms:created>
  <dcterms:modified xsi:type="dcterms:W3CDTF">2025-03-31T09:42:57Z</dcterms:modified>
</cp:coreProperties>
</file>