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54594" autoAdjust="0"/>
  </p:normalViewPr>
  <p:slideViewPr>
    <p:cSldViewPr>
      <p:cViewPr>
        <p:scale>
          <a:sx n="87" d="100"/>
          <a:sy n="87" d="100"/>
        </p:scale>
        <p:origin x="-642" y="8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E3D19-B2EA-4355-A2E8-9282B38430B2}" type="datetimeFigureOut">
              <a:rPr kumimoji="1" lang="ja-JP" altLang="en-US" smtClean="0"/>
              <a:t>2017/2/1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92FC2-439F-4D2D-A4B4-3FDE4EE9E675}" type="slidenum">
              <a:rPr kumimoji="1" lang="ja-JP" altLang="en-US" smtClean="0"/>
              <a:t>‹#›</a:t>
            </a:fld>
            <a:endParaRPr kumimoji="1" lang="ja-JP" altLang="en-US"/>
          </a:p>
        </p:txBody>
      </p:sp>
    </p:spTree>
    <p:extLst>
      <p:ext uri="{BB962C8B-B14F-4D97-AF65-F5344CB8AC3E}">
        <p14:creationId xmlns:p14="http://schemas.microsoft.com/office/powerpoint/2010/main" val="6471516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今日の朝ご飯、給食、皆さんは</a:t>
            </a:r>
            <a:r>
              <a:rPr lang="ja-JP" altLang="en-US" dirty="0" smtClean="0"/>
              <a:t>おいしく食べましたか？</a:t>
            </a:r>
            <a:endParaRPr lang="en-US" altLang="ja-JP" dirty="0" smtClean="0"/>
          </a:p>
          <a:p>
            <a:r>
              <a:rPr kumimoji="1" lang="ja-JP" altLang="en-US" dirty="0" smtClean="0"/>
              <a:t>楽しかったですか？</a:t>
            </a:r>
            <a:endParaRPr kumimoji="1" lang="en-US" altLang="ja-JP" dirty="0" smtClean="0"/>
          </a:p>
          <a:p>
            <a:r>
              <a:rPr lang="ja-JP" altLang="en-US" dirty="0" smtClean="0"/>
              <a:t>むし歯や口内炎のせいで、痛くておいしく食べられなかった人はいませんか？</a:t>
            </a:r>
            <a:endParaRPr lang="en-US" altLang="ja-JP" dirty="0" smtClean="0"/>
          </a:p>
          <a:p>
            <a:endParaRPr kumimoji="1" lang="en-US" altLang="ja-JP" dirty="0" smtClean="0"/>
          </a:p>
          <a:p>
            <a:r>
              <a:rPr lang="ja-JP" altLang="en-US" dirty="0" smtClean="0"/>
              <a:t>「何も心配がなくて、毎日の食事をおいしく楽しく食べることができる」のは、簡単なようで難しい、でも幸せなことですね。</a:t>
            </a:r>
            <a:endParaRPr lang="en-US" altLang="ja-JP" dirty="0" smtClean="0"/>
          </a:p>
          <a:p>
            <a:endParaRPr kumimoji="1" lang="en-US" altLang="ja-JP" dirty="0" smtClean="0"/>
          </a:p>
          <a:p>
            <a:r>
              <a:rPr lang="ja-JP" altLang="en-US" dirty="0" smtClean="0"/>
              <a:t>今日は歯や口と、おいしく安全に食べることの関係について、色々勉強します。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3</a:t>
            </a:fld>
            <a:endParaRPr kumimoji="1" lang="ja-JP" altLang="en-US"/>
          </a:p>
        </p:txBody>
      </p:sp>
    </p:spTree>
    <p:extLst>
      <p:ext uri="{BB962C8B-B14F-4D97-AF65-F5344CB8AC3E}">
        <p14:creationId xmlns:p14="http://schemas.microsoft.com/office/powerpoint/2010/main" val="386905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258">
              <a:defRPr/>
            </a:pPr>
            <a:r>
              <a:rPr lang="ja-JP" altLang="en-US" sz="1300" b="1" dirty="0" smtClean="0"/>
              <a:t>◆クリックで進めるページ</a:t>
            </a:r>
            <a:endParaRPr lang="en-US" altLang="ja-JP" sz="1300" b="1" dirty="0" smtClean="0"/>
          </a:p>
          <a:p>
            <a:pPr defTabSz="946258">
              <a:defRPr/>
            </a:pPr>
            <a:r>
              <a:rPr lang="ja-JP" altLang="en-US" dirty="0" smtClean="0">
                <a:solidFill>
                  <a:prstClr val="black"/>
                </a:solidFill>
              </a:rPr>
              <a:t>あなたは、よく噛んで食べていますか？</a:t>
            </a:r>
            <a:endParaRPr lang="en-US" altLang="ja-JP" dirty="0" smtClean="0">
              <a:solidFill>
                <a:prstClr val="black"/>
              </a:solidFill>
            </a:endParaRPr>
          </a:p>
          <a:p>
            <a:pPr defTabSz="946258">
              <a:defRPr/>
            </a:pPr>
            <a:r>
              <a:rPr lang="ja-JP" altLang="en-US" dirty="0" smtClean="0">
                <a:solidFill>
                  <a:prstClr val="black"/>
                </a:solidFill>
              </a:rPr>
              <a:t>○　しっかり噛むには一口</a:t>
            </a:r>
            <a:r>
              <a:rPr lang="en-US" altLang="ja-JP" dirty="0" smtClean="0">
                <a:solidFill>
                  <a:prstClr val="black"/>
                </a:solidFill>
              </a:rPr>
              <a:t>30</a:t>
            </a:r>
            <a:r>
              <a:rPr lang="ja-JP" altLang="en-US" dirty="0" smtClean="0">
                <a:solidFill>
                  <a:prstClr val="black"/>
                </a:solidFill>
              </a:rPr>
              <a:t>回噛むことが必要です。数えながら食べてみましょう。</a:t>
            </a:r>
          </a:p>
          <a:p>
            <a:pPr defTabSz="946258">
              <a:defRPr/>
            </a:pPr>
            <a:r>
              <a:rPr kumimoji="1" lang="ja-JP" altLang="en-US" dirty="0" smtClean="0"/>
              <a:t>「１，</a:t>
            </a:r>
            <a:r>
              <a:rPr kumimoji="1" lang="en-US" altLang="ja-JP" dirty="0" smtClean="0"/>
              <a:t>2</a:t>
            </a:r>
            <a:r>
              <a:rPr kumimoji="1" lang="ja-JP" altLang="en-US" dirty="0" err="1" smtClean="0"/>
              <a:t>，</a:t>
            </a:r>
            <a:r>
              <a:rPr kumimoji="1" lang="en-US" altLang="ja-JP" dirty="0" smtClean="0"/>
              <a:t>3…</a:t>
            </a:r>
            <a:r>
              <a:rPr kumimoji="1" lang="ja-JP" altLang="en-US" dirty="0" err="1" smtClean="0"/>
              <a:t>，</a:t>
            </a:r>
            <a:r>
              <a:rPr kumimoji="1" lang="en-US" altLang="ja-JP" dirty="0" smtClean="0"/>
              <a:t>30</a:t>
            </a:r>
            <a:r>
              <a:rPr kumimoji="1" lang="ja-JP" altLang="en-US" dirty="0" smtClean="0"/>
              <a:t>」と数えながら食べていると　数が気になって、おいしく楽しむことが難しいですね。</a:t>
            </a:r>
          </a:p>
          <a:p>
            <a:pPr defTabSz="946258">
              <a:defRPr/>
            </a:pPr>
            <a:endParaRPr kumimoji="1" lang="en-US" altLang="ja-JP" dirty="0" smtClean="0"/>
          </a:p>
          <a:p>
            <a:r>
              <a:rPr kumimoji="1" lang="ja-JP" altLang="en-US" dirty="0" smtClean="0"/>
              <a:t>○　そんな時は、食べものを口に入れて噛んで、飲み込もうと思う瞬間、「あと</a:t>
            </a:r>
            <a:r>
              <a:rPr kumimoji="1" lang="en-US" altLang="ja-JP" dirty="0" smtClean="0"/>
              <a:t>10</a:t>
            </a:r>
            <a:r>
              <a:rPr kumimoji="1" lang="ja-JP" altLang="en-US" dirty="0" smtClean="0"/>
              <a:t>回」と心のなかで思ってください。こうして続けることで自然と噛む回数も増えてきます。少しずつ噛む回数を増やしていきましょう。</a:t>
            </a:r>
          </a:p>
          <a:p>
            <a:endParaRPr kumimoji="1" lang="ja-JP" altLang="en-US" dirty="0" smtClean="0"/>
          </a:p>
          <a:p>
            <a:r>
              <a:rPr kumimoji="1" lang="ja-JP" altLang="en-US" dirty="0" smtClean="0"/>
              <a:t>○　噛む回数を考えるなんて面倒くさい。数えるうちに何回噛んだかわからなくなってしまう・・・・・。そんな人は、“回数”から“形”に意識を切り替えてみてはいかがでしょう。</a:t>
            </a:r>
            <a:endParaRPr kumimoji="1" lang="en-US" altLang="ja-JP" dirty="0" smtClean="0"/>
          </a:p>
          <a:p>
            <a:r>
              <a:rPr kumimoji="1" lang="ja-JP" altLang="en-US" dirty="0" smtClean="0"/>
              <a:t>食べものは口にいれて噛むと、唾液と混ざりあってドロドロの状態になります。これが飲み込むタイミングです。噛む回数を数えるのが面倒くさいという人は、この方法を採用するとよいかもしれません。時間にして</a:t>
            </a:r>
            <a:r>
              <a:rPr kumimoji="1" lang="en-US" altLang="ja-JP" dirty="0" smtClean="0"/>
              <a:t>30</a:t>
            </a:r>
            <a:r>
              <a:rPr kumimoji="1" lang="ja-JP" altLang="en-US" dirty="0" smtClean="0"/>
              <a:t>秒。じつは、回数を数えるより咀嚼はすすんでいるのです。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13</a:t>
            </a:fld>
            <a:endParaRPr kumimoji="1" lang="ja-JP" altLang="en-US"/>
          </a:p>
        </p:txBody>
      </p:sp>
    </p:spTree>
    <p:extLst>
      <p:ext uri="{BB962C8B-B14F-4D97-AF65-F5344CB8AC3E}">
        <p14:creationId xmlns:p14="http://schemas.microsoft.com/office/powerpoint/2010/main" val="401654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よく噛んで食べると、おいしさだけでなく、他にもいいことがたくさんあります。</a:t>
            </a:r>
          </a:p>
          <a:p>
            <a:r>
              <a:rPr lang="ja-JP" altLang="en-US" dirty="0" smtClean="0"/>
              <a:t>よく噛む事の８大効果として、以下のことがあります。</a:t>
            </a:r>
            <a:endParaRPr lang="en-US" altLang="ja-JP" dirty="0" smtClean="0"/>
          </a:p>
          <a:p>
            <a:endParaRPr lang="ja-JP" altLang="en-US" dirty="0" smtClean="0"/>
          </a:p>
          <a:p>
            <a:r>
              <a:rPr lang="ja-JP" altLang="en-US" dirty="0" smtClean="0"/>
              <a:t>ヒ．肥満・成人病の予防</a:t>
            </a:r>
          </a:p>
          <a:p>
            <a:endParaRPr lang="en-US" altLang="ja-JP" dirty="0" smtClean="0"/>
          </a:p>
          <a:p>
            <a:r>
              <a:rPr lang="ja-JP" altLang="en-US" dirty="0" smtClean="0"/>
              <a:t>ミ．味覚が鋭くなります</a:t>
            </a:r>
          </a:p>
          <a:p>
            <a:endParaRPr lang="en-US" altLang="ja-JP" dirty="0" smtClean="0"/>
          </a:p>
          <a:p>
            <a:r>
              <a:rPr lang="ja-JP" altLang="en-US" dirty="0" smtClean="0"/>
              <a:t>コ．言葉の発音がはっきりします</a:t>
            </a:r>
          </a:p>
          <a:p>
            <a:endParaRPr lang="en-US" altLang="ja-JP" dirty="0" smtClean="0"/>
          </a:p>
          <a:p>
            <a:r>
              <a:rPr lang="ja-JP" altLang="en-US" dirty="0" smtClean="0"/>
              <a:t>ノ．脳の発達を活発にします</a:t>
            </a:r>
          </a:p>
          <a:p>
            <a:endParaRPr lang="en-US" altLang="ja-JP" dirty="0" smtClean="0"/>
          </a:p>
          <a:p>
            <a:r>
              <a:rPr lang="ja-JP" altLang="en-US" dirty="0" smtClean="0"/>
              <a:t>ハ．歯の病気を予防します</a:t>
            </a:r>
          </a:p>
          <a:p>
            <a:endParaRPr lang="en-US" altLang="ja-JP" dirty="0" smtClean="0"/>
          </a:p>
          <a:p>
            <a:r>
              <a:rPr lang="ja-JP" altLang="en-US" dirty="0" smtClean="0"/>
              <a:t>ガ．ガンの予防になります</a:t>
            </a:r>
          </a:p>
          <a:p>
            <a:endParaRPr lang="en-US" altLang="ja-JP" dirty="0" smtClean="0"/>
          </a:p>
          <a:p>
            <a:r>
              <a:rPr lang="ja-JP" altLang="en-US" dirty="0" smtClean="0"/>
              <a:t>イ．胃腸が快調になります</a:t>
            </a:r>
          </a:p>
          <a:p>
            <a:r>
              <a:rPr lang="ja-JP" altLang="en-US" b="1" dirty="0" smtClean="0"/>
              <a:t>｜</a:t>
            </a:r>
            <a:endParaRPr lang="ja-JP" altLang="en-US" dirty="0" smtClean="0"/>
          </a:p>
          <a:p>
            <a:r>
              <a:rPr lang="ja-JP" altLang="en-US" dirty="0" smtClean="0"/>
              <a:t>ゼ．全力投球できる体力</a:t>
            </a:r>
          </a:p>
          <a:p>
            <a:endParaRPr kumimoji="1" lang="ja-JP" altLang="en-US" dirty="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14</a:t>
            </a:fld>
            <a:endParaRPr kumimoji="1" lang="ja-JP" altLang="en-US"/>
          </a:p>
        </p:txBody>
      </p:sp>
    </p:spTree>
    <p:extLst>
      <p:ext uri="{BB962C8B-B14F-4D97-AF65-F5344CB8AC3E}">
        <p14:creationId xmlns:p14="http://schemas.microsoft.com/office/powerpoint/2010/main" val="129117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lang="ja-JP" altLang="en-US" dirty="0" smtClean="0"/>
              <a:t>安全に食べましょう</a:t>
            </a:r>
            <a:endParaRPr lang="en-US" altLang="ja-JP" dirty="0" smtClean="0"/>
          </a:p>
          <a:p>
            <a:r>
              <a:rPr lang="ja-JP" altLang="en-US" dirty="0" smtClean="0"/>
              <a:t>○　よくかむと、魚の骨や果物の種など、食べると危険なものが口の感覚をとおしてわかり、取り除くことができます。よくかまないと、丸のみになり、狭い咽頭につまると、窒息事故にもつながり危険です。とくに、パンなど水分の少ない物は、よくかんで、</a:t>
            </a:r>
            <a:r>
              <a:rPr lang="ja-JP" altLang="en-US" dirty="0" err="1" smtClean="0"/>
              <a:t>だ</a:t>
            </a:r>
            <a:r>
              <a:rPr lang="ja-JP" altLang="en-US" dirty="0" smtClean="0"/>
              <a:t>液と十分にまぜることが大切です。</a:t>
            </a:r>
            <a:endParaRPr lang="en-US" altLang="ja-JP" dirty="0" smtClean="0"/>
          </a:p>
          <a:p>
            <a:endParaRPr lang="en-US" altLang="ja-JP" dirty="0" smtClean="0"/>
          </a:p>
          <a:p>
            <a:r>
              <a:rPr lang="ja-JP" altLang="en-US" dirty="0" smtClean="0"/>
              <a:t>○　よい姿勢で食べるとすてきですね。実は、よい姿勢だとしっかりと噛むことができ、安全な食べ方ができます。口を上手に動かせるのは、上体をやや前に倒し気味の姿勢で、肘や膝の関節がほぼ直角になって、足底がしっかりと床に接した姿勢です。体の大きさに合った高さの机と椅子が理想的です。</a:t>
            </a:r>
            <a:endParaRPr lang="en-US" altLang="ja-JP" dirty="0" smtClean="0"/>
          </a:p>
          <a:p>
            <a:endParaRPr lang="ja-JP" altLang="en-US" dirty="0" smtClean="0"/>
          </a:p>
          <a:p>
            <a:r>
              <a:rPr lang="ja-JP" altLang="en-US" dirty="0" smtClean="0"/>
              <a:t>○　コップ類で水分を飲むときは、器を傾けて量を調節して飲みます。頭を傾けるとじょうずに飲み込む前にたくさんの水分が流れ込むことがあり危険です、</a:t>
            </a:r>
          </a:p>
          <a:p>
            <a:endParaRPr lang="ja-JP" altLang="en-US" dirty="0" smtClean="0"/>
          </a:p>
          <a:p>
            <a:pPr defTabSz="946258">
              <a:defRPr/>
            </a:pPr>
            <a:r>
              <a:rPr lang="ja-JP" altLang="en-US" dirty="0" smtClean="0"/>
              <a:t>○　</a:t>
            </a:r>
            <a:r>
              <a:rPr kumimoji="1" lang="ja-JP" altLang="en-US" dirty="0" smtClean="0"/>
              <a:t>口のなかに食べものが入っているうちに、飲み物を飲むと、よくかまない食べ物を水分と一緒に飲み込んでしまう「流し食べ」になり、危険です。口のなかに食べ物が入っているうちは、飲み物は飲まない習慣をつけましょう。飲み物は</a:t>
            </a:r>
            <a:r>
              <a:rPr kumimoji="1" lang="en-US" altLang="ja-JP" dirty="0" smtClean="0"/>
              <a:t>,</a:t>
            </a:r>
            <a:r>
              <a:rPr kumimoji="1" lang="ja-JP" altLang="en-US" dirty="0" smtClean="0"/>
              <a:t>食べ物を飲み込んだ後に飲みましょう。</a:t>
            </a:r>
            <a:endParaRPr lang="ja-JP" altLang="en-US"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15</a:t>
            </a:fld>
            <a:endParaRPr kumimoji="1" lang="ja-JP" altLang="en-US"/>
          </a:p>
        </p:txBody>
      </p:sp>
    </p:spTree>
    <p:extLst>
      <p:ext uri="{BB962C8B-B14F-4D97-AF65-F5344CB8AC3E}">
        <p14:creationId xmlns:p14="http://schemas.microsoft.com/office/powerpoint/2010/main" val="403394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kumimoji="1" lang="ja-JP" altLang="en-US" dirty="0" smtClean="0"/>
              <a:t>みんなのすんでいる宮城県には、おいしいものがいっぱいです。ささかまぼこや甘いいちご、新鮮な魚もたくさんとれ、そんな魚で作ったお寿司もとってもおいしいですね。郷土料理のずん</a:t>
            </a:r>
            <a:r>
              <a:rPr kumimoji="1" lang="ja-JP" altLang="en-US" dirty="0" err="1" smtClean="0"/>
              <a:t>だ</a:t>
            </a:r>
            <a:r>
              <a:rPr kumimoji="1" lang="ja-JP" altLang="en-US" dirty="0" smtClean="0"/>
              <a:t>もちやはっと汁、その他もたくさんのおいしいものがあります。</a:t>
            </a:r>
            <a:endParaRPr kumimoji="1" lang="en-US" altLang="ja-JP" dirty="0" smtClean="0"/>
          </a:p>
          <a:p>
            <a:endParaRPr kumimoji="1" lang="en-US" altLang="ja-JP" dirty="0" smtClean="0"/>
          </a:p>
          <a:p>
            <a:r>
              <a:rPr kumimoji="1" lang="ja-JP" altLang="en-US" dirty="0" smtClean="0"/>
              <a:t>おいしいものは、目で見て食べ物の色や大きさ・形や盛りつけを楽しみ、鼻をクンクンさせ食べ物や料理の香りや匂いを楽しみ、よく噛んで舌や口の中、のどでおいしさを、味わいます。</a:t>
            </a:r>
            <a:endParaRPr kumimoji="1" lang="en-US" altLang="ja-JP" dirty="0" smtClean="0"/>
          </a:p>
          <a:p>
            <a:endParaRPr kumimoji="1" lang="en-US" altLang="ja-JP" dirty="0" smtClean="0"/>
          </a:p>
          <a:p>
            <a:r>
              <a:rPr kumimoji="1" lang="ja-JP" altLang="en-US" dirty="0" smtClean="0"/>
              <a:t>手で触れたり、口の中で歯ごたえや舌ざわり、そして耳でカリカリ、さくさくおいしい音を聞き、楽しく会話を楽しむことも食事をおいしくしてくれます。</a:t>
            </a:r>
            <a:endParaRPr kumimoji="1" lang="en-US" altLang="ja-JP" dirty="0" smtClean="0"/>
          </a:p>
          <a:p>
            <a:r>
              <a:rPr kumimoji="1" lang="ja-JP" altLang="en-US" dirty="0" smtClean="0"/>
              <a:t>これを　視覚・嗅覚・味覚・触覚・聴覚といい、すべてを合わせて五感といいます。</a:t>
            </a:r>
            <a:endParaRPr kumimoji="1" lang="en-US" altLang="ja-JP" dirty="0" smtClean="0"/>
          </a:p>
          <a:p>
            <a:endParaRPr kumimoji="1" lang="en-US" altLang="ja-JP" dirty="0" smtClean="0"/>
          </a:p>
          <a:p>
            <a:r>
              <a:rPr kumimoji="1" lang="ja-JP" altLang="en-US" dirty="0" smtClean="0"/>
              <a:t>五感を全部使って、たくさんの食べ物のおいしさを発見しよう。このように「食」は、人間のすべての活動の中で最も五感情報が多く、それらが同時に脳に情報として入ってくる唯一の行為です。</a:t>
            </a:r>
          </a:p>
          <a:p>
            <a:endParaRPr kumimoji="1" lang="en-US" altLang="ja-JP" dirty="0" smtClean="0"/>
          </a:p>
          <a:p>
            <a:r>
              <a:rPr kumimoji="1" lang="ja-JP" altLang="en-US" dirty="0" smtClean="0"/>
              <a:t>よく噛んでじっくり味わうことにより、五感が刺激されます。五感が十分に使われない早食いは言い換えれば「脳を使わない食事」ということになります。これを何十年の続けていたら？　と考えると少し怖くなってきませんか？</a:t>
            </a:r>
            <a:endParaRPr kumimoji="1" lang="en-US" altLang="ja-JP" dirty="0" smtClean="0"/>
          </a:p>
          <a:p>
            <a:endParaRPr kumimoji="1" lang="en-US" altLang="ja-JP" dirty="0" smtClean="0"/>
          </a:p>
          <a:p>
            <a:r>
              <a:rPr kumimoji="1" lang="ja-JP" altLang="en-US" dirty="0" smtClean="0"/>
              <a:t>運動不足になると膝や腰が痛むように、脳も使わなければ機能が衰えます。元気がない、意欲がでないというときは、脳を元気にするためにも食事をよく味わって五感を刺激しましょう。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16</a:t>
            </a:fld>
            <a:endParaRPr kumimoji="1" lang="ja-JP" altLang="en-US"/>
          </a:p>
        </p:txBody>
      </p:sp>
    </p:spTree>
    <p:extLst>
      <p:ext uri="{BB962C8B-B14F-4D97-AF65-F5344CB8AC3E}">
        <p14:creationId xmlns:p14="http://schemas.microsoft.com/office/powerpoint/2010/main" val="393612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lang="ja-JP" altLang="en-US" dirty="0" smtClean="0"/>
              <a:t>食事の前には「いただきます」、食べ終わると「ごちそうさま」のあいさつをしますね。</a:t>
            </a:r>
          </a:p>
          <a:p>
            <a:r>
              <a:rPr lang="ja-JP" altLang="en-US" dirty="0" smtClean="0"/>
              <a:t>「いただきます」は、「あなたの命をいただきます」という意味です。</a:t>
            </a:r>
          </a:p>
          <a:p>
            <a:r>
              <a:rPr lang="ja-JP" altLang="en-US" dirty="0" smtClean="0"/>
              <a:t>食べ物は、それぞれ命を持った動物や植物です。</a:t>
            </a:r>
          </a:p>
          <a:p>
            <a:r>
              <a:rPr lang="ja-JP" altLang="en-US" dirty="0" smtClean="0"/>
              <a:t>その大切な命をいただいているのです。</a:t>
            </a:r>
          </a:p>
          <a:p>
            <a:r>
              <a:rPr lang="ja-JP" altLang="en-US" dirty="0" smtClean="0"/>
              <a:t>食べ物をむだにすることは、その命を粗末にすることになります。</a:t>
            </a:r>
          </a:p>
          <a:p>
            <a:r>
              <a:rPr lang="ja-JP" altLang="en-US" dirty="0" smtClean="0"/>
              <a:t>「いただきます」のあいさつをして、食べ物に感謝の気持ちを表しましょう！</a:t>
            </a:r>
          </a:p>
          <a:p>
            <a:endParaRPr lang="ja-JP" altLang="en-US" dirty="0" smtClean="0"/>
          </a:p>
          <a:p>
            <a:r>
              <a:rPr lang="ja-JP" altLang="en-US" dirty="0" smtClean="0"/>
              <a:t>「ごちそうさま」の「馳走」</a:t>
            </a:r>
            <a:r>
              <a:rPr lang="en-US" altLang="ja-JP" dirty="0" smtClean="0"/>
              <a:t>(</a:t>
            </a:r>
            <a:r>
              <a:rPr lang="ja-JP" altLang="en-US" dirty="0" smtClean="0"/>
              <a:t>ちそう</a:t>
            </a:r>
            <a:r>
              <a:rPr lang="en-US" altLang="ja-JP" dirty="0" smtClean="0"/>
              <a:t>)</a:t>
            </a:r>
            <a:r>
              <a:rPr lang="ja-JP" altLang="en-US" dirty="0" smtClean="0"/>
              <a:t>とは文字通り、</a:t>
            </a:r>
          </a:p>
          <a:p>
            <a:r>
              <a:rPr lang="ja-JP" altLang="en-US" dirty="0" smtClean="0"/>
              <a:t>「走り回ること」「奔走すること」です。</a:t>
            </a:r>
          </a:p>
          <a:p>
            <a:r>
              <a:rPr lang="ja-JP" altLang="en-US" dirty="0" smtClean="0"/>
              <a:t>私たちが食事をとることができるように駆け回ってくれた</a:t>
            </a:r>
          </a:p>
          <a:p>
            <a:r>
              <a:rPr lang="ja-JP" altLang="en-US" dirty="0" smtClean="0"/>
              <a:t>さまざまな人々の労をねぎらうという意味なのです。</a:t>
            </a:r>
          </a:p>
          <a:p>
            <a:r>
              <a:rPr lang="ja-JP" altLang="en-US" dirty="0" smtClean="0"/>
              <a:t>当たり前のように食べている毎日の食事ですが、</a:t>
            </a:r>
          </a:p>
          <a:p>
            <a:r>
              <a:rPr lang="ja-JP" altLang="en-US" dirty="0" smtClean="0"/>
              <a:t>たくさんの人々のお陰で食べられるということを忘れてはいけません。</a:t>
            </a:r>
          </a:p>
          <a:p>
            <a:r>
              <a:rPr lang="ja-JP" altLang="en-US" dirty="0" smtClean="0"/>
              <a:t>感謝の気持ちをこめて、「ごちそうさま」のあいさつをしましょう！</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18</a:t>
            </a:fld>
            <a:endParaRPr kumimoji="1" lang="ja-JP" altLang="en-US"/>
          </a:p>
        </p:txBody>
      </p:sp>
    </p:spTree>
    <p:extLst>
      <p:ext uri="{BB962C8B-B14F-4D97-AF65-F5344CB8AC3E}">
        <p14:creationId xmlns:p14="http://schemas.microsoft.com/office/powerpoint/2010/main" val="396114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pPr defTabSz="954725">
              <a:defRPr/>
            </a:pPr>
            <a:r>
              <a:rPr kumimoji="1" lang="ja-JP" altLang="en-US" dirty="0" smtClean="0"/>
              <a:t>正しくはしを持って食べよう</a:t>
            </a:r>
            <a:endParaRPr kumimoji="1" lang="en-US" altLang="ja-JP" dirty="0" smtClean="0"/>
          </a:p>
          <a:p>
            <a:pPr defTabSz="954725">
              <a:defRPr/>
            </a:pPr>
            <a:r>
              <a:rPr kumimoji="1" lang="ja-JP" altLang="en-US" dirty="0" smtClean="0"/>
              <a:t>正しくはしを持って食べると、ちょうどよい一口の量を口に入れることができます。正しく持てずに、食器に口をつけて掻き込む食べ方は、たくさんの食べ物が一度に口に入り危険ですし、すてきな食べ方ではないですね。</a:t>
            </a:r>
            <a:endParaRPr kumimoji="1" lang="en-US" altLang="ja-JP" dirty="0" smtClean="0"/>
          </a:p>
          <a:p>
            <a:pPr defTabSz="954725">
              <a:defRPr/>
            </a:pPr>
            <a:r>
              <a:rPr kumimoji="1" lang="ja-JP" altLang="en-US" dirty="0" smtClean="0"/>
              <a:t>あなたは正しく持てていますか？　一緒に確認しましょう。</a:t>
            </a:r>
            <a:endParaRPr kumimoji="1" lang="en-US" altLang="ja-JP" dirty="0" smtClean="0"/>
          </a:p>
          <a:p>
            <a:pPr defTabSz="954725">
              <a:defRPr/>
            </a:pPr>
            <a:endParaRPr kumimoji="1" lang="en-US" altLang="ja-JP" dirty="0" smtClean="0"/>
          </a:p>
          <a:p>
            <a:pPr defTabSz="954725">
              <a:defRPr/>
            </a:pPr>
            <a:r>
              <a:rPr kumimoji="1" lang="ja-JP" altLang="en-US" dirty="0" smtClean="0"/>
              <a:t>①</a:t>
            </a:r>
            <a:r>
              <a:rPr kumimoji="1" lang="ja-JP" altLang="en-US" dirty="0" err="1" smtClean="0"/>
              <a:t>正しいえん</a:t>
            </a:r>
            <a:r>
              <a:rPr kumimoji="1" lang="ja-JP" altLang="en-US" dirty="0" smtClean="0"/>
              <a:t>ぴつの持ち方ではしを１本持つ。</a:t>
            </a:r>
            <a:endParaRPr kumimoji="1" lang="en-US" altLang="ja-JP" dirty="0" smtClean="0"/>
          </a:p>
          <a:p>
            <a:pPr defTabSz="954725">
              <a:defRPr/>
            </a:pPr>
            <a:endParaRPr kumimoji="1" lang="en-US" altLang="ja-JP" dirty="0" smtClean="0"/>
          </a:p>
          <a:p>
            <a:pPr defTabSz="954725">
              <a:defRPr/>
            </a:pPr>
            <a:r>
              <a:rPr kumimoji="1" lang="ja-JP" altLang="en-US" dirty="0" smtClean="0"/>
              <a:t>②上のはしを「１の字」を書くようにたてに動かす。</a:t>
            </a:r>
            <a:endParaRPr kumimoji="1" lang="en-US" altLang="ja-JP" dirty="0" smtClean="0"/>
          </a:p>
          <a:p>
            <a:pPr defTabSz="954725">
              <a:defRPr/>
            </a:pPr>
            <a:endParaRPr kumimoji="1" lang="en-US" altLang="ja-JP" dirty="0" smtClean="0"/>
          </a:p>
          <a:p>
            <a:pPr defTabSz="954725">
              <a:defRPr/>
            </a:pPr>
            <a:r>
              <a:rPr kumimoji="1" lang="ja-JP" altLang="en-US" dirty="0" smtClean="0"/>
              <a:t>③もう１本のはしを親指のつけ根と薬指の先ではさむ。</a:t>
            </a:r>
            <a:endParaRPr kumimoji="1" lang="en-US" altLang="ja-JP" dirty="0" smtClean="0"/>
          </a:p>
          <a:p>
            <a:pPr defTabSz="954725">
              <a:defRPr/>
            </a:pPr>
            <a:endParaRPr kumimoji="1" lang="en-US" altLang="ja-JP" dirty="0" smtClean="0"/>
          </a:p>
          <a:p>
            <a:pPr defTabSz="954725">
              <a:defRPr/>
            </a:pPr>
            <a:r>
              <a:rPr kumimoji="1" lang="ja-JP" altLang="en-US" dirty="0" smtClean="0"/>
              <a:t>④上のはしだけを動かします。</a:t>
            </a:r>
            <a:endParaRPr kumimoji="1" lang="en-US" altLang="ja-JP" dirty="0" smtClean="0"/>
          </a:p>
          <a:p>
            <a:endParaRPr kumimoji="1" lang="en-US" altLang="ja-JP" dirty="0" smtClean="0"/>
          </a:p>
          <a:p>
            <a:r>
              <a:rPr kumimoji="1" lang="ja-JP" altLang="en-US" dirty="0" smtClean="0"/>
              <a:t>正しく持てていたかな？　もう少しの人たちは、正しく持てるように練習してみましょう。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19</a:t>
            </a:fld>
            <a:endParaRPr kumimoji="1" lang="ja-JP" altLang="en-US"/>
          </a:p>
        </p:txBody>
      </p:sp>
    </p:spTree>
    <p:extLst>
      <p:ext uri="{BB962C8B-B14F-4D97-AF65-F5344CB8AC3E}">
        <p14:creationId xmlns:p14="http://schemas.microsoft.com/office/powerpoint/2010/main" val="1779404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kumimoji="1" lang="ja-JP" altLang="en-US" dirty="0" smtClean="0"/>
              <a:t>食事のマナーは、人に迷惑をかけず、みんなが楽しく食事をするためのものです。</a:t>
            </a:r>
          </a:p>
          <a:p>
            <a:r>
              <a:rPr kumimoji="1" lang="ja-JP" altLang="en-US" dirty="0" smtClean="0"/>
              <a:t>食事マナーを身につけて、みんなで楽しく食事をすると、おいしく食べられ、食べ物の消化・吸収をよくしてくれます。</a:t>
            </a:r>
          </a:p>
          <a:p>
            <a:pPr defTabSz="946258">
              <a:defRPr/>
            </a:pPr>
            <a:endParaRPr kumimoji="1" lang="en-US" altLang="ja-JP" dirty="0" smtClean="0"/>
          </a:p>
          <a:p>
            <a:pPr defTabSz="946258">
              <a:defRPr/>
            </a:pPr>
            <a:r>
              <a:rPr kumimoji="1" lang="ja-JP" altLang="en-US" dirty="0" smtClean="0"/>
              <a:t>○みんなは　今ぐんぐん大きくなっている成長期です。特に　いろいろな栄養素が必要な時期です。好き嫌いをしたり、少ししか食べないと健康な体をつくり成長するための栄養素が十分に取れなくなります。苦手でも一口から食べてみましょう</a:t>
            </a:r>
            <a:endParaRPr kumimoji="1" lang="en-US" altLang="ja-JP" dirty="0" smtClean="0"/>
          </a:p>
          <a:p>
            <a:pPr defTabSz="946258">
              <a:defRPr/>
            </a:pPr>
            <a:endParaRPr kumimoji="1" lang="en-US" altLang="ja-JP" dirty="0" smtClean="0"/>
          </a:p>
          <a:p>
            <a:pPr defTabSz="946258">
              <a:defRPr/>
            </a:pPr>
            <a:r>
              <a:rPr kumimoji="1" lang="ja-JP" altLang="en-US" dirty="0" smtClean="0"/>
              <a:t>○口を開けたまま噛んで飲み込むと、</a:t>
            </a:r>
            <a:r>
              <a:rPr kumimoji="1" lang="ja-JP" altLang="en-US" dirty="0" err="1" smtClean="0"/>
              <a:t>くちゃくちゃ</a:t>
            </a:r>
            <a:r>
              <a:rPr kumimoji="1" lang="ja-JP" altLang="en-US" dirty="0" smtClean="0"/>
              <a:t>音がして回りの人たちに不快感を与えるとともに、食べ物が正しく飲み込めず危険です。口を閉じてよく噛みましょう。</a:t>
            </a:r>
          </a:p>
          <a:p>
            <a:endParaRPr kumimoji="1" lang="en-US" altLang="ja-JP" dirty="0" smtClean="0"/>
          </a:p>
          <a:p>
            <a:r>
              <a:rPr kumimoji="1" lang="ja-JP" altLang="en-US" dirty="0" smtClean="0"/>
              <a:t>○食器を正しく持って食べると、一緒に食べている人たちも気持ちがいいですし、食べる姿勢もよくなります。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20</a:t>
            </a:fld>
            <a:endParaRPr kumimoji="1" lang="ja-JP" altLang="en-US"/>
          </a:p>
        </p:txBody>
      </p:sp>
    </p:spTree>
    <p:extLst>
      <p:ext uri="{BB962C8B-B14F-4D97-AF65-F5344CB8AC3E}">
        <p14:creationId xmlns:p14="http://schemas.microsoft.com/office/powerpoint/2010/main" val="282864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kumimoji="1" lang="ja-JP" altLang="en-US" dirty="0" smtClean="0"/>
              <a:t>みんなで一緒に食べる食事は楽しいですね。</a:t>
            </a:r>
            <a:endParaRPr kumimoji="1" lang="en-US" altLang="ja-JP" dirty="0" smtClean="0"/>
          </a:p>
          <a:p>
            <a:r>
              <a:rPr kumimoji="1" lang="ja-JP" altLang="en-US" dirty="0" smtClean="0"/>
              <a:t>みんなで一緒に食べていてもこんな人はいませんか。</a:t>
            </a:r>
            <a:endParaRPr kumimoji="1" lang="en-US" altLang="ja-JP" dirty="0" smtClean="0"/>
          </a:p>
          <a:p>
            <a:r>
              <a:rPr kumimoji="1" lang="ja-JP" altLang="en-US" dirty="0" smtClean="0"/>
              <a:t>テレビを見ながら食べる、スマホを見ながら食べる、本を読みながら食べる、ゲームをしながら食べる</a:t>
            </a:r>
            <a:endParaRPr kumimoji="1" lang="en-US" altLang="ja-JP" dirty="0" smtClean="0"/>
          </a:p>
          <a:p>
            <a:endParaRPr kumimoji="1" lang="en-US" altLang="ja-JP" dirty="0" smtClean="0"/>
          </a:p>
          <a:p>
            <a:r>
              <a:rPr kumimoji="1" lang="ja-JP" altLang="en-US" dirty="0" smtClean="0"/>
              <a:t>全部</a:t>
            </a:r>
            <a:r>
              <a:rPr kumimoji="1" lang="en-US" altLang="ja-JP" dirty="0" smtClean="0"/>
              <a:t>×</a:t>
            </a:r>
            <a:r>
              <a:rPr kumimoji="1" lang="ja-JP" altLang="en-US" dirty="0" smtClean="0"/>
              <a:t>です。</a:t>
            </a:r>
            <a:endParaRPr kumimoji="1" lang="en-US" altLang="ja-JP" dirty="0" smtClean="0"/>
          </a:p>
          <a:p>
            <a:endParaRPr kumimoji="1" lang="en-US" altLang="ja-JP" dirty="0" smtClean="0"/>
          </a:p>
          <a:p>
            <a:r>
              <a:rPr kumimoji="1" lang="ja-JP" altLang="en-US" dirty="0" smtClean="0"/>
              <a:t>～しながらでは、食べる事に集中できず、むせたり、食べ物が詰まることにもつながり危険です。食べ過ぎることもあります。</a:t>
            </a:r>
            <a:endParaRPr kumimoji="1" lang="en-US" altLang="ja-JP" dirty="0" smtClean="0"/>
          </a:p>
          <a:p>
            <a:endParaRPr kumimoji="1" lang="en-US" altLang="ja-JP" dirty="0" smtClean="0"/>
          </a:p>
          <a:p>
            <a:r>
              <a:rPr kumimoji="1" lang="ja-JP" altLang="en-US" dirty="0" smtClean="0"/>
              <a:t>～しながらでは、一緒に食べている人、作ってくれた人にも失礼です。</a:t>
            </a:r>
            <a:endParaRPr kumimoji="1" lang="en-US" altLang="ja-JP" dirty="0" smtClean="0"/>
          </a:p>
          <a:p>
            <a:endParaRPr kumimoji="1" lang="en-US" altLang="ja-JP" dirty="0" smtClean="0"/>
          </a:p>
          <a:p>
            <a:r>
              <a:rPr kumimoji="1" lang="ja-JP" altLang="en-US" dirty="0" smtClean="0"/>
              <a:t>「</a:t>
            </a:r>
            <a:r>
              <a:rPr kumimoji="1" lang="ja-JP" altLang="en-US" dirty="0" err="1" smtClean="0"/>
              <a:t>ながら</a:t>
            </a:r>
            <a:r>
              <a:rPr kumimoji="1" lang="ja-JP" altLang="en-US" dirty="0" smtClean="0"/>
              <a:t>食べ」をやめて・・・・難しかったら　やめて食事を楽しむ日を決めてみませんか。</a:t>
            </a:r>
            <a:endParaRPr kumimoji="1" lang="en-US" altLang="ja-JP" dirty="0" smtClean="0"/>
          </a:p>
          <a:p>
            <a:r>
              <a:rPr kumimoji="1" lang="ja-JP" altLang="en-US" dirty="0" smtClean="0"/>
              <a:t>きっと、たくさんのおいしさが発見できますよ。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21</a:t>
            </a:fld>
            <a:endParaRPr kumimoji="1" lang="ja-JP" altLang="en-US"/>
          </a:p>
        </p:txBody>
      </p:sp>
    </p:spTree>
    <p:extLst>
      <p:ext uri="{BB962C8B-B14F-4D97-AF65-F5344CB8AC3E}">
        <p14:creationId xmlns:p14="http://schemas.microsoft.com/office/powerpoint/2010/main" val="150718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毎日の食事は家庭をつなぐ大切な時間です。もちろん食卓では、テレビを消して笑顔と楽しい会話に心がけます。まず、「いただきます」ときちんと挨拶をして、</a:t>
            </a:r>
            <a:r>
              <a:rPr kumimoji="1" lang="en-US" altLang="ja-JP" dirty="0" smtClean="0"/>
              <a:t>1</a:t>
            </a:r>
            <a:r>
              <a:rPr kumimoji="1" lang="ja-JP" altLang="en-US" dirty="0" smtClean="0"/>
              <a:t>口食べたら「おいしい！」といいましょう。</a:t>
            </a:r>
            <a:endParaRPr kumimoji="1" lang="en-US" altLang="ja-JP" dirty="0" smtClean="0"/>
          </a:p>
          <a:p>
            <a:endParaRPr kumimoji="1" lang="en-US" altLang="ja-JP" dirty="0" smtClean="0"/>
          </a:p>
          <a:p>
            <a:r>
              <a:rPr kumimoji="1" lang="ja-JP" altLang="en-US" dirty="0" smtClean="0"/>
              <a:t>いつも笑顔で　たのしい会話ができるといいですね。おうちの人の仕事の関係で毎日みんなで食べることが難しいかもしれません。そんな時は、土曜日の夕食はみんなで食べる日などおうちで決めるのもいいですね。</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22</a:t>
            </a:fld>
            <a:endParaRPr kumimoji="1" lang="ja-JP" altLang="en-US"/>
          </a:p>
        </p:txBody>
      </p:sp>
    </p:spTree>
    <p:extLst>
      <p:ext uri="{BB962C8B-B14F-4D97-AF65-F5344CB8AC3E}">
        <p14:creationId xmlns:p14="http://schemas.microsoft.com/office/powerpoint/2010/main" val="824315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家の人と一緒に食事作りに参加しましょう。買い物にでかけると、いろいろな食べ物の知識が増えます。家族で野菜を育てることも楽しいですね。食卓の準備や、洗い物だけでもお家に喜ばれますよ。味見も五感が磨かれます。</a:t>
            </a:r>
            <a:endParaRPr kumimoji="1" lang="en-US" altLang="ja-JP" dirty="0" smtClean="0"/>
          </a:p>
          <a:p>
            <a:endParaRPr kumimoji="1" lang="en-US" altLang="ja-JP" dirty="0" smtClean="0"/>
          </a:p>
          <a:p>
            <a:r>
              <a:rPr kumimoji="1" lang="ja-JP" altLang="en-US" dirty="0" smtClean="0"/>
              <a:t>一番は、料理を作ることに参加すると、ひときわおいしく食べられます。ぜひ　お家の人にお話しして、食事作りに参加しましょう。</a:t>
            </a:r>
            <a:endParaRPr kumimoji="1" lang="en-US" altLang="ja-JP" dirty="0" smtClean="0"/>
          </a:p>
          <a:p>
            <a:endParaRPr kumimoji="1" lang="en-US" altLang="ja-JP" dirty="0" smtClean="0"/>
          </a:p>
          <a:p>
            <a:r>
              <a:rPr kumimoji="1" lang="ja-JP" altLang="en-US" dirty="0" smtClean="0"/>
              <a:t>そして、将来の自立に向かって、自分の食べるものを自分で作ることが出来るようになるといいですね。</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23</a:t>
            </a:fld>
            <a:endParaRPr kumimoji="1" lang="ja-JP" altLang="en-US"/>
          </a:p>
        </p:txBody>
      </p:sp>
    </p:spTree>
    <p:extLst>
      <p:ext uri="{BB962C8B-B14F-4D97-AF65-F5344CB8AC3E}">
        <p14:creationId xmlns:p14="http://schemas.microsoft.com/office/powerpoint/2010/main" val="183168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食事の時、よく噛んで食べなさい、と言われたことはありませんか？</a:t>
            </a:r>
            <a:endParaRPr lang="en-US" altLang="ja-JP" sz="1200" dirty="0" smtClean="0"/>
          </a:p>
          <a:p>
            <a:r>
              <a:rPr lang="ja-JP" altLang="en-US" sz="1200" dirty="0" smtClean="0"/>
              <a:t>学校の給食では、長い時間、何回も噛む必要のあるメニューを用意して、カミカミ給食の日を決めている学校もあります。</a:t>
            </a:r>
            <a:endParaRPr lang="en-US" altLang="ja-JP" sz="1200" dirty="0" smtClean="0"/>
          </a:p>
          <a:p>
            <a:endParaRPr lang="en-US" altLang="ja-JP" sz="1200" dirty="0" smtClean="0"/>
          </a:p>
          <a:p>
            <a:r>
              <a:rPr lang="ja-JP" altLang="en-US" sz="1200" dirty="0" smtClean="0"/>
              <a:t>噛むことが大切だということはわかっても、なぜ、良く噛まなければならないのか、皆さん知っていますか？</a:t>
            </a:r>
            <a:endParaRPr lang="en-US" altLang="ja-JP" sz="1200" dirty="0" smtClean="0"/>
          </a:p>
          <a:p>
            <a:endParaRPr lang="en-US" altLang="ja-JP" sz="1200" dirty="0" smtClean="0"/>
          </a:p>
          <a:p>
            <a:r>
              <a:rPr lang="ja-JP" altLang="en-US" sz="1200" dirty="0" smtClean="0"/>
              <a:t>噛む目的は、ここに示したように４つあります。</a:t>
            </a:r>
            <a:endParaRPr lang="en-US" altLang="ja-JP" sz="1200" dirty="0" smtClean="0"/>
          </a:p>
          <a:p>
            <a:r>
              <a:rPr lang="ja-JP" altLang="en-US" sz="1200" dirty="0" smtClean="0"/>
              <a:t>どれもとても大切です。</a:t>
            </a:r>
            <a:endParaRPr lang="en-US" altLang="ja-JP" sz="1200" dirty="0" smtClean="0"/>
          </a:p>
          <a:p>
            <a:r>
              <a:rPr lang="ja-JP" altLang="en-US" sz="1200" dirty="0" smtClean="0"/>
              <a:t>大切なのに忘れられているのが、「安全のために噛む」ということ。</a:t>
            </a:r>
            <a:endParaRPr lang="en-US" altLang="ja-JP" sz="1200" dirty="0" smtClean="0"/>
          </a:p>
          <a:p>
            <a:r>
              <a:rPr lang="ja-JP" altLang="en-US" sz="1200" dirty="0" smtClean="0"/>
              <a:t>食物の中に、食べてはいけないもの、食べると危ない物が入っていたら怖いですね。噛むことによって、骨やタネ、石などが入っていることが口の感覚を通してわかるのです。危なくないことがわかって初めて、おいしく、楽しく食べて健康になれるのです。</a:t>
            </a:r>
            <a:endParaRPr lang="en-US" altLang="ja-JP" sz="1200" dirty="0" smtClean="0"/>
          </a:p>
          <a:p>
            <a:endParaRPr lang="en-US" altLang="ja-JP" sz="1200" dirty="0" smtClean="0"/>
          </a:p>
          <a:p>
            <a:r>
              <a:rPr lang="ja-JP" altLang="en-US" sz="1200" dirty="0" smtClean="0"/>
              <a:t>そして噛むためには、何が必要か皆さん、わかりますか？</a:t>
            </a:r>
            <a:endParaRPr lang="en-US" altLang="ja-JP" sz="1200" dirty="0" smtClean="0"/>
          </a:p>
          <a:p>
            <a:r>
              <a:rPr lang="ja-JP" altLang="en-US" sz="1200" dirty="0" smtClean="0"/>
              <a:t>噛むために大切な歯や口の動きについて学習しましょう。</a:t>
            </a:r>
            <a:endParaRPr lang="en-US" altLang="ja-JP" sz="1200"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4</a:t>
            </a:fld>
            <a:endParaRPr kumimoji="1" lang="ja-JP" altLang="en-US"/>
          </a:p>
        </p:txBody>
      </p:sp>
    </p:spTree>
    <p:extLst>
      <p:ext uri="{BB962C8B-B14F-4D97-AF65-F5344CB8AC3E}">
        <p14:creationId xmlns:p14="http://schemas.microsoft.com/office/powerpoint/2010/main" val="147504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（１）</a:t>
            </a:r>
            <a:r>
              <a:rPr lang="ja-JP" altLang="ja-JP" dirty="0" smtClean="0"/>
              <a:t>１日の生活の仕方とむし歯の関係について考えましょう。</a:t>
            </a:r>
          </a:p>
          <a:p>
            <a:endParaRPr lang="en-US" altLang="ja-JP" dirty="0" smtClean="0"/>
          </a:p>
          <a:p>
            <a:r>
              <a:rPr lang="ja-JP" altLang="ja-JP" dirty="0" smtClean="0"/>
              <a:t>きらり</a:t>
            </a:r>
            <a:r>
              <a:rPr lang="ja-JP" altLang="ja-JP" dirty="0" err="1" smtClean="0"/>
              <a:t>くんと</a:t>
            </a:r>
            <a:r>
              <a:rPr lang="ja-JP" altLang="ja-JP" dirty="0" smtClean="0"/>
              <a:t>ちよこちゃんの１日の生活と口の中の様子を見てみましょう。</a:t>
            </a:r>
          </a:p>
          <a:p>
            <a:endParaRPr lang="en-US" altLang="ja-JP" dirty="0" smtClean="0"/>
          </a:p>
          <a:p>
            <a:r>
              <a:rPr lang="ja-JP" altLang="ja-JP" dirty="0" smtClean="0"/>
              <a:t>図の横には時間が書いてあり，「１日の生活の様子」を表しています。きらり</a:t>
            </a:r>
            <a:r>
              <a:rPr lang="ja-JP" altLang="ja-JP" dirty="0" err="1" smtClean="0"/>
              <a:t>くん</a:t>
            </a:r>
            <a:r>
              <a:rPr lang="ja-JP" altLang="en-US" dirty="0" err="1" smtClean="0"/>
              <a:t>とちょこちゃん</a:t>
            </a:r>
            <a:r>
              <a:rPr lang="ja-JP" altLang="ja-JP" dirty="0" err="1" smtClean="0"/>
              <a:t>は</a:t>
            </a:r>
            <a:r>
              <a:rPr lang="ja-JP" altLang="ja-JP" dirty="0" smtClean="0"/>
              <a:t>，朝７時に起きて朝ごはんを食べて</a:t>
            </a:r>
            <a:r>
              <a:rPr lang="en-US" altLang="ja-JP" dirty="0" smtClean="0"/>
              <a:t>……</a:t>
            </a:r>
            <a:r>
              <a:rPr lang="ja-JP" altLang="ja-JP" dirty="0" smtClean="0"/>
              <a:t>という生活をしています。</a:t>
            </a:r>
            <a:endParaRPr lang="en-US" altLang="ja-JP" dirty="0" smtClean="0"/>
          </a:p>
          <a:p>
            <a:endParaRPr lang="ja-JP" altLang="ja-JP" dirty="0" smtClean="0"/>
          </a:p>
          <a:p>
            <a:r>
              <a:rPr lang="ja-JP" altLang="ja-JP" dirty="0" smtClean="0"/>
              <a:t>図の縦は，口の中の様子を表しています。青いところは，口の中がむし歯になりにくい状態の「安全ゾーン」です。赤いところは，口の中がむし歯になりやすい状態の「むし歯ゾーン」です。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25</a:t>
            </a:fld>
            <a:endParaRPr kumimoji="1" lang="ja-JP" altLang="en-US"/>
          </a:p>
        </p:txBody>
      </p:sp>
    </p:spTree>
    <p:extLst>
      <p:ext uri="{BB962C8B-B14F-4D97-AF65-F5344CB8AC3E}">
        <p14:creationId xmlns:p14="http://schemas.microsoft.com/office/powerpoint/2010/main" val="273178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（１）</a:t>
            </a:r>
            <a:r>
              <a:rPr lang="ja-JP" altLang="ja-JP" dirty="0" smtClean="0"/>
              <a:t>１日の生活の仕方とむし歯の関係について考えましょう。</a:t>
            </a:r>
          </a:p>
          <a:p>
            <a:endParaRPr lang="en-US" altLang="ja-JP" dirty="0" smtClean="0"/>
          </a:p>
          <a:p>
            <a:r>
              <a:rPr lang="ja-JP" altLang="ja-JP" dirty="0" smtClean="0"/>
              <a:t>きらり</a:t>
            </a:r>
            <a:r>
              <a:rPr lang="ja-JP" altLang="ja-JP" dirty="0" err="1" smtClean="0"/>
              <a:t>くんと</a:t>
            </a:r>
            <a:r>
              <a:rPr lang="ja-JP" altLang="en-US" dirty="0" err="1" smtClean="0"/>
              <a:t>ちょこ</a:t>
            </a:r>
            <a:r>
              <a:rPr lang="ja-JP" altLang="ja-JP" dirty="0" err="1" smtClean="0"/>
              <a:t>ちゃんの</a:t>
            </a:r>
            <a:r>
              <a:rPr lang="ja-JP" altLang="ja-JP" dirty="0" smtClean="0"/>
              <a:t>１日の生活と口の中の様子を見てみましょう。</a:t>
            </a:r>
          </a:p>
          <a:p>
            <a:endParaRPr lang="en-US" altLang="ja-JP" dirty="0" smtClean="0"/>
          </a:p>
          <a:p>
            <a:r>
              <a:rPr lang="ja-JP" altLang="ja-JP" dirty="0" smtClean="0"/>
              <a:t>図の横には時間が書いてあり</a:t>
            </a:r>
            <a:r>
              <a:rPr lang="ja-JP" altLang="en-US" dirty="0" smtClean="0"/>
              <a:t>、</a:t>
            </a:r>
            <a:r>
              <a:rPr lang="ja-JP" altLang="ja-JP" dirty="0" smtClean="0"/>
              <a:t>「１日の生活の様子」を表しています。きらり</a:t>
            </a:r>
            <a:r>
              <a:rPr lang="ja-JP" altLang="ja-JP" dirty="0" err="1" smtClean="0"/>
              <a:t>くん</a:t>
            </a:r>
            <a:r>
              <a:rPr lang="ja-JP" altLang="en-US" dirty="0" err="1" smtClean="0"/>
              <a:t>とちょこちゃん</a:t>
            </a:r>
            <a:r>
              <a:rPr lang="ja-JP" altLang="ja-JP" dirty="0" err="1" smtClean="0"/>
              <a:t>は</a:t>
            </a:r>
            <a:r>
              <a:rPr lang="ja-JP" altLang="en-US" dirty="0" smtClean="0"/>
              <a:t>、</a:t>
            </a:r>
            <a:r>
              <a:rPr lang="ja-JP" altLang="ja-JP" dirty="0" smtClean="0"/>
              <a:t>朝７時に起きて朝ごはんを食べて</a:t>
            </a:r>
            <a:r>
              <a:rPr lang="en-US" altLang="ja-JP" dirty="0" smtClean="0"/>
              <a:t>……</a:t>
            </a:r>
            <a:r>
              <a:rPr lang="ja-JP" altLang="ja-JP" dirty="0" smtClean="0"/>
              <a:t>という生活をしています。</a:t>
            </a:r>
            <a:endParaRPr lang="en-US" altLang="ja-JP" dirty="0" smtClean="0"/>
          </a:p>
          <a:p>
            <a:endParaRPr lang="ja-JP" altLang="ja-JP" dirty="0" smtClean="0"/>
          </a:p>
          <a:p>
            <a:r>
              <a:rPr lang="ja-JP" altLang="ja-JP" dirty="0" smtClean="0"/>
              <a:t>図の縦は</a:t>
            </a:r>
            <a:r>
              <a:rPr lang="ja-JP" altLang="en-US" dirty="0" smtClean="0"/>
              <a:t>、</a:t>
            </a:r>
            <a:r>
              <a:rPr lang="ja-JP" altLang="ja-JP" dirty="0" smtClean="0"/>
              <a:t>口の中の様子を表しています。青いところは</a:t>
            </a:r>
            <a:r>
              <a:rPr lang="ja-JP" altLang="en-US" dirty="0" smtClean="0"/>
              <a:t>、</a:t>
            </a:r>
            <a:r>
              <a:rPr lang="ja-JP" altLang="ja-JP" dirty="0" smtClean="0"/>
              <a:t>口の中がむし歯になりにくい状態の「安全ゾーン」です。赤いところは</a:t>
            </a:r>
            <a:r>
              <a:rPr lang="ja-JP" altLang="en-US" dirty="0" smtClean="0"/>
              <a:t>、</a:t>
            </a:r>
            <a:r>
              <a:rPr lang="ja-JP" altLang="ja-JP" dirty="0" smtClean="0"/>
              <a:t>口の中がむし歯になりやすい状態の「むし歯ゾーン」です。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26</a:t>
            </a:fld>
            <a:endParaRPr kumimoji="1" lang="ja-JP" altLang="en-US"/>
          </a:p>
        </p:txBody>
      </p:sp>
    </p:spTree>
    <p:extLst>
      <p:ext uri="{BB962C8B-B14F-4D97-AF65-F5344CB8AC3E}">
        <p14:creationId xmlns:p14="http://schemas.microsoft.com/office/powerpoint/2010/main" val="405279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（１）</a:t>
            </a:r>
            <a:r>
              <a:rPr lang="ja-JP" altLang="ja-JP" dirty="0" smtClean="0"/>
              <a:t>１日の生活の仕方とむし歯の関係について考えましょう。</a:t>
            </a:r>
          </a:p>
          <a:p>
            <a:endParaRPr lang="en-US" altLang="ja-JP" dirty="0" smtClean="0"/>
          </a:p>
          <a:p>
            <a:r>
              <a:rPr lang="ja-JP" altLang="ja-JP" dirty="0" smtClean="0"/>
              <a:t>きらり</a:t>
            </a:r>
            <a:r>
              <a:rPr lang="ja-JP" altLang="ja-JP" dirty="0" err="1" smtClean="0"/>
              <a:t>くんと</a:t>
            </a:r>
            <a:r>
              <a:rPr lang="ja-JP" altLang="ja-JP" dirty="0" smtClean="0"/>
              <a:t>ちよこちゃんの１日の生活と口の中の様子を見てみましょう。</a:t>
            </a:r>
          </a:p>
          <a:p>
            <a:endParaRPr lang="en-US" altLang="ja-JP" dirty="0" smtClean="0"/>
          </a:p>
          <a:p>
            <a:r>
              <a:rPr lang="ja-JP" altLang="ja-JP" dirty="0" smtClean="0"/>
              <a:t>図の横には時間が書いてあり，「１日の生活の様子」を表しています。きらり</a:t>
            </a:r>
            <a:r>
              <a:rPr lang="ja-JP" altLang="ja-JP" dirty="0" err="1" smtClean="0"/>
              <a:t>くん</a:t>
            </a:r>
            <a:r>
              <a:rPr lang="ja-JP" altLang="en-US" dirty="0" err="1" smtClean="0"/>
              <a:t>とちょこちゃん</a:t>
            </a:r>
            <a:r>
              <a:rPr lang="ja-JP" altLang="ja-JP" dirty="0" err="1" smtClean="0"/>
              <a:t>は</a:t>
            </a:r>
            <a:r>
              <a:rPr lang="ja-JP" altLang="ja-JP" dirty="0" smtClean="0"/>
              <a:t>，朝７時に起きて朝ごはんを食べて</a:t>
            </a:r>
            <a:r>
              <a:rPr lang="en-US" altLang="ja-JP" dirty="0" smtClean="0"/>
              <a:t>……</a:t>
            </a:r>
            <a:r>
              <a:rPr lang="ja-JP" altLang="ja-JP" dirty="0" smtClean="0"/>
              <a:t>という生活をしています。</a:t>
            </a:r>
            <a:endParaRPr lang="en-US" altLang="ja-JP" dirty="0" smtClean="0"/>
          </a:p>
          <a:p>
            <a:endParaRPr lang="ja-JP" altLang="ja-JP" dirty="0" smtClean="0"/>
          </a:p>
          <a:p>
            <a:r>
              <a:rPr lang="ja-JP" altLang="ja-JP" dirty="0" smtClean="0"/>
              <a:t>図の縦は，口の中の様子を表しています。青いところは，口の中がむし歯になりにくい状態の「安全ゾーン」です。赤いところは，口の中がむし歯になりやすい状態の「むし歯ゾーン」です。</a:t>
            </a:r>
          </a:p>
          <a:p>
            <a:r>
              <a:rPr kumimoji="1" lang="ja-JP" altLang="en-US" dirty="0" smtClean="0"/>
              <a:t>　</a:t>
            </a:r>
            <a:endParaRPr kumimoji="1" lang="en-US" altLang="ja-JP" dirty="0" smtClean="0"/>
          </a:p>
          <a:p>
            <a:r>
              <a:rPr kumimoji="1" lang="ja-JP" altLang="en-US" dirty="0" smtClean="0"/>
              <a:t>　</a:t>
            </a:r>
          </a:p>
          <a:p>
            <a:r>
              <a:rPr kumimoji="1" lang="ja-JP" altLang="en-US" dirty="0" smtClean="0"/>
              <a:t>（２）この</a:t>
            </a:r>
            <a:r>
              <a:rPr kumimoji="1" lang="en-US" altLang="ja-JP" dirty="0" smtClean="0"/>
              <a:t>2</a:t>
            </a:r>
            <a:r>
              <a:rPr kumimoji="1" lang="ja-JP" altLang="en-US" dirty="0" smtClean="0"/>
              <a:t>人の生活の仕方と口の中のようすを見比べて、気付いたことを発表しましょう。</a:t>
            </a:r>
            <a:endParaRPr kumimoji="1" lang="en-US" altLang="ja-JP" dirty="0" smtClean="0"/>
          </a:p>
          <a:p>
            <a:r>
              <a:rPr kumimoji="1" lang="ja-JP" altLang="en-US" dirty="0" smtClean="0"/>
              <a:t>　以下のことに気付かせる。</a:t>
            </a:r>
            <a:endParaRPr kumimoji="1" lang="en-US" altLang="ja-JP" dirty="0" smtClean="0"/>
          </a:p>
          <a:p>
            <a:r>
              <a:rPr kumimoji="1" lang="ja-JP" altLang="en-US" dirty="0" smtClean="0"/>
              <a:t>　①ちよこちゃんはむし歯ゾーンがたくさんある。</a:t>
            </a:r>
            <a:endParaRPr kumimoji="1" lang="en-US" altLang="ja-JP" dirty="0" smtClean="0"/>
          </a:p>
          <a:p>
            <a:r>
              <a:rPr kumimoji="1" lang="ja-JP" altLang="en-US" dirty="0" smtClean="0"/>
              <a:t>　②ちよこちゃんは食事回数に加えお菓子を食べる回数が多い。</a:t>
            </a:r>
            <a:endParaRPr kumimoji="1" lang="en-US" altLang="ja-JP" dirty="0" smtClean="0"/>
          </a:p>
          <a:p>
            <a:r>
              <a:rPr kumimoji="1" lang="ja-JP" altLang="en-US" dirty="0" smtClean="0"/>
              <a:t>　③ちよこちゃんは夜寝る前の歯磨きをしていない。</a:t>
            </a:r>
            <a:endParaRPr kumimoji="1" lang="en-US" altLang="ja-JP" dirty="0" smtClean="0"/>
          </a:p>
          <a:p>
            <a:endParaRPr kumimoji="1" lang="en-US" altLang="ja-JP" dirty="0" smtClean="0"/>
          </a:p>
          <a:p>
            <a:r>
              <a:rPr kumimoji="1" lang="ja-JP" altLang="en-US" dirty="0" smtClean="0"/>
              <a:t>（３）</a:t>
            </a:r>
            <a:r>
              <a:rPr kumimoji="1" lang="en-US" altLang="ja-JP" dirty="0" smtClean="0"/>
              <a:t>1</a:t>
            </a:r>
            <a:r>
              <a:rPr kumimoji="1" lang="ja-JP" altLang="en-US" dirty="0" smtClean="0"/>
              <a:t>日の生活の仕方とむし歯の関係について解説</a:t>
            </a:r>
            <a:endParaRPr kumimoji="1" lang="en-US" altLang="ja-JP" dirty="0" smtClean="0"/>
          </a:p>
          <a:p>
            <a:r>
              <a:rPr kumimoji="1" lang="ja-JP" altLang="en-US" dirty="0" smtClean="0"/>
              <a:t>　　ご飯をたべたり、おやつを食べたりすると、私たちの口の中は、むし歯菌が活動的になって、むし歯になりやすい「むし歯ゾーン」になりますが、</a:t>
            </a:r>
            <a:endParaRPr kumimoji="1" lang="en-US" altLang="ja-JP" dirty="0" smtClean="0"/>
          </a:p>
          <a:p>
            <a:r>
              <a:rPr kumimoji="1" lang="ja-JP" altLang="en-US" dirty="0" smtClean="0"/>
              <a:t>　　よく噛んで食べると唾液（つば）がたくさん出て、私たちの口の中がむし歯になりにくい</a:t>
            </a:r>
            <a:r>
              <a:rPr kumimoji="1" lang="en-US" altLang="ja-JP" dirty="0" smtClean="0"/>
              <a:t>｢</a:t>
            </a:r>
            <a:r>
              <a:rPr kumimoji="1" lang="ja-JP" altLang="en-US" dirty="0" smtClean="0"/>
              <a:t>安全ゾーン」に戻してくれます。唾液（つば）には口の中を洗い流して、</a:t>
            </a:r>
            <a:endParaRPr kumimoji="1" lang="en-US" altLang="ja-JP" dirty="0" smtClean="0"/>
          </a:p>
          <a:p>
            <a:r>
              <a:rPr kumimoji="1" lang="ja-JP" altLang="en-US" dirty="0" smtClean="0"/>
              <a:t>　　きれいにしたり、むし歯菌をやっつけてむし歯になりにくくするはたらきがあります。</a:t>
            </a:r>
            <a:endParaRPr kumimoji="1" lang="en-US" altLang="ja-JP" dirty="0" smtClean="0"/>
          </a:p>
          <a:p>
            <a:r>
              <a:rPr kumimoji="1" lang="ja-JP" altLang="en-US" dirty="0" smtClean="0"/>
              <a:t>　　</a:t>
            </a:r>
            <a:endParaRPr kumimoji="1" lang="en-US" altLang="ja-JP" dirty="0" smtClean="0"/>
          </a:p>
          <a:p>
            <a:r>
              <a:rPr kumimoji="1" lang="ja-JP" altLang="en-US" dirty="0" smtClean="0"/>
              <a:t>　　その他にも唾液（つば）には消化を助けたり、口の中のうるおいを保ったり、細菌の増殖を抑制する働きなどがあります。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27</a:t>
            </a:fld>
            <a:endParaRPr kumimoji="1" lang="ja-JP" altLang="en-US"/>
          </a:p>
        </p:txBody>
      </p:sp>
    </p:spTree>
    <p:extLst>
      <p:ext uri="{BB962C8B-B14F-4D97-AF65-F5344CB8AC3E}">
        <p14:creationId xmlns:p14="http://schemas.microsoft.com/office/powerpoint/2010/main" val="1710901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歯を大切に生活するポイントについて</a:t>
            </a:r>
            <a:endParaRPr kumimoji="1" lang="en-US" altLang="ja-JP" dirty="0" smtClean="0"/>
          </a:p>
          <a:p>
            <a:endParaRPr kumimoji="1" lang="en-US" altLang="ja-JP" dirty="0" smtClean="0"/>
          </a:p>
          <a:p>
            <a:r>
              <a:rPr kumimoji="1" lang="ja-JP" altLang="en-US" dirty="0" smtClean="0"/>
              <a:t>①おやつは時間と回数を決めて食べる。</a:t>
            </a:r>
            <a:endParaRPr kumimoji="1" lang="en-US" altLang="ja-JP" dirty="0" smtClean="0"/>
          </a:p>
          <a:p>
            <a:r>
              <a:rPr kumimoji="1" lang="ja-JP" altLang="en-US" dirty="0" smtClean="0"/>
              <a:t>　おやつをこまめに何度も食べたり、だらだらと時間をかけて食べていると、「むし歯ゾーン」が続き「安全ゾーン」に戻ることができず、むし歯になりやすい状態が続きます。</a:t>
            </a:r>
            <a:endParaRPr kumimoji="1" lang="en-US" altLang="ja-JP" dirty="0" smtClean="0"/>
          </a:p>
          <a:p>
            <a:r>
              <a:rPr kumimoji="1" lang="ja-JP" altLang="en-US" dirty="0" smtClean="0"/>
              <a:t>　おやつの時間と回数をきちんと決めて、口の中を「安全ゾーン」に保ちましょう。</a:t>
            </a:r>
            <a:endParaRPr kumimoji="1" lang="en-US" altLang="ja-JP" dirty="0" smtClean="0"/>
          </a:p>
          <a:p>
            <a:endParaRPr kumimoji="1" lang="en-US" altLang="ja-JP" dirty="0" smtClean="0"/>
          </a:p>
          <a:p>
            <a:r>
              <a:rPr kumimoji="1" lang="ja-JP" altLang="en-US" dirty="0" smtClean="0"/>
              <a:t>②よく噛んで食べて、唾液（つば）をたくさん出す。</a:t>
            </a:r>
            <a:endParaRPr kumimoji="1" lang="en-US" altLang="ja-JP" dirty="0" smtClean="0"/>
          </a:p>
          <a:p>
            <a:r>
              <a:rPr kumimoji="1" lang="ja-JP" altLang="en-US" dirty="0" smtClean="0"/>
              <a:t>　よく噛むと、唾液（つば）がたくさん出てきます。また、よく噛むことで唾液（つば）をだす力も強くなります。</a:t>
            </a:r>
            <a:endParaRPr kumimoji="1" lang="en-US" altLang="ja-JP" dirty="0" smtClean="0"/>
          </a:p>
          <a:p>
            <a:endParaRPr kumimoji="1" lang="en-US" altLang="ja-JP" dirty="0" smtClean="0"/>
          </a:p>
          <a:p>
            <a:r>
              <a:rPr kumimoji="1" lang="ja-JP" altLang="en-US" dirty="0" smtClean="0"/>
              <a:t>③夜ねる前の歯磨きは特にていねいに行う。</a:t>
            </a:r>
            <a:endParaRPr kumimoji="1" lang="en-US" altLang="ja-JP" dirty="0" smtClean="0"/>
          </a:p>
          <a:p>
            <a:r>
              <a:rPr kumimoji="1" lang="ja-JP" altLang="en-US" dirty="0" smtClean="0"/>
              <a:t>　　夜</a:t>
            </a:r>
            <a:r>
              <a:rPr kumimoji="1" lang="ja-JP" altLang="en-US" dirty="0" err="1" smtClean="0"/>
              <a:t>ねて</a:t>
            </a:r>
            <a:r>
              <a:rPr kumimoji="1" lang="ja-JP" altLang="en-US" dirty="0" smtClean="0"/>
              <a:t>いる間、口の中では唾液（つば）が少なくなって、むし歯菌が増えやすく、むし歯になりやすい状態が続きます。</a:t>
            </a:r>
            <a:endParaRPr kumimoji="1" lang="en-US" altLang="ja-JP" dirty="0" smtClean="0"/>
          </a:p>
          <a:p>
            <a:r>
              <a:rPr kumimoji="1" lang="ja-JP" altLang="en-US" dirty="0" smtClean="0"/>
              <a:t>　　夜ねる前は飲食を控え、歯磨きを特にていねいに行い、口の中を「安全ゾーン」にしてからねましょう。</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28</a:t>
            </a:fld>
            <a:endParaRPr kumimoji="1" lang="ja-JP" altLang="en-US"/>
          </a:p>
        </p:txBody>
      </p:sp>
    </p:spTree>
    <p:extLst>
      <p:ext uri="{BB962C8B-B14F-4D97-AF65-F5344CB8AC3E}">
        <p14:creationId xmlns:p14="http://schemas.microsoft.com/office/powerpoint/2010/main" val="2941213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意外にも知られていないのが、飲み物の中に含まれる砂糖の量と、酸性度です。　</a:t>
            </a:r>
            <a:endParaRPr lang="en-US" altLang="ja-JP" dirty="0" smtClean="0"/>
          </a:p>
          <a:p>
            <a:endParaRPr lang="en-US" altLang="ja-JP" dirty="0" smtClean="0"/>
          </a:p>
          <a:p>
            <a:r>
              <a:rPr lang="ja-JP" altLang="en-US" dirty="0" smtClean="0"/>
              <a:t>皆さんが、スポーツ少年団や部活の後で、が</a:t>
            </a:r>
            <a:r>
              <a:rPr lang="ja-JP" altLang="en-US" dirty="0" err="1" smtClean="0"/>
              <a:t>ぶ</a:t>
            </a:r>
            <a:r>
              <a:rPr lang="ja-JP" altLang="en-US" dirty="0" smtClean="0"/>
              <a:t>飲みしているスポーツ飲料にも危険がいっぱい。</a:t>
            </a:r>
            <a:r>
              <a:rPr lang="en-US" altLang="ja-JP" dirty="0" smtClean="0"/>
              <a:t>500ml</a:t>
            </a:r>
            <a:r>
              <a:rPr lang="ja-JP" altLang="en-US" dirty="0" smtClean="0"/>
              <a:t>のペットボトル１本の中に砂糖が</a:t>
            </a:r>
            <a:r>
              <a:rPr lang="en-US" altLang="ja-JP" dirty="0" smtClean="0"/>
              <a:t>33g</a:t>
            </a:r>
            <a:r>
              <a:rPr lang="ja-JP" altLang="en-US" dirty="0" err="1" smtClean="0"/>
              <a:t>。</a:t>
            </a:r>
            <a:r>
              <a:rPr lang="ja-JP" altLang="en-US" dirty="0" smtClean="0"/>
              <a:t>スティックシュガー約</a:t>
            </a:r>
            <a:r>
              <a:rPr lang="en-US" altLang="ja-JP" dirty="0" smtClean="0"/>
              <a:t>11</a:t>
            </a:r>
            <a:r>
              <a:rPr lang="ja-JP" altLang="en-US" dirty="0" smtClean="0"/>
              <a:t>本分に相当します。酸性度も　</a:t>
            </a:r>
            <a:r>
              <a:rPr lang="en-US" altLang="ja-JP" dirty="0" smtClean="0"/>
              <a:t>pH3.4</a:t>
            </a:r>
            <a:r>
              <a:rPr lang="ja-JP" altLang="en-US" dirty="0" smtClean="0"/>
              <a:t>～</a:t>
            </a:r>
            <a:r>
              <a:rPr lang="en-US" altLang="ja-JP" dirty="0" smtClean="0"/>
              <a:t>3.7</a:t>
            </a:r>
            <a:r>
              <a:rPr lang="ja-JP" altLang="en-US" dirty="0" smtClean="0"/>
              <a:t>と高く、脱灰を促進し歯を溶かしてしまいます。</a:t>
            </a:r>
          </a:p>
          <a:p>
            <a:r>
              <a:rPr lang="ja-JP" altLang="en-US" dirty="0" smtClean="0"/>
              <a:t>　カロリーも高いので、食事をしながら飲むこともあまりよくありません。</a:t>
            </a:r>
          </a:p>
          <a:p>
            <a:r>
              <a:rPr lang="ja-JP" altLang="en-US" dirty="0" smtClean="0"/>
              <a:t>　</a:t>
            </a:r>
          </a:p>
          <a:p>
            <a:r>
              <a:rPr lang="ja-JP" altLang="en-US" dirty="0" smtClean="0"/>
              <a:t>飲む量、飲み方に注意しましょう</a:t>
            </a:r>
            <a:r>
              <a:rPr lang="ja-JP" altLang="ja-JP" dirty="0" smtClean="0"/>
              <a:t>、</a:t>
            </a:r>
            <a:r>
              <a:rPr lang="ja-JP" altLang="en-US" dirty="0" smtClean="0"/>
              <a:t>甘くておいしいからといって、水代わりに飲んでいるとからだが</a:t>
            </a:r>
            <a:r>
              <a:rPr lang="ja-JP" altLang="ja-JP" dirty="0" smtClean="0"/>
              <a:t>甘味への欲求はより一層強くなります。おやつや飲み物でのカロリーの摂りすぎは、</a:t>
            </a:r>
            <a:r>
              <a:rPr lang="ja-JP" altLang="en-US" dirty="0" smtClean="0"/>
              <a:t>食</a:t>
            </a:r>
            <a:r>
              <a:rPr lang="ja-JP" altLang="ja-JP" dirty="0" smtClean="0"/>
              <a:t>欲の減退や肥満のもとです。また糖分（砂糖）が多く含まれているので、むし歯の原因にも</a:t>
            </a:r>
            <a:r>
              <a:rPr lang="ja-JP" altLang="en-US" dirty="0" smtClean="0"/>
              <a:t>なります。味覚が未熟で形成中の乳幼児期には特に注意しなければなりません。</a:t>
            </a:r>
          </a:p>
          <a:p>
            <a:endParaRPr kumimoji="1" lang="en-US" altLang="ja-JP" dirty="0" smtClean="0"/>
          </a:p>
          <a:p>
            <a:r>
              <a:rPr kumimoji="1" lang="ja-JP" altLang="en-US" dirty="0" smtClean="0"/>
              <a:t>砂糖の入っていない、水やお茶で水分補給しましょう。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29</a:t>
            </a:fld>
            <a:endParaRPr kumimoji="1" lang="ja-JP" altLang="en-US"/>
          </a:p>
        </p:txBody>
      </p:sp>
    </p:spTree>
    <p:extLst>
      <p:ext uri="{BB962C8B-B14F-4D97-AF65-F5344CB8AC3E}">
        <p14:creationId xmlns:p14="http://schemas.microsoft.com/office/powerpoint/2010/main" val="3115566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44">
              <a:defRPr/>
            </a:pPr>
            <a:r>
              <a:rPr kumimoji="1" lang="ja-JP" altLang="en-US" dirty="0" smtClean="0"/>
              <a:t>お店でよくみかけるお菓子にも砂糖がたくさん入っています。砂糖以外にも、塩や油がたくさん使われているので、食べ過ぎると肥満や慢性疾患の要因となります。</a:t>
            </a:r>
            <a:endParaRPr kumimoji="1" lang="en-US" altLang="ja-JP" dirty="0" smtClean="0"/>
          </a:p>
          <a:p>
            <a:pPr defTabSz="914244">
              <a:defRPr/>
            </a:pPr>
            <a:r>
              <a:rPr lang="ja-JP" altLang="en-US" dirty="0" smtClean="0"/>
              <a:t>おやつは時間と回数を決めて食べるほかに、何を食べるかにも注意しましょう。</a:t>
            </a:r>
            <a:endParaRPr kumimoji="1" lang="en-US" altLang="ja-JP" dirty="0" smtClean="0"/>
          </a:p>
          <a:p>
            <a:pPr defTabSz="914244">
              <a:defRPr/>
            </a:pPr>
            <a:r>
              <a:rPr lang="ja-JP" altLang="en-US" dirty="0" smtClean="0"/>
              <a:t>（硬いもの、歯につきにくいものを食べましょう。だらだら食べてしまったら歯みがきの回数を増やす。お菓子の買い置きをしない）</a:t>
            </a:r>
            <a:endParaRPr lang="en-US" altLang="ja-JP"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30</a:t>
            </a:fld>
            <a:endParaRPr kumimoji="1" lang="ja-JP" altLang="en-US"/>
          </a:p>
        </p:txBody>
      </p:sp>
    </p:spTree>
    <p:extLst>
      <p:ext uri="{BB962C8B-B14F-4D97-AF65-F5344CB8AC3E}">
        <p14:creationId xmlns:p14="http://schemas.microsoft.com/office/powerpoint/2010/main" val="110034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歯に付着したむし歯菌は糖分を分解して酸をつくり、この酸が歯の表面からカルシウムなどのミネラル成分を溶かし出します（脱灰）。ただ、一旦溶け出した歯のミネラル成分も、歯の表面の酸が唾液などによって洗い流されると、徐々に唾液中のカルシウムなどが再び取り込まれて元に戻ります（再石灰化）。</a:t>
            </a:r>
            <a:endParaRPr lang="en-US" altLang="ja-JP" dirty="0" smtClean="0"/>
          </a:p>
          <a:p>
            <a:endParaRPr lang="en-US" altLang="ja-JP" dirty="0" smtClean="0"/>
          </a:p>
          <a:p>
            <a:r>
              <a:rPr lang="ja-JP" altLang="en-US" dirty="0" smtClean="0"/>
              <a:t>食後に十分時間がとれていれば、唾液の修復力が働きますが、いつも口の中に食べ物がある状態では溶け出すミネラル成分の方が多くなり、歯はだんだん溶けて穴があいてむし歯になってしまうのです。そしてこの唾液の修復力を活用するためには、良く噛むことによって唾液の分泌を高めることが重要で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31</a:t>
            </a:fld>
            <a:endParaRPr kumimoji="1" lang="ja-JP" altLang="en-US"/>
          </a:p>
        </p:txBody>
      </p:sp>
    </p:spTree>
    <p:extLst>
      <p:ext uri="{BB962C8B-B14F-4D97-AF65-F5344CB8AC3E}">
        <p14:creationId xmlns:p14="http://schemas.microsoft.com/office/powerpoint/2010/main" val="143241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おいしく、楽しく、安全に食べるためには、何が必要でしょうか？　そうです、口があって歯が生えていることが大切です。</a:t>
            </a:r>
            <a:endParaRPr kumimoji="1" lang="en-US" altLang="ja-JP" dirty="0" smtClean="0"/>
          </a:p>
          <a:p>
            <a:endParaRPr lang="en-US" altLang="ja-JP" dirty="0" smtClean="0"/>
          </a:p>
          <a:p>
            <a:r>
              <a:rPr lang="ja-JP" altLang="en-US" dirty="0" smtClean="0"/>
              <a:t>私たちは口があって歯があって、毎日自然に食べていると思いますが、今の皆さんのように食べられるようになるまでには、身体が成長し、歯が生えてそして抜けかわり・・・、その時に応じて食べる練習をする必要があります。</a:t>
            </a:r>
            <a:endParaRPr lang="en-US" altLang="ja-JP" dirty="0" smtClean="0"/>
          </a:p>
          <a:p>
            <a:r>
              <a:rPr lang="ja-JP" altLang="en-US" dirty="0" smtClean="0"/>
              <a:t>生まれてから死ぬまで美味しく楽しく安全に食べるための勉強をしましょう。</a:t>
            </a:r>
            <a:endParaRPr lang="en-US" altLang="ja-JP" dirty="0" smtClean="0"/>
          </a:p>
          <a:p>
            <a:endParaRPr kumimoji="1" lang="en-US" altLang="ja-JP" dirty="0" smtClean="0"/>
          </a:p>
          <a:p>
            <a:r>
              <a:rPr lang="ja-JP" altLang="en-US" dirty="0" smtClean="0"/>
              <a:t>おっぱいを飲む時赤ちゃんに歯があったら、お母さんは痛くて大変です。</a:t>
            </a:r>
            <a:endParaRPr lang="en-US" altLang="ja-JP" dirty="0" smtClean="0"/>
          </a:p>
          <a:p>
            <a:r>
              <a:rPr kumimoji="1" lang="ja-JP" altLang="en-US" dirty="0" smtClean="0"/>
              <a:t>おっぱいがいらなくなる頃、歯が生えてきて食べる練習が始まります。</a:t>
            </a:r>
            <a:endParaRPr kumimoji="1" lang="en-US" altLang="ja-JP" dirty="0" smtClean="0"/>
          </a:p>
          <a:p>
            <a:endParaRPr lang="en-US" altLang="ja-JP" dirty="0" smtClean="0"/>
          </a:p>
          <a:p>
            <a:r>
              <a:rPr kumimoji="1" lang="ja-JP" altLang="en-US" dirty="0" smtClean="0"/>
              <a:t>どんな風に変わってゆくのか勉強しましょう。</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5</a:t>
            </a:fld>
            <a:endParaRPr kumimoji="1" lang="ja-JP" altLang="en-US"/>
          </a:p>
        </p:txBody>
      </p:sp>
    </p:spTree>
    <p:extLst>
      <p:ext uri="{BB962C8B-B14F-4D97-AF65-F5344CB8AC3E}">
        <p14:creationId xmlns:p14="http://schemas.microsoft.com/office/powerpoint/2010/main" val="295148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t>◆クリックで進めるページ</a:t>
            </a:r>
            <a:endParaRPr lang="en-US" altLang="ja-JP" sz="1200" b="1" dirty="0" smtClean="0"/>
          </a:p>
          <a:p>
            <a:r>
              <a:rPr lang="ja-JP" altLang="en-US" sz="1200" dirty="0" smtClean="0"/>
              <a:t>赤ちゃんの頃は、おっぱいを飲んでいます。</a:t>
            </a:r>
            <a:endParaRPr lang="en-US" altLang="ja-JP" sz="1200" dirty="0" smtClean="0"/>
          </a:p>
          <a:p>
            <a:r>
              <a:rPr lang="ja-JP" altLang="en-US" sz="1200" dirty="0" smtClean="0"/>
              <a:t>口の中は、おっぱいを飲むのに便利なように、歯が</a:t>
            </a:r>
            <a:r>
              <a:rPr lang="ja-JP" altLang="en-US" sz="1200" dirty="0" err="1" smtClean="0"/>
              <a:t>は</a:t>
            </a:r>
            <a:r>
              <a:rPr lang="ja-JP" altLang="en-US" sz="1200" dirty="0" smtClean="0"/>
              <a:t>えていない、こんな形です。</a:t>
            </a:r>
            <a:endParaRPr lang="en-US" altLang="ja-JP" sz="1200" dirty="0" smtClean="0"/>
          </a:p>
          <a:p>
            <a:endParaRPr lang="en-US" altLang="ja-JP" sz="1200" dirty="0" smtClean="0"/>
          </a:p>
          <a:p>
            <a:r>
              <a:rPr lang="ja-JP" altLang="en-US" sz="1200" dirty="0" smtClean="0"/>
              <a:t>離乳食が始まる頃、前歯が生えてきます。前歯でかじったり、はぐきでもぐもぐして離乳食を食べます。</a:t>
            </a:r>
            <a:endParaRPr lang="en-US" altLang="ja-JP" sz="1200" dirty="0" smtClean="0"/>
          </a:p>
          <a:p>
            <a:r>
              <a:rPr lang="ja-JP" altLang="en-US" sz="1200" dirty="0" smtClean="0"/>
              <a:t>いろいろな味を経験して学びます。</a:t>
            </a:r>
            <a:endParaRPr lang="en-US" altLang="ja-JP" sz="1200" dirty="0" smtClean="0"/>
          </a:p>
          <a:p>
            <a:endParaRPr lang="en-US" altLang="ja-JP" sz="1200" dirty="0" smtClean="0"/>
          </a:p>
          <a:p>
            <a:r>
              <a:rPr lang="ja-JP" altLang="en-US" sz="1200" dirty="0" smtClean="0"/>
              <a:t>やがて乳歯が生えそろい、自分で食べられるようになります。このような短期間で形や動きが変化するのはこの時期だけです。すごいですね。</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6</a:t>
            </a:fld>
            <a:endParaRPr kumimoji="1" lang="ja-JP" altLang="en-US"/>
          </a:p>
        </p:txBody>
      </p:sp>
    </p:spTree>
    <p:extLst>
      <p:ext uri="{BB962C8B-B14F-4D97-AF65-F5344CB8AC3E}">
        <p14:creationId xmlns:p14="http://schemas.microsoft.com/office/powerpoint/2010/main" val="209161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200" b="1" dirty="0" smtClean="0"/>
              <a:t>◆クリックで進めるページ</a:t>
            </a:r>
            <a:endParaRPr lang="en-US" altLang="ja-JP" sz="1200" b="1" dirty="0" smtClean="0"/>
          </a:p>
          <a:p>
            <a:r>
              <a:rPr lang="ja-JP" altLang="en-US" sz="1200" dirty="0" smtClean="0"/>
              <a:t>幼稚園の年長さんから、小学校に入学する頃には、口の中に大きな変化が見られます。</a:t>
            </a:r>
            <a:endParaRPr lang="en-US" altLang="ja-JP" sz="1200" dirty="0" smtClean="0"/>
          </a:p>
          <a:p>
            <a:r>
              <a:rPr lang="ja-JP" altLang="en-US" sz="1200" dirty="0" smtClean="0"/>
              <a:t>乳歯の前歯が抜けかわることと、乳歯の奥歯の後ろに新しい大人の歯が生えてくることです。</a:t>
            </a:r>
            <a:endParaRPr lang="en-US" altLang="ja-JP" sz="1200" dirty="0" smtClean="0"/>
          </a:p>
          <a:p>
            <a:endParaRPr lang="en-US" altLang="ja-JP" sz="1200" dirty="0" smtClean="0"/>
          </a:p>
          <a:p>
            <a:r>
              <a:rPr lang="ja-JP" altLang="en-US" sz="1200" dirty="0" smtClean="0"/>
              <a:t>前歯がグラグラしている時、生え変わってすぐの時は、前歯でかじり取ることが難しくなります。前歯の間に舌が挟み込まれたり、唇が閉じなかったりすると、歯並びに影響します。唇をしっかり閉じて舌が出ないように注意してのみ込むことが大切です。</a:t>
            </a:r>
            <a:endParaRPr lang="en-US" altLang="ja-JP" sz="1200" dirty="0" smtClean="0"/>
          </a:p>
          <a:p>
            <a:r>
              <a:rPr lang="ja-JP" altLang="en-US" sz="1200" dirty="0" smtClean="0"/>
              <a:t>前歯が生えたら前歯を使ってかじり取ることを意識しましょう。</a:t>
            </a:r>
            <a:endParaRPr lang="en-US" altLang="ja-JP" sz="1200" dirty="0" smtClean="0"/>
          </a:p>
          <a:p>
            <a:endParaRPr lang="en-US" altLang="ja-JP" sz="1200" dirty="0" smtClean="0"/>
          </a:p>
          <a:p>
            <a:r>
              <a:rPr lang="ja-JP" altLang="en-US" sz="1200" dirty="0" smtClean="0"/>
              <a:t>歯の形に注意してよく見てみましょう。</a:t>
            </a:r>
            <a:endParaRPr lang="en-US" altLang="ja-JP" sz="1200" dirty="0" smtClean="0"/>
          </a:p>
          <a:p>
            <a:r>
              <a:rPr lang="ja-JP" altLang="en-US" sz="1200" dirty="0" smtClean="0"/>
              <a:t>前歯はかじるのに適した形、奥歯はすりつぶすのに適した形です。それぞれ、得意な役割があるのですね。</a:t>
            </a:r>
            <a:endParaRPr lang="en-US" altLang="ja-JP" sz="1200" dirty="0" smtClean="0"/>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7</a:t>
            </a:fld>
            <a:endParaRPr kumimoji="1" lang="ja-JP" altLang="en-US"/>
          </a:p>
        </p:txBody>
      </p:sp>
    </p:spTree>
    <p:extLst>
      <p:ext uri="{BB962C8B-B14F-4D97-AF65-F5344CB8AC3E}">
        <p14:creationId xmlns:p14="http://schemas.microsoft.com/office/powerpoint/2010/main" val="337679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kumimoji="1" lang="ja-JP" altLang="en-US" dirty="0" smtClean="0"/>
              <a:t>今までよく噛むための主役だった乳臼歯が生えかわりの時期を迎えます。主役の奥歯がぐらぐらしたり、硬い物を噛むと痛みを感じたりするため、一時的に「食べる機能」が低下する人がいます。噛むことに時間がかかりますが、ゆっくりしっかり噛んで、丸のみにならないようにしましょう。</a:t>
            </a:r>
            <a:endParaRPr kumimoji="1" lang="en-US" altLang="ja-JP" dirty="0" smtClean="0"/>
          </a:p>
          <a:p>
            <a:endParaRPr kumimoji="1" lang="en-US" altLang="ja-JP" dirty="0" smtClean="0"/>
          </a:p>
          <a:p>
            <a:r>
              <a:rPr kumimoji="1" lang="ja-JP" altLang="en-US" dirty="0" smtClean="0"/>
              <a:t>写真では、歯と歯の間にこんなにすき間ができています。これではうまく噛めませんね（食物をよくすりつぶすことができませんね）。</a:t>
            </a:r>
            <a:endParaRPr kumimoji="1" lang="en-US" altLang="ja-JP" dirty="0" smtClean="0"/>
          </a:p>
          <a:p>
            <a:endParaRPr kumimoji="1" lang="en-US" altLang="ja-JP" dirty="0" smtClean="0"/>
          </a:p>
          <a:p>
            <a:r>
              <a:rPr kumimoji="1" lang="ja-JP" altLang="en-US" dirty="0" smtClean="0"/>
              <a:t>もう一つ注意したいことがあります。歯並びを見てどう感じますか？そう、凸凹になっていて、とても汚れがたまり、みがくのが大変そうですね。はえてきた新しい奥歯をむし歯にしないためにも、歯みがきの時間も長くすることが必要で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8</a:t>
            </a:fld>
            <a:endParaRPr kumimoji="1" lang="ja-JP" altLang="en-US"/>
          </a:p>
        </p:txBody>
      </p:sp>
    </p:spTree>
    <p:extLst>
      <p:ext uri="{BB962C8B-B14F-4D97-AF65-F5344CB8AC3E}">
        <p14:creationId xmlns:p14="http://schemas.microsoft.com/office/powerpoint/2010/main" val="396157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200" b="1" dirty="0" smtClean="0"/>
              <a:t>◆クリックで進めるページ</a:t>
            </a:r>
            <a:endParaRPr lang="en-US" altLang="ja-JP" sz="1200" b="1" dirty="0" smtClean="0"/>
          </a:p>
          <a:p>
            <a:r>
              <a:rPr lang="en-US" altLang="ja-JP" sz="1200" dirty="0" smtClean="0"/>
              <a:t>12</a:t>
            </a:r>
            <a:r>
              <a:rPr lang="ja-JP" altLang="en-US" sz="1200" dirty="0" smtClean="0"/>
              <a:t>歳臼歯（第２大臼歯）が生え始めます。上下左右あわせて２８本の永久歯がそろうと、永久歯咬合完成も間近です。永久歯列が完成する時期は、早い人では５年生位、遅い人では中学３年生位になることもあります。奥歯は生え始めたことに気づきにくいため、むし歯にしてしまうことも多いので、自分の口の中の変化に注意し、奥までよく歯みがきをして下さい。</a:t>
            </a:r>
          </a:p>
          <a:p>
            <a:r>
              <a:rPr lang="ja-JP" altLang="en-US" sz="1200" dirty="0" smtClean="0"/>
              <a:t>今まで色々な食べ物を経験して、そろそろ食べる機能も完成形です。</a:t>
            </a:r>
            <a:endParaRPr lang="en-US" altLang="ja-JP" sz="1200" dirty="0" smtClean="0"/>
          </a:p>
          <a:p>
            <a:endParaRPr lang="en-US" altLang="ja-JP" sz="1200" dirty="0" smtClean="0"/>
          </a:p>
          <a:p>
            <a:r>
              <a:rPr lang="ja-JP" altLang="en-US" sz="1200" dirty="0" smtClean="0"/>
              <a:t>前歯でかみ切り、奥歯でしっかりすりつぶして食べることができますか？　よく噛むことで食物のおいしさを引き出して食べていますか？</a:t>
            </a:r>
            <a:endParaRPr lang="en-US" altLang="ja-JP" sz="1200" dirty="0" smtClean="0"/>
          </a:p>
          <a:p>
            <a:r>
              <a:rPr lang="ja-JP" altLang="en-US" sz="1200" dirty="0" smtClean="0"/>
              <a:t>早食いの人は満腹を感じられず、どんどん食べてしまうため、肥満になりやすいと言われています。気をつけたいですね。</a:t>
            </a:r>
            <a:endParaRPr lang="en-US" altLang="ja-JP" sz="1200" dirty="0" smtClean="0"/>
          </a:p>
          <a:p>
            <a:endParaRPr lang="en-US" altLang="ja-JP" sz="1200" dirty="0" smtClean="0"/>
          </a:p>
          <a:p>
            <a:r>
              <a:rPr lang="ja-JP" altLang="en-US" sz="1200" dirty="0" smtClean="0"/>
              <a:t>また、箸やフォーク、お椀などの食具の使い方、姿勢はどうですか？基本的なマナーを守って食事をすることは、これから生きてゆく上で財産になります。</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9</a:t>
            </a:fld>
            <a:endParaRPr kumimoji="1" lang="ja-JP" altLang="en-US"/>
          </a:p>
        </p:txBody>
      </p:sp>
    </p:spTree>
    <p:extLst>
      <p:ext uri="{BB962C8B-B14F-4D97-AF65-F5344CB8AC3E}">
        <p14:creationId xmlns:p14="http://schemas.microsoft.com/office/powerpoint/2010/main" val="112292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12</a:t>
            </a:r>
            <a:r>
              <a:rPr lang="ja-JP" altLang="en-US" sz="1200" dirty="0" smtClean="0"/>
              <a:t>歳臼歯（第２大臼歯）がはえると、上下左右あわせて２８本の永久歯がそろい、永久歯咬合が完成した後、大人として食べる練習は続いています。</a:t>
            </a:r>
          </a:p>
          <a:p>
            <a:r>
              <a:rPr lang="ja-JP" altLang="en-US" sz="1200" dirty="0" smtClean="0"/>
              <a:t>中学生になると部活動が始まります。行動範囲がさらに広くなり、生活リズムが幼稚園や小学校の頃と比べるとがらりと変わります。</a:t>
            </a:r>
            <a:endParaRPr lang="en-US" altLang="ja-JP" sz="1200" dirty="0" smtClean="0"/>
          </a:p>
          <a:p>
            <a:r>
              <a:rPr lang="ja-JP" altLang="en-US" sz="1200" dirty="0" smtClean="0"/>
              <a:t>食べる機能は成熟し、ほとんど大人と同じように食べられるようになりましたね。でも、これから一生使う大切な歯を守ることを忘れている人が沢山います。</a:t>
            </a:r>
            <a:endParaRPr lang="en-US" altLang="ja-JP" sz="1200" dirty="0" smtClean="0"/>
          </a:p>
          <a:p>
            <a:endParaRPr lang="en-US" altLang="ja-JP" sz="1200" dirty="0" smtClean="0"/>
          </a:p>
          <a:p>
            <a:r>
              <a:rPr lang="ja-JP" altLang="en-US" sz="1200" dirty="0" smtClean="0"/>
              <a:t>毎日カップラーメンだけの食事や不規則な間食、清涼飲料水、特にスポーツドリンクの過剰摂取などが問題です。生活習慣や食物、飲料が変われば、口の中の汚れも多くなり、むし歯や歯周病のリスクが高まります。口の中だけの病気ではなく、肥満や成人病につながってしまいます。そんなに先を考えなくても、もしむし歯が痛くて噛みしめられない状態になれば大事な試合や発表会で力が出せません。</a:t>
            </a:r>
            <a:endParaRPr lang="en-US" altLang="ja-JP" sz="1200" dirty="0" smtClean="0"/>
          </a:p>
          <a:p>
            <a:endParaRPr lang="en-US" altLang="ja-JP" sz="1200" dirty="0" smtClean="0"/>
          </a:p>
          <a:p>
            <a:r>
              <a:rPr lang="ja-JP" altLang="en-US" sz="1200" dirty="0" smtClean="0"/>
              <a:t>生活が乱れる危険性について小学校の頃のように注意してもらえる機会は少なくなるので、一生使う自分の食べる道具は自分で守らなければなりません。</a:t>
            </a:r>
            <a:endParaRPr lang="en-US" altLang="ja-JP" sz="1200" dirty="0" smtClean="0"/>
          </a:p>
          <a:p>
            <a:endParaRPr lang="en-US" altLang="ja-JP" sz="1200" dirty="0" smtClean="0"/>
          </a:p>
          <a:p>
            <a:r>
              <a:rPr lang="ja-JP" altLang="en-US" sz="1200" dirty="0" smtClean="0"/>
              <a:t>社会生活における食事は、単なる栄養摂取ではなく、社会のコミュニケーションの場としても大切です。楽しく食事を共にできるのは嬉しいことだと思いませんか？</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10</a:t>
            </a:fld>
            <a:endParaRPr kumimoji="1" lang="ja-JP" altLang="en-US"/>
          </a:p>
        </p:txBody>
      </p:sp>
    </p:spTree>
    <p:extLst>
      <p:ext uri="{BB962C8B-B14F-4D97-AF65-F5344CB8AC3E}">
        <p14:creationId xmlns:p14="http://schemas.microsoft.com/office/powerpoint/2010/main" val="288838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300" b="1" dirty="0" smtClean="0"/>
              <a:t>◆クリックで進めるページ</a:t>
            </a:r>
            <a:endParaRPr lang="en-US" altLang="ja-JP" sz="1300" b="1" dirty="0" smtClean="0"/>
          </a:p>
          <a:p>
            <a:r>
              <a:rPr kumimoji="1" lang="ja-JP" altLang="en-US" dirty="0" smtClean="0"/>
              <a:t>よくかむと、おいしさがわかります。</a:t>
            </a:r>
            <a:endParaRPr kumimoji="1" lang="en-US" altLang="ja-JP" dirty="0" smtClean="0"/>
          </a:p>
          <a:p>
            <a:r>
              <a:rPr kumimoji="1" lang="ja-JP" altLang="en-US" dirty="0" smtClean="0"/>
              <a:t>食べ物の味を脳に伝えるのは、舌や口の中、のどの粘膜にある味蕾です。特に奥歯の横の舌には溝の奥に味蕾があり、奥歯で食べ物をよく噛むことによって、唾液と食べ物が混ざり溝の奥までしみこむことによって味を感じるようになります。つまり、よく噛むことは、食べ物のおいしさを味わう、おいしい食べ方なのですね。</a:t>
            </a:r>
            <a:endParaRPr kumimoji="1" lang="en-US" altLang="ja-JP" dirty="0" smtClean="0"/>
          </a:p>
          <a:p>
            <a:endParaRPr kumimoji="1" lang="en-US" altLang="ja-JP" dirty="0" smtClean="0"/>
          </a:p>
          <a:p>
            <a:r>
              <a:rPr kumimoji="1" lang="ja-JP" altLang="en-US" dirty="0" smtClean="0"/>
              <a:t>あなたは、よく噛んで食べてますか？　次は、よく噛む食べ方についてみてみましょう。</a:t>
            </a:r>
          </a:p>
        </p:txBody>
      </p:sp>
      <p:sp>
        <p:nvSpPr>
          <p:cNvPr id="4" name="スライド番号プレースホルダー 3"/>
          <p:cNvSpPr>
            <a:spLocks noGrp="1"/>
          </p:cNvSpPr>
          <p:nvPr>
            <p:ph type="sldNum" sz="quarter" idx="10"/>
          </p:nvPr>
        </p:nvSpPr>
        <p:spPr/>
        <p:txBody>
          <a:bodyPr/>
          <a:lstStyle/>
          <a:p>
            <a:fld id="{5FC92FC2-439F-4D2D-A4B4-3FDE4EE9E675}" type="slidenum">
              <a:rPr kumimoji="1" lang="ja-JP" altLang="en-US" smtClean="0"/>
              <a:t>12</a:t>
            </a:fld>
            <a:endParaRPr kumimoji="1" lang="ja-JP" altLang="en-US"/>
          </a:p>
        </p:txBody>
      </p:sp>
    </p:spTree>
    <p:extLst>
      <p:ext uri="{BB962C8B-B14F-4D97-AF65-F5344CB8AC3E}">
        <p14:creationId xmlns:p14="http://schemas.microsoft.com/office/powerpoint/2010/main" val="348555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2017/2/1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emf"/><Relationship Id="rId11" Type="http://schemas.openxmlformats.org/officeDocument/2006/relationships/image" Target="../media/image52.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2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8.emf"/><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2.emf"/><Relationship Id="rId5" Type="http://schemas.openxmlformats.org/officeDocument/2006/relationships/image" Target="../media/image71.emf"/><Relationship Id="rId10" Type="http://schemas.openxmlformats.org/officeDocument/2006/relationships/image" Target="../media/image76.emf"/><Relationship Id="rId4" Type="http://schemas.openxmlformats.org/officeDocument/2006/relationships/image" Target="../media/image70.emf"/><Relationship Id="rId9" Type="http://schemas.openxmlformats.org/officeDocument/2006/relationships/image" Target="../media/image75.emf"/></Relationships>
</file>

<file path=ppt/slides/_rels/slide26.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image" Target="../media/image86.emf"/><Relationship Id="rId3" Type="http://schemas.openxmlformats.org/officeDocument/2006/relationships/image" Target="../media/image77.emf"/><Relationship Id="rId7" Type="http://schemas.openxmlformats.org/officeDocument/2006/relationships/image" Target="../media/image80.emf"/><Relationship Id="rId12" Type="http://schemas.openxmlformats.org/officeDocument/2006/relationships/image" Target="../media/image85.emf"/><Relationship Id="rId17" Type="http://schemas.openxmlformats.org/officeDocument/2006/relationships/image" Target="../media/image89.emf"/><Relationship Id="rId2" Type="http://schemas.openxmlformats.org/officeDocument/2006/relationships/notesSlide" Target="../notesSlides/notesSlide21.xml"/><Relationship Id="rId16" Type="http://schemas.openxmlformats.org/officeDocument/2006/relationships/image" Target="../media/image88.emf"/><Relationship Id="rId1" Type="http://schemas.openxmlformats.org/officeDocument/2006/relationships/slideLayout" Target="../slideLayouts/slideLayout1.xml"/><Relationship Id="rId6" Type="http://schemas.openxmlformats.org/officeDocument/2006/relationships/image" Target="../media/image71.emf"/><Relationship Id="rId11" Type="http://schemas.openxmlformats.org/officeDocument/2006/relationships/image" Target="../media/image84.emf"/><Relationship Id="rId5" Type="http://schemas.openxmlformats.org/officeDocument/2006/relationships/image" Target="../media/image79.emf"/><Relationship Id="rId15" Type="http://schemas.openxmlformats.org/officeDocument/2006/relationships/image" Target="../media/image74.emf"/><Relationship Id="rId10" Type="http://schemas.openxmlformats.org/officeDocument/2006/relationships/image" Target="../media/image83.emf"/><Relationship Id="rId4" Type="http://schemas.openxmlformats.org/officeDocument/2006/relationships/image" Target="../media/image78.emf"/><Relationship Id="rId9" Type="http://schemas.openxmlformats.org/officeDocument/2006/relationships/image" Target="../media/image82.emf"/><Relationship Id="rId14" Type="http://schemas.openxmlformats.org/officeDocument/2006/relationships/image" Target="../media/image87.emf"/></Relationships>
</file>

<file path=ppt/slides/_rels/slide27.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image" Target="../media/image80.emf"/><Relationship Id="rId18" Type="http://schemas.openxmlformats.org/officeDocument/2006/relationships/image" Target="../media/image85.emf"/><Relationship Id="rId3" Type="http://schemas.openxmlformats.org/officeDocument/2006/relationships/image" Target="../media/image90.emf"/><Relationship Id="rId21" Type="http://schemas.openxmlformats.org/officeDocument/2006/relationships/image" Target="../media/image92.emf"/><Relationship Id="rId7" Type="http://schemas.openxmlformats.org/officeDocument/2006/relationships/image" Target="../media/image72.emf"/><Relationship Id="rId12" Type="http://schemas.openxmlformats.org/officeDocument/2006/relationships/image" Target="../media/image79.emf"/><Relationship Id="rId17" Type="http://schemas.openxmlformats.org/officeDocument/2006/relationships/image" Target="../media/image84.emf"/><Relationship Id="rId2" Type="http://schemas.openxmlformats.org/officeDocument/2006/relationships/notesSlide" Target="../notesSlides/notesSlide22.xml"/><Relationship Id="rId16" Type="http://schemas.openxmlformats.org/officeDocument/2006/relationships/image" Target="../media/image83.emf"/><Relationship Id="rId20" Type="http://schemas.openxmlformats.org/officeDocument/2006/relationships/image" Target="../media/image87.emf"/><Relationship Id="rId1" Type="http://schemas.openxmlformats.org/officeDocument/2006/relationships/slideLayout" Target="../slideLayouts/slideLayout1.xml"/><Relationship Id="rId6" Type="http://schemas.openxmlformats.org/officeDocument/2006/relationships/image" Target="../media/image71.emf"/><Relationship Id="rId11" Type="http://schemas.openxmlformats.org/officeDocument/2006/relationships/image" Target="../media/image78.emf"/><Relationship Id="rId5" Type="http://schemas.openxmlformats.org/officeDocument/2006/relationships/image" Target="../media/image70.emf"/><Relationship Id="rId15" Type="http://schemas.openxmlformats.org/officeDocument/2006/relationships/image" Target="../media/image82.emf"/><Relationship Id="rId23" Type="http://schemas.openxmlformats.org/officeDocument/2006/relationships/image" Target="../media/image88.emf"/><Relationship Id="rId10" Type="http://schemas.openxmlformats.org/officeDocument/2006/relationships/image" Target="../media/image75.emf"/><Relationship Id="rId19" Type="http://schemas.openxmlformats.org/officeDocument/2006/relationships/image" Target="../media/image86.emf"/><Relationship Id="rId4" Type="http://schemas.openxmlformats.org/officeDocument/2006/relationships/image" Target="../media/image91.emf"/><Relationship Id="rId9" Type="http://schemas.openxmlformats.org/officeDocument/2006/relationships/image" Target="../media/image74.emf"/><Relationship Id="rId14" Type="http://schemas.openxmlformats.org/officeDocument/2006/relationships/image" Target="../media/image81.emf"/><Relationship Id="rId22" Type="http://schemas.openxmlformats.org/officeDocument/2006/relationships/image" Target="../media/image93.emf"/></Relationships>
</file>

<file path=ppt/slides/_rels/slide2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5.emf"/><Relationship Id="rId4" Type="http://schemas.openxmlformats.org/officeDocument/2006/relationships/image" Target="../media/image94.emf"/></Relationships>
</file>

<file path=ppt/slides/_rels/slide29.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96.emf"/><Relationship Id="rId7" Type="http://schemas.openxmlformats.org/officeDocument/2006/relationships/image" Target="../media/image100.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2.emf"/><Relationship Id="rId7" Type="http://schemas.openxmlformats.org/officeDocument/2006/relationships/image" Target="../media/image106.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5.emf"/><Relationship Id="rId11" Type="http://schemas.openxmlformats.org/officeDocument/2006/relationships/image" Target="../media/image110.emf"/><Relationship Id="rId5" Type="http://schemas.openxmlformats.org/officeDocument/2006/relationships/image" Target="../media/image104.emf"/><Relationship Id="rId10" Type="http://schemas.openxmlformats.org/officeDocument/2006/relationships/image" Target="../media/image109.emf"/><Relationship Id="rId4" Type="http://schemas.openxmlformats.org/officeDocument/2006/relationships/image" Target="../media/image103.emf"/><Relationship Id="rId9" Type="http://schemas.openxmlformats.org/officeDocument/2006/relationships/image" Target="../media/image108.emf"/></Relationships>
</file>

<file path=ppt/slides/_rels/slide3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xml"/><Relationship Id="rId5" Type="http://schemas.openxmlformats.org/officeDocument/2006/relationships/image" Target="../media/image123.jpeg"/><Relationship Id="rId4" Type="http://schemas.openxmlformats.org/officeDocument/2006/relationships/image" Target="../media/image12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xml"/><Relationship Id="rId5" Type="http://schemas.openxmlformats.org/officeDocument/2006/relationships/image" Target="../media/image127.jpeg"/><Relationship Id="rId4" Type="http://schemas.openxmlformats.org/officeDocument/2006/relationships/image" Target="../media/image1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28650" y="139203"/>
            <a:ext cx="7886700" cy="15736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800" smtClean="0">
                <a:solidFill>
                  <a:srgbClr val="92D050"/>
                </a:solidFill>
                <a:latin typeface="小塚ゴシック Pro M" panose="020B0700000000000000" pitchFamily="34" charset="-128"/>
                <a:ea typeface="小塚ゴシック Pro M" panose="020B0700000000000000" pitchFamily="34" charset="-128"/>
              </a:rPr>
              <a:t>みやぎっ子の</a:t>
            </a:r>
            <a:r>
              <a:rPr lang="en-US" altLang="ja-JP" sz="2800" smtClean="0">
                <a:solidFill>
                  <a:srgbClr val="92D050"/>
                </a:solidFill>
                <a:latin typeface="小塚ゴシック Pro M" panose="020B0700000000000000" pitchFamily="34" charset="-128"/>
                <a:ea typeface="小塚ゴシック Pro M" panose="020B0700000000000000" pitchFamily="34" charset="-128"/>
              </a:rPr>
              <a:t>『</a:t>
            </a:r>
            <a:r>
              <a:rPr lang="ja-JP" altLang="en-US" sz="2800" smtClean="0">
                <a:solidFill>
                  <a:srgbClr val="92D050"/>
                </a:solidFill>
                <a:latin typeface="小塚ゴシック Pro M" panose="020B0700000000000000" pitchFamily="34" charset="-128"/>
                <a:ea typeface="小塚ゴシック Pro M" panose="020B0700000000000000" pitchFamily="34" charset="-128"/>
              </a:rPr>
              <a:t>生きる力</a:t>
            </a:r>
            <a:r>
              <a:rPr lang="en-US" altLang="ja-JP" sz="2800" smtClean="0">
                <a:solidFill>
                  <a:srgbClr val="92D050"/>
                </a:solidFill>
                <a:latin typeface="小塚ゴシック Pro M" panose="020B0700000000000000" pitchFamily="34" charset="-128"/>
                <a:ea typeface="小塚ゴシック Pro M" panose="020B0700000000000000" pitchFamily="34" charset="-128"/>
              </a:rPr>
              <a:t>』</a:t>
            </a:r>
            <a:r>
              <a:rPr lang="ja-JP" altLang="en-US" sz="2800" smtClean="0">
                <a:solidFill>
                  <a:srgbClr val="92D050"/>
                </a:solidFill>
                <a:latin typeface="小塚ゴシック Pro M" panose="020B0700000000000000" pitchFamily="34" charset="-128"/>
                <a:ea typeface="小塚ゴシック Pro M" panose="020B0700000000000000" pitchFamily="34" charset="-128"/>
              </a:rPr>
              <a:t>をはぐくむ</a:t>
            </a:r>
            <a:r>
              <a:rPr lang="en-US" altLang="ja-JP" sz="2800" smtClean="0">
                <a:solidFill>
                  <a:srgbClr val="92D050"/>
                </a:solidFill>
                <a:latin typeface="小塚ゴシック Pro M" panose="020B0700000000000000" pitchFamily="34" charset="-128"/>
                <a:ea typeface="小塚ゴシック Pro M" panose="020B0700000000000000" pitchFamily="34" charset="-128"/>
              </a:rPr>
              <a:t/>
            </a:r>
            <a:br>
              <a:rPr lang="en-US" altLang="ja-JP" sz="2800" smtClean="0">
                <a:solidFill>
                  <a:srgbClr val="92D050"/>
                </a:solidFill>
                <a:latin typeface="小塚ゴシック Pro M" panose="020B0700000000000000" pitchFamily="34" charset="-128"/>
                <a:ea typeface="小塚ゴシック Pro M" panose="020B0700000000000000" pitchFamily="34" charset="-128"/>
              </a:rPr>
            </a:br>
            <a:r>
              <a:rPr lang="ja-JP" altLang="en-US" sz="2800" smtClean="0">
                <a:solidFill>
                  <a:srgbClr val="92D050"/>
                </a:solidFill>
                <a:latin typeface="小塚ゴシック Pro M" panose="020B0700000000000000" pitchFamily="34" charset="-128"/>
                <a:ea typeface="小塚ゴシック Pro M" panose="020B0700000000000000" pitchFamily="34" charset="-128"/>
              </a:rPr>
              <a:t>　歯・口の健康づくり食育教材</a:t>
            </a:r>
            <a:endParaRPr lang="ja-JP" altLang="en-US" sz="2800" dirty="0">
              <a:solidFill>
                <a:srgbClr val="92D050"/>
              </a:solidFill>
              <a:latin typeface="小塚ゴシック Pro M" panose="020B0700000000000000" pitchFamily="34" charset="-128"/>
              <a:ea typeface="小塚ゴシック Pro M" panose="020B0700000000000000" pitchFamily="34" charset="-128"/>
            </a:endParaRPr>
          </a:p>
        </p:txBody>
      </p:sp>
      <p:sp>
        <p:nvSpPr>
          <p:cNvPr id="5" name="コンテンツ プレースホルダ 2"/>
          <p:cNvSpPr txBox="1">
            <a:spLocks/>
          </p:cNvSpPr>
          <p:nvPr/>
        </p:nvSpPr>
        <p:spPr>
          <a:xfrm>
            <a:off x="291830" y="2573720"/>
            <a:ext cx="3433864" cy="104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6600" spc="-300" smtClean="0">
                <a:solidFill>
                  <a:srgbClr val="FF0000"/>
                </a:solidFill>
                <a:latin typeface="小塚ゴシック Pro B" panose="020B0800000000000000" pitchFamily="34" charset="-128"/>
                <a:ea typeface="小塚ゴシック Pro B" panose="020B0800000000000000" pitchFamily="34" charset="-128"/>
              </a:rPr>
              <a:t>お</a:t>
            </a:r>
            <a:r>
              <a:rPr lang="ja-JP" altLang="en-US" sz="6600" spc="-500" smtClean="0">
                <a:solidFill>
                  <a:srgbClr val="FF0000"/>
                </a:solidFill>
                <a:latin typeface="小塚ゴシック Pro B" panose="020B0800000000000000" pitchFamily="34" charset="-128"/>
                <a:ea typeface="小塚ゴシック Pro B" panose="020B0800000000000000" pitchFamily="34" charset="-128"/>
              </a:rPr>
              <a:t>い</a:t>
            </a:r>
            <a:r>
              <a:rPr lang="ja-JP" altLang="en-US" sz="6600" spc="-1200" smtClean="0">
                <a:solidFill>
                  <a:srgbClr val="FF0000"/>
                </a:solidFill>
                <a:latin typeface="小塚ゴシック Pro B" panose="020B0800000000000000" pitchFamily="34" charset="-128"/>
                <a:ea typeface="小塚ゴシック Pro B" panose="020B0800000000000000" pitchFamily="34" charset="-128"/>
              </a:rPr>
              <a:t>しく</a:t>
            </a:r>
            <a:endParaRPr lang="en-US" altLang="ja-JP" sz="6600" spc="-1200" dirty="0">
              <a:solidFill>
                <a:srgbClr val="FF0000"/>
              </a:solidFill>
              <a:latin typeface="小塚ゴシック Pro B" panose="020B0800000000000000" pitchFamily="34" charset="-128"/>
              <a:ea typeface="小塚ゴシック Pro B" panose="020B0800000000000000" pitchFamily="34" charset="-128"/>
            </a:endParaRPr>
          </a:p>
        </p:txBody>
      </p:sp>
      <p:sp>
        <p:nvSpPr>
          <p:cNvPr id="6" name="コンテンツ プレースホルダ 2"/>
          <p:cNvSpPr txBox="1">
            <a:spLocks/>
          </p:cNvSpPr>
          <p:nvPr/>
        </p:nvSpPr>
        <p:spPr>
          <a:xfrm>
            <a:off x="0" y="5922376"/>
            <a:ext cx="9144000" cy="491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solidFill>
                  <a:srgbClr val="00B0F0"/>
                </a:solidFill>
                <a:latin typeface="小塚ゴシック Pro L" panose="020B0200000000000000" pitchFamily="34" charset="-128"/>
                <a:ea typeface="小塚ゴシック Pro L" panose="020B0200000000000000" pitchFamily="34" charset="-128"/>
              </a:rPr>
              <a:t>宮城県歯科保健教育教材作成委員会</a:t>
            </a:r>
            <a:endParaRPr lang="en-US" altLang="ja-JP" dirty="0">
              <a:solidFill>
                <a:srgbClr val="00B0F0"/>
              </a:solidFill>
              <a:latin typeface="小塚ゴシック Pro L" panose="020B0200000000000000" pitchFamily="34" charset="-128"/>
              <a:ea typeface="小塚ゴシック Pro L" panose="020B0200000000000000" pitchFamily="34" charset="-128"/>
            </a:endParaRPr>
          </a:p>
        </p:txBody>
      </p:sp>
      <p:sp>
        <p:nvSpPr>
          <p:cNvPr id="7" name="コンテンツ プレースホルダ 2"/>
          <p:cNvSpPr txBox="1">
            <a:spLocks/>
          </p:cNvSpPr>
          <p:nvPr/>
        </p:nvSpPr>
        <p:spPr>
          <a:xfrm>
            <a:off x="3287950" y="2578650"/>
            <a:ext cx="3268493" cy="864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buFont typeface="Arial" panose="020B0604020202020204" pitchFamily="34" charset="0"/>
              <a:buNone/>
            </a:pPr>
            <a:r>
              <a:rPr lang="ja-JP" altLang="en-US" sz="6600" spc="-1000" dirty="0" smtClean="0">
                <a:solidFill>
                  <a:srgbClr val="FFFF00"/>
                </a:solidFill>
                <a:latin typeface="小塚ゴシック Pro B" panose="020B0800000000000000" pitchFamily="34" charset="-128"/>
                <a:ea typeface="小塚ゴシック Pro B" panose="020B0800000000000000" pitchFamily="34" charset="-128"/>
              </a:rPr>
              <a:t>楽しく</a:t>
            </a:r>
            <a:endParaRPr lang="en-US" altLang="ja-JP" sz="6600" spc="-1000" dirty="0">
              <a:solidFill>
                <a:srgbClr val="FFFF00"/>
              </a:solidFill>
              <a:latin typeface="小塚ゴシック Pro B" panose="020B0800000000000000" pitchFamily="34" charset="-128"/>
              <a:ea typeface="小塚ゴシック Pro B" panose="020B0800000000000000" pitchFamily="34" charset="-128"/>
            </a:endParaRPr>
          </a:p>
        </p:txBody>
      </p:sp>
      <p:sp>
        <p:nvSpPr>
          <p:cNvPr id="8" name="コンテンツ プレースホルダ 2"/>
          <p:cNvSpPr txBox="1">
            <a:spLocks/>
          </p:cNvSpPr>
          <p:nvPr/>
        </p:nvSpPr>
        <p:spPr>
          <a:xfrm>
            <a:off x="5922875" y="2573719"/>
            <a:ext cx="3084938" cy="1009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buFont typeface="Arial" panose="020B0604020202020204" pitchFamily="34" charset="0"/>
              <a:buNone/>
            </a:pPr>
            <a:r>
              <a:rPr lang="ja-JP" altLang="en-US" sz="5800" dirty="0" smtClean="0">
                <a:solidFill>
                  <a:schemeClr val="bg1"/>
                </a:solidFill>
                <a:latin typeface="小塚ゴシック Pro B" panose="020B0800000000000000" pitchFamily="34" charset="-128"/>
                <a:ea typeface="小塚ゴシック Pro B" panose="020B0800000000000000" pitchFamily="34" charset="-128"/>
              </a:rPr>
              <a:t> </a:t>
            </a:r>
            <a:r>
              <a:rPr lang="ja-JP" altLang="en-US" sz="6600" dirty="0" smtClean="0">
                <a:solidFill>
                  <a:srgbClr val="00B050"/>
                </a:solidFill>
                <a:latin typeface="小塚ゴシック Pro B" panose="020B0800000000000000" pitchFamily="34" charset="-128"/>
                <a:ea typeface="小塚ゴシック Pro B" panose="020B0800000000000000" pitchFamily="34" charset="-128"/>
              </a:rPr>
              <a:t>安全に</a:t>
            </a:r>
            <a:endParaRPr lang="en-US" altLang="ja-JP" sz="6600" dirty="0" smtClean="0">
              <a:solidFill>
                <a:srgbClr val="00B050"/>
              </a:solidFill>
              <a:latin typeface="小塚ゴシック Pro B" panose="020B0800000000000000" pitchFamily="34" charset="-128"/>
              <a:ea typeface="小塚ゴシック Pro B" panose="020B0800000000000000" pitchFamily="34" charset="-128"/>
            </a:endParaRPr>
          </a:p>
        </p:txBody>
      </p:sp>
      <p:sp>
        <p:nvSpPr>
          <p:cNvPr id="9" name="コンテンツ プレースホルダ 2"/>
          <p:cNvSpPr txBox="1">
            <a:spLocks/>
          </p:cNvSpPr>
          <p:nvPr/>
        </p:nvSpPr>
        <p:spPr>
          <a:xfrm>
            <a:off x="1935804" y="3621566"/>
            <a:ext cx="5340485" cy="1076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buFont typeface="Arial" panose="020B0604020202020204" pitchFamily="34" charset="0"/>
              <a:buNone/>
            </a:pPr>
            <a:r>
              <a:rPr lang="ja-JP" altLang="en-US" sz="6600" dirty="0" smtClean="0">
                <a:solidFill>
                  <a:srgbClr val="F6BB00"/>
                </a:solidFill>
                <a:latin typeface="小塚ゴシック Pro B" panose="020B0800000000000000" pitchFamily="34" charset="-128"/>
                <a:ea typeface="小塚ゴシック Pro B" panose="020B0800000000000000" pitchFamily="34" charset="-128"/>
              </a:rPr>
              <a:t>食</a:t>
            </a:r>
            <a:r>
              <a:rPr lang="ja-JP" altLang="en-US" sz="6600" spc="-300" dirty="0" smtClean="0">
                <a:solidFill>
                  <a:srgbClr val="F6BB00"/>
                </a:solidFill>
                <a:latin typeface="小塚ゴシック Pro B" panose="020B0800000000000000" pitchFamily="34" charset="-128"/>
                <a:ea typeface="小塚ゴシック Pro B" panose="020B0800000000000000" pitchFamily="34" charset="-128"/>
              </a:rPr>
              <a:t>べるために</a:t>
            </a:r>
            <a:endParaRPr lang="en-US" altLang="ja-JP" sz="6600" spc="-300" dirty="0">
              <a:solidFill>
                <a:srgbClr val="F6BB00"/>
              </a:solidFill>
              <a:latin typeface="小塚ゴシック Pro B" panose="020B0800000000000000" pitchFamily="34" charset="-128"/>
              <a:ea typeface="小塚ゴシック Pro B" panose="020B0800000000000000" pitchFamily="34" charset="-128"/>
            </a:endParaRPr>
          </a:p>
        </p:txBody>
      </p:sp>
    </p:spTree>
    <p:extLst>
      <p:ext uri="{BB962C8B-B14F-4D97-AF65-F5344CB8AC3E}">
        <p14:creationId xmlns:p14="http://schemas.microsoft.com/office/powerpoint/2010/main" val="3160450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中学・高校生頃</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4845188" y="1295000"/>
            <a:ext cx="4391814" cy="990015"/>
          </a:xfrm>
          <a:prstGeom prst="rect">
            <a:avLst/>
          </a:prstGeom>
          <a:noFill/>
        </p:spPr>
        <p:txBody>
          <a:bodyPr wrap="square" rtlCol="0">
            <a:spAutoFit/>
          </a:bodyPr>
          <a:lstStyle/>
          <a:p>
            <a:pPr>
              <a:lnSpc>
                <a:spcPts val="3500"/>
              </a:lnSpc>
            </a:pPr>
            <a:r>
              <a:rPr lang="ja-JP" altLang="en-US" sz="2200" dirty="0">
                <a:solidFill>
                  <a:schemeClr val="bg1"/>
                </a:solidFill>
                <a:latin typeface="小塚ゴシック Pro B" panose="020B0800000000000000" charset="-128"/>
                <a:ea typeface="小塚ゴシック Pro B" panose="020B0800000000000000" charset="-128"/>
              </a:rPr>
              <a:t>●</a:t>
            </a:r>
            <a:r>
              <a:rPr lang="ja-JP" altLang="en-US" sz="2200" dirty="0" smtClean="0">
                <a:solidFill>
                  <a:schemeClr val="bg1"/>
                </a:solidFill>
                <a:latin typeface="小塚ゴシック Pro B" panose="020B0800000000000000" charset="-128"/>
                <a:ea typeface="小塚ゴシック Pro B" panose="020B0800000000000000" charset="-128"/>
              </a:rPr>
              <a:t>第２</a:t>
            </a:r>
            <a:r>
              <a:rPr lang="ja-JP" altLang="en-US" sz="2200" dirty="0">
                <a:solidFill>
                  <a:schemeClr val="bg1"/>
                </a:solidFill>
                <a:latin typeface="小塚ゴシック Pro B" panose="020B0800000000000000" charset="-128"/>
                <a:ea typeface="小塚ゴシック Pro B" panose="020B0800000000000000" charset="-128"/>
              </a:rPr>
              <a:t>大臼歯</a:t>
            </a:r>
            <a:r>
              <a:rPr lang="ja-JP" altLang="en-US" sz="2200" dirty="0" smtClean="0">
                <a:solidFill>
                  <a:schemeClr val="bg1"/>
                </a:solidFill>
                <a:latin typeface="小塚ゴシック Pro B" panose="020B0800000000000000" charset="-128"/>
                <a:ea typeface="小塚ゴシック Pro B" panose="020B0800000000000000" charset="-128"/>
              </a:rPr>
              <a:t>（</a:t>
            </a:r>
            <a:r>
              <a:rPr lang="en-US" altLang="ja-JP" sz="2200" dirty="0" smtClean="0">
                <a:solidFill>
                  <a:schemeClr val="bg1"/>
                </a:solidFill>
                <a:latin typeface="小塚ゴシック Pro B" panose="020B0800000000000000" charset="-128"/>
                <a:ea typeface="小塚ゴシック Pro B" panose="020B0800000000000000" charset="-128"/>
              </a:rPr>
              <a:t>12</a:t>
            </a:r>
            <a:r>
              <a:rPr lang="ja-JP" altLang="en-US" sz="2200" dirty="0" smtClean="0">
                <a:solidFill>
                  <a:schemeClr val="bg1"/>
                </a:solidFill>
                <a:latin typeface="小塚ゴシック Pro B" panose="020B0800000000000000" charset="-128"/>
                <a:ea typeface="小塚ゴシック Pro B" panose="020B0800000000000000" charset="-128"/>
              </a:rPr>
              <a:t>歳</a:t>
            </a:r>
            <a:r>
              <a:rPr lang="ja-JP" altLang="en-US" sz="2200" dirty="0">
                <a:solidFill>
                  <a:schemeClr val="bg1"/>
                </a:solidFill>
                <a:latin typeface="小塚ゴシック Pro B" panose="020B0800000000000000" charset="-128"/>
                <a:ea typeface="小塚ゴシック Pro B" panose="020B0800000000000000" charset="-128"/>
              </a:rPr>
              <a:t>臼歯</a:t>
            </a:r>
            <a:r>
              <a:rPr lang="ja-JP" altLang="en-US" sz="2200" dirty="0" smtClean="0">
                <a:solidFill>
                  <a:schemeClr val="bg1"/>
                </a:solidFill>
                <a:latin typeface="小塚ゴシック Pro B" panose="020B0800000000000000" charset="-128"/>
                <a:ea typeface="小塚ゴシック Pro B" panose="020B0800000000000000" charset="-128"/>
              </a:rPr>
              <a:t>）が</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a:solidFill>
                  <a:schemeClr val="bg1"/>
                </a:solidFill>
                <a:latin typeface="小塚ゴシック Pro B" panose="020B0800000000000000" charset="-128"/>
                <a:ea typeface="小塚ゴシック Pro B" panose="020B0800000000000000" charset="-128"/>
              </a:rPr>
              <a:t>　か</a:t>
            </a:r>
            <a:r>
              <a:rPr lang="ja-JP" altLang="en-US" sz="2200" dirty="0" smtClean="0">
                <a:solidFill>
                  <a:schemeClr val="bg1"/>
                </a:solidFill>
                <a:latin typeface="小塚ゴシック Pro B" panose="020B0800000000000000" charset="-128"/>
                <a:ea typeface="小塚ゴシック Pro B" panose="020B0800000000000000" charset="-128"/>
              </a:rPr>
              <a:t>み合う</a:t>
            </a:r>
            <a:r>
              <a:rPr lang="ja-JP" altLang="en-US" sz="2200" dirty="0">
                <a:solidFill>
                  <a:schemeClr val="bg1"/>
                </a:solidFill>
                <a:latin typeface="小塚ゴシック Pro B" panose="020B0800000000000000" charset="-128"/>
                <a:ea typeface="小塚ゴシック Pro B" panose="020B0800000000000000" charset="-128"/>
              </a:rPr>
              <a:t>と永久歯列の完成</a:t>
            </a:r>
            <a:r>
              <a:rPr lang="ja-JP" altLang="en-US" sz="2200" dirty="0" smtClean="0">
                <a:solidFill>
                  <a:schemeClr val="bg1"/>
                </a:solidFill>
                <a:latin typeface="小塚ゴシック Pro B" panose="020B0800000000000000" charset="-128"/>
                <a:ea typeface="小塚ゴシック Pro B" panose="020B0800000000000000" charset="-128"/>
              </a:rPr>
              <a:t>！</a:t>
            </a:r>
            <a:endParaRPr lang="ja-JP" altLang="en-US" sz="2200" dirty="0">
              <a:solidFill>
                <a:schemeClr val="bg1"/>
              </a:solidFill>
              <a:latin typeface="小塚ゴシック Pro B" panose="020B0800000000000000" charset="-128"/>
              <a:ea typeface="小塚ゴシック Pro B" panose="020B0800000000000000" charset="-128"/>
            </a:endParaRPr>
          </a:p>
        </p:txBody>
      </p:sp>
      <p:sp>
        <p:nvSpPr>
          <p:cNvPr id="5" name="テキスト ボックス 4"/>
          <p:cNvSpPr txBox="1"/>
          <p:nvPr/>
        </p:nvSpPr>
        <p:spPr>
          <a:xfrm>
            <a:off x="4845188" y="2497261"/>
            <a:ext cx="4391814" cy="961674"/>
          </a:xfrm>
          <a:prstGeom prst="rect">
            <a:avLst/>
          </a:prstGeom>
          <a:noFill/>
        </p:spPr>
        <p:txBody>
          <a:bodyPr wrap="square" rtlCol="0">
            <a:spAutoFit/>
          </a:bodyPr>
          <a:lstStyle/>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●マナー</a:t>
            </a:r>
            <a:r>
              <a:rPr lang="ja-JP" altLang="en-US" sz="2200" dirty="0">
                <a:solidFill>
                  <a:schemeClr val="bg1"/>
                </a:solidFill>
                <a:latin typeface="小塚ゴシック Pro B" panose="020B0800000000000000" charset="-128"/>
                <a:ea typeface="小塚ゴシック Pro B" panose="020B0800000000000000" charset="-128"/>
              </a:rPr>
              <a:t>を知って上手</a:t>
            </a:r>
            <a:r>
              <a:rPr lang="ja-JP" altLang="en-US" sz="2200" dirty="0" smtClean="0">
                <a:solidFill>
                  <a:schemeClr val="bg1"/>
                </a:solidFill>
                <a:latin typeface="小塚ゴシック Pro B" panose="020B0800000000000000" charset="-128"/>
                <a:ea typeface="小塚ゴシック Pro B" panose="020B0800000000000000" charset="-128"/>
              </a:rPr>
              <a:t>に食べ</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a:solidFill>
                  <a:schemeClr val="bg1"/>
                </a:solidFill>
                <a:latin typeface="小塚ゴシック Pro B" panose="020B0800000000000000" charset="-128"/>
                <a:ea typeface="小塚ゴシック Pro B" panose="020B0800000000000000" charset="-128"/>
              </a:rPr>
              <a:t>　</a:t>
            </a:r>
            <a:r>
              <a:rPr lang="ja-JP" altLang="en-US" sz="2200" dirty="0" smtClean="0">
                <a:solidFill>
                  <a:schemeClr val="bg1"/>
                </a:solidFill>
                <a:latin typeface="小塚ゴシック Pro B" panose="020B0800000000000000" charset="-128"/>
                <a:ea typeface="小塚ゴシック Pro B" panose="020B0800000000000000" charset="-128"/>
              </a:rPr>
              <a:t>ら</a:t>
            </a:r>
            <a:r>
              <a:rPr lang="ja-JP" altLang="en-US" sz="2200" dirty="0" err="1" smtClean="0">
                <a:solidFill>
                  <a:schemeClr val="bg1"/>
                </a:solidFill>
                <a:latin typeface="小塚ゴシック Pro B" panose="020B0800000000000000" charset="-128"/>
                <a:ea typeface="小塚ゴシック Pro B" panose="020B0800000000000000" charset="-128"/>
              </a:rPr>
              <a:t>れるように</a:t>
            </a:r>
            <a:r>
              <a:rPr lang="ja-JP" altLang="en-US" sz="2200" dirty="0">
                <a:solidFill>
                  <a:schemeClr val="bg1"/>
                </a:solidFill>
                <a:latin typeface="小塚ゴシック Pro B" panose="020B0800000000000000" charset="-128"/>
                <a:ea typeface="小塚ゴシック Pro B" panose="020B0800000000000000" charset="-128"/>
              </a:rPr>
              <a:t>なりましたか</a:t>
            </a:r>
            <a:r>
              <a:rPr lang="ja-JP" altLang="en-US" sz="2200" dirty="0" smtClean="0">
                <a:solidFill>
                  <a:schemeClr val="bg1"/>
                </a:solidFill>
                <a:latin typeface="小塚ゴシック Pro B" panose="020B0800000000000000" charset="-128"/>
                <a:ea typeface="小塚ゴシック Pro B" panose="020B0800000000000000" charset="-128"/>
              </a:rPr>
              <a:t>？</a:t>
            </a:r>
            <a:endParaRPr lang="ja-JP" altLang="en-US" sz="2200" dirty="0">
              <a:solidFill>
                <a:schemeClr val="bg1"/>
              </a:solidFill>
              <a:latin typeface="小塚ゴシック Pro B" panose="020B0800000000000000" charset="-128"/>
              <a:ea typeface="小塚ゴシック Pro B" panose="020B0800000000000000" charset="-128"/>
            </a:endParaRPr>
          </a:p>
        </p:txBody>
      </p:sp>
      <p:sp>
        <p:nvSpPr>
          <p:cNvPr id="6" name="テキスト ボックス 5"/>
          <p:cNvSpPr txBox="1"/>
          <p:nvPr/>
        </p:nvSpPr>
        <p:spPr>
          <a:xfrm>
            <a:off x="4845188" y="3806324"/>
            <a:ext cx="4391814" cy="1410514"/>
          </a:xfrm>
          <a:prstGeom prst="rect">
            <a:avLst/>
          </a:prstGeom>
          <a:noFill/>
        </p:spPr>
        <p:txBody>
          <a:bodyPr wrap="square" rtlCol="0">
            <a:spAutoFit/>
          </a:bodyPr>
          <a:lstStyle/>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●食べ物</a:t>
            </a:r>
            <a:r>
              <a:rPr lang="ja-JP" altLang="en-US" sz="2200" dirty="0">
                <a:solidFill>
                  <a:schemeClr val="bg1"/>
                </a:solidFill>
                <a:latin typeface="小塚ゴシック Pro B" panose="020B0800000000000000" charset="-128"/>
                <a:ea typeface="小塚ゴシック Pro B" panose="020B0800000000000000" charset="-128"/>
              </a:rPr>
              <a:t>、飲み物、食べ方</a:t>
            </a:r>
            <a:r>
              <a:rPr lang="ja-JP" altLang="en-US" sz="2200" dirty="0" smtClean="0">
                <a:solidFill>
                  <a:schemeClr val="bg1"/>
                </a:solidFill>
                <a:latin typeface="小塚ゴシック Pro B" panose="020B0800000000000000" charset="-128"/>
                <a:ea typeface="小塚ゴシック Pro B" panose="020B0800000000000000" charset="-128"/>
              </a:rPr>
              <a:t>の</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　変化は口の中にも影響する</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a:solidFill>
                  <a:schemeClr val="bg1"/>
                </a:solidFill>
                <a:latin typeface="小塚ゴシック Pro B" panose="020B0800000000000000" charset="-128"/>
                <a:ea typeface="小塚ゴシック Pro B" panose="020B0800000000000000" charset="-128"/>
              </a:rPr>
              <a:t>　</a:t>
            </a:r>
            <a:r>
              <a:rPr lang="ja-JP" altLang="en-US" sz="2200" dirty="0" smtClean="0">
                <a:solidFill>
                  <a:schemeClr val="bg1"/>
                </a:solidFill>
                <a:latin typeface="小塚ゴシック Pro B" panose="020B0800000000000000" charset="-128"/>
                <a:ea typeface="小塚ゴシック Pro B" panose="020B0800000000000000" charset="-128"/>
              </a:rPr>
              <a:t>こと</a:t>
            </a:r>
            <a:r>
              <a:rPr lang="ja-JP" altLang="en-US" sz="2200" dirty="0">
                <a:solidFill>
                  <a:schemeClr val="bg1"/>
                </a:solidFill>
                <a:latin typeface="小塚ゴシック Pro B" panose="020B0800000000000000" charset="-128"/>
                <a:ea typeface="小塚ゴシック Pro B" panose="020B0800000000000000" charset="-128"/>
              </a:rPr>
              <a:t>を知っていますか</a:t>
            </a:r>
            <a:r>
              <a:rPr lang="ja-JP" altLang="en-US" sz="2200" dirty="0" smtClean="0">
                <a:solidFill>
                  <a:schemeClr val="bg1"/>
                </a:solidFill>
                <a:latin typeface="小塚ゴシック Pro B" panose="020B0800000000000000" charset="-128"/>
                <a:ea typeface="小塚ゴシック Pro B" panose="020B0800000000000000" charset="-128"/>
              </a:rPr>
              <a:t>？</a:t>
            </a:r>
            <a:endParaRPr lang="ja-JP" altLang="en-US" sz="2200" dirty="0">
              <a:solidFill>
                <a:schemeClr val="bg1"/>
              </a:solidFill>
              <a:latin typeface="小塚ゴシック Pro B" panose="020B0800000000000000" charset="-128"/>
              <a:ea typeface="小塚ゴシック Pro B" panose="020B0800000000000000" charset="-128"/>
            </a:endParaRPr>
          </a:p>
        </p:txBody>
      </p:sp>
      <p:sp>
        <p:nvSpPr>
          <p:cNvPr id="7" name="テキスト ボックス 6"/>
          <p:cNvSpPr txBox="1"/>
          <p:nvPr/>
        </p:nvSpPr>
        <p:spPr>
          <a:xfrm>
            <a:off x="4845188" y="5457425"/>
            <a:ext cx="4391814" cy="961674"/>
          </a:xfrm>
          <a:prstGeom prst="rect">
            <a:avLst/>
          </a:prstGeom>
          <a:noFill/>
        </p:spPr>
        <p:txBody>
          <a:bodyPr wrap="square" rtlCol="0">
            <a:spAutoFit/>
          </a:bodyPr>
          <a:lstStyle/>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●食べる</a:t>
            </a:r>
            <a:r>
              <a:rPr lang="ja-JP" altLang="en-US" sz="2200" dirty="0">
                <a:solidFill>
                  <a:schemeClr val="bg1"/>
                </a:solidFill>
                <a:latin typeface="小塚ゴシック Pro B" panose="020B0800000000000000" charset="-128"/>
                <a:ea typeface="小塚ゴシック Pro B" panose="020B0800000000000000" charset="-128"/>
              </a:rPr>
              <a:t>ことが楽しく幸せ</a:t>
            </a:r>
            <a:r>
              <a:rPr lang="ja-JP" altLang="en-US" sz="2200" dirty="0" smtClean="0">
                <a:solidFill>
                  <a:schemeClr val="bg1"/>
                </a:solidFill>
                <a:latin typeface="小塚ゴシック Pro B" panose="020B0800000000000000" charset="-128"/>
                <a:ea typeface="小塚ゴシック Pro B" panose="020B0800000000000000" charset="-128"/>
              </a:rPr>
              <a:t>に</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a:solidFill>
                  <a:schemeClr val="bg1"/>
                </a:solidFill>
                <a:latin typeface="小塚ゴシック Pro B" panose="020B0800000000000000" charset="-128"/>
                <a:ea typeface="小塚ゴシック Pro B" panose="020B0800000000000000" charset="-128"/>
              </a:rPr>
              <a:t>　</a:t>
            </a:r>
            <a:r>
              <a:rPr lang="ja-JP" altLang="en-US" sz="2200" dirty="0" smtClean="0">
                <a:solidFill>
                  <a:schemeClr val="bg1"/>
                </a:solidFill>
                <a:latin typeface="小塚ゴシック Pro B" panose="020B0800000000000000" charset="-128"/>
                <a:ea typeface="小塚ゴシック Pro B" panose="020B0800000000000000" charset="-128"/>
              </a:rPr>
              <a:t>感じる</a:t>
            </a:r>
            <a:r>
              <a:rPr lang="ja-JP" altLang="en-US" sz="2200" dirty="0">
                <a:solidFill>
                  <a:schemeClr val="bg1"/>
                </a:solidFill>
                <a:latin typeface="小塚ゴシック Pro B" panose="020B0800000000000000" charset="-128"/>
                <a:ea typeface="小塚ゴシック Pro B" panose="020B0800000000000000" charset="-128"/>
              </a:rPr>
              <a:t>ために・・・</a:t>
            </a:r>
            <a:endParaRPr kumimoji="1" lang="ja-JP" altLang="en-US" sz="2200" dirty="0">
              <a:solidFill>
                <a:schemeClr val="bg1"/>
              </a:solidFill>
              <a:latin typeface="小塚ゴシック Pro B" panose="020B0800000000000000" charset="-128"/>
              <a:ea typeface="小塚ゴシック Pro B" panose="020B080000000000000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78" y="1611158"/>
            <a:ext cx="4747610" cy="4390332"/>
          </a:xfrm>
          <a:prstGeom prst="rect">
            <a:avLst/>
          </a:prstGeom>
        </p:spPr>
      </p:pic>
      <p:sp>
        <p:nvSpPr>
          <p:cNvPr id="9" name="テキスト ボックス 8"/>
          <p:cNvSpPr txBox="1"/>
          <p:nvPr/>
        </p:nvSpPr>
        <p:spPr>
          <a:xfrm>
            <a:off x="84398" y="4344312"/>
            <a:ext cx="1620957" cy="1035027"/>
          </a:xfrm>
          <a:prstGeom prst="rect">
            <a:avLst/>
          </a:prstGeom>
          <a:noFill/>
        </p:spPr>
        <p:txBody>
          <a:bodyPr wrap="none" rtlCol="0">
            <a:spAutoFit/>
          </a:bodyPr>
          <a:lstStyle/>
          <a:p>
            <a:pPr algn="r">
              <a:lnSpc>
                <a:spcPts val="25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食事を楽しむ</a:t>
            </a:r>
            <a:endParaRPr lang="en-US" altLang="ja-JP" sz="1600" dirty="0" smtClean="0">
              <a:solidFill>
                <a:schemeClr val="bg1"/>
              </a:solidFill>
              <a:latin typeface="小塚ゴシック Pro R" panose="020B0400000000000000" pitchFamily="34" charset="-128"/>
              <a:ea typeface="小塚ゴシック Pro R" panose="020B0400000000000000" pitchFamily="34" charset="-128"/>
            </a:endParaRPr>
          </a:p>
          <a:p>
            <a:pPr algn="r">
              <a:lnSpc>
                <a:spcPts val="25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中学・高校生と</a:t>
            </a:r>
            <a:endParaRPr lang="en-US" altLang="ja-JP" sz="1600" dirty="0" smtClean="0">
              <a:solidFill>
                <a:schemeClr val="bg1"/>
              </a:solidFill>
              <a:latin typeface="小塚ゴシック Pro R" panose="020B0400000000000000" pitchFamily="34" charset="-128"/>
              <a:ea typeface="小塚ゴシック Pro R" panose="020B0400000000000000" pitchFamily="34" charset="-128"/>
            </a:endParaRPr>
          </a:p>
          <a:p>
            <a:pPr algn="r">
              <a:lnSpc>
                <a:spcPts val="25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口の中</a:t>
            </a:r>
            <a:endParaRPr lang="en-US" altLang="ja-JP" sz="1600" dirty="0">
              <a:solidFill>
                <a:schemeClr val="bg1"/>
              </a:solidFill>
              <a:latin typeface="小塚ゴシック Pro R" panose="020B0400000000000000" pitchFamily="34" charset="-128"/>
              <a:ea typeface="小塚ゴシック Pro R" panose="020B0400000000000000" pitchFamily="34" charset="-128"/>
            </a:endParaRPr>
          </a:p>
        </p:txBody>
      </p:sp>
      <p:sp>
        <p:nvSpPr>
          <p:cNvPr id="10" name="テキスト ボックス 9"/>
          <p:cNvSpPr txBox="1"/>
          <p:nvPr/>
        </p:nvSpPr>
        <p:spPr>
          <a:xfrm>
            <a:off x="2705938" y="6033657"/>
            <a:ext cx="1210588" cy="338554"/>
          </a:xfrm>
          <a:prstGeom prst="rect">
            <a:avLst/>
          </a:prstGeom>
          <a:noFill/>
        </p:spPr>
        <p:txBody>
          <a:bodyPr wrap="none" rtlCol="0">
            <a:spAutoFit/>
          </a:bodyPr>
          <a:lstStyle/>
          <a:p>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永久歯列期</a:t>
            </a:r>
            <a:endParaRPr lang="en-US" altLang="ja-JP" sz="1600" dirty="0">
              <a:solidFill>
                <a:schemeClr val="bg1"/>
              </a:solidFill>
              <a:latin typeface="小塚ゴシック Pro R" panose="020B0400000000000000" pitchFamily="34" charset="-128"/>
              <a:ea typeface="小塚ゴシック Pro R" panose="020B0400000000000000" pitchFamily="34" charset="-128"/>
            </a:endParaRPr>
          </a:p>
        </p:txBody>
      </p:sp>
      <p:sp>
        <p:nvSpPr>
          <p:cNvPr id="11" name="テキスト ボックス 10"/>
          <p:cNvSpPr txBox="1"/>
          <p:nvPr/>
        </p:nvSpPr>
        <p:spPr>
          <a:xfrm>
            <a:off x="7224976" y="6488833"/>
            <a:ext cx="1819729" cy="253916"/>
          </a:xfrm>
          <a:prstGeom prst="rect">
            <a:avLst/>
          </a:prstGeom>
          <a:noFill/>
        </p:spPr>
        <p:txBody>
          <a:bodyPr wrap="none" rtlCol="0">
            <a:spAutoFit/>
          </a:bodyPr>
          <a:lstStyle/>
          <a:p>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資料提供　向井美惠先生 </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spTree>
    <p:extLst>
      <p:ext uri="{BB962C8B-B14F-4D97-AF65-F5344CB8AC3E}">
        <p14:creationId xmlns:p14="http://schemas.microsoft.com/office/powerpoint/2010/main" val="3086899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423885"/>
            <a:ext cx="9144000" cy="18390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5500" smtClean="0">
                <a:solidFill>
                  <a:srgbClr val="FFC000"/>
                </a:solidFill>
                <a:latin typeface="小塚ゴシック Pro M" panose="020B0700000000000000" pitchFamily="34" charset="-128"/>
                <a:ea typeface="小塚ゴシック Pro M" panose="020B0700000000000000" pitchFamily="34" charset="-128"/>
              </a:rPr>
              <a:t>よくかんで</a:t>
            </a:r>
            <a:r>
              <a:rPr lang="en-US" altLang="ja-JP" sz="5500" smtClean="0">
                <a:solidFill>
                  <a:srgbClr val="FFC000"/>
                </a:solidFill>
                <a:latin typeface="小塚ゴシック Pro M" panose="020B0700000000000000" pitchFamily="34" charset="-128"/>
                <a:ea typeface="小塚ゴシック Pro M" panose="020B0700000000000000" pitchFamily="34" charset="-128"/>
              </a:rPr>
              <a:t/>
            </a:r>
            <a:br>
              <a:rPr lang="en-US" altLang="ja-JP" sz="5500" smtClean="0">
                <a:solidFill>
                  <a:srgbClr val="FFC000"/>
                </a:solidFill>
                <a:latin typeface="小塚ゴシック Pro M" panose="020B0700000000000000" pitchFamily="34" charset="-128"/>
                <a:ea typeface="小塚ゴシック Pro M" panose="020B0700000000000000" pitchFamily="34" charset="-128"/>
              </a:rPr>
            </a:br>
            <a:r>
              <a:rPr lang="ja-JP" altLang="en-US" sz="5500" smtClean="0">
                <a:solidFill>
                  <a:srgbClr val="FFC000"/>
                </a:solidFill>
                <a:latin typeface="小塚ゴシック Pro M" panose="020B0700000000000000" pitchFamily="34" charset="-128"/>
                <a:ea typeface="小塚ゴシック Pro M" panose="020B0700000000000000" pitchFamily="34" charset="-128"/>
              </a:rPr>
              <a:t>味わう食べ方</a:t>
            </a:r>
            <a:endParaRPr lang="ja-JP" altLang="en-US" sz="5500" dirty="0">
              <a:solidFill>
                <a:srgbClr val="FFC000"/>
              </a:solidFill>
              <a:latin typeface="小塚ゴシック Pro M" panose="020B0700000000000000" pitchFamily="34" charset="-128"/>
              <a:ea typeface="小塚ゴシック Pro M" panose="020B0700000000000000" pitchFamily="34" charset="-128"/>
            </a:endParaRPr>
          </a:p>
        </p:txBody>
      </p:sp>
      <p:sp>
        <p:nvSpPr>
          <p:cNvPr id="3" name="角丸四角形 2"/>
          <p:cNvSpPr/>
          <p:nvPr/>
        </p:nvSpPr>
        <p:spPr>
          <a:xfrm>
            <a:off x="723014" y="1913861"/>
            <a:ext cx="7697972" cy="303027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7393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a:xfrm>
            <a:off x="311337" y="1258896"/>
            <a:ext cx="2323827" cy="1183045"/>
          </a:xfrm>
          <a:prstGeom prst="wedgeEllipseCallout">
            <a:avLst>
              <a:gd name="adj1" fmla="val 379"/>
              <a:gd name="adj2" fmla="val 758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smtClean="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よくかむと、おいしさがわかります</a:t>
            </a: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3"/>
          <a:stretch>
            <a:fillRect/>
          </a:stretch>
        </p:blipFill>
        <p:spPr>
          <a:xfrm>
            <a:off x="478514" y="2896952"/>
            <a:ext cx="1825372" cy="2551372"/>
          </a:xfrm>
          <a:prstGeom prst="rect">
            <a:avLst/>
          </a:prstGeom>
        </p:spPr>
      </p:pic>
      <p:pic>
        <p:nvPicPr>
          <p:cNvPr id="6" name="図 5"/>
          <p:cNvPicPr>
            <a:picLocks noChangeAspect="1"/>
          </p:cNvPicPr>
          <p:nvPr/>
        </p:nvPicPr>
        <p:blipFill>
          <a:blip r:embed="rId4"/>
          <a:stretch>
            <a:fillRect/>
          </a:stretch>
        </p:blipFill>
        <p:spPr>
          <a:xfrm>
            <a:off x="2801264" y="2240688"/>
            <a:ext cx="1714753" cy="1312527"/>
          </a:xfrm>
          <a:prstGeom prst="rect">
            <a:avLst/>
          </a:prstGeom>
        </p:spPr>
      </p:pic>
      <p:sp>
        <p:nvSpPr>
          <p:cNvPr id="7" name="テキスト ボックス 6"/>
          <p:cNvSpPr txBox="1"/>
          <p:nvPr/>
        </p:nvSpPr>
        <p:spPr>
          <a:xfrm>
            <a:off x="294891" y="5613160"/>
            <a:ext cx="2339102" cy="830997"/>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よくかんで</a:t>
            </a:r>
            <a:r>
              <a:rPr lang="ja-JP" altLang="en-US" sz="2400" dirty="0" smtClean="0">
                <a:solidFill>
                  <a:schemeClr val="bg1"/>
                </a:solidFill>
                <a:latin typeface="小塚ゴシック Pro B" panose="020B0800000000000000" charset="-128"/>
                <a:ea typeface="小塚ゴシック Pro B" panose="020B0800000000000000" charset="-128"/>
              </a:rPr>
              <a:t>いる</a:t>
            </a:r>
            <a:endParaRPr lang="en-US" altLang="ja-JP" sz="2400" dirty="0" smtClean="0">
              <a:solidFill>
                <a:schemeClr val="bg1"/>
              </a:solidFill>
              <a:latin typeface="小塚ゴシック Pro B" panose="020B0800000000000000" charset="-128"/>
              <a:ea typeface="小塚ゴシック Pro B" panose="020B0800000000000000" charset="-128"/>
            </a:endParaRPr>
          </a:p>
          <a:p>
            <a:pPr algn="ctr"/>
            <a:r>
              <a:rPr lang="ja-JP" altLang="en-US" sz="2400" dirty="0" smtClean="0">
                <a:solidFill>
                  <a:schemeClr val="bg1"/>
                </a:solidFill>
                <a:latin typeface="小塚ゴシック Pro B" panose="020B0800000000000000" charset="-128"/>
                <a:ea typeface="小塚ゴシック Pro B" panose="020B0800000000000000" charset="-128"/>
              </a:rPr>
              <a:t>口</a:t>
            </a:r>
            <a:r>
              <a:rPr lang="ja-JP" altLang="en-US" sz="2400" dirty="0">
                <a:solidFill>
                  <a:schemeClr val="bg1"/>
                </a:solidFill>
                <a:latin typeface="小塚ゴシック Pro B" panose="020B0800000000000000" charset="-128"/>
                <a:ea typeface="小塚ゴシック Pro B" panose="020B0800000000000000" charset="-128"/>
              </a:rPr>
              <a:t>の中は</a:t>
            </a:r>
            <a:endParaRPr lang="en-US" altLang="ja-JP" sz="2400" dirty="0">
              <a:solidFill>
                <a:schemeClr val="bg1"/>
              </a:solidFill>
              <a:latin typeface="小塚ゴシック Pro B" panose="020B0800000000000000" charset="-128"/>
              <a:ea typeface="小塚ゴシック Pro B" panose="020B0800000000000000" charset="-128"/>
            </a:endParaRPr>
          </a:p>
        </p:txBody>
      </p:sp>
      <p:sp>
        <p:nvSpPr>
          <p:cNvPr id="8" name="フリーフォーム 7"/>
          <p:cNvSpPr/>
          <p:nvPr/>
        </p:nvSpPr>
        <p:spPr>
          <a:xfrm rot="8864701">
            <a:off x="2451518" y="3268022"/>
            <a:ext cx="469976" cy="455454"/>
          </a:xfrm>
          <a:custGeom>
            <a:avLst/>
            <a:gdLst>
              <a:gd name="connsiteX0" fmla="*/ 0 w 380699"/>
              <a:gd name="connsiteY0" fmla="*/ 106096 h 530480"/>
              <a:gd name="connsiteX1" fmla="*/ 190350 w 380699"/>
              <a:gd name="connsiteY1" fmla="*/ 106096 h 530480"/>
              <a:gd name="connsiteX2" fmla="*/ 190350 w 380699"/>
              <a:gd name="connsiteY2" fmla="*/ 0 h 530480"/>
              <a:gd name="connsiteX3" fmla="*/ 380699 w 380699"/>
              <a:gd name="connsiteY3" fmla="*/ 265240 h 530480"/>
              <a:gd name="connsiteX4" fmla="*/ 190350 w 380699"/>
              <a:gd name="connsiteY4" fmla="*/ 530480 h 530480"/>
              <a:gd name="connsiteX5" fmla="*/ 190350 w 380699"/>
              <a:gd name="connsiteY5" fmla="*/ 424384 h 530480"/>
              <a:gd name="connsiteX6" fmla="*/ 0 w 380699"/>
              <a:gd name="connsiteY6" fmla="*/ 424384 h 530480"/>
              <a:gd name="connsiteX7" fmla="*/ 0 w 380699"/>
              <a:gd name="connsiteY7" fmla="*/ 106096 h 5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99" h="530480">
                <a:moveTo>
                  <a:pt x="380699" y="424384"/>
                </a:moveTo>
                <a:lnTo>
                  <a:pt x="190349" y="424384"/>
                </a:lnTo>
                <a:lnTo>
                  <a:pt x="190349" y="530480"/>
                </a:lnTo>
                <a:lnTo>
                  <a:pt x="0" y="265240"/>
                </a:lnTo>
                <a:lnTo>
                  <a:pt x="190349" y="0"/>
                </a:lnTo>
                <a:lnTo>
                  <a:pt x="190349" y="106096"/>
                </a:lnTo>
                <a:lnTo>
                  <a:pt x="380699" y="106096"/>
                </a:lnTo>
                <a:lnTo>
                  <a:pt x="380699" y="424384"/>
                </a:lnTo>
                <a:close/>
              </a:path>
            </a:pathLst>
          </a:custGeom>
          <a:solidFill>
            <a:schemeClr val="accent1">
              <a:lumMod val="20000"/>
              <a:lumOff val="80000"/>
            </a:schemeClr>
          </a:solidFill>
        </p:spPr>
        <p:style>
          <a:lnRef idx="0">
            <a:schemeClr val="lt1">
              <a:hueOff val="0"/>
              <a:satOff val="0"/>
              <a:lumOff val="0"/>
              <a:alphaOff val="0"/>
            </a:schemeClr>
          </a:lnRef>
          <a:fillRef idx="2">
            <a:schemeClr val="accent5">
              <a:hueOff val="-2451115"/>
              <a:satOff val="-3409"/>
              <a:lumOff val="-1307"/>
              <a:alphaOff val="0"/>
            </a:schemeClr>
          </a:fillRef>
          <a:effectRef idx="1">
            <a:schemeClr val="accent5">
              <a:hueOff val="-2451115"/>
              <a:satOff val="-3409"/>
              <a:lumOff val="-1307"/>
              <a:alphaOff val="0"/>
            </a:schemeClr>
          </a:effectRef>
          <a:fontRef idx="minor">
            <a:schemeClr val="dk1"/>
          </a:fontRef>
        </p:style>
        <p:txBody>
          <a:bodyPr spcFirstLastPara="0" vert="horz" wrap="square" lIns="114209" tIns="106096" rIns="0" bIns="106096" numCol="1" spcCol="1270" anchor="ctr" anchorCtr="0">
            <a:noAutofit/>
          </a:bodyPr>
          <a:lstStyle/>
          <a:p>
            <a:pPr lvl="0" algn="ctr" defTabSz="800100">
              <a:lnSpc>
                <a:spcPct val="90000"/>
              </a:lnSpc>
              <a:spcBef>
                <a:spcPct val="0"/>
              </a:spcBef>
              <a:spcAft>
                <a:spcPct val="35000"/>
              </a:spcAft>
            </a:pPr>
            <a:endParaRPr kumimoji="1" lang="ja-JP" altLang="en-US" sz="1800" kern="1200"/>
          </a:p>
        </p:txBody>
      </p:sp>
      <p:sp>
        <p:nvSpPr>
          <p:cNvPr id="9" name="テキスト ボックス 8"/>
          <p:cNvSpPr txBox="1"/>
          <p:nvPr/>
        </p:nvSpPr>
        <p:spPr>
          <a:xfrm>
            <a:off x="572475" y="1616665"/>
            <a:ext cx="1980030" cy="523220"/>
          </a:xfrm>
          <a:prstGeom prst="rect">
            <a:avLst/>
          </a:prstGeom>
          <a:noFill/>
        </p:spPr>
        <p:txBody>
          <a:bodyPr wrap="none" rtlCol="0">
            <a:spAutoFit/>
          </a:bodyPr>
          <a:lstStyle/>
          <a:p>
            <a:pPr algn="ctr"/>
            <a:r>
              <a:rPr lang="ja-JP" altLang="en-US" sz="2800" dirty="0" smtClean="0">
                <a:latin typeface="小塚ゴシック Pro H" panose="020B0800000000000000" pitchFamily="34" charset="-128"/>
                <a:ea typeface="小塚ゴシック Pro H" panose="020B0800000000000000" pitchFamily="34" charset="-128"/>
              </a:rPr>
              <a:t>おいしい！</a:t>
            </a:r>
            <a:endParaRPr kumimoji="1" lang="ja-JP" altLang="en-US" sz="2800" dirty="0">
              <a:latin typeface="小塚ゴシック Pro H" panose="020B0800000000000000" pitchFamily="34" charset="-128"/>
              <a:ea typeface="小塚ゴシック Pro H" panose="020B0800000000000000" pitchFamily="34" charset="-128"/>
            </a:endParaRPr>
          </a:p>
        </p:txBody>
      </p:sp>
      <p:grpSp>
        <p:nvGrpSpPr>
          <p:cNvPr id="10" name="グループ化 9"/>
          <p:cNvGrpSpPr/>
          <p:nvPr/>
        </p:nvGrpSpPr>
        <p:grpSpPr>
          <a:xfrm>
            <a:off x="4723831" y="1232191"/>
            <a:ext cx="3986620" cy="4527771"/>
            <a:chOff x="4704834" y="2664198"/>
            <a:chExt cx="3986620" cy="4527771"/>
          </a:xfrm>
        </p:grpSpPr>
        <p:sp>
          <p:nvSpPr>
            <p:cNvPr id="11" name="テキスト ボックス 10"/>
            <p:cNvSpPr txBox="1"/>
            <p:nvPr/>
          </p:nvSpPr>
          <p:spPr>
            <a:xfrm>
              <a:off x="5082233" y="6360972"/>
              <a:ext cx="3262432" cy="830997"/>
            </a:xfrm>
            <a:prstGeom prst="rect">
              <a:avLst/>
            </a:prstGeom>
            <a:noFill/>
          </p:spPr>
          <p:txBody>
            <a:bodyPr wrap="none" rtlCol="0">
              <a:spAutoFit/>
            </a:bodyPr>
            <a:lstStyle/>
            <a:p>
              <a:r>
                <a:rPr lang="ja-JP" altLang="en-US" sz="2400" dirty="0" smtClean="0">
                  <a:solidFill>
                    <a:schemeClr val="bg1"/>
                  </a:solidFill>
                  <a:latin typeface="小塚ゴシック Pro B" panose="020B0800000000000000" charset="-128"/>
                  <a:ea typeface="小塚ゴシック Pro B" panose="020B0800000000000000" charset="-128"/>
                </a:rPr>
                <a:t>　　　　　　　　 </a:t>
              </a:r>
              <a:r>
                <a:rPr lang="ja-JP" altLang="en-US" sz="1100" dirty="0" smtClean="0">
                  <a:solidFill>
                    <a:schemeClr val="bg1"/>
                  </a:solidFill>
                  <a:latin typeface="小塚ゴシック Pro B" panose="020B0800000000000000" charset="-128"/>
                  <a:ea typeface="小塚ゴシック Pro B" panose="020B0800000000000000" charset="-128"/>
                </a:rPr>
                <a:t>みらい</a:t>
              </a:r>
              <a:endParaRPr lang="en-US" altLang="ja-JP" sz="1100" dirty="0" smtClean="0">
                <a:solidFill>
                  <a:schemeClr val="bg1"/>
                </a:solidFill>
                <a:latin typeface="小塚ゴシック Pro B" panose="020B0800000000000000" charset="-128"/>
                <a:ea typeface="小塚ゴシック Pro B" panose="020B0800000000000000" charset="-128"/>
              </a:endParaRPr>
            </a:p>
            <a:p>
              <a:r>
                <a:rPr lang="ja-JP" altLang="en-US" sz="2400" dirty="0" smtClean="0">
                  <a:solidFill>
                    <a:schemeClr val="bg1"/>
                  </a:solidFill>
                  <a:latin typeface="小塚ゴシック Pro B" panose="020B0800000000000000" charset="-128"/>
                  <a:ea typeface="小塚ゴシック Pro B" panose="020B0800000000000000" charset="-128"/>
                </a:rPr>
                <a:t>口の中全体にある味蕾</a:t>
              </a:r>
              <a:endParaRPr lang="en-US" altLang="ja-JP" sz="2400" dirty="0">
                <a:solidFill>
                  <a:schemeClr val="bg1"/>
                </a:solidFill>
                <a:latin typeface="小塚ゴシック Pro B" panose="020B0800000000000000" charset="-128"/>
                <a:ea typeface="小塚ゴシック Pro B" panose="020B0800000000000000" charset="-128"/>
              </a:endParaRPr>
            </a:p>
          </p:txBody>
        </p:sp>
        <p:sp>
          <p:nvSpPr>
            <p:cNvPr id="12" name="円形吹き出し 11"/>
            <p:cNvSpPr/>
            <p:nvPr/>
          </p:nvSpPr>
          <p:spPr>
            <a:xfrm>
              <a:off x="4704834" y="2664198"/>
              <a:ext cx="3986620" cy="3818971"/>
            </a:xfrm>
            <a:prstGeom prst="wedgeEllipseCallout">
              <a:avLst>
                <a:gd name="adj1" fmla="val -76333"/>
                <a:gd name="adj2" fmla="val -814"/>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4896884" y="4820863"/>
              <a:ext cx="3584475" cy="1582713"/>
              <a:chOff x="5251034" y="3566892"/>
              <a:chExt cx="3584475" cy="1582713"/>
            </a:xfrm>
          </p:grpSpPr>
          <p:sp>
            <p:nvSpPr>
              <p:cNvPr id="15" name="テキスト ボックス 14"/>
              <p:cNvSpPr txBox="1"/>
              <p:nvPr/>
            </p:nvSpPr>
            <p:spPr>
              <a:xfrm>
                <a:off x="5251034" y="3566892"/>
                <a:ext cx="546506"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よ</a:t>
                </a:r>
              </a:p>
            </p:txBody>
          </p:sp>
          <p:sp>
            <p:nvSpPr>
              <p:cNvPr id="16" name="テキスト ボックス 15"/>
              <p:cNvSpPr txBox="1"/>
              <p:nvPr/>
            </p:nvSpPr>
            <p:spPr>
              <a:xfrm>
                <a:off x="5510826" y="4091918"/>
                <a:ext cx="498517"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く</a:t>
                </a:r>
              </a:p>
            </p:txBody>
          </p:sp>
          <p:sp>
            <p:nvSpPr>
              <p:cNvPr id="17" name="テキスト ボックス 16"/>
              <p:cNvSpPr txBox="1"/>
              <p:nvPr/>
            </p:nvSpPr>
            <p:spPr>
              <a:xfrm>
                <a:off x="5926371" y="4457107"/>
                <a:ext cx="504944"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か</a:t>
                </a:r>
              </a:p>
            </p:txBody>
          </p:sp>
          <p:sp>
            <p:nvSpPr>
              <p:cNvPr id="18" name="テキスト ボックス 17"/>
              <p:cNvSpPr txBox="1"/>
              <p:nvPr/>
            </p:nvSpPr>
            <p:spPr>
              <a:xfrm>
                <a:off x="6517237" y="4687940"/>
                <a:ext cx="439178"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ん</a:t>
                </a:r>
              </a:p>
            </p:txBody>
          </p:sp>
          <p:sp>
            <p:nvSpPr>
              <p:cNvPr id="19" name="テキスト ボックス 18"/>
              <p:cNvSpPr txBox="1"/>
              <p:nvPr/>
            </p:nvSpPr>
            <p:spPr>
              <a:xfrm>
                <a:off x="7095444" y="4687940"/>
                <a:ext cx="546506"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だ</a:t>
                </a:r>
              </a:p>
            </p:txBody>
          </p:sp>
          <p:sp>
            <p:nvSpPr>
              <p:cNvPr id="20" name="テキスト ボックス 19"/>
              <p:cNvSpPr txBox="1"/>
              <p:nvPr/>
            </p:nvSpPr>
            <p:spPr>
              <a:xfrm>
                <a:off x="7692074" y="4457107"/>
                <a:ext cx="477673"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食</a:t>
                </a:r>
              </a:p>
            </p:txBody>
          </p:sp>
          <p:sp>
            <p:nvSpPr>
              <p:cNvPr id="21" name="テキスト ボックス 20"/>
              <p:cNvSpPr txBox="1"/>
              <p:nvPr/>
            </p:nvSpPr>
            <p:spPr>
              <a:xfrm>
                <a:off x="8076710" y="4085479"/>
                <a:ext cx="470131"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べ</a:t>
                </a:r>
                <a:endParaRPr lang="ja-JP" altLang="en-US" sz="2400" b="1" dirty="0" smtClean="0"/>
              </a:p>
            </p:txBody>
          </p:sp>
          <p:sp>
            <p:nvSpPr>
              <p:cNvPr id="22" name="テキスト ボックス 21"/>
              <p:cNvSpPr txBox="1"/>
              <p:nvPr/>
            </p:nvSpPr>
            <p:spPr>
              <a:xfrm>
                <a:off x="8378735" y="3592863"/>
                <a:ext cx="456774" cy="461665"/>
              </a:xfrm>
              <a:prstGeom prst="rect">
                <a:avLst/>
              </a:prstGeom>
              <a:noFill/>
            </p:spPr>
            <p:txBody>
              <a:bodyPr wrap="square" rtlCol="0">
                <a:spAutoFit/>
              </a:bodyPr>
              <a:lstStyle/>
              <a:p>
                <a:r>
                  <a:rPr lang="ja-JP" altLang="en-US" sz="2400" b="1" dirty="0" smtClean="0">
                    <a:latin typeface="小塚ゴシック Pro M" panose="020B0700000000000000" pitchFamily="34" charset="-128"/>
                    <a:ea typeface="小塚ゴシック Pro M" panose="020B0700000000000000" pitchFamily="34" charset="-128"/>
                  </a:rPr>
                  <a:t>物</a:t>
                </a:r>
              </a:p>
            </p:txBody>
          </p:sp>
        </p:grpSp>
        <p:pic>
          <p:nvPicPr>
            <p:cNvPr id="14" name="図 13"/>
            <p:cNvPicPr>
              <a:picLocks noChangeAspect="1"/>
            </p:cNvPicPr>
            <p:nvPr/>
          </p:nvPicPr>
          <p:blipFill>
            <a:blip r:embed="rId5"/>
            <a:stretch>
              <a:fillRect/>
            </a:stretch>
          </p:blipFill>
          <p:spPr>
            <a:xfrm>
              <a:off x="4995865" y="3255720"/>
              <a:ext cx="3364950" cy="2640847"/>
            </a:xfrm>
            <a:prstGeom prst="rect">
              <a:avLst/>
            </a:prstGeom>
          </p:spPr>
        </p:pic>
      </p:grpSp>
      <p:pic>
        <p:nvPicPr>
          <p:cNvPr id="23" name="図 22"/>
          <p:cNvPicPr>
            <a:picLocks noChangeAspect="1"/>
          </p:cNvPicPr>
          <p:nvPr/>
        </p:nvPicPr>
        <p:blipFill>
          <a:blip r:embed="rId6"/>
          <a:stretch>
            <a:fillRect/>
          </a:stretch>
        </p:blipFill>
        <p:spPr>
          <a:xfrm>
            <a:off x="2697097" y="3721178"/>
            <a:ext cx="2748606" cy="2500781"/>
          </a:xfrm>
          <a:prstGeom prst="rect">
            <a:avLst/>
          </a:prstGeom>
        </p:spPr>
      </p:pic>
    </p:spTree>
    <p:extLst>
      <p:ext uri="{BB962C8B-B14F-4D97-AF65-F5344CB8AC3E}">
        <p14:creationId xmlns:p14="http://schemas.microsoft.com/office/powerpoint/2010/main" val="6947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2838451" y="5815465"/>
            <a:ext cx="2549448" cy="51498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rot="8564166">
            <a:off x="2919570" y="4118536"/>
            <a:ext cx="3477924" cy="51498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右矢印 3"/>
          <p:cNvSpPr/>
          <p:nvPr/>
        </p:nvSpPr>
        <p:spPr>
          <a:xfrm>
            <a:off x="1774274" y="2543544"/>
            <a:ext cx="3909330" cy="51498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形吹き出し 4"/>
          <p:cNvSpPr/>
          <p:nvPr/>
        </p:nvSpPr>
        <p:spPr>
          <a:xfrm>
            <a:off x="2540851" y="1022070"/>
            <a:ext cx="2236245" cy="2203146"/>
          </a:xfrm>
          <a:prstGeom prst="wedgeEllipseCallout">
            <a:avLst>
              <a:gd name="adj1" fmla="val -72461"/>
              <a:gd name="adj2" fmla="val 698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6"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よくかんで食べよう</a:t>
            </a:r>
          </a:p>
        </p:txBody>
      </p:sp>
      <p:cxnSp>
        <p:nvCxnSpPr>
          <p:cNvPr id="7" name="直線コネクタ 6"/>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a:stretch>
            <a:fillRect/>
          </a:stretch>
        </p:blipFill>
        <p:spPr>
          <a:xfrm>
            <a:off x="413742" y="1946482"/>
            <a:ext cx="1946250" cy="1912500"/>
          </a:xfrm>
          <a:prstGeom prst="rect">
            <a:avLst/>
          </a:prstGeom>
        </p:spPr>
      </p:pic>
      <p:sp>
        <p:nvSpPr>
          <p:cNvPr id="9" name="テキスト ボックス 8"/>
          <p:cNvSpPr txBox="1"/>
          <p:nvPr/>
        </p:nvSpPr>
        <p:spPr>
          <a:xfrm>
            <a:off x="251022" y="979653"/>
            <a:ext cx="1768433" cy="1138773"/>
          </a:xfrm>
          <a:prstGeom prst="rect">
            <a:avLst/>
          </a:prstGeom>
          <a:noFill/>
        </p:spPr>
        <p:txBody>
          <a:bodyPr wrap="none" rtlCol="0">
            <a:spAutoFit/>
          </a:bodyPr>
          <a:lstStyle/>
          <a:p>
            <a:r>
              <a:rPr lang="ja-JP" altLang="en-US" sz="2400" dirty="0">
                <a:solidFill>
                  <a:schemeClr val="bg1"/>
                </a:solidFill>
                <a:latin typeface="小塚ゴシック Pro B" panose="020B0800000000000000" charset="-128"/>
                <a:ea typeface="小塚ゴシック Pro B" panose="020B0800000000000000" charset="-128"/>
              </a:rPr>
              <a:t>一口</a:t>
            </a:r>
            <a:r>
              <a:rPr lang="en-US" altLang="ja-JP" sz="2400" dirty="0">
                <a:solidFill>
                  <a:schemeClr val="bg1"/>
                </a:solidFill>
                <a:latin typeface="小塚ゴシック Pro B" panose="020B0800000000000000" charset="-128"/>
                <a:ea typeface="小塚ゴシック Pro B" panose="020B0800000000000000" charset="-128"/>
              </a:rPr>
              <a:t>30</a:t>
            </a:r>
            <a:r>
              <a:rPr lang="ja-JP" altLang="en-US" sz="2400" dirty="0">
                <a:solidFill>
                  <a:schemeClr val="bg1"/>
                </a:solidFill>
                <a:latin typeface="小塚ゴシック Pro B" panose="020B0800000000000000" charset="-128"/>
                <a:ea typeface="小塚ゴシック Pro B" panose="020B0800000000000000" charset="-128"/>
              </a:rPr>
              <a:t>回</a:t>
            </a:r>
            <a:r>
              <a:rPr lang="ja-JP" altLang="en-US" sz="2400" dirty="0" smtClean="0">
                <a:solidFill>
                  <a:schemeClr val="bg1"/>
                </a:solidFill>
                <a:latin typeface="小塚ゴシック Pro B" panose="020B0800000000000000" charset="-128"/>
                <a:ea typeface="小塚ゴシック Pro B" panose="020B0800000000000000" charset="-128"/>
              </a:rPr>
              <a:t>、</a:t>
            </a:r>
            <a:endParaRPr lang="en-US" altLang="ja-JP" sz="2400" dirty="0">
              <a:solidFill>
                <a:schemeClr val="bg1"/>
              </a:solidFill>
              <a:latin typeface="小塚ゴシック Pro B" panose="020B0800000000000000" charset="-128"/>
              <a:ea typeface="小塚ゴシック Pro B" panose="020B0800000000000000" charset="-128"/>
            </a:endParaRPr>
          </a:p>
          <a:p>
            <a:r>
              <a:rPr lang="ja-JP" altLang="en-US" sz="4400" dirty="0" smtClean="0">
                <a:solidFill>
                  <a:schemeClr val="bg1"/>
                </a:solidFill>
                <a:latin typeface="小塚ゴシック Pro B" panose="020B0800000000000000" charset="-128"/>
                <a:ea typeface="小塚ゴシック Pro B" panose="020B0800000000000000" charset="-128"/>
              </a:rPr>
              <a:t>かむ</a:t>
            </a:r>
            <a:endParaRPr lang="en-US" altLang="ja-JP" sz="4400" dirty="0">
              <a:solidFill>
                <a:schemeClr val="bg1"/>
              </a:solidFill>
              <a:latin typeface="小塚ゴシック Pro B" panose="020B0800000000000000" charset="-128"/>
              <a:ea typeface="小塚ゴシック Pro B" panose="020B0800000000000000" charset="-128"/>
            </a:endParaRPr>
          </a:p>
        </p:txBody>
      </p:sp>
      <p:sp>
        <p:nvSpPr>
          <p:cNvPr id="10" name="テキスト ボックス 9"/>
          <p:cNvSpPr txBox="1"/>
          <p:nvPr/>
        </p:nvSpPr>
        <p:spPr>
          <a:xfrm>
            <a:off x="2611528" y="1286538"/>
            <a:ext cx="2031326" cy="1754326"/>
          </a:xfrm>
          <a:prstGeom prst="rect">
            <a:avLst/>
          </a:prstGeom>
          <a:noFill/>
        </p:spPr>
        <p:txBody>
          <a:bodyPr wrap="none" rtlCol="0">
            <a:spAutoFit/>
          </a:bodyPr>
          <a:lstStyle/>
          <a:p>
            <a:pPr algn="ctr">
              <a:lnSpc>
                <a:spcPct val="150000"/>
              </a:lnSpc>
            </a:pPr>
            <a:r>
              <a:rPr lang="en-US" altLang="ja-JP" dirty="0">
                <a:latin typeface="小塚ゴシック Pro H" panose="020B0800000000000000" pitchFamily="34" charset="-128"/>
                <a:ea typeface="小塚ゴシック Pro H" panose="020B0800000000000000" pitchFamily="34" charset="-128"/>
              </a:rPr>
              <a:t>1</a:t>
            </a:r>
            <a:r>
              <a:rPr lang="ja-JP" altLang="en-US" dirty="0" err="1">
                <a:latin typeface="小塚ゴシック Pro H" panose="020B0800000000000000" pitchFamily="34" charset="-128"/>
                <a:ea typeface="小塚ゴシック Pro H" panose="020B0800000000000000" pitchFamily="34" charset="-128"/>
              </a:rPr>
              <a:t>．</a:t>
            </a:r>
            <a:r>
              <a:rPr lang="en-US" altLang="ja-JP" dirty="0">
                <a:latin typeface="小塚ゴシック Pro H" panose="020B0800000000000000" pitchFamily="34" charset="-128"/>
                <a:ea typeface="小塚ゴシック Pro H" panose="020B0800000000000000" pitchFamily="34" charset="-128"/>
              </a:rPr>
              <a:t>2</a:t>
            </a:r>
            <a:r>
              <a:rPr lang="ja-JP" altLang="en-US" dirty="0" err="1">
                <a:latin typeface="小塚ゴシック Pro H" panose="020B0800000000000000" pitchFamily="34" charset="-128"/>
                <a:ea typeface="小塚ゴシック Pro H" panose="020B0800000000000000" pitchFamily="34" charset="-128"/>
              </a:rPr>
              <a:t>．</a:t>
            </a:r>
            <a:r>
              <a:rPr lang="en-US" altLang="ja-JP" dirty="0">
                <a:latin typeface="小塚ゴシック Pro H" panose="020B0800000000000000" pitchFamily="34" charset="-128"/>
                <a:ea typeface="小塚ゴシック Pro H" panose="020B0800000000000000" pitchFamily="34" charset="-128"/>
              </a:rPr>
              <a:t>3</a:t>
            </a:r>
            <a:r>
              <a:rPr lang="ja-JP" altLang="en-US" dirty="0" err="1" smtClean="0">
                <a:latin typeface="小塚ゴシック Pro H" panose="020B0800000000000000" pitchFamily="34" charset="-128"/>
                <a:ea typeface="小塚ゴシック Pro H" panose="020B0800000000000000" pitchFamily="34" charset="-128"/>
              </a:rPr>
              <a:t>．</a:t>
            </a:r>
            <a:r>
              <a:rPr lang="en-US" altLang="ja-JP" dirty="0" smtClean="0">
                <a:latin typeface="小塚ゴシック Pro H" panose="020B0800000000000000" pitchFamily="34" charset="-128"/>
                <a:ea typeface="小塚ゴシック Pro H" panose="020B0800000000000000" pitchFamily="34" charset="-128"/>
              </a:rPr>
              <a:t>…</a:t>
            </a:r>
            <a:r>
              <a:rPr lang="ja-JP" altLang="en-US" dirty="0" smtClean="0">
                <a:latin typeface="小塚ゴシック Pro H" panose="020B0800000000000000" pitchFamily="34" charset="-128"/>
                <a:ea typeface="小塚ゴシック Pro H" panose="020B0800000000000000" pitchFamily="34" charset="-128"/>
              </a:rPr>
              <a:t>　</a:t>
            </a:r>
            <a:endParaRPr lang="en-US" altLang="ja-JP" dirty="0" smtClean="0">
              <a:latin typeface="小塚ゴシック Pro H" panose="020B0800000000000000" pitchFamily="34" charset="-128"/>
              <a:ea typeface="小塚ゴシック Pro H" panose="020B0800000000000000" pitchFamily="34" charset="-128"/>
            </a:endParaRPr>
          </a:p>
          <a:p>
            <a:pPr algn="ctr">
              <a:lnSpc>
                <a:spcPct val="150000"/>
              </a:lnSpc>
            </a:pPr>
            <a:r>
              <a:rPr lang="ja-JP" altLang="en-US" dirty="0" smtClean="0">
                <a:latin typeface="小塚ゴシック Pro H" panose="020B0800000000000000" pitchFamily="34" charset="-128"/>
                <a:ea typeface="小塚ゴシック Pro H" panose="020B0800000000000000" pitchFamily="34" charset="-128"/>
              </a:rPr>
              <a:t>　</a:t>
            </a:r>
            <a:r>
              <a:rPr lang="en-US" altLang="ja-JP" dirty="0" smtClean="0">
                <a:latin typeface="小塚ゴシック Pro H" panose="020B0800000000000000" pitchFamily="34" charset="-128"/>
                <a:ea typeface="小塚ゴシック Pro H" panose="020B0800000000000000" pitchFamily="34" charset="-128"/>
              </a:rPr>
              <a:t>…28</a:t>
            </a:r>
            <a:r>
              <a:rPr lang="ja-JP" altLang="en-US" dirty="0" err="1">
                <a:latin typeface="小塚ゴシック Pro H" panose="020B0800000000000000" pitchFamily="34" charset="-128"/>
                <a:ea typeface="小塚ゴシック Pro H" panose="020B0800000000000000" pitchFamily="34" charset="-128"/>
              </a:rPr>
              <a:t>．</a:t>
            </a:r>
            <a:r>
              <a:rPr lang="en-US" altLang="ja-JP" dirty="0">
                <a:latin typeface="小塚ゴシック Pro H" panose="020B0800000000000000" pitchFamily="34" charset="-128"/>
                <a:ea typeface="小塚ゴシック Pro H" panose="020B0800000000000000" pitchFamily="34" charset="-128"/>
              </a:rPr>
              <a:t>29</a:t>
            </a:r>
            <a:r>
              <a:rPr lang="ja-JP" altLang="en-US" dirty="0" err="1">
                <a:latin typeface="小塚ゴシック Pro H" panose="020B0800000000000000" pitchFamily="34" charset="-128"/>
                <a:ea typeface="小塚ゴシック Pro H" panose="020B0800000000000000" pitchFamily="34" charset="-128"/>
              </a:rPr>
              <a:t>．</a:t>
            </a:r>
            <a:r>
              <a:rPr lang="en-US" altLang="ja-JP" dirty="0">
                <a:latin typeface="小塚ゴシック Pro H" panose="020B0800000000000000" pitchFamily="34" charset="-128"/>
                <a:ea typeface="小塚ゴシック Pro H" panose="020B0800000000000000" pitchFamily="34" charset="-128"/>
              </a:rPr>
              <a:t>30</a:t>
            </a:r>
          </a:p>
          <a:p>
            <a:pPr algn="ctr">
              <a:lnSpc>
                <a:spcPct val="150000"/>
              </a:lnSpc>
            </a:pPr>
            <a:r>
              <a:rPr lang="ja-JP" altLang="en-US" dirty="0">
                <a:latin typeface="小塚ゴシック Pro H" panose="020B0800000000000000" pitchFamily="34" charset="-128"/>
                <a:ea typeface="小塚ゴシック Pro H" panose="020B0800000000000000" pitchFamily="34" charset="-128"/>
              </a:rPr>
              <a:t>もぐもぐ</a:t>
            </a:r>
            <a:r>
              <a:rPr lang="ja-JP" altLang="en-US" dirty="0" smtClean="0">
                <a:latin typeface="小塚ゴシック Pro H" panose="020B0800000000000000" pitchFamily="34" charset="-128"/>
                <a:ea typeface="小塚ゴシック Pro H" panose="020B0800000000000000" pitchFamily="34" charset="-128"/>
              </a:rPr>
              <a:t>。　</a:t>
            </a:r>
            <a:endParaRPr lang="en-US" altLang="ja-JP" dirty="0" smtClean="0">
              <a:latin typeface="小塚ゴシック Pro H" panose="020B0800000000000000" pitchFamily="34" charset="-128"/>
              <a:ea typeface="小塚ゴシック Pro H" panose="020B0800000000000000" pitchFamily="34" charset="-128"/>
            </a:endParaRPr>
          </a:p>
          <a:p>
            <a:pPr algn="ctr">
              <a:lnSpc>
                <a:spcPct val="150000"/>
              </a:lnSpc>
            </a:pPr>
            <a:r>
              <a:rPr lang="ja-JP" altLang="en-US" dirty="0" smtClean="0">
                <a:latin typeface="小塚ゴシック Pro H" panose="020B0800000000000000" pitchFamily="34" charset="-128"/>
                <a:ea typeface="小塚ゴシック Pro H" panose="020B0800000000000000" pitchFamily="34" charset="-128"/>
              </a:rPr>
              <a:t>　　　もぐもぐ</a:t>
            </a:r>
            <a:r>
              <a:rPr lang="ja-JP" altLang="en-US" dirty="0">
                <a:latin typeface="小塚ゴシック Pro H" panose="020B0800000000000000" pitchFamily="34" charset="-128"/>
                <a:ea typeface="小塚ゴシック Pro H" panose="020B0800000000000000" pitchFamily="34" charset="-128"/>
              </a:rPr>
              <a:t>。</a:t>
            </a:r>
            <a:endParaRPr kumimoji="1" lang="ja-JP" altLang="en-US" dirty="0">
              <a:latin typeface="小塚ゴシック Pro H" panose="020B0800000000000000" pitchFamily="34" charset="-128"/>
              <a:ea typeface="小塚ゴシック Pro H" panose="020B0800000000000000" pitchFamily="34" charset="-128"/>
            </a:endParaRPr>
          </a:p>
        </p:txBody>
      </p:sp>
      <p:grpSp>
        <p:nvGrpSpPr>
          <p:cNvPr id="11" name="グループ化 10"/>
          <p:cNvGrpSpPr/>
          <p:nvPr/>
        </p:nvGrpSpPr>
        <p:grpSpPr>
          <a:xfrm>
            <a:off x="5370064" y="1065305"/>
            <a:ext cx="3578224" cy="2814104"/>
            <a:chOff x="5370064" y="1065305"/>
            <a:chExt cx="3578224" cy="2814104"/>
          </a:xfrm>
        </p:grpSpPr>
        <p:grpSp>
          <p:nvGrpSpPr>
            <p:cNvPr id="12" name="グループ化 11"/>
            <p:cNvGrpSpPr/>
            <p:nvPr/>
          </p:nvGrpSpPr>
          <p:grpSpPr>
            <a:xfrm>
              <a:off x="5370064" y="1065305"/>
              <a:ext cx="3578224" cy="2814104"/>
              <a:chOff x="5370064" y="1065305"/>
              <a:chExt cx="3578224" cy="2814104"/>
            </a:xfrm>
          </p:grpSpPr>
          <p:sp>
            <p:nvSpPr>
              <p:cNvPr id="14" name="円形吹き出し 13"/>
              <p:cNvSpPr/>
              <p:nvPr/>
            </p:nvSpPr>
            <p:spPr>
              <a:xfrm>
                <a:off x="6910424" y="2022107"/>
                <a:ext cx="1908228" cy="1857302"/>
              </a:xfrm>
              <a:prstGeom prst="wedgeEllipseCallout">
                <a:avLst>
                  <a:gd name="adj1" fmla="val -63025"/>
                  <a:gd name="adj2" fmla="val -228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b="1" dirty="0">
                  <a:solidFill>
                    <a:schemeClr val="tx1"/>
                  </a:solidFill>
                </a:endParaRPr>
              </a:p>
            </p:txBody>
          </p:sp>
          <p:pic>
            <p:nvPicPr>
              <p:cNvPr id="15" name="図 14"/>
              <p:cNvPicPr>
                <a:picLocks noChangeAspect="1"/>
              </p:cNvPicPr>
              <p:nvPr/>
            </p:nvPicPr>
            <p:blipFill>
              <a:blip r:embed="rId4"/>
              <a:stretch>
                <a:fillRect/>
              </a:stretch>
            </p:blipFill>
            <p:spPr>
              <a:xfrm>
                <a:off x="5731513" y="2071011"/>
                <a:ext cx="866250" cy="1563750"/>
              </a:xfrm>
              <a:prstGeom prst="rect">
                <a:avLst/>
              </a:prstGeom>
            </p:spPr>
          </p:pic>
          <p:sp>
            <p:nvSpPr>
              <p:cNvPr id="16" name="テキスト ボックス 15"/>
              <p:cNvSpPr txBox="1"/>
              <p:nvPr/>
            </p:nvSpPr>
            <p:spPr>
              <a:xfrm>
                <a:off x="5370064" y="1065305"/>
                <a:ext cx="3578224" cy="934871"/>
              </a:xfrm>
              <a:prstGeom prst="rect">
                <a:avLst/>
              </a:prstGeom>
              <a:noFill/>
            </p:spPr>
            <p:txBody>
              <a:bodyPr wrap="none" rtlCol="0">
                <a:spAutoFit/>
              </a:bodyPr>
              <a:lstStyle/>
              <a:p>
                <a:pPr>
                  <a:lnSpc>
                    <a:spcPts val="3000"/>
                  </a:lnSpc>
                </a:pPr>
                <a:r>
                  <a:rPr lang="ja-JP" altLang="en-US" sz="2400" dirty="0">
                    <a:solidFill>
                      <a:schemeClr val="bg1"/>
                    </a:solidFill>
                    <a:latin typeface="小塚ゴシック Pro B" panose="020B0800000000000000" charset="-128"/>
                    <a:ea typeface="小塚ゴシック Pro B" panose="020B0800000000000000" charset="-128"/>
                  </a:rPr>
                  <a:t>飲みこむ前</a:t>
                </a:r>
                <a:r>
                  <a:rPr lang="ja-JP" altLang="en-US" sz="2400" dirty="0" smtClean="0">
                    <a:solidFill>
                      <a:schemeClr val="bg1"/>
                    </a:solidFill>
                    <a:latin typeface="小塚ゴシック Pro B" panose="020B0800000000000000" charset="-128"/>
                    <a:ea typeface="小塚ゴシック Pro B" panose="020B0800000000000000" charset="-128"/>
                  </a:rPr>
                  <a:t>に</a:t>
                </a:r>
                <a:endParaRPr lang="en-US" altLang="ja-JP" sz="2400" dirty="0" smtClean="0">
                  <a:solidFill>
                    <a:schemeClr val="bg1"/>
                  </a:solidFill>
                  <a:latin typeface="小塚ゴシック Pro B" panose="020B0800000000000000" charset="-128"/>
                  <a:ea typeface="小塚ゴシック Pro B" panose="020B0800000000000000" charset="-128"/>
                </a:endParaRPr>
              </a:p>
              <a:p>
                <a:pPr>
                  <a:lnSpc>
                    <a:spcPts val="3000"/>
                  </a:lnSpc>
                </a:pPr>
                <a:r>
                  <a:rPr lang="ja-JP" altLang="en-US" sz="2400" dirty="0" smtClean="0">
                    <a:solidFill>
                      <a:schemeClr val="bg1"/>
                    </a:solidFill>
                    <a:latin typeface="小塚ゴシック Pro B" panose="020B0800000000000000" charset="-128"/>
                    <a:ea typeface="小塚ゴシック Pro B" panose="020B0800000000000000" charset="-128"/>
                  </a:rPr>
                  <a:t>　　　あと</a:t>
                </a:r>
                <a:r>
                  <a:rPr lang="en-US" altLang="ja-JP" sz="2400" dirty="0">
                    <a:solidFill>
                      <a:schemeClr val="bg1"/>
                    </a:solidFill>
                    <a:latin typeface="小塚ゴシック Pro B" panose="020B0800000000000000" charset="-128"/>
                    <a:ea typeface="小塚ゴシック Pro B" panose="020B0800000000000000" charset="-128"/>
                  </a:rPr>
                  <a:t>10</a:t>
                </a:r>
                <a:r>
                  <a:rPr lang="ja-JP" altLang="en-US" sz="2400" dirty="0" smtClean="0">
                    <a:solidFill>
                      <a:schemeClr val="bg1"/>
                    </a:solidFill>
                    <a:latin typeface="小塚ゴシック Pro B" panose="020B0800000000000000" charset="-128"/>
                    <a:ea typeface="小塚ゴシック Pro B" panose="020B0800000000000000" charset="-128"/>
                  </a:rPr>
                  <a:t>回 </a:t>
                </a:r>
                <a:r>
                  <a:rPr lang="ja-JP" altLang="en-US" sz="4400" dirty="0" smtClean="0">
                    <a:solidFill>
                      <a:schemeClr val="bg1"/>
                    </a:solidFill>
                    <a:latin typeface="小塚ゴシック Pro B" panose="020B0800000000000000" charset="-128"/>
                    <a:ea typeface="小塚ゴシック Pro B" panose="020B0800000000000000" charset="-128"/>
                  </a:rPr>
                  <a:t>かむ</a:t>
                </a:r>
                <a:endParaRPr lang="en-US" altLang="ja-JP" sz="4400" dirty="0">
                  <a:solidFill>
                    <a:schemeClr val="bg1"/>
                  </a:solidFill>
                  <a:latin typeface="小塚ゴシック Pro B" panose="020B0800000000000000" charset="-128"/>
                  <a:ea typeface="小塚ゴシック Pro B" panose="020B0800000000000000" charset="-128"/>
                </a:endParaRPr>
              </a:p>
            </p:txBody>
          </p:sp>
        </p:grpSp>
        <p:sp>
          <p:nvSpPr>
            <p:cNvPr id="13" name="テキスト ボックス 12"/>
            <p:cNvSpPr txBox="1"/>
            <p:nvPr/>
          </p:nvSpPr>
          <p:spPr>
            <a:xfrm>
              <a:off x="6733005" y="2524120"/>
              <a:ext cx="2037738" cy="954107"/>
            </a:xfrm>
            <a:prstGeom prst="rect">
              <a:avLst/>
            </a:prstGeom>
            <a:noFill/>
          </p:spPr>
          <p:txBody>
            <a:bodyPr wrap="none" rtlCol="0">
              <a:spAutoFit/>
            </a:bodyPr>
            <a:lstStyle/>
            <a:p>
              <a:pPr algn="ctr"/>
              <a:r>
                <a:rPr lang="ja-JP" altLang="en-US" sz="2800" dirty="0" smtClean="0">
                  <a:latin typeface="小塚ゴシック Pro H" panose="020B0800000000000000" pitchFamily="34" charset="-128"/>
                  <a:ea typeface="小塚ゴシック Pro H" panose="020B0800000000000000" pitchFamily="34" charset="-128"/>
                </a:rPr>
                <a:t>あと　</a:t>
              </a:r>
              <a:endParaRPr lang="en-US" altLang="ja-JP" sz="2800" dirty="0" smtClean="0">
                <a:latin typeface="小塚ゴシック Pro H" panose="020B0800000000000000" pitchFamily="34" charset="-128"/>
                <a:ea typeface="小塚ゴシック Pro H" panose="020B0800000000000000" pitchFamily="34" charset="-128"/>
              </a:endParaRPr>
            </a:p>
            <a:p>
              <a:pPr algn="ctr"/>
              <a:r>
                <a:rPr lang="ja-JP" altLang="en-US" sz="2800" dirty="0">
                  <a:latin typeface="小塚ゴシック Pro H" panose="020B0800000000000000" pitchFamily="34" charset="-128"/>
                  <a:ea typeface="小塚ゴシック Pro H" panose="020B0800000000000000" pitchFamily="34" charset="-128"/>
                </a:rPr>
                <a:t>　</a:t>
              </a:r>
              <a:r>
                <a:rPr lang="ja-JP" altLang="en-US" sz="2800" dirty="0" smtClean="0">
                  <a:latin typeface="小塚ゴシック Pro H" panose="020B0800000000000000" pitchFamily="34" charset="-128"/>
                  <a:ea typeface="小塚ゴシック Pro H" panose="020B0800000000000000" pitchFamily="34" charset="-128"/>
                </a:rPr>
                <a:t>　</a:t>
              </a:r>
              <a:r>
                <a:rPr lang="en-US" altLang="ja-JP" sz="2800" dirty="0" smtClean="0">
                  <a:latin typeface="小塚ゴシック Pro H" panose="020B0800000000000000" pitchFamily="34" charset="-128"/>
                  <a:ea typeface="小塚ゴシック Pro H" panose="020B0800000000000000" pitchFamily="34" charset="-128"/>
                </a:rPr>
                <a:t>10</a:t>
              </a:r>
              <a:r>
                <a:rPr lang="ja-JP" altLang="en-US" sz="2800" dirty="0">
                  <a:latin typeface="小塚ゴシック Pro H" panose="020B0800000000000000" pitchFamily="34" charset="-128"/>
                  <a:ea typeface="小塚ゴシック Pro H" panose="020B0800000000000000" pitchFamily="34" charset="-128"/>
                </a:rPr>
                <a:t>回！</a:t>
              </a:r>
              <a:endParaRPr kumimoji="1" lang="ja-JP" altLang="en-US" sz="2800" dirty="0">
                <a:latin typeface="小塚ゴシック Pro H" panose="020B0800000000000000" pitchFamily="34" charset="-128"/>
                <a:ea typeface="小塚ゴシック Pro H" panose="020B0800000000000000" pitchFamily="34" charset="-128"/>
              </a:endParaRPr>
            </a:p>
          </p:txBody>
        </p:sp>
      </p:grpSp>
      <p:grpSp>
        <p:nvGrpSpPr>
          <p:cNvPr id="17" name="グループ化 16"/>
          <p:cNvGrpSpPr/>
          <p:nvPr/>
        </p:nvGrpSpPr>
        <p:grpSpPr>
          <a:xfrm>
            <a:off x="107616" y="4237651"/>
            <a:ext cx="3533340" cy="2389109"/>
            <a:chOff x="107616" y="4237651"/>
            <a:chExt cx="3533340" cy="2389109"/>
          </a:xfrm>
        </p:grpSpPr>
        <p:pic>
          <p:nvPicPr>
            <p:cNvPr id="18" name="図 17"/>
            <p:cNvPicPr>
              <a:picLocks noChangeAspect="1"/>
            </p:cNvPicPr>
            <p:nvPr/>
          </p:nvPicPr>
          <p:blipFill>
            <a:blip r:embed="rId5"/>
            <a:stretch>
              <a:fillRect/>
            </a:stretch>
          </p:blipFill>
          <p:spPr>
            <a:xfrm>
              <a:off x="1932727" y="5130510"/>
              <a:ext cx="1653750" cy="1496250"/>
            </a:xfrm>
            <a:prstGeom prst="rect">
              <a:avLst/>
            </a:prstGeom>
          </p:spPr>
        </p:pic>
        <p:sp>
          <p:nvSpPr>
            <p:cNvPr id="19" name="テキスト ボックス 18"/>
            <p:cNvSpPr txBox="1"/>
            <p:nvPr/>
          </p:nvSpPr>
          <p:spPr>
            <a:xfrm>
              <a:off x="107616" y="4237651"/>
              <a:ext cx="3533340" cy="934871"/>
            </a:xfrm>
            <a:prstGeom prst="rect">
              <a:avLst/>
            </a:prstGeom>
            <a:noFill/>
          </p:spPr>
          <p:txBody>
            <a:bodyPr wrap="none" rtlCol="0">
              <a:spAutoFit/>
            </a:bodyPr>
            <a:lstStyle/>
            <a:p>
              <a:pPr>
                <a:lnSpc>
                  <a:spcPts val="3000"/>
                </a:lnSpc>
              </a:pPr>
              <a:r>
                <a:rPr lang="ja-JP" altLang="en-US" sz="2400" dirty="0">
                  <a:solidFill>
                    <a:schemeClr val="bg1"/>
                  </a:solidFill>
                  <a:latin typeface="小塚ゴシック Pro B" panose="020B0800000000000000" charset="-128"/>
                  <a:ea typeface="小塚ゴシック Pro B" panose="020B0800000000000000" charset="-128"/>
                </a:rPr>
                <a:t>食べものの形</a:t>
              </a:r>
              <a:r>
                <a:rPr lang="ja-JP" altLang="en-US" sz="2400" dirty="0" smtClean="0">
                  <a:solidFill>
                    <a:schemeClr val="bg1"/>
                  </a:solidFill>
                  <a:latin typeface="小塚ゴシック Pro B" panose="020B0800000000000000" charset="-128"/>
                  <a:ea typeface="小塚ゴシック Pro B" panose="020B0800000000000000" charset="-128"/>
                </a:rPr>
                <a:t>が</a:t>
              </a:r>
              <a:endParaRPr lang="en-US" altLang="ja-JP" sz="2400" dirty="0" smtClean="0">
                <a:solidFill>
                  <a:schemeClr val="bg1"/>
                </a:solidFill>
                <a:latin typeface="小塚ゴシック Pro B" panose="020B0800000000000000" charset="-128"/>
                <a:ea typeface="小塚ゴシック Pro B" panose="020B0800000000000000" charset="-128"/>
              </a:endParaRPr>
            </a:p>
            <a:p>
              <a:pPr>
                <a:lnSpc>
                  <a:spcPts val="3000"/>
                </a:lnSpc>
              </a:pPr>
              <a:r>
                <a:rPr lang="ja-JP" altLang="en-US" sz="2400" dirty="0" smtClean="0">
                  <a:solidFill>
                    <a:schemeClr val="bg1"/>
                  </a:solidFill>
                  <a:latin typeface="小塚ゴシック Pro B" panose="020B0800000000000000" charset="-128"/>
                  <a:ea typeface="小塚ゴシック Pro B" panose="020B0800000000000000" charset="-128"/>
                </a:rPr>
                <a:t>　なく</a:t>
              </a:r>
              <a:r>
                <a:rPr lang="ja-JP" altLang="en-US" sz="2400" dirty="0">
                  <a:solidFill>
                    <a:schemeClr val="bg1"/>
                  </a:solidFill>
                  <a:latin typeface="小塚ゴシック Pro B" panose="020B0800000000000000" charset="-128"/>
                  <a:ea typeface="小塚ゴシック Pro B" panose="020B0800000000000000" charset="-128"/>
                </a:rPr>
                <a:t>なる</a:t>
              </a:r>
              <a:r>
                <a:rPr lang="ja-JP" altLang="en-US" sz="2400" dirty="0" smtClean="0">
                  <a:solidFill>
                    <a:schemeClr val="bg1"/>
                  </a:solidFill>
                  <a:latin typeface="小塚ゴシック Pro B" panose="020B0800000000000000" charset="-128"/>
                  <a:ea typeface="小塚ゴシック Pro B" panose="020B0800000000000000" charset="-128"/>
                </a:rPr>
                <a:t>まで </a:t>
              </a:r>
              <a:r>
                <a:rPr lang="ja-JP" altLang="en-US" sz="4400" dirty="0" smtClean="0">
                  <a:solidFill>
                    <a:schemeClr val="bg1"/>
                  </a:solidFill>
                  <a:latin typeface="小塚ゴシック Pro B" panose="020B0800000000000000" charset="-128"/>
                  <a:ea typeface="小塚ゴシック Pro B" panose="020B0800000000000000" charset="-128"/>
                </a:rPr>
                <a:t>かむ</a:t>
              </a:r>
              <a:endParaRPr lang="en-US" altLang="ja-JP" sz="4400" dirty="0">
                <a:solidFill>
                  <a:schemeClr val="bg1"/>
                </a:solidFill>
                <a:latin typeface="小塚ゴシック Pro B" panose="020B0800000000000000" charset="-128"/>
                <a:ea typeface="小塚ゴシック Pro B" panose="020B0800000000000000" charset="-128"/>
              </a:endParaRPr>
            </a:p>
          </p:txBody>
        </p:sp>
        <p:sp>
          <p:nvSpPr>
            <p:cNvPr id="20" name="円形吹き出し 19"/>
            <p:cNvSpPr/>
            <p:nvPr/>
          </p:nvSpPr>
          <p:spPr>
            <a:xfrm>
              <a:off x="251022" y="5200470"/>
              <a:ext cx="1908228" cy="1342540"/>
            </a:xfrm>
            <a:prstGeom prst="wedgeEllipseCallout">
              <a:avLst>
                <a:gd name="adj1" fmla="val 58269"/>
                <a:gd name="adj2" fmla="val -344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b="1" dirty="0">
                <a:solidFill>
                  <a:schemeClr val="tx1"/>
                </a:solidFill>
              </a:endParaRPr>
            </a:p>
          </p:txBody>
        </p:sp>
        <p:sp>
          <p:nvSpPr>
            <p:cNvPr id="21" name="テキスト ボックス 20"/>
            <p:cNvSpPr txBox="1"/>
            <p:nvPr/>
          </p:nvSpPr>
          <p:spPr>
            <a:xfrm>
              <a:off x="381965" y="5444068"/>
              <a:ext cx="1620957" cy="954107"/>
            </a:xfrm>
            <a:prstGeom prst="rect">
              <a:avLst/>
            </a:prstGeom>
            <a:noFill/>
          </p:spPr>
          <p:txBody>
            <a:bodyPr wrap="none" rtlCol="0">
              <a:spAutoFit/>
            </a:bodyPr>
            <a:lstStyle/>
            <a:p>
              <a:pPr algn="ctr"/>
              <a:r>
                <a:rPr lang="ja-JP" altLang="en-US" sz="2800" dirty="0" smtClean="0">
                  <a:latin typeface="小塚ゴシック Pro H" panose="020B0800000000000000" pitchFamily="34" charset="-128"/>
                  <a:ea typeface="小塚ゴシック Pro H" panose="020B0800000000000000" pitchFamily="34" charset="-128"/>
                </a:rPr>
                <a:t>ドロ～　</a:t>
              </a:r>
              <a:endParaRPr lang="en-US" altLang="ja-JP" sz="2800" dirty="0" smtClean="0">
                <a:latin typeface="小塚ゴシック Pro H" panose="020B0800000000000000" pitchFamily="34" charset="-128"/>
                <a:ea typeface="小塚ゴシック Pro H" panose="020B0800000000000000" pitchFamily="34" charset="-128"/>
              </a:endParaRPr>
            </a:p>
            <a:p>
              <a:pPr algn="ctr"/>
              <a:r>
                <a:rPr lang="ja-JP" altLang="en-US" sz="2800" dirty="0">
                  <a:latin typeface="小塚ゴシック Pro H" panose="020B0800000000000000" pitchFamily="34" charset="-128"/>
                  <a:ea typeface="小塚ゴシック Pro H" panose="020B0800000000000000" pitchFamily="34" charset="-128"/>
                </a:rPr>
                <a:t>　</a:t>
              </a:r>
              <a:r>
                <a:rPr lang="ja-JP" altLang="en-US" sz="2800" dirty="0" smtClean="0">
                  <a:latin typeface="小塚ゴシック Pro H" panose="020B0800000000000000" pitchFamily="34" charset="-128"/>
                  <a:ea typeface="小塚ゴシック Pro H" panose="020B0800000000000000" pitchFamily="34" charset="-128"/>
                </a:rPr>
                <a:t>ドロ～</a:t>
              </a:r>
              <a:endParaRPr kumimoji="1" lang="ja-JP" altLang="en-US" sz="2800" dirty="0">
                <a:latin typeface="小塚ゴシック Pro H" panose="020B0800000000000000" pitchFamily="34" charset="-128"/>
                <a:ea typeface="小塚ゴシック Pro H" panose="020B0800000000000000" pitchFamily="34" charset="-128"/>
              </a:endParaRPr>
            </a:p>
          </p:txBody>
        </p:sp>
      </p:grpSp>
      <p:grpSp>
        <p:nvGrpSpPr>
          <p:cNvPr id="22" name="グループ化 21"/>
          <p:cNvGrpSpPr/>
          <p:nvPr/>
        </p:nvGrpSpPr>
        <p:grpSpPr>
          <a:xfrm>
            <a:off x="5448981" y="4026586"/>
            <a:ext cx="3600354" cy="2600174"/>
            <a:chOff x="5469071" y="4026586"/>
            <a:chExt cx="3600354" cy="2600174"/>
          </a:xfrm>
        </p:grpSpPr>
        <p:pic>
          <p:nvPicPr>
            <p:cNvPr id="23" name="図 22"/>
            <p:cNvPicPr>
              <a:picLocks noChangeAspect="1"/>
            </p:cNvPicPr>
            <p:nvPr/>
          </p:nvPicPr>
          <p:blipFill>
            <a:blip r:embed="rId6"/>
            <a:stretch>
              <a:fillRect/>
            </a:stretch>
          </p:blipFill>
          <p:spPr>
            <a:xfrm>
              <a:off x="5469071" y="5065304"/>
              <a:ext cx="1192878" cy="1500321"/>
            </a:xfrm>
            <a:prstGeom prst="rect">
              <a:avLst/>
            </a:prstGeom>
          </p:spPr>
        </p:pic>
        <p:sp>
          <p:nvSpPr>
            <p:cNvPr id="24" name="テキスト ボックス 23"/>
            <p:cNvSpPr txBox="1"/>
            <p:nvPr/>
          </p:nvSpPr>
          <p:spPr>
            <a:xfrm>
              <a:off x="5536085" y="4026586"/>
              <a:ext cx="3533340" cy="934871"/>
            </a:xfrm>
            <a:prstGeom prst="rect">
              <a:avLst/>
            </a:prstGeom>
            <a:noFill/>
          </p:spPr>
          <p:txBody>
            <a:bodyPr wrap="none" rtlCol="0">
              <a:spAutoFit/>
            </a:bodyPr>
            <a:lstStyle/>
            <a:p>
              <a:pPr>
                <a:lnSpc>
                  <a:spcPts val="3000"/>
                </a:lnSpc>
              </a:pPr>
              <a:r>
                <a:rPr lang="ja-JP" altLang="en-US" sz="2400" dirty="0">
                  <a:solidFill>
                    <a:schemeClr val="bg1"/>
                  </a:solidFill>
                  <a:latin typeface="小塚ゴシック Pro B" panose="020B0800000000000000" charset="-128"/>
                  <a:ea typeface="小塚ゴシック Pro B" panose="020B0800000000000000" charset="-128"/>
                </a:rPr>
                <a:t>おいしさ</a:t>
              </a:r>
              <a:r>
                <a:rPr lang="ja-JP" altLang="en-US" sz="2400" dirty="0" smtClean="0">
                  <a:solidFill>
                    <a:schemeClr val="bg1"/>
                  </a:solidFill>
                  <a:latin typeface="小塚ゴシック Pro B" panose="020B0800000000000000" charset="-128"/>
                  <a:ea typeface="小塚ゴシック Pro B" panose="020B0800000000000000" charset="-128"/>
                </a:rPr>
                <a:t>を</a:t>
              </a:r>
              <a:endParaRPr lang="en-US" altLang="ja-JP" sz="2400" dirty="0" smtClean="0">
                <a:solidFill>
                  <a:schemeClr val="bg1"/>
                </a:solidFill>
                <a:latin typeface="小塚ゴシック Pro B" panose="020B0800000000000000" charset="-128"/>
                <a:ea typeface="小塚ゴシック Pro B" panose="020B0800000000000000" charset="-128"/>
              </a:endParaRPr>
            </a:p>
            <a:p>
              <a:pPr>
                <a:lnSpc>
                  <a:spcPts val="3000"/>
                </a:lnSpc>
              </a:pPr>
              <a:r>
                <a:rPr lang="ja-JP" altLang="en-US" sz="2400" dirty="0" smtClean="0">
                  <a:solidFill>
                    <a:schemeClr val="bg1"/>
                  </a:solidFill>
                  <a:latin typeface="小塚ゴシック Pro B" panose="020B0800000000000000" charset="-128"/>
                  <a:ea typeface="小塚ゴシック Pro B" panose="020B0800000000000000" charset="-128"/>
                </a:rPr>
                <a:t>　　感じるまで </a:t>
              </a:r>
              <a:r>
                <a:rPr lang="ja-JP" altLang="en-US" sz="4400" dirty="0" smtClean="0">
                  <a:solidFill>
                    <a:schemeClr val="bg1"/>
                  </a:solidFill>
                  <a:latin typeface="小塚ゴシック Pro B" panose="020B0800000000000000" charset="-128"/>
                  <a:ea typeface="小塚ゴシック Pro B" panose="020B0800000000000000" charset="-128"/>
                </a:rPr>
                <a:t>かむ</a:t>
              </a:r>
              <a:endParaRPr lang="en-US" altLang="ja-JP" sz="4400" dirty="0">
                <a:solidFill>
                  <a:schemeClr val="bg1"/>
                </a:solidFill>
                <a:latin typeface="小塚ゴシック Pro B" panose="020B0800000000000000" charset="-128"/>
                <a:ea typeface="小塚ゴシック Pro B" panose="020B0800000000000000" charset="-128"/>
              </a:endParaRPr>
            </a:p>
          </p:txBody>
        </p:sp>
        <p:sp>
          <p:nvSpPr>
            <p:cNvPr id="25" name="円形吹き出し 24"/>
            <p:cNvSpPr/>
            <p:nvPr/>
          </p:nvSpPr>
          <p:spPr>
            <a:xfrm>
              <a:off x="6819143" y="5688704"/>
              <a:ext cx="2073878" cy="938056"/>
            </a:xfrm>
            <a:prstGeom prst="wedgeEllipseCallout">
              <a:avLst>
                <a:gd name="adj1" fmla="val -58510"/>
                <a:gd name="adj2" fmla="val -4041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b="1" dirty="0">
                <a:solidFill>
                  <a:schemeClr val="tx1"/>
                </a:solidFill>
              </a:endParaRPr>
            </a:p>
          </p:txBody>
        </p:sp>
        <p:sp>
          <p:nvSpPr>
            <p:cNvPr id="26" name="テキスト ボックス 25"/>
            <p:cNvSpPr txBox="1"/>
            <p:nvPr/>
          </p:nvSpPr>
          <p:spPr>
            <a:xfrm>
              <a:off x="6943605" y="5921121"/>
              <a:ext cx="1980030" cy="523220"/>
            </a:xfrm>
            <a:prstGeom prst="rect">
              <a:avLst/>
            </a:prstGeom>
            <a:noFill/>
          </p:spPr>
          <p:txBody>
            <a:bodyPr wrap="none" rtlCol="0">
              <a:spAutoFit/>
            </a:bodyPr>
            <a:lstStyle/>
            <a:p>
              <a:pPr algn="ctr"/>
              <a:r>
                <a:rPr lang="ja-JP" altLang="en-US" sz="2800" dirty="0">
                  <a:solidFill>
                    <a:schemeClr val="bg1"/>
                  </a:solidFill>
                  <a:latin typeface="小塚ゴシック Pro H" panose="020B0800000000000000" pitchFamily="34" charset="-128"/>
                  <a:ea typeface="小塚ゴシック Pro H" panose="020B0800000000000000" pitchFamily="34" charset="-128"/>
                </a:rPr>
                <a:t>おいしい！</a:t>
              </a:r>
            </a:p>
          </p:txBody>
        </p:sp>
      </p:grpSp>
      <p:grpSp>
        <p:nvGrpSpPr>
          <p:cNvPr id="27" name="グループ化 26"/>
          <p:cNvGrpSpPr/>
          <p:nvPr/>
        </p:nvGrpSpPr>
        <p:grpSpPr>
          <a:xfrm>
            <a:off x="7157814" y="4852412"/>
            <a:ext cx="1334277" cy="773739"/>
            <a:chOff x="7157814" y="4852412"/>
            <a:chExt cx="1334277" cy="773739"/>
          </a:xfrm>
        </p:grpSpPr>
        <p:sp>
          <p:nvSpPr>
            <p:cNvPr id="28" name="角丸四角形吹き出し 27"/>
            <p:cNvSpPr/>
            <p:nvPr/>
          </p:nvSpPr>
          <p:spPr>
            <a:xfrm>
              <a:off x="7157814" y="4852412"/>
              <a:ext cx="1334277" cy="728508"/>
            </a:xfrm>
            <a:prstGeom prst="wedgeRoundRectCallout">
              <a:avLst>
                <a:gd name="adj1" fmla="val -113141"/>
                <a:gd name="adj2" fmla="val 61221"/>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335875" y="5102931"/>
              <a:ext cx="978153" cy="523220"/>
            </a:xfrm>
            <a:prstGeom prst="rect">
              <a:avLst/>
            </a:prstGeom>
            <a:noFill/>
          </p:spPr>
          <p:txBody>
            <a:bodyPr wrap="none" rtlCol="0">
              <a:spAutoFit/>
            </a:bodyPr>
            <a:lstStyle/>
            <a:p>
              <a:pPr algn="ctr"/>
              <a:r>
                <a:rPr lang="ja-JP" altLang="en-US" sz="2800" dirty="0" smtClean="0">
                  <a:latin typeface="小塚ゴシック Pro H" panose="020B0800000000000000" pitchFamily="34" charset="-128"/>
                  <a:ea typeface="小塚ゴシック Pro H" panose="020B0800000000000000" pitchFamily="34" charset="-128"/>
                </a:rPr>
                <a:t>食 塊</a:t>
              </a:r>
              <a:endParaRPr lang="ja-JP" altLang="en-US" sz="2800" dirty="0">
                <a:latin typeface="小塚ゴシック Pro H" panose="020B0800000000000000" pitchFamily="34" charset="-128"/>
                <a:ea typeface="小塚ゴシック Pro H" panose="020B0800000000000000" pitchFamily="34" charset="-128"/>
              </a:endParaRPr>
            </a:p>
          </p:txBody>
        </p:sp>
        <p:sp>
          <p:nvSpPr>
            <p:cNvPr id="30" name="テキスト ボックス 29"/>
            <p:cNvSpPr txBox="1"/>
            <p:nvPr/>
          </p:nvSpPr>
          <p:spPr>
            <a:xfrm>
              <a:off x="7347897" y="4886838"/>
              <a:ext cx="954107" cy="276999"/>
            </a:xfrm>
            <a:prstGeom prst="rect">
              <a:avLst/>
            </a:prstGeom>
            <a:noFill/>
          </p:spPr>
          <p:txBody>
            <a:bodyPr wrap="none" rtlCol="0">
              <a:spAutoFit/>
            </a:bodyPr>
            <a:lstStyle/>
            <a:p>
              <a:pPr algn="ctr"/>
              <a:r>
                <a:rPr lang="ja-JP" altLang="en-US" sz="1200" dirty="0" err="1" smtClean="0">
                  <a:latin typeface="小塚ゴシック Pro H" panose="020B0800000000000000" pitchFamily="34" charset="-128"/>
                  <a:ea typeface="小塚ゴシック Pro H" panose="020B0800000000000000" pitchFamily="34" charset="-128"/>
                </a:rPr>
                <a:t>しょく</a:t>
              </a:r>
              <a:r>
                <a:rPr lang="ja-JP" altLang="en-US" sz="1200" dirty="0" smtClean="0">
                  <a:latin typeface="小塚ゴシック Pro H" panose="020B0800000000000000" pitchFamily="34" charset="-128"/>
                  <a:ea typeface="小塚ゴシック Pro H" panose="020B0800000000000000" pitchFamily="34" charset="-128"/>
                </a:rPr>
                <a:t>かい</a:t>
              </a:r>
              <a:endParaRPr lang="ja-JP" altLang="en-US" sz="1200" dirty="0">
                <a:latin typeface="小塚ゴシック Pro H" panose="020B0800000000000000" pitchFamily="34" charset="-128"/>
                <a:ea typeface="小塚ゴシック Pro H" panose="020B0800000000000000" pitchFamily="34" charset="-128"/>
              </a:endParaRPr>
            </a:p>
          </p:txBody>
        </p:sp>
      </p:grpSp>
    </p:spTree>
    <p:extLst>
      <p:ext uri="{BB962C8B-B14F-4D97-AF65-F5344CB8AC3E}">
        <p14:creationId xmlns:p14="http://schemas.microsoft.com/office/powerpoint/2010/main" val="251113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よくかむと　いいことがたくさんあります　</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53008" y="1362268"/>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59698" y="1362268"/>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4766387" y="1362268"/>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973077" y="1362268"/>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53008" y="4117909"/>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59698" y="4117909"/>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766387" y="4117909"/>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973077" y="4117909"/>
            <a:ext cx="1800000" cy="21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stretch>
            <a:fillRect/>
          </a:stretch>
        </p:blipFill>
        <p:spPr>
          <a:xfrm>
            <a:off x="448912" y="1760583"/>
            <a:ext cx="1136250" cy="1620000"/>
          </a:xfrm>
          <a:prstGeom prst="rect">
            <a:avLst/>
          </a:prstGeom>
        </p:spPr>
      </p:pic>
      <p:pic>
        <p:nvPicPr>
          <p:cNvPr id="13" name="図 12"/>
          <p:cNvPicPr>
            <a:picLocks noChangeAspect="1"/>
          </p:cNvPicPr>
          <p:nvPr/>
        </p:nvPicPr>
        <p:blipFill>
          <a:blip r:embed="rId4"/>
          <a:stretch>
            <a:fillRect/>
          </a:stretch>
        </p:blipFill>
        <p:spPr>
          <a:xfrm>
            <a:off x="2760169" y="2142363"/>
            <a:ext cx="1087946" cy="899369"/>
          </a:xfrm>
          <a:prstGeom prst="rect">
            <a:avLst/>
          </a:prstGeom>
        </p:spPr>
      </p:pic>
      <p:pic>
        <p:nvPicPr>
          <p:cNvPr id="14" name="図 13"/>
          <p:cNvPicPr>
            <a:picLocks noChangeAspect="1"/>
          </p:cNvPicPr>
          <p:nvPr/>
        </p:nvPicPr>
        <p:blipFill>
          <a:blip r:embed="rId5"/>
          <a:stretch>
            <a:fillRect/>
          </a:stretch>
        </p:blipFill>
        <p:spPr>
          <a:xfrm>
            <a:off x="4812203" y="2195370"/>
            <a:ext cx="1002851" cy="731492"/>
          </a:xfrm>
          <a:prstGeom prst="rect">
            <a:avLst/>
          </a:prstGeom>
        </p:spPr>
      </p:pic>
      <p:pic>
        <p:nvPicPr>
          <p:cNvPr id="15" name="図 14"/>
          <p:cNvPicPr>
            <a:picLocks noChangeAspect="1"/>
          </p:cNvPicPr>
          <p:nvPr/>
        </p:nvPicPr>
        <p:blipFill>
          <a:blip r:embed="rId6"/>
          <a:stretch>
            <a:fillRect/>
          </a:stretch>
        </p:blipFill>
        <p:spPr>
          <a:xfrm>
            <a:off x="7049610" y="1554797"/>
            <a:ext cx="1102090" cy="1519097"/>
          </a:xfrm>
          <a:prstGeom prst="rect">
            <a:avLst/>
          </a:prstGeom>
        </p:spPr>
      </p:pic>
      <p:pic>
        <p:nvPicPr>
          <p:cNvPr id="16" name="図 15"/>
          <p:cNvPicPr>
            <a:picLocks noChangeAspect="1"/>
          </p:cNvPicPr>
          <p:nvPr/>
        </p:nvPicPr>
        <p:blipFill>
          <a:blip r:embed="rId7"/>
          <a:stretch>
            <a:fillRect/>
          </a:stretch>
        </p:blipFill>
        <p:spPr>
          <a:xfrm>
            <a:off x="423884" y="4580746"/>
            <a:ext cx="1117389" cy="1234325"/>
          </a:xfrm>
          <a:prstGeom prst="rect">
            <a:avLst/>
          </a:prstGeom>
        </p:spPr>
      </p:pic>
      <p:pic>
        <p:nvPicPr>
          <p:cNvPr id="17" name="図 16"/>
          <p:cNvPicPr>
            <a:picLocks noChangeAspect="1"/>
          </p:cNvPicPr>
          <p:nvPr/>
        </p:nvPicPr>
        <p:blipFill>
          <a:blip r:embed="rId8"/>
          <a:stretch>
            <a:fillRect/>
          </a:stretch>
        </p:blipFill>
        <p:spPr>
          <a:xfrm>
            <a:off x="2646550" y="4948227"/>
            <a:ext cx="1120309" cy="1050909"/>
          </a:xfrm>
          <a:prstGeom prst="rect">
            <a:avLst/>
          </a:prstGeom>
        </p:spPr>
      </p:pic>
      <p:pic>
        <p:nvPicPr>
          <p:cNvPr id="18" name="図 17"/>
          <p:cNvPicPr>
            <a:picLocks noChangeAspect="1"/>
          </p:cNvPicPr>
          <p:nvPr/>
        </p:nvPicPr>
        <p:blipFill>
          <a:blip r:embed="rId9"/>
          <a:stretch>
            <a:fillRect/>
          </a:stretch>
        </p:blipFill>
        <p:spPr>
          <a:xfrm>
            <a:off x="4892685" y="4898553"/>
            <a:ext cx="1091250" cy="1080000"/>
          </a:xfrm>
          <a:prstGeom prst="rect">
            <a:avLst/>
          </a:prstGeom>
        </p:spPr>
      </p:pic>
      <p:pic>
        <p:nvPicPr>
          <p:cNvPr id="19" name="図 18"/>
          <p:cNvPicPr>
            <a:picLocks noChangeAspect="1"/>
          </p:cNvPicPr>
          <p:nvPr/>
        </p:nvPicPr>
        <p:blipFill>
          <a:blip r:embed="rId10"/>
          <a:stretch>
            <a:fillRect/>
          </a:stretch>
        </p:blipFill>
        <p:spPr>
          <a:xfrm>
            <a:off x="7113476" y="4782053"/>
            <a:ext cx="1148467" cy="1316777"/>
          </a:xfrm>
          <a:prstGeom prst="rect">
            <a:avLst/>
          </a:prstGeom>
        </p:spPr>
      </p:pic>
      <p:sp>
        <p:nvSpPr>
          <p:cNvPr id="20" name="正方形/長方形 19"/>
          <p:cNvSpPr/>
          <p:nvPr/>
        </p:nvSpPr>
        <p:spPr>
          <a:xfrm>
            <a:off x="1437644" y="928284"/>
            <a:ext cx="954108" cy="1015663"/>
          </a:xfrm>
          <a:prstGeom prst="rect">
            <a:avLst/>
          </a:prstGeom>
          <a:noFill/>
        </p:spPr>
        <p:txBody>
          <a:bodyPr wrap="none" lIns="91440" tIns="45720" rIns="91440" bIns="45720">
            <a:spAutoFit/>
          </a:bodyPr>
          <a:lstStyle/>
          <a:p>
            <a:pPr algn="ctr"/>
            <a:r>
              <a:rPr kumimoji="1" lang="ja-JP" altLang="en-US" sz="6000" b="1" cap="none" spc="0" dirty="0" smtClean="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ひ</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1" name="正方形/長方形 20"/>
          <p:cNvSpPr/>
          <p:nvPr/>
        </p:nvSpPr>
        <p:spPr>
          <a:xfrm>
            <a:off x="1464989" y="3675467"/>
            <a:ext cx="954108" cy="1015663"/>
          </a:xfrm>
          <a:prstGeom prst="rect">
            <a:avLst/>
          </a:prstGeom>
          <a:noFill/>
        </p:spPr>
        <p:txBody>
          <a:bodyPr wrap="none" lIns="91440" tIns="45720" rIns="91440" bIns="45720">
            <a:spAutoFit/>
          </a:bodyPr>
          <a:lstStyle/>
          <a:p>
            <a:pPr algn="ctr"/>
            <a:r>
              <a:rPr lang="ja-JP" altLang="en-US" sz="6000" b="1" dirty="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は</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2" name="正方形/長方形 21"/>
          <p:cNvSpPr/>
          <p:nvPr/>
        </p:nvSpPr>
        <p:spPr>
          <a:xfrm>
            <a:off x="3714018" y="973501"/>
            <a:ext cx="954107" cy="1015663"/>
          </a:xfrm>
          <a:prstGeom prst="rect">
            <a:avLst/>
          </a:prstGeom>
          <a:noFill/>
        </p:spPr>
        <p:txBody>
          <a:bodyPr wrap="none" lIns="91440" tIns="45720" rIns="91440" bIns="45720">
            <a:spAutoFit/>
          </a:bodyPr>
          <a:lstStyle/>
          <a:p>
            <a:pPr algn="ctr"/>
            <a:r>
              <a:rPr lang="ja-JP" altLang="en-US" sz="6000" b="1" dirty="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み</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3" name="正方形/長方形 22"/>
          <p:cNvSpPr/>
          <p:nvPr/>
        </p:nvSpPr>
        <p:spPr>
          <a:xfrm>
            <a:off x="8028930" y="994317"/>
            <a:ext cx="954108" cy="1015663"/>
          </a:xfrm>
          <a:prstGeom prst="rect">
            <a:avLst/>
          </a:prstGeom>
          <a:noFill/>
        </p:spPr>
        <p:txBody>
          <a:bodyPr wrap="none" lIns="91440" tIns="45720" rIns="91440" bIns="45720">
            <a:spAutoFit/>
          </a:bodyPr>
          <a:lstStyle/>
          <a:p>
            <a:pPr algn="ctr"/>
            <a:r>
              <a:rPr lang="ja-JP" altLang="en-US" sz="6000" b="1" dirty="0" smtClean="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の</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4" name="正方形/長方形 23"/>
          <p:cNvSpPr/>
          <p:nvPr/>
        </p:nvSpPr>
        <p:spPr>
          <a:xfrm>
            <a:off x="5860628" y="955697"/>
            <a:ext cx="954108" cy="1015663"/>
          </a:xfrm>
          <a:prstGeom prst="rect">
            <a:avLst/>
          </a:prstGeom>
          <a:noFill/>
        </p:spPr>
        <p:txBody>
          <a:bodyPr wrap="none" lIns="91440" tIns="45720" rIns="91440" bIns="45720">
            <a:spAutoFit/>
          </a:bodyPr>
          <a:lstStyle/>
          <a:p>
            <a:pPr algn="ctr"/>
            <a:r>
              <a:rPr lang="ja-JP" altLang="en-US" sz="6000" b="1" dirty="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こ</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5" name="正方形/長方形 24"/>
          <p:cNvSpPr/>
          <p:nvPr/>
        </p:nvSpPr>
        <p:spPr>
          <a:xfrm>
            <a:off x="3671679" y="3709478"/>
            <a:ext cx="954108" cy="1015663"/>
          </a:xfrm>
          <a:prstGeom prst="rect">
            <a:avLst/>
          </a:prstGeom>
          <a:noFill/>
        </p:spPr>
        <p:txBody>
          <a:bodyPr wrap="none" lIns="91440" tIns="45720" rIns="91440" bIns="45720">
            <a:spAutoFit/>
          </a:bodyPr>
          <a:lstStyle/>
          <a:p>
            <a:pPr algn="ctr"/>
            <a:r>
              <a:rPr lang="ja-JP" altLang="en-US" sz="6000" b="1" dirty="0" smtClean="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が</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6" name="正方形/長方形 25"/>
          <p:cNvSpPr/>
          <p:nvPr/>
        </p:nvSpPr>
        <p:spPr>
          <a:xfrm>
            <a:off x="5641299" y="3709477"/>
            <a:ext cx="1338829" cy="1015663"/>
          </a:xfrm>
          <a:prstGeom prst="rect">
            <a:avLst/>
          </a:prstGeom>
          <a:noFill/>
        </p:spPr>
        <p:txBody>
          <a:bodyPr wrap="none" lIns="91440" tIns="45720" rIns="91440" bIns="45720">
            <a:spAutoFit/>
          </a:bodyPr>
          <a:lstStyle/>
          <a:p>
            <a:pPr algn="ctr"/>
            <a:r>
              <a:rPr lang="ja-JP" altLang="en-US" sz="6000" b="1" dirty="0" smtClean="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いｰ</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7" name="正方形/長方形 26"/>
          <p:cNvSpPr/>
          <p:nvPr/>
        </p:nvSpPr>
        <p:spPr>
          <a:xfrm>
            <a:off x="7945168" y="3727983"/>
            <a:ext cx="954107" cy="1015663"/>
          </a:xfrm>
          <a:prstGeom prst="rect">
            <a:avLst/>
          </a:prstGeom>
          <a:noFill/>
        </p:spPr>
        <p:txBody>
          <a:bodyPr wrap="none" lIns="91440" tIns="45720" rIns="91440" bIns="45720">
            <a:spAutoFit/>
          </a:bodyPr>
          <a:lstStyle/>
          <a:p>
            <a:pPr algn="ctr"/>
            <a:r>
              <a:rPr lang="ja-JP" altLang="en-US" sz="6000" b="1" dirty="0">
                <a:ln w="38100">
                  <a:solidFill>
                    <a:schemeClr val="tx1"/>
                  </a:solidFill>
                  <a:prstDash val="solid"/>
                </a:ln>
                <a:solidFill>
                  <a:srgbClr val="FFFF00"/>
                </a:solidFill>
                <a:effectLst>
                  <a:outerShdw blurRad="12700" dist="38100" dir="2700000" algn="tl" rotWithShape="0">
                    <a:schemeClr val="bg1">
                      <a:lumMod val="50000"/>
                    </a:schemeClr>
                  </a:outerShdw>
                </a:effectLst>
                <a:latin typeface="小塚ゴシック Pro H" panose="020B0800000000000000" pitchFamily="34" charset="-128"/>
                <a:ea typeface="小塚ゴシック Pro H" panose="020B0800000000000000" pitchFamily="34" charset="-128"/>
              </a:rPr>
              <a:t>ぜ</a:t>
            </a:r>
            <a:endParaRPr lang="ja-JP" altLang="en-US" sz="5400" b="1" cap="none" spc="0" dirty="0">
              <a:ln w="38100">
                <a:solidFill>
                  <a:schemeClr val="tx1"/>
                </a:solidFill>
                <a:prstDash val="solid"/>
              </a:ln>
              <a:solidFill>
                <a:srgbClr val="FFFF00"/>
              </a:solidFill>
              <a:effectLst>
                <a:outerShdw blurRad="12700" dist="38100" dir="2700000" algn="tl" rotWithShape="0">
                  <a:schemeClr val="bg1">
                    <a:lumMod val="50000"/>
                  </a:schemeClr>
                </a:outerShdw>
              </a:effectLst>
            </a:endParaRPr>
          </a:p>
        </p:txBody>
      </p:sp>
      <p:sp>
        <p:nvSpPr>
          <p:cNvPr id="28" name="テキスト ボックス 27"/>
          <p:cNvSpPr txBox="1"/>
          <p:nvPr/>
        </p:nvSpPr>
        <p:spPr>
          <a:xfrm>
            <a:off x="1592086" y="1834930"/>
            <a:ext cx="553998" cy="1520609"/>
          </a:xfrm>
          <a:prstGeom prst="rect">
            <a:avLst/>
          </a:prstGeom>
          <a:noFill/>
        </p:spPr>
        <p:txBody>
          <a:bodyPr vert="eaVert" wrap="none" rtlCol="0">
            <a:spAutoFit/>
          </a:bodyPr>
          <a:lstStyle/>
          <a:p>
            <a:r>
              <a:rPr kumimoji="1" lang="ja-JP" altLang="en-US" sz="2400" dirty="0" smtClean="0">
                <a:latin typeface="小塚ゴシック Pro B" panose="020B0800000000000000" pitchFamily="34" charset="-128"/>
                <a:ea typeface="小塚ゴシック Pro B" panose="020B0800000000000000" pitchFamily="34" charset="-128"/>
              </a:rPr>
              <a:t>肥 満 予 防</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29" name="テキスト ボックス 28"/>
          <p:cNvSpPr txBox="1"/>
          <p:nvPr/>
        </p:nvSpPr>
        <p:spPr>
          <a:xfrm>
            <a:off x="3815048" y="1834930"/>
            <a:ext cx="553998" cy="1631216"/>
          </a:xfrm>
          <a:prstGeom prst="rect">
            <a:avLst/>
          </a:prstGeom>
          <a:noFill/>
        </p:spPr>
        <p:txBody>
          <a:bodyPr vert="eaVert" wrap="none" rtlCol="0">
            <a:spAutoFit/>
          </a:bodyPr>
          <a:lstStyle/>
          <a:p>
            <a:r>
              <a:rPr lang="ja-JP" altLang="en-US" sz="2400" dirty="0" smtClean="0">
                <a:latin typeface="小塚ゴシック Pro B" panose="020B0800000000000000" pitchFamily="34" charset="-128"/>
                <a:ea typeface="小塚ゴシック Pro B" panose="020B0800000000000000" pitchFamily="34" charset="-128"/>
              </a:rPr>
              <a:t>味覚の発達</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30" name="テキスト ボックス 29"/>
          <p:cNvSpPr txBox="1"/>
          <p:nvPr/>
        </p:nvSpPr>
        <p:spPr>
          <a:xfrm>
            <a:off x="5681688" y="1832351"/>
            <a:ext cx="923330" cy="1631216"/>
          </a:xfrm>
          <a:prstGeom prst="rect">
            <a:avLst/>
          </a:prstGeom>
          <a:noFill/>
        </p:spPr>
        <p:txBody>
          <a:bodyPr vert="eaVert" wrap="none" rtlCol="0">
            <a:spAutoFit/>
          </a:bodyPr>
          <a:lstStyle/>
          <a:p>
            <a:r>
              <a:rPr lang="ja-JP" altLang="en-US" sz="2400" dirty="0" smtClean="0">
                <a:latin typeface="小塚ゴシック Pro B" panose="020B0800000000000000" pitchFamily="34" charset="-128"/>
                <a:ea typeface="小塚ゴシック Pro B" panose="020B0800000000000000" pitchFamily="34" charset="-128"/>
              </a:rPr>
              <a:t>言葉の発音</a:t>
            </a:r>
            <a:endParaRPr lang="en-US" altLang="ja-JP" sz="2400" dirty="0" smtClean="0">
              <a:latin typeface="小塚ゴシック Pro B" panose="020B0800000000000000" pitchFamily="34" charset="-128"/>
              <a:ea typeface="小塚ゴシック Pro B" panose="020B0800000000000000" pitchFamily="34" charset="-128"/>
            </a:endParaRPr>
          </a:p>
          <a:p>
            <a:r>
              <a:rPr kumimoji="1" lang="ja-JP" altLang="en-US" sz="2400" dirty="0" smtClean="0">
                <a:latin typeface="小塚ゴシック Pro B" panose="020B0800000000000000" pitchFamily="34" charset="-128"/>
                <a:ea typeface="小塚ゴシック Pro B" panose="020B0800000000000000" pitchFamily="34" charset="-128"/>
              </a:rPr>
              <a:t>　はっきり</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31" name="テキスト ボックス 30"/>
          <p:cNvSpPr txBox="1"/>
          <p:nvPr/>
        </p:nvSpPr>
        <p:spPr>
          <a:xfrm>
            <a:off x="8185389" y="1849585"/>
            <a:ext cx="553998" cy="1520609"/>
          </a:xfrm>
          <a:prstGeom prst="rect">
            <a:avLst/>
          </a:prstGeom>
          <a:noFill/>
        </p:spPr>
        <p:txBody>
          <a:bodyPr vert="eaVert" wrap="none" rtlCol="0">
            <a:spAutoFit/>
          </a:bodyPr>
          <a:lstStyle/>
          <a:p>
            <a:r>
              <a:rPr lang="ja-JP" altLang="en-US" sz="2400" dirty="0" smtClean="0">
                <a:latin typeface="小塚ゴシック Pro B" panose="020B0800000000000000" pitchFamily="34" charset="-128"/>
                <a:ea typeface="小塚ゴシック Pro B" panose="020B0800000000000000" pitchFamily="34" charset="-128"/>
              </a:rPr>
              <a:t>脳 の 発 達</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32" name="テキスト ボックス 31"/>
          <p:cNvSpPr txBox="1"/>
          <p:nvPr/>
        </p:nvSpPr>
        <p:spPr>
          <a:xfrm>
            <a:off x="1229678" y="4528532"/>
            <a:ext cx="923330" cy="1631216"/>
          </a:xfrm>
          <a:prstGeom prst="rect">
            <a:avLst/>
          </a:prstGeom>
          <a:noFill/>
        </p:spPr>
        <p:txBody>
          <a:bodyPr vert="eaVert" wrap="none" rtlCol="0">
            <a:spAutoFit/>
          </a:bodyPr>
          <a:lstStyle/>
          <a:p>
            <a:r>
              <a:rPr lang="ja-JP" altLang="en-US" sz="2400" dirty="0" smtClean="0">
                <a:latin typeface="小塚ゴシック Pro B" panose="020B0800000000000000" pitchFamily="34" charset="-128"/>
                <a:ea typeface="小塚ゴシック Pro B" panose="020B0800000000000000" pitchFamily="34" charset="-128"/>
              </a:rPr>
              <a:t>歯の病気</a:t>
            </a:r>
            <a:endParaRPr lang="en-US" altLang="ja-JP" sz="2400" dirty="0" smtClean="0">
              <a:latin typeface="小塚ゴシック Pro B" panose="020B0800000000000000" pitchFamily="34" charset="-128"/>
              <a:ea typeface="小塚ゴシック Pro B" panose="020B0800000000000000" pitchFamily="34" charset="-128"/>
            </a:endParaRPr>
          </a:p>
          <a:p>
            <a:r>
              <a:rPr lang="ja-JP" altLang="en-US" sz="2400" dirty="0">
                <a:latin typeface="小塚ゴシック Pro B" panose="020B0800000000000000" pitchFamily="34" charset="-128"/>
                <a:ea typeface="小塚ゴシック Pro B" panose="020B0800000000000000" pitchFamily="34" charset="-128"/>
              </a:rPr>
              <a:t>　</a:t>
            </a:r>
            <a:r>
              <a:rPr lang="ja-JP" altLang="en-US" sz="2400" dirty="0" smtClean="0">
                <a:latin typeface="小塚ゴシック Pro B" panose="020B0800000000000000" pitchFamily="34" charset="-128"/>
                <a:ea typeface="小塚ゴシック Pro B" panose="020B0800000000000000" pitchFamily="34" charset="-128"/>
              </a:rPr>
              <a:t>　　予防</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33" name="テキスト ボックス 32"/>
          <p:cNvSpPr txBox="1"/>
          <p:nvPr/>
        </p:nvSpPr>
        <p:spPr>
          <a:xfrm>
            <a:off x="3748809" y="4580862"/>
            <a:ext cx="553998" cy="1520609"/>
          </a:xfrm>
          <a:prstGeom prst="rect">
            <a:avLst/>
          </a:prstGeom>
          <a:noFill/>
        </p:spPr>
        <p:txBody>
          <a:bodyPr vert="eaVert" wrap="none" rtlCol="0">
            <a:spAutoFit/>
          </a:bodyPr>
          <a:lstStyle/>
          <a:p>
            <a:r>
              <a:rPr lang="ja-JP" altLang="en-US" sz="2400" dirty="0" smtClean="0">
                <a:latin typeface="小塚ゴシック Pro B" panose="020B0800000000000000" pitchFamily="34" charset="-128"/>
                <a:ea typeface="小塚ゴシック Pro B" panose="020B0800000000000000" pitchFamily="34" charset="-128"/>
              </a:rPr>
              <a:t>ガ ン </a:t>
            </a:r>
            <a:r>
              <a:rPr kumimoji="1" lang="ja-JP" altLang="en-US" sz="2400" dirty="0" smtClean="0">
                <a:latin typeface="小塚ゴシック Pro B" panose="020B0800000000000000" pitchFamily="34" charset="-128"/>
                <a:ea typeface="小塚ゴシック Pro B" panose="020B0800000000000000" pitchFamily="34" charset="-128"/>
              </a:rPr>
              <a:t>予 防</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34" name="テキスト ボックス 33"/>
          <p:cNvSpPr txBox="1"/>
          <p:nvPr/>
        </p:nvSpPr>
        <p:spPr>
          <a:xfrm>
            <a:off x="5938735" y="4578221"/>
            <a:ext cx="553998" cy="1520609"/>
          </a:xfrm>
          <a:prstGeom prst="rect">
            <a:avLst/>
          </a:prstGeom>
          <a:noFill/>
        </p:spPr>
        <p:txBody>
          <a:bodyPr vert="eaVert" wrap="none" rtlCol="0">
            <a:spAutoFit/>
          </a:bodyPr>
          <a:lstStyle/>
          <a:p>
            <a:r>
              <a:rPr kumimoji="1" lang="ja-JP" altLang="en-US" sz="2400" dirty="0" smtClean="0">
                <a:latin typeface="小塚ゴシック Pro B" panose="020B0800000000000000" pitchFamily="34" charset="-128"/>
                <a:ea typeface="小塚ゴシック Pro B" panose="020B0800000000000000" pitchFamily="34" charset="-128"/>
              </a:rPr>
              <a:t>胃 腸 快 調</a:t>
            </a:r>
            <a:endParaRPr kumimoji="1" lang="ja-JP" altLang="en-US" sz="2400" dirty="0">
              <a:latin typeface="小塚ゴシック Pro B" panose="020B0800000000000000" pitchFamily="34" charset="-128"/>
              <a:ea typeface="小塚ゴシック Pro B" panose="020B0800000000000000" pitchFamily="34" charset="-128"/>
            </a:endParaRPr>
          </a:p>
        </p:txBody>
      </p:sp>
      <p:sp>
        <p:nvSpPr>
          <p:cNvPr id="35" name="テキスト ボックス 34"/>
          <p:cNvSpPr txBox="1"/>
          <p:nvPr/>
        </p:nvSpPr>
        <p:spPr>
          <a:xfrm>
            <a:off x="8145223" y="4578221"/>
            <a:ext cx="553998" cy="1520609"/>
          </a:xfrm>
          <a:prstGeom prst="rect">
            <a:avLst/>
          </a:prstGeom>
          <a:noFill/>
        </p:spPr>
        <p:txBody>
          <a:bodyPr vert="eaVert" wrap="none" rtlCol="0">
            <a:spAutoFit/>
          </a:bodyPr>
          <a:lstStyle/>
          <a:p>
            <a:r>
              <a:rPr lang="ja-JP" altLang="en-US" sz="2400" dirty="0" smtClean="0">
                <a:latin typeface="小塚ゴシック Pro B" panose="020B0800000000000000" pitchFamily="34" charset="-128"/>
                <a:ea typeface="小塚ゴシック Pro B" panose="020B0800000000000000" pitchFamily="34" charset="-128"/>
              </a:rPr>
              <a:t>全 力 投 球</a:t>
            </a:r>
            <a:endParaRPr kumimoji="1" lang="ja-JP" altLang="en-US" sz="2400" dirty="0">
              <a:latin typeface="小塚ゴシック Pro B" panose="020B0800000000000000" pitchFamily="34" charset="-128"/>
              <a:ea typeface="小塚ゴシック Pro B" panose="020B0800000000000000" pitchFamily="34" charset="-128"/>
            </a:endParaRPr>
          </a:p>
        </p:txBody>
      </p:sp>
    </p:spTree>
    <p:extLst>
      <p:ext uri="{BB962C8B-B14F-4D97-AF65-F5344CB8AC3E}">
        <p14:creationId xmlns:p14="http://schemas.microsoft.com/office/powerpoint/2010/main" val="332567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7"/>
          <p:cNvSpPr>
            <a:spLocks noChangeArrowheads="1"/>
          </p:cNvSpPr>
          <p:nvPr/>
        </p:nvSpPr>
        <p:spPr bwMode="auto">
          <a:xfrm>
            <a:off x="3694653" y="1559825"/>
            <a:ext cx="35004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kumimoji="1" sz="2400">
                <a:solidFill>
                  <a:srgbClr val="0070C0"/>
                </a:solidFill>
                <a:latin typeface="Arial" charset="0"/>
                <a:ea typeface="ＭＳ Ｐゴシック" charset="-128"/>
              </a:defRPr>
            </a:lvl1pPr>
            <a:lvl2pPr marL="742950" indent="-285750">
              <a:defRPr kumimoji="1" sz="2400">
                <a:solidFill>
                  <a:srgbClr val="0070C0"/>
                </a:solidFill>
                <a:latin typeface="Arial" charset="0"/>
                <a:ea typeface="ＭＳ Ｐゴシック" charset="-128"/>
              </a:defRPr>
            </a:lvl2pPr>
            <a:lvl3pPr marL="1143000" indent="-228600">
              <a:defRPr kumimoji="1" sz="2400">
                <a:solidFill>
                  <a:srgbClr val="0070C0"/>
                </a:solidFill>
                <a:latin typeface="Arial" charset="0"/>
                <a:ea typeface="ＭＳ Ｐゴシック" charset="-128"/>
              </a:defRPr>
            </a:lvl3pPr>
            <a:lvl4pPr marL="1600200" indent="-228600">
              <a:defRPr kumimoji="1" sz="2400">
                <a:solidFill>
                  <a:srgbClr val="0070C0"/>
                </a:solidFill>
                <a:latin typeface="Arial" charset="0"/>
                <a:ea typeface="ＭＳ Ｐゴシック" charset="-128"/>
              </a:defRPr>
            </a:lvl4pPr>
            <a:lvl5pPr marL="2057400" indent="-228600">
              <a:defRPr kumimoji="1" sz="2400">
                <a:solidFill>
                  <a:srgbClr val="0070C0"/>
                </a:solidFill>
                <a:latin typeface="Arial" charset="0"/>
                <a:ea typeface="ＭＳ Ｐゴシック" charset="-128"/>
              </a:defRPr>
            </a:lvl5pPr>
            <a:lvl6pPr marL="25146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6pPr>
            <a:lvl7pPr marL="29718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7pPr>
            <a:lvl8pPr marL="34290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8pPr>
            <a:lvl9pPr marL="38862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9pPr>
          </a:lstStyle>
          <a:p>
            <a:pPr>
              <a:spcBef>
                <a:spcPct val="0"/>
              </a:spcBef>
              <a:spcAft>
                <a:spcPct val="0"/>
              </a:spcAft>
              <a:buClrTx/>
              <a:buFontTx/>
              <a:buNone/>
            </a:pPr>
            <a:endParaRPr lang="ja-JP" altLang="en-US" sz="3200" b="1">
              <a:solidFill>
                <a:srgbClr val="2A5A74"/>
              </a:solidFill>
            </a:endParaRPr>
          </a:p>
        </p:txBody>
      </p:sp>
      <p:sp>
        <p:nvSpPr>
          <p:cNvPr id="3" name="正方形/長方形 8"/>
          <p:cNvSpPr>
            <a:spLocks noChangeArrowheads="1"/>
          </p:cNvSpPr>
          <p:nvPr/>
        </p:nvSpPr>
        <p:spPr bwMode="auto">
          <a:xfrm>
            <a:off x="3500438" y="1643063"/>
            <a:ext cx="35718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kumimoji="1" sz="2400">
                <a:solidFill>
                  <a:srgbClr val="0070C0"/>
                </a:solidFill>
                <a:latin typeface="Arial" charset="0"/>
                <a:ea typeface="ＭＳ Ｐゴシック" charset="-128"/>
              </a:defRPr>
            </a:lvl1pPr>
            <a:lvl2pPr marL="742950" indent="-285750">
              <a:defRPr kumimoji="1" sz="2400">
                <a:solidFill>
                  <a:srgbClr val="0070C0"/>
                </a:solidFill>
                <a:latin typeface="Arial" charset="0"/>
                <a:ea typeface="ＭＳ Ｐゴシック" charset="-128"/>
              </a:defRPr>
            </a:lvl2pPr>
            <a:lvl3pPr marL="1143000" indent="-228600">
              <a:defRPr kumimoji="1" sz="2400">
                <a:solidFill>
                  <a:srgbClr val="0070C0"/>
                </a:solidFill>
                <a:latin typeface="Arial" charset="0"/>
                <a:ea typeface="ＭＳ Ｐゴシック" charset="-128"/>
              </a:defRPr>
            </a:lvl3pPr>
            <a:lvl4pPr marL="1600200" indent="-228600">
              <a:defRPr kumimoji="1" sz="2400">
                <a:solidFill>
                  <a:srgbClr val="0070C0"/>
                </a:solidFill>
                <a:latin typeface="Arial" charset="0"/>
                <a:ea typeface="ＭＳ Ｐゴシック" charset="-128"/>
              </a:defRPr>
            </a:lvl4pPr>
            <a:lvl5pPr marL="2057400" indent="-228600">
              <a:defRPr kumimoji="1" sz="2400">
                <a:solidFill>
                  <a:srgbClr val="0070C0"/>
                </a:solidFill>
                <a:latin typeface="Arial" charset="0"/>
                <a:ea typeface="ＭＳ Ｐゴシック" charset="-128"/>
              </a:defRPr>
            </a:lvl5pPr>
            <a:lvl6pPr marL="25146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6pPr>
            <a:lvl7pPr marL="29718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7pPr>
            <a:lvl8pPr marL="34290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8pPr>
            <a:lvl9pPr marL="3886200" indent="-228600" eaLnBrk="0" fontAlgn="base" hangingPunct="0">
              <a:spcBef>
                <a:spcPts val="1500"/>
              </a:spcBef>
              <a:spcAft>
                <a:spcPts val="1400"/>
              </a:spcAft>
              <a:buClr>
                <a:srgbClr val="397B9F"/>
              </a:buClr>
              <a:buFont typeface="Wingdings" pitchFamily="2" charset="2"/>
              <a:defRPr kumimoji="1" sz="2400">
                <a:solidFill>
                  <a:srgbClr val="0070C0"/>
                </a:solidFill>
                <a:latin typeface="Arial" charset="0"/>
                <a:ea typeface="ＭＳ Ｐゴシック" charset="-128"/>
              </a:defRPr>
            </a:lvl9pPr>
          </a:lstStyle>
          <a:p>
            <a:pPr>
              <a:spcBef>
                <a:spcPct val="0"/>
              </a:spcBef>
              <a:spcAft>
                <a:spcPct val="0"/>
              </a:spcAft>
              <a:buClrTx/>
              <a:buFontTx/>
              <a:buNone/>
            </a:pPr>
            <a:endParaRPr lang="ja-JP" altLang="en-US" sz="3200" b="1">
              <a:solidFill>
                <a:srgbClr val="2A5A74"/>
              </a:solidFill>
            </a:endParaRPr>
          </a:p>
        </p:txBody>
      </p:sp>
      <p:sp>
        <p:nvSpPr>
          <p:cNvPr id="4"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安全に食べましょう</a:t>
            </a:r>
          </a:p>
        </p:txBody>
      </p:sp>
      <p:cxnSp>
        <p:nvCxnSpPr>
          <p:cNvPr id="5" name="直線コネクタ 4"/>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32731" y="2033188"/>
            <a:ext cx="2646878" cy="830997"/>
          </a:xfrm>
          <a:prstGeom prst="rect">
            <a:avLst/>
          </a:prstGeom>
          <a:noFill/>
        </p:spPr>
        <p:txBody>
          <a:bodyPr wrap="none" rtlCol="0">
            <a:spAutoFit/>
          </a:bodyPr>
          <a:lstStyle/>
          <a:p>
            <a:pPr algn="ctr"/>
            <a:r>
              <a:rPr lang="ja-JP" altLang="en-US" sz="2400" dirty="0" smtClean="0">
                <a:solidFill>
                  <a:schemeClr val="bg1"/>
                </a:solidFill>
                <a:latin typeface="小塚ゴシック Pro B" panose="020B0800000000000000" charset="-128"/>
                <a:ea typeface="小塚ゴシック Pro B" panose="020B0800000000000000" charset="-128"/>
              </a:rPr>
              <a:t>よくかまない</a:t>
            </a:r>
            <a:r>
              <a:rPr lang="ja-JP" altLang="en-US" sz="2400" dirty="0">
                <a:solidFill>
                  <a:schemeClr val="bg1"/>
                </a:solidFill>
                <a:latin typeface="小塚ゴシック Pro B" panose="020B0800000000000000" charset="-128"/>
                <a:ea typeface="小塚ゴシック Pro B" panose="020B0800000000000000" charset="-128"/>
              </a:rPr>
              <a:t>で</a:t>
            </a:r>
            <a:endParaRPr lang="en-US" altLang="ja-JP" sz="2400" dirty="0" smtClean="0">
              <a:solidFill>
                <a:schemeClr val="bg1"/>
              </a:solidFill>
              <a:latin typeface="小塚ゴシック Pro B" panose="020B0800000000000000" charset="-128"/>
              <a:ea typeface="小塚ゴシック Pro B" panose="020B0800000000000000" charset="-128"/>
            </a:endParaRPr>
          </a:p>
          <a:p>
            <a:pPr algn="ctr"/>
            <a:r>
              <a:rPr lang="ja-JP" altLang="en-US" sz="2400" dirty="0" smtClean="0">
                <a:solidFill>
                  <a:schemeClr val="bg1"/>
                </a:solidFill>
                <a:latin typeface="小塚ゴシック Pro B" panose="020B0800000000000000" charset="-128"/>
                <a:ea typeface="小塚ゴシック Pro B" panose="020B0800000000000000" charset="-128"/>
              </a:rPr>
              <a:t>飲みこむ丸</a:t>
            </a:r>
            <a:r>
              <a:rPr lang="ja-JP" altLang="en-US" sz="2400" dirty="0">
                <a:solidFill>
                  <a:schemeClr val="bg1"/>
                </a:solidFill>
                <a:latin typeface="小塚ゴシック Pro B" panose="020B0800000000000000" charset="-128"/>
                <a:ea typeface="小塚ゴシック Pro B" panose="020B0800000000000000" charset="-128"/>
              </a:rPr>
              <a:t>のみは</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nvGrpSpPr>
          <p:cNvPr id="7" name="グループ化 6"/>
          <p:cNvGrpSpPr/>
          <p:nvPr/>
        </p:nvGrpSpPr>
        <p:grpSpPr>
          <a:xfrm>
            <a:off x="4562254" y="936702"/>
            <a:ext cx="3827300" cy="2782435"/>
            <a:chOff x="5005061" y="1251996"/>
            <a:chExt cx="3148700" cy="2289095"/>
          </a:xfrm>
        </p:grpSpPr>
        <p:pic>
          <p:nvPicPr>
            <p:cNvPr id="8" name="図 7"/>
            <p:cNvPicPr>
              <a:picLocks noChangeAspect="1"/>
            </p:cNvPicPr>
            <p:nvPr/>
          </p:nvPicPr>
          <p:blipFill>
            <a:blip r:embed="rId3"/>
            <a:stretch>
              <a:fillRect/>
            </a:stretch>
          </p:blipFill>
          <p:spPr>
            <a:xfrm>
              <a:off x="6349219" y="1251996"/>
              <a:ext cx="1804542" cy="2289095"/>
            </a:xfrm>
            <a:prstGeom prst="rect">
              <a:avLst/>
            </a:prstGeom>
          </p:spPr>
        </p:pic>
        <p:sp>
          <p:nvSpPr>
            <p:cNvPr id="9" name="テキスト ボックス 8"/>
            <p:cNvSpPr txBox="1"/>
            <p:nvPr/>
          </p:nvSpPr>
          <p:spPr>
            <a:xfrm>
              <a:off x="5005061" y="1349707"/>
              <a:ext cx="1723549" cy="461665"/>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よいし</a:t>
              </a:r>
              <a:r>
                <a:rPr lang="ja-JP" altLang="en-US" sz="2400" dirty="0" err="1">
                  <a:solidFill>
                    <a:schemeClr val="bg1"/>
                  </a:solidFill>
                  <a:latin typeface="小塚ゴシック Pro B" panose="020B0800000000000000" charset="-128"/>
                  <a:ea typeface="小塚ゴシック Pro B" panose="020B0800000000000000" charset="-128"/>
                </a:rPr>
                <a:t>せい</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10" name="グループ化 9"/>
          <p:cNvGrpSpPr/>
          <p:nvPr/>
        </p:nvGrpSpPr>
        <p:grpSpPr>
          <a:xfrm>
            <a:off x="5987083" y="3899563"/>
            <a:ext cx="2339103" cy="2695027"/>
            <a:chOff x="5987083" y="3899563"/>
            <a:chExt cx="2339103" cy="2695027"/>
          </a:xfrm>
        </p:grpSpPr>
        <p:pic>
          <p:nvPicPr>
            <p:cNvPr id="11" name="図 10"/>
            <p:cNvPicPr>
              <a:picLocks noChangeAspect="1"/>
            </p:cNvPicPr>
            <p:nvPr/>
          </p:nvPicPr>
          <p:blipFill>
            <a:blip r:embed="rId4"/>
            <a:stretch>
              <a:fillRect/>
            </a:stretch>
          </p:blipFill>
          <p:spPr>
            <a:xfrm>
              <a:off x="6341760" y="4324657"/>
              <a:ext cx="1529052" cy="2269933"/>
            </a:xfrm>
            <a:prstGeom prst="rect">
              <a:avLst/>
            </a:prstGeom>
          </p:spPr>
        </p:pic>
        <p:sp>
          <p:nvSpPr>
            <p:cNvPr id="12" name="テキスト ボックス 11"/>
            <p:cNvSpPr txBox="1"/>
            <p:nvPr/>
          </p:nvSpPr>
          <p:spPr>
            <a:xfrm>
              <a:off x="5987083" y="3899563"/>
              <a:ext cx="2339103" cy="461665"/>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流しこみ食べは</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13" name="グループ化 12"/>
          <p:cNvGrpSpPr/>
          <p:nvPr/>
        </p:nvGrpSpPr>
        <p:grpSpPr>
          <a:xfrm>
            <a:off x="940950" y="4408638"/>
            <a:ext cx="4198866" cy="2044634"/>
            <a:chOff x="940950" y="4408638"/>
            <a:chExt cx="4198866" cy="2044634"/>
          </a:xfrm>
        </p:grpSpPr>
        <p:pic>
          <p:nvPicPr>
            <p:cNvPr id="14" name="図 13"/>
            <p:cNvPicPr>
              <a:picLocks noChangeAspect="1"/>
            </p:cNvPicPr>
            <p:nvPr/>
          </p:nvPicPr>
          <p:blipFill>
            <a:blip r:embed="rId5"/>
            <a:stretch>
              <a:fillRect/>
            </a:stretch>
          </p:blipFill>
          <p:spPr>
            <a:xfrm>
              <a:off x="3619911" y="4408638"/>
              <a:ext cx="1519905" cy="2044634"/>
            </a:xfrm>
            <a:prstGeom prst="rect">
              <a:avLst/>
            </a:prstGeom>
          </p:spPr>
        </p:pic>
        <p:grpSp>
          <p:nvGrpSpPr>
            <p:cNvPr id="15" name="グループ化 14"/>
            <p:cNvGrpSpPr/>
            <p:nvPr/>
          </p:nvGrpSpPr>
          <p:grpSpPr>
            <a:xfrm>
              <a:off x="940950" y="4601099"/>
              <a:ext cx="2737499" cy="1771550"/>
              <a:chOff x="940950" y="4601099"/>
              <a:chExt cx="2737499" cy="1771550"/>
            </a:xfrm>
          </p:grpSpPr>
          <p:sp>
            <p:nvSpPr>
              <p:cNvPr id="16" name="右矢印 15"/>
              <p:cNvSpPr/>
              <p:nvPr/>
            </p:nvSpPr>
            <p:spPr>
              <a:xfrm>
                <a:off x="940950" y="4601099"/>
                <a:ext cx="2737499" cy="177155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897228" y="5117542"/>
                <a:ext cx="1441420" cy="738664"/>
              </a:xfrm>
              <a:prstGeom prst="rect">
                <a:avLst/>
              </a:prstGeom>
              <a:noFill/>
            </p:spPr>
            <p:txBody>
              <a:bodyPr wrap="none" rtlCol="0">
                <a:spAutoFit/>
              </a:bodyPr>
              <a:lstStyle/>
              <a:p>
                <a:r>
                  <a:rPr lang="ja-JP" altLang="en-US" sz="1400" dirty="0">
                    <a:latin typeface="小塚ゴシック Pro M" panose="020B0700000000000000" pitchFamily="34" charset="-128"/>
                    <a:ea typeface="小塚ゴシック Pro M" panose="020B0700000000000000" pitchFamily="34" charset="-128"/>
                  </a:rPr>
                  <a:t>量は</a:t>
                </a:r>
                <a:endParaRPr lang="en-US" altLang="ja-JP" sz="1400" dirty="0">
                  <a:latin typeface="小塚ゴシック Pro M" panose="020B0700000000000000" pitchFamily="34" charset="-128"/>
                  <a:ea typeface="小塚ゴシック Pro M" panose="020B0700000000000000" pitchFamily="34" charset="-128"/>
                </a:endParaRPr>
              </a:p>
              <a:p>
                <a:r>
                  <a:rPr lang="ja-JP" altLang="en-US" sz="1400" dirty="0">
                    <a:latin typeface="小塚ゴシック Pro M" panose="020B0700000000000000" pitchFamily="34" charset="-128"/>
                    <a:ea typeface="小塚ゴシック Pro M" panose="020B0700000000000000" pitchFamily="34" charset="-128"/>
                  </a:rPr>
                  <a:t>コップを傾けて</a:t>
                </a:r>
                <a:endParaRPr lang="en-US" altLang="ja-JP" sz="1400" dirty="0">
                  <a:latin typeface="小塚ゴシック Pro M" panose="020B0700000000000000" pitchFamily="34" charset="-128"/>
                  <a:ea typeface="小塚ゴシック Pro M" panose="020B0700000000000000" pitchFamily="34" charset="-128"/>
                </a:endParaRPr>
              </a:p>
              <a:p>
                <a:r>
                  <a:rPr lang="ja-JP" altLang="en-US" sz="1400" dirty="0">
                    <a:latin typeface="小塚ゴシック Pro M" panose="020B0700000000000000" pitchFamily="34" charset="-128"/>
                    <a:ea typeface="小塚ゴシック Pro M" panose="020B0700000000000000" pitchFamily="34" charset="-128"/>
                  </a:rPr>
                  <a:t>調節します。</a:t>
                </a:r>
              </a:p>
            </p:txBody>
          </p:sp>
        </p:grpSp>
      </p:grpSp>
      <p:sp>
        <p:nvSpPr>
          <p:cNvPr id="18" name="加算記号 17"/>
          <p:cNvSpPr/>
          <p:nvPr/>
        </p:nvSpPr>
        <p:spPr>
          <a:xfrm rot="2700000">
            <a:off x="1527814" y="1194206"/>
            <a:ext cx="2352919" cy="2352919"/>
          </a:xfrm>
          <a:prstGeom prst="mathPlus">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6791333" y="977200"/>
            <a:ext cx="1199563" cy="2790152"/>
            <a:chOff x="6818638" y="874508"/>
            <a:chExt cx="1199563" cy="2790152"/>
          </a:xfrm>
        </p:grpSpPr>
        <p:sp>
          <p:nvSpPr>
            <p:cNvPr id="20" name="円/楕円 19"/>
            <p:cNvSpPr/>
            <p:nvPr/>
          </p:nvSpPr>
          <p:spPr>
            <a:xfrm>
              <a:off x="6818638" y="3295434"/>
              <a:ext cx="369226" cy="369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7373159" y="874508"/>
              <a:ext cx="645042" cy="2318645"/>
              <a:chOff x="2879306" y="3147652"/>
              <a:chExt cx="645042" cy="2318645"/>
            </a:xfrm>
          </p:grpSpPr>
          <p:cxnSp>
            <p:nvCxnSpPr>
              <p:cNvPr id="24" name="直線コネクタ 23"/>
              <p:cNvCxnSpPr/>
              <p:nvPr/>
            </p:nvCxnSpPr>
            <p:spPr>
              <a:xfrm>
                <a:off x="2879306" y="3147652"/>
                <a:ext cx="645042" cy="12788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518506" y="4406082"/>
                <a:ext cx="0" cy="10602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円/楕円 21"/>
            <p:cNvSpPr/>
            <p:nvPr/>
          </p:nvSpPr>
          <p:spPr>
            <a:xfrm>
              <a:off x="7157831" y="2591883"/>
              <a:ext cx="369226" cy="369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462492" y="2047246"/>
              <a:ext cx="369226" cy="3692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加算記号 25"/>
          <p:cNvSpPr/>
          <p:nvPr/>
        </p:nvSpPr>
        <p:spPr>
          <a:xfrm rot="2700000">
            <a:off x="6109218" y="4267873"/>
            <a:ext cx="2352919" cy="2352919"/>
          </a:xfrm>
          <a:prstGeom prst="mathPlus">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410777" y="3871120"/>
            <a:ext cx="3662839" cy="2636572"/>
            <a:chOff x="410777" y="3871120"/>
            <a:chExt cx="3662839" cy="2636572"/>
          </a:xfrm>
        </p:grpSpPr>
        <p:sp>
          <p:nvSpPr>
            <p:cNvPr id="28" name="テキスト ボックス 27"/>
            <p:cNvSpPr txBox="1"/>
            <p:nvPr/>
          </p:nvSpPr>
          <p:spPr>
            <a:xfrm>
              <a:off x="1118960" y="3871120"/>
              <a:ext cx="2954656" cy="461665"/>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コップからの飲み方</a:t>
              </a:r>
              <a:endParaRPr lang="en-US" altLang="ja-JP" sz="2400" dirty="0">
                <a:solidFill>
                  <a:schemeClr val="bg1"/>
                </a:solidFill>
                <a:latin typeface="小塚ゴシック Pro B" panose="020B0800000000000000" charset="-128"/>
                <a:ea typeface="小塚ゴシック Pro B" panose="020B0800000000000000" charset="-128"/>
              </a:endParaRPr>
            </a:p>
          </p:txBody>
        </p:sp>
        <p:pic>
          <p:nvPicPr>
            <p:cNvPr id="29" name="図 28"/>
            <p:cNvPicPr>
              <a:picLocks noChangeAspect="1"/>
            </p:cNvPicPr>
            <p:nvPr/>
          </p:nvPicPr>
          <p:blipFill>
            <a:blip r:embed="rId6"/>
            <a:stretch>
              <a:fillRect/>
            </a:stretch>
          </p:blipFill>
          <p:spPr>
            <a:xfrm>
              <a:off x="410777" y="4380972"/>
              <a:ext cx="1505642" cy="2126720"/>
            </a:xfrm>
            <a:prstGeom prst="rect">
              <a:avLst/>
            </a:prstGeom>
          </p:spPr>
        </p:pic>
      </p:grpSp>
    </p:spTree>
    <p:extLst>
      <p:ext uri="{BB962C8B-B14F-4D97-AF65-F5344CB8AC3E}">
        <p14:creationId xmlns:p14="http://schemas.microsoft.com/office/powerpoint/2010/main" val="8183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37647" y="1016944"/>
            <a:ext cx="8853953" cy="1325370"/>
            <a:chOff x="137647" y="1016944"/>
            <a:chExt cx="8853953" cy="132537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386" y="1016944"/>
              <a:ext cx="1625214" cy="1325370"/>
            </a:xfrm>
            <a:prstGeom prst="round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858" y="1017541"/>
              <a:ext cx="1618638" cy="1274267"/>
            </a:xfrm>
            <a:prstGeom prst="round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647" y="1020910"/>
              <a:ext cx="1518214" cy="1225410"/>
            </a:xfrm>
            <a:prstGeom prst="roundRect">
              <a:avLst/>
            </a:prstGeom>
          </p:spPr>
        </p:pic>
        <p:pic>
          <p:nvPicPr>
            <p:cNvPr id="6" name="図 5"/>
            <p:cNvPicPr>
              <a:picLocks noChangeAspect="1"/>
            </p:cNvPicPr>
            <p:nvPr/>
          </p:nvPicPr>
          <p:blipFill rotWithShape="1">
            <a:blip r:embed="rId6" cstate="print">
              <a:extLst>
                <a:ext uri="{28A0092B-C50C-407E-A947-70E740481C1C}">
                  <a14:useLocalDpi xmlns:a14="http://schemas.microsoft.com/office/drawing/2010/main" val="0"/>
                </a:ext>
              </a:extLst>
            </a:blip>
            <a:srcRect l="5377" r="5865"/>
            <a:stretch/>
          </p:blipFill>
          <p:spPr>
            <a:xfrm>
              <a:off x="3714630" y="1016944"/>
              <a:ext cx="1705095" cy="1285725"/>
            </a:xfrm>
            <a:prstGeom prst="round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1435" y="1016944"/>
              <a:ext cx="1619840" cy="1312645"/>
            </a:xfrm>
            <a:prstGeom prst="roundRect">
              <a:avLst/>
            </a:prstGeom>
          </p:spPr>
        </p:pic>
      </p:grpSp>
      <p:sp>
        <p:nvSpPr>
          <p:cNvPr id="8"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五感を使っておいしさを発見しよう</a:t>
            </a:r>
          </a:p>
        </p:txBody>
      </p:sp>
      <p:cxnSp>
        <p:nvCxnSpPr>
          <p:cNvPr id="9" name="直線コネクタ 8"/>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612412" y="2766233"/>
            <a:ext cx="2351348" cy="1890480"/>
            <a:chOff x="612412" y="2766233"/>
            <a:chExt cx="2351348" cy="1890480"/>
          </a:xfrm>
        </p:grpSpPr>
        <p:sp>
          <p:nvSpPr>
            <p:cNvPr id="11" name="円/楕円 10"/>
            <p:cNvSpPr/>
            <p:nvPr/>
          </p:nvSpPr>
          <p:spPr>
            <a:xfrm>
              <a:off x="612412" y="2766233"/>
              <a:ext cx="2351348" cy="189048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2400" dirty="0" smtClean="0">
                  <a:solidFill>
                    <a:schemeClr val="tx1"/>
                  </a:solidFill>
                  <a:latin typeface="小塚ゴシック Pro H" panose="020B0800000000000000" pitchFamily="34" charset="-128"/>
                  <a:ea typeface="小塚ゴシック Pro H" panose="020B0800000000000000" pitchFamily="34" charset="-128"/>
                </a:rPr>
                <a:t>目で見て</a:t>
              </a:r>
              <a:endParaRPr lang="en-US" altLang="ja-JP" sz="2000"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食べ物の色・</a:t>
              </a:r>
              <a:endParaRPr lang="en-US" altLang="ja-JP"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大きさ・形</a:t>
              </a:r>
              <a:endParaRPr lang="en-US" altLang="ja-JP" dirty="0">
                <a:solidFill>
                  <a:schemeClr val="tx1"/>
                </a:solidFill>
                <a:latin typeface="小塚ゴシック Pro H" panose="020B0800000000000000" pitchFamily="34" charset="-128"/>
                <a:ea typeface="小塚ゴシック Pro H" panose="020B0800000000000000" pitchFamily="34" charset="-128"/>
              </a:endParaRPr>
            </a:p>
          </p:txBody>
        </p:sp>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l="22295" t="29430" r="23962" b="24782"/>
            <a:stretch/>
          </p:blipFill>
          <p:spPr>
            <a:xfrm>
              <a:off x="1523061" y="2812923"/>
              <a:ext cx="561528" cy="466622"/>
            </a:xfrm>
            <a:prstGeom prst="roundRect">
              <a:avLst/>
            </a:prstGeom>
          </p:spPr>
        </p:pic>
      </p:grpSp>
      <p:grpSp>
        <p:nvGrpSpPr>
          <p:cNvPr id="13" name="グループ化 12"/>
          <p:cNvGrpSpPr/>
          <p:nvPr/>
        </p:nvGrpSpPr>
        <p:grpSpPr>
          <a:xfrm>
            <a:off x="3435724" y="2733049"/>
            <a:ext cx="2315296" cy="1890480"/>
            <a:chOff x="3435724" y="2733049"/>
            <a:chExt cx="2315296" cy="1890480"/>
          </a:xfrm>
        </p:grpSpPr>
        <p:sp>
          <p:nvSpPr>
            <p:cNvPr id="14" name="円/楕円 13"/>
            <p:cNvSpPr/>
            <p:nvPr/>
          </p:nvSpPr>
          <p:spPr>
            <a:xfrm>
              <a:off x="3435724" y="2733049"/>
              <a:ext cx="2315296" cy="1890480"/>
            </a:xfrm>
            <a:prstGeom prst="ellipse">
              <a:avLst/>
            </a:prstGeom>
            <a:solidFill>
              <a:srgbClr val="04F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2400" spc="-150" dirty="0" smtClean="0">
                  <a:solidFill>
                    <a:schemeClr val="tx1"/>
                  </a:solidFill>
                  <a:latin typeface="小塚ゴシック Pro H" panose="020B0800000000000000" pitchFamily="34" charset="-128"/>
                  <a:ea typeface="小塚ゴシック Pro H" panose="020B0800000000000000" pitchFamily="34" charset="-128"/>
                </a:rPr>
                <a:t>鼻でかいで</a:t>
              </a:r>
              <a:endParaRPr lang="en-US" altLang="ja-JP" sz="2400" spc="-150"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pc="-170" dirty="0" smtClean="0">
                  <a:solidFill>
                    <a:schemeClr val="tx1"/>
                  </a:solidFill>
                  <a:latin typeface="小塚ゴシック Pro H" panose="020B0800000000000000" pitchFamily="34" charset="-128"/>
                  <a:ea typeface="小塚ゴシック Pro H" panose="020B0800000000000000" pitchFamily="34" charset="-128"/>
                </a:rPr>
                <a:t>食べ物のにおい</a:t>
              </a:r>
              <a:endParaRPr lang="en-US" altLang="ja-JP" spc="-170"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pc="-170" dirty="0" smtClean="0">
                  <a:solidFill>
                    <a:schemeClr val="tx1"/>
                  </a:solidFill>
                  <a:latin typeface="小塚ゴシック Pro H" panose="020B0800000000000000" pitchFamily="34" charset="-128"/>
                  <a:ea typeface="小塚ゴシック Pro H" panose="020B0800000000000000" pitchFamily="34" charset="-128"/>
                </a:rPr>
                <a:t>料理のかおり</a:t>
              </a:r>
              <a:endParaRPr lang="en-US" altLang="ja-JP" spc="-170" dirty="0">
                <a:solidFill>
                  <a:schemeClr val="tx1"/>
                </a:solidFill>
                <a:latin typeface="小塚ゴシック Pro H" panose="020B0800000000000000" pitchFamily="34" charset="-128"/>
                <a:ea typeface="小塚ゴシック Pro H" panose="020B0800000000000000" pitchFamily="34" charset="-128"/>
              </a:endParaRPr>
            </a:p>
          </p:txBody>
        </p:sp>
        <p:pic>
          <p:nvPicPr>
            <p:cNvPr id="15" name="図 14"/>
            <p:cNvPicPr>
              <a:picLocks noChangeAspect="1"/>
            </p:cNvPicPr>
            <p:nvPr/>
          </p:nvPicPr>
          <p:blipFill rotWithShape="1">
            <a:blip r:embed="rId9" cstate="print">
              <a:extLst>
                <a:ext uri="{28A0092B-C50C-407E-A947-70E740481C1C}">
                  <a14:useLocalDpi xmlns:a14="http://schemas.microsoft.com/office/drawing/2010/main" val="0"/>
                </a:ext>
              </a:extLst>
            </a:blip>
            <a:srcRect l="19720" t="30080" r="21315" b="15337"/>
            <a:stretch/>
          </p:blipFill>
          <p:spPr>
            <a:xfrm>
              <a:off x="4367406" y="2801141"/>
              <a:ext cx="524301" cy="485332"/>
            </a:xfrm>
            <a:prstGeom prst="roundRect">
              <a:avLst>
                <a:gd name="adj" fmla="val 17716"/>
              </a:avLst>
            </a:prstGeom>
          </p:spPr>
        </p:pic>
      </p:grpSp>
      <p:grpSp>
        <p:nvGrpSpPr>
          <p:cNvPr id="16" name="グループ化 15"/>
          <p:cNvGrpSpPr/>
          <p:nvPr/>
        </p:nvGrpSpPr>
        <p:grpSpPr>
          <a:xfrm>
            <a:off x="2125210" y="4641693"/>
            <a:ext cx="2359812" cy="1890480"/>
            <a:chOff x="2125210" y="4641693"/>
            <a:chExt cx="2359812" cy="1890480"/>
          </a:xfrm>
        </p:grpSpPr>
        <p:sp>
          <p:nvSpPr>
            <p:cNvPr id="17" name="円/楕円 16"/>
            <p:cNvSpPr/>
            <p:nvPr/>
          </p:nvSpPr>
          <p:spPr>
            <a:xfrm>
              <a:off x="2125210" y="4641693"/>
              <a:ext cx="2359812" cy="18904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spc="-150" dirty="0" smtClean="0">
                  <a:solidFill>
                    <a:schemeClr val="tx1"/>
                  </a:solidFill>
                  <a:latin typeface="小塚ゴシック Pro H" panose="020B0800000000000000" pitchFamily="34" charset="-128"/>
                  <a:ea typeface="小塚ゴシック Pro H" panose="020B0800000000000000" pitchFamily="34" charset="-128"/>
                </a:rPr>
                <a:t>手や</a:t>
              </a:r>
              <a:r>
                <a:rPr lang="ja-JP" altLang="en-US" sz="2400" spc="-500" dirty="0" smtClean="0">
                  <a:solidFill>
                    <a:schemeClr val="tx1"/>
                  </a:solidFill>
                  <a:latin typeface="小塚ゴシック Pro H" panose="020B0800000000000000" pitchFamily="34" charset="-128"/>
                  <a:ea typeface="小塚ゴシック Pro H" panose="020B0800000000000000" pitchFamily="34" charset="-128"/>
                </a:rPr>
                <a:t>歯・</a:t>
              </a:r>
              <a:r>
                <a:rPr lang="ja-JP" altLang="en-US" sz="2400" spc="-150" dirty="0" smtClean="0">
                  <a:solidFill>
                    <a:schemeClr val="tx1"/>
                  </a:solidFill>
                  <a:latin typeface="小塚ゴシック Pro H" panose="020B0800000000000000" pitchFamily="34" charset="-128"/>
                  <a:ea typeface="小塚ゴシック Pro H" panose="020B0800000000000000" pitchFamily="34" charset="-128"/>
                </a:rPr>
                <a:t>舌</a:t>
              </a:r>
              <a:endParaRPr lang="en-US" altLang="ja-JP" sz="2400" spc="-150"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z="2400" spc="-150" dirty="0" smtClean="0">
                  <a:solidFill>
                    <a:schemeClr val="tx1"/>
                  </a:solidFill>
                  <a:latin typeface="小塚ゴシック Pro H" panose="020B0800000000000000" pitchFamily="34" charset="-128"/>
                  <a:ea typeface="小塚ゴシック Pro H" panose="020B0800000000000000" pitchFamily="34" charset="-128"/>
                </a:rPr>
                <a:t>でふれて</a:t>
              </a:r>
              <a:endParaRPr lang="en-US" altLang="ja-JP" sz="2400" spc="-150"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dirty="0">
                  <a:solidFill>
                    <a:schemeClr val="tx1"/>
                  </a:solidFill>
                  <a:latin typeface="小塚ゴシック Pro H" panose="020B0800000000000000" pitchFamily="34" charset="-128"/>
                  <a:ea typeface="小塚ゴシック Pro H" panose="020B0800000000000000" pitchFamily="34" charset="-128"/>
                </a:rPr>
                <a:t>食べ物</a:t>
              </a:r>
              <a:r>
                <a:rPr lang="ja-JP" altLang="en-US" dirty="0" smtClean="0">
                  <a:solidFill>
                    <a:schemeClr val="tx1"/>
                  </a:solidFill>
                  <a:latin typeface="小塚ゴシック Pro H" panose="020B0800000000000000" pitchFamily="34" charset="-128"/>
                  <a:ea typeface="小塚ゴシック Pro H" panose="020B0800000000000000" pitchFamily="34" charset="-128"/>
                </a:rPr>
                <a:t>に</a:t>
              </a:r>
              <a:endParaRPr lang="en-US" altLang="ja-JP"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手</a:t>
              </a:r>
              <a:r>
                <a:rPr lang="ja-JP" altLang="en-US" dirty="0">
                  <a:solidFill>
                    <a:schemeClr val="tx1"/>
                  </a:solidFill>
                  <a:latin typeface="小塚ゴシック Pro H" panose="020B0800000000000000" pitchFamily="34" charset="-128"/>
                  <a:ea typeface="小塚ゴシック Pro H" panose="020B0800000000000000" pitchFamily="34" charset="-128"/>
                </a:rPr>
                <a:t>で</a:t>
              </a:r>
              <a:r>
                <a:rPr lang="ja-JP" altLang="en-US" dirty="0" smtClean="0">
                  <a:solidFill>
                    <a:schemeClr val="tx1"/>
                  </a:solidFill>
                  <a:latin typeface="小塚ゴシック Pro H" panose="020B0800000000000000" pitchFamily="34" charset="-128"/>
                  <a:ea typeface="小塚ゴシック Pro H" panose="020B0800000000000000" pitchFamily="34" charset="-128"/>
                </a:rPr>
                <a:t>ふれて</a:t>
              </a:r>
              <a:endParaRPr lang="en-US" altLang="ja-JP"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歯</a:t>
              </a:r>
              <a:r>
                <a:rPr lang="ja-JP" altLang="en-US" dirty="0">
                  <a:solidFill>
                    <a:schemeClr val="tx1"/>
                  </a:solidFill>
                  <a:latin typeface="小塚ゴシック Pro H" panose="020B0800000000000000" pitchFamily="34" charset="-128"/>
                  <a:ea typeface="小塚ゴシック Pro H" panose="020B0800000000000000" pitchFamily="34" charset="-128"/>
                </a:rPr>
                <a:t>でかんで</a:t>
              </a:r>
              <a:endParaRPr lang="en-US" altLang="ja-JP" dirty="0">
                <a:solidFill>
                  <a:schemeClr val="tx1"/>
                </a:solidFill>
                <a:latin typeface="小塚ゴシック Pro H" panose="020B0800000000000000" pitchFamily="34" charset="-128"/>
                <a:ea typeface="小塚ゴシック Pro H" panose="020B0800000000000000" pitchFamily="34" charset="-128"/>
              </a:endParaRPr>
            </a:p>
          </p:txBody>
        </p:sp>
        <p:pic>
          <p:nvPicPr>
            <p:cNvPr id="18" name="図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1260" y="5370519"/>
              <a:ext cx="446145" cy="529929"/>
            </a:xfrm>
            <a:prstGeom prst="rect">
              <a:avLst/>
            </a:prstGeom>
          </p:spPr>
        </p:pic>
        <p:pic>
          <p:nvPicPr>
            <p:cNvPr id="19" name="図 18"/>
            <p:cNvPicPr>
              <a:picLocks noChangeAspect="1"/>
            </p:cNvPicPr>
            <p:nvPr/>
          </p:nvPicPr>
          <p:blipFill rotWithShape="1">
            <a:blip r:embed="rId11" cstate="print">
              <a:extLst>
                <a:ext uri="{28A0092B-C50C-407E-A947-70E740481C1C}">
                  <a14:useLocalDpi xmlns:a14="http://schemas.microsoft.com/office/drawing/2010/main" val="0"/>
                </a:ext>
              </a:extLst>
            </a:blip>
            <a:srcRect l="20861" t="8639" r="18286" b="17411"/>
            <a:stretch/>
          </p:blipFill>
          <p:spPr>
            <a:xfrm>
              <a:off x="2238317" y="5370519"/>
              <a:ext cx="435421" cy="516285"/>
            </a:xfrm>
            <a:prstGeom prst="roundRect">
              <a:avLst/>
            </a:prstGeom>
          </p:spPr>
        </p:pic>
      </p:grpSp>
      <p:sp>
        <p:nvSpPr>
          <p:cNvPr id="20" name="円/楕円 19"/>
          <p:cNvSpPr/>
          <p:nvPr/>
        </p:nvSpPr>
        <p:spPr>
          <a:xfrm>
            <a:off x="628364" y="2765879"/>
            <a:ext cx="2351348" cy="189048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H" panose="020B0800000000000000" pitchFamily="34" charset="-128"/>
                <a:ea typeface="小塚ゴシック Pro H" panose="020B0800000000000000" pitchFamily="34" charset="-128"/>
              </a:rPr>
              <a:t>   し       かく</a:t>
            </a:r>
            <a:endParaRPr lang="en-US" altLang="ja-JP" sz="2000"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z="4800" dirty="0" smtClean="0">
                <a:solidFill>
                  <a:schemeClr val="tx1"/>
                </a:solidFill>
                <a:latin typeface="小塚ゴシック Pro H" panose="020B0800000000000000" pitchFamily="34" charset="-128"/>
                <a:ea typeface="小塚ゴシック Pro H" panose="020B0800000000000000" pitchFamily="34" charset="-128"/>
              </a:rPr>
              <a:t>視 覚</a:t>
            </a:r>
            <a:endParaRPr lang="ja-JP" altLang="en-US" sz="4800" dirty="0">
              <a:solidFill>
                <a:schemeClr val="tx1"/>
              </a:solidFill>
              <a:latin typeface="小塚ゴシック Pro H" panose="020B0800000000000000" pitchFamily="34" charset="-128"/>
              <a:ea typeface="小塚ゴシック Pro H" panose="020B0800000000000000" pitchFamily="34" charset="-128"/>
            </a:endParaRPr>
          </a:p>
        </p:txBody>
      </p:sp>
      <p:sp>
        <p:nvSpPr>
          <p:cNvPr id="21" name="円/楕円 20"/>
          <p:cNvSpPr/>
          <p:nvPr/>
        </p:nvSpPr>
        <p:spPr>
          <a:xfrm>
            <a:off x="3451676" y="2743910"/>
            <a:ext cx="2315296" cy="1890480"/>
          </a:xfrm>
          <a:prstGeom prst="ellipse">
            <a:avLst/>
          </a:prstGeom>
          <a:solidFill>
            <a:srgbClr val="04F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しゅう    かく </a:t>
            </a:r>
            <a:endParaRPr lang="en-US" altLang="ja-JP"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 </a:t>
            </a:r>
            <a:r>
              <a:rPr lang="ja-JP" altLang="en-US" sz="4800" dirty="0" smtClean="0">
                <a:solidFill>
                  <a:schemeClr val="tx1"/>
                </a:solidFill>
                <a:latin typeface="小塚ゴシック Pro H" panose="020B0800000000000000" pitchFamily="34" charset="-128"/>
                <a:ea typeface="小塚ゴシック Pro H" panose="020B0800000000000000" pitchFamily="34" charset="-128"/>
              </a:rPr>
              <a:t>嗅 覚</a:t>
            </a:r>
            <a:endParaRPr lang="ja-JP" altLang="en-US" sz="4800" dirty="0">
              <a:solidFill>
                <a:schemeClr val="tx1"/>
              </a:solidFill>
              <a:latin typeface="小塚ゴシック Pro H" panose="020B0800000000000000" pitchFamily="34" charset="-128"/>
              <a:ea typeface="小塚ゴシック Pro H" panose="020B0800000000000000" pitchFamily="34" charset="-128"/>
            </a:endParaRPr>
          </a:p>
        </p:txBody>
      </p:sp>
      <p:sp>
        <p:nvSpPr>
          <p:cNvPr id="22" name="円/楕円 21"/>
          <p:cNvSpPr/>
          <p:nvPr/>
        </p:nvSpPr>
        <p:spPr>
          <a:xfrm>
            <a:off x="2129442" y="4635933"/>
            <a:ext cx="2351348" cy="18904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err="1" smtClean="0">
                <a:solidFill>
                  <a:schemeClr val="tx1"/>
                </a:solidFill>
                <a:latin typeface="小塚ゴシック Pro H" panose="020B0800000000000000" pitchFamily="34" charset="-128"/>
                <a:ea typeface="小塚ゴシック Pro H" panose="020B0800000000000000" pitchFamily="34" charset="-128"/>
              </a:rPr>
              <a:t>しょっ</a:t>
            </a:r>
            <a:r>
              <a:rPr lang="ja-JP" altLang="en-US" dirty="0" smtClean="0">
                <a:solidFill>
                  <a:schemeClr val="tx1"/>
                </a:solidFill>
                <a:latin typeface="小塚ゴシック Pro H" panose="020B0800000000000000" pitchFamily="34" charset="-128"/>
                <a:ea typeface="小塚ゴシック Pro H" panose="020B0800000000000000" pitchFamily="34" charset="-128"/>
              </a:rPr>
              <a:t>かく</a:t>
            </a:r>
            <a:endParaRPr lang="en-US" altLang="ja-JP"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z="4800" dirty="0" smtClean="0">
                <a:solidFill>
                  <a:schemeClr val="tx1"/>
                </a:solidFill>
                <a:latin typeface="小塚ゴシック Pro H" panose="020B0800000000000000" pitchFamily="34" charset="-128"/>
                <a:ea typeface="小塚ゴシック Pro H" panose="020B0800000000000000" pitchFamily="34" charset="-128"/>
              </a:rPr>
              <a:t>触 </a:t>
            </a:r>
            <a:r>
              <a:rPr lang="ja-JP" altLang="en-US" sz="4800" dirty="0">
                <a:solidFill>
                  <a:schemeClr val="tx1"/>
                </a:solidFill>
                <a:latin typeface="小塚ゴシック Pro H" panose="020B0800000000000000" pitchFamily="34" charset="-128"/>
                <a:ea typeface="小塚ゴシック Pro H" panose="020B0800000000000000" pitchFamily="34" charset="-128"/>
              </a:rPr>
              <a:t>覚</a:t>
            </a:r>
          </a:p>
        </p:txBody>
      </p:sp>
      <p:grpSp>
        <p:nvGrpSpPr>
          <p:cNvPr id="23" name="グループ化 22"/>
          <p:cNvGrpSpPr/>
          <p:nvPr/>
        </p:nvGrpSpPr>
        <p:grpSpPr>
          <a:xfrm>
            <a:off x="6256482" y="2701869"/>
            <a:ext cx="2351348" cy="1890480"/>
            <a:chOff x="6256482" y="2701869"/>
            <a:chExt cx="2351348" cy="1890480"/>
          </a:xfrm>
        </p:grpSpPr>
        <p:sp>
          <p:nvSpPr>
            <p:cNvPr id="24" name="円/楕円 23"/>
            <p:cNvSpPr/>
            <p:nvPr/>
          </p:nvSpPr>
          <p:spPr>
            <a:xfrm>
              <a:off x="6256482" y="2701869"/>
              <a:ext cx="2351348" cy="1890480"/>
            </a:xfrm>
            <a:prstGeom prst="ellipse">
              <a:avLst/>
            </a:prstGeom>
            <a:solidFill>
              <a:srgbClr val="FD0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2400" spc="-150" dirty="0" smtClean="0">
                  <a:solidFill>
                    <a:schemeClr val="tx1"/>
                  </a:solidFill>
                  <a:latin typeface="小塚ゴシック Pro H" panose="020B0800000000000000" pitchFamily="34" charset="-128"/>
                  <a:ea typeface="小塚ゴシック Pro H" panose="020B0800000000000000" pitchFamily="34" charset="-128"/>
                </a:rPr>
                <a:t>舌で味わい</a:t>
              </a:r>
              <a:endParaRPr lang="en-US" altLang="ja-JP" sz="2400" spc="-150"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z="2000" spc="-150" dirty="0" smtClean="0">
                  <a:solidFill>
                    <a:schemeClr val="tx1"/>
                  </a:solidFill>
                  <a:latin typeface="小塚ゴシック Pro H" panose="020B0800000000000000" pitchFamily="34" charset="-128"/>
                  <a:ea typeface="小塚ゴシック Pro H" panose="020B0800000000000000" pitchFamily="34" charset="-128"/>
                </a:rPr>
                <a:t> </a:t>
              </a:r>
              <a:r>
                <a:rPr lang="ja-JP" altLang="en-US" spc="-150" dirty="0" smtClean="0">
                  <a:solidFill>
                    <a:schemeClr val="tx1"/>
                  </a:solidFill>
                  <a:latin typeface="小塚ゴシック Pro H" panose="020B0800000000000000" pitchFamily="34" charset="-128"/>
                  <a:ea typeface="小塚ゴシック Pro H" panose="020B0800000000000000" pitchFamily="34" charset="-128"/>
                </a:rPr>
                <a:t>よくかんで</a:t>
              </a:r>
              <a:endParaRPr lang="en-US" altLang="ja-JP" spc="-150"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pc="-150" dirty="0" smtClean="0">
                  <a:solidFill>
                    <a:schemeClr val="tx1"/>
                  </a:solidFill>
                  <a:latin typeface="小塚ゴシック Pro H" panose="020B0800000000000000" pitchFamily="34" charset="-128"/>
                  <a:ea typeface="小塚ゴシック Pro H" panose="020B0800000000000000" pitchFamily="34" charset="-128"/>
                </a:rPr>
                <a:t>おいしさアップ</a:t>
              </a:r>
              <a:endParaRPr lang="en-US" altLang="ja-JP" spc="-150" dirty="0">
                <a:solidFill>
                  <a:schemeClr val="tx1"/>
                </a:solidFill>
                <a:latin typeface="小塚ゴシック Pro H" panose="020B0800000000000000" pitchFamily="34" charset="-128"/>
                <a:ea typeface="小塚ゴシック Pro H" panose="020B0800000000000000" pitchFamily="34" charset="-128"/>
              </a:endParaRPr>
            </a:p>
          </p:txBody>
        </p:sp>
        <p:pic>
          <p:nvPicPr>
            <p:cNvPr id="25" name="図 24"/>
            <p:cNvPicPr>
              <a:picLocks noChangeAspect="1"/>
            </p:cNvPicPr>
            <p:nvPr/>
          </p:nvPicPr>
          <p:blipFill rotWithShape="1">
            <a:blip r:embed="rId12" cstate="print">
              <a:extLst>
                <a:ext uri="{28A0092B-C50C-407E-A947-70E740481C1C}">
                  <a14:useLocalDpi xmlns:a14="http://schemas.microsoft.com/office/drawing/2010/main" val="0"/>
                </a:ext>
              </a:extLst>
            </a:blip>
            <a:srcRect l="21633" t="28451" r="21901" b="31370"/>
            <a:stretch/>
          </p:blipFill>
          <p:spPr>
            <a:xfrm>
              <a:off x="7110566" y="2760473"/>
              <a:ext cx="621838" cy="442462"/>
            </a:xfrm>
            <a:prstGeom prst="roundRect">
              <a:avLst/>
            </a:prstGeom>
          </p:spPr>
        </p:pic>
      </p:grpSp>
      <p:grpSp>
        <p:nvGrpSpPr>
          <p:cNvPr id="26" name="グループ化 25"/>
          <p:cNvGrpSpPr/>
          <p:nvPr/>
        </p:nvGrpSpPr>
        <p:grpSpPr>
          <a:xfrm>
            <a:off x="4865879" y="4641693"/>
            <a:ext cx="2335396" cy="1890480"/>
            <a:chOff x="4865879" y="4641693"/>
            <a:chExt cx="2335396" cy="1890480"/>
          </a:xfrm>
        </p:grpSpPr>
        <p:sp>
          <p:nvSpPr>
            <p:cNvPr id="27" name="円/楕円 26"/>
            <p:cNvSpPr/>
            <p:nvPr/>
          </p:nvSpPr>
          <p:spPr>
            <a:xfrm>
              <a:off x="4865879" y="4641693"/>
              <a:ext cx="2335396" cy="1890480"/>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2400" spc="-150" dirty="0">
                  <a:solidFill>
                    <a:schemeClr val="tx1"/>
                  </a:solidFill>
                  <a:latin typeface="小塚ゴシック Pro H" panose="020B0800000000000000" pitchFamily="34" charset="-128"/>
                  <a:ea typeface="小塚ゴシック Pro H" panose="020B0800000000000000" pitchFamily="34" charset="-128"/>
                </a:rPr>
                <a:t>耳</a:t>
              </a:r>
              <a:r>
                <a:rPr lang="ja-JP" altLang="en-US" sz="2400" spc="-150" dirty="0" smtClean="0">
                  <a:solidFill>
                    <a:schemeClr val="tx1"/>
                  </a:solidFill>
                  <a:latin typeface="小塚ゴシック Pro H" panose="020B0800000000000000" pitchFamily="34" charset="-128"/>
                  <a:ea typeface="小塚ゴシック Pro H" panose="020B0800000000000000" pitchFamily="34" charset="-128"/>
                </a:rPr>
                <a:t>できいて</a:t>
              </a:r>
              <a:endParaRPr lang="en-US" altLang="ja-JP" sz="2400" spc="-150"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pc="-150" dirty="0">
                  <a:solidFill>
                    <a:schemeClr val="tx1"/>
                  </a:solidFill>
                  <a:latin typeface="小塚ゴシック Pro H" panose="020B0800000000000000" pitchFamily="34" charset="-128"/>
                  <a:ea typeface="小塚ゴシック Pro H" panose="020B0800000000000000" pitchFamily="34" charset="-128"/>
                </a:rPr>
                <a:t>調理の音や</a:t>
              </a:r>
              <a:endParaRPr lang="en-US" altLang="ja-JP" spc="-150"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pc="-150" dirty="0">
                  <a:solidFill>
                    <a:schemeClr val="tx1"/>
                  </a:solidFill>
                  <a:latin typeface="小塚ゴシック Pro H" panose="020B0800000000000000" pitchFamily="34" charset="-128"/>
                  <a:ea typeface="小塚ゴシック Pro H" panose="020B0800000000000000" pitchFamily="34" charset="-128"/>
                </a:rPr>
                <a:t>かむおいしい音</a:t>
              </a:r>
              <a:endParaRPr lang="en-US" altLang="ja-JP" spc="-150" dirty="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pc="-150" dirty="0">
                  <a:solidFill>
                    <a:schemeClr val="tx1"/>
                  </a:solidFill>
                  <a:latin typeface="小塚ゴシック Pro H" panose="020B0800000000000000" pitchFamily="34" charset="-128"/>
                  <a:ea typeface="小塚ゴシック Pro H" panose="020B0800000000000000" pitchFamily="34" charset="-128"/>
                </a:rPr>
                <a:t>食事中の会話</a:t>
              </a:r>
              <a:endParaRPr lang="en-US" altLang="ja-JP" spc="-150" dirty="0">
                <a:solidFill>
                  <a:schemeClr val="tx1"/>
                </a:solidFill>
                <a:latin typeface="小塚ゴシック Pro H" panose="020B0800000000000000" pitchFamily="34" charset="-128"/>
                <a:ea typeface="小塚ゴシック Pro H" panose="020B0800000000000000" pitchFamily="34" charset="-128"/>
              </a:endParaRPr>
            </a:p>
          </p:txBody>
        </p:sp>
        <p:pic>
          <p:nvPicPr>
            <p:cNvPr id="28" name="図 27"/>
            <p:cNvPicPr>
              <a:picLocks noChangeAspect="1"/>
            </p:cNvPicPr>
            <p:nvPr/>
          </p:nvPicPr>
          <p:blipFill rotWithShape="1">
            <a:blip r:embed="rId13" cstate="print">
              <a:extLst>
                <a:ext uri="{28A0092B-C50C-407E-A947-70E740481C1C}">
                  <a14:useLocalDpi xmlns:a14="http://schemas.microsoft.com/office/drawing/2010/main" val="0"/>
                </a:ext>
              </a:extLst>
            </a:blip>
            <a:srcRect l="17366" t="7305" r="17902" b="5977"/>
            <a:stretch/>
          </p:blipFill>
          <p:spPr>
            <a:xfrm>
              <a:off x="4921059" y="5331094"/>
              <a:ext cx="379852" cy="555710"/>
            </a:xfrm>
            <a:prstGeom prst="roundRect">
              <a:avLst/>
            </a:prstGeom>
          </p:spPr>
        </p:pic>
      </p:grpSp>
      <p:sp>
        <p:nvSpPr>
          <p:cNvPr id="29" name="円/楕円 28"/>
          <p:cNvSpPr/>
          <p:nvPr/>
        </p:nvSpPr>
        <p:spPr>
          <a:xfrm>
            <a:off x="6256482" y="2701869"/>
            <a:ext cx="2351348" cy="1890480"/>
          </a:xfrm>
          <a:prstGeom prst="ellipse">
            <a:avLst/>
          </a:prstGeom>
          <a:solidFill>
            <a:srgbClr val="FD0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小塚ゴシック Pro H" panose="020B0800000000000000" pitchFamily="34" charset="-128"/>
                <a:ea typeface="小塚ゴシック Pro H" panose="020B0800000000000000" pitchFamily="34" charset="-128"/>
              </a:rPr>
              <a:t>   み       かく</a:t>
            </a:r>
            <a:endParaRPr lang="en-US" altLang="ja-JP" sz="2000" dirty="0" smtClean="0">
              <a:solidFill>
                <a:schemeClr val="tx1"/>
              </a:solidFill>
              <a:latin typeface="小塚ゴシック Pro H" panose="020B0800000000000000" pitchFamily="34" charset="-128"/>
              <a:ea typeface="小塚ゴシック Pro H" panose="020B0800000000000000" pitchFamily="34" charset="-128"/>
            </a:endParaRPr>
          </a:p>
          <a:p>
            <a:pPr algn="ctr"/>
            <a:r>
              <a:rPr lang="ja-JP" altLang="en-US" sz="4800" dirty="0" smtClean="0">
                <a:solidFill>
                  <a:schemeClr val="tx1"/>
                </a:solidFill>
                <a:latin typeface="小塚ゴシック Pro H" panose="020B0800000000000000" pitchFamily="34" charset="-128"/>
                <a:ea typeface="小塚ゴシック Pro H" panose="020B0800000000000000" pitchFamily="34" charset="-128"/>
              </a:rPr>
              <a:t>味 覚</a:t>
            </a:r>
            <a:endParaRPr kumimoji="1" lang="ja-JP" altLang="en-US" sz="2400" dirty="0" smtClean="0">
              <a:latin typeface="小塚ゴシック Pro H" panose="020B0800000000000000" pitchFamily="34" charset="-128"/>
              <a:ea typeface="小塚ゴシック Pro H" panose="020B0800000000000000" pitchFamily="34" charset="-128"/>
            </a:endParaRPr>
          </a:p>
        </p:txBody>
      </p:sp>
      <p:sp>
        <p:nvSpPr>
          <p:cNvPr id="30" name="円/楕円 29"/>
          <p:cNvSpPr/>
          <p:nvPr/>
        </p:nvSpPr>
        <p:spPr>
          <a:xfrm>
            <a:off x="4849927" y="4641693"/>
            <a:ext cx="2351348" cy="1890480"/>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小塚ゴシック Pro H" panose="020B0800000000000000" pitchFamily="34" charset="-128"/>
                <a:ea typeface="小塚ゴシック Pro H" panose="020B0800000000000000" pitchFamily="34" charset="-128"/>
              </a:rPr>
              <a:t>ちょう  かく</a:t>
            </a:r>
            <a:r>
              <a:rPr lang="ja-JP" altLang="en-US" sz="4400" dirty="0" smtClean="0">
                <a:solidFill>
                  <a:schemeClr val="tx1"/>
                </a:solidFill>
                <a:latin typeface="小塚ゴシック Pro H" panose="020B0800000000000000" pitchFamily="34" charset="-128"/>
                <a:ea typeface="小塚ゴシック Pro H" panose="020B0800000000000000" pitchFamily="34" charset="-128"/>
              </a:rPr>
              <a:t>聴 </a:t>
            </a:r>
            <a:r>
              <a:rPr lang="ja-JP" altLang="en-US" sz="4400" dirty="0">
                <a:solidFill>
                  <a:schemeClr val="tx1"/>
                </a:solidFill>
                <a:latin typeface="小塚ゴシック Pro H" panose="020B0800000000000000" pitchFamily="34" charset="-128"/>
                <a:ea typeface="小塚ゴシック Pro H" panose="020B0800000000000000" pitchFamily="34" charset="-128"/>
              </a:rPr>
              <a:t>覚</a:t>
            </a:r>
          </a:p>
        </p:txBody>
      </p:sp>
      <p:sp>
        <p:nvSpPr>
          <p:cNvPr id="31" name="テキスト ボックス 30"/>
          <p:cNvSpPr txBox="1"/>
          <p:nvPr/>
        </p:nvSpPr>
        <p:spPr>
          <a:xfrm>
            <a:off x="5901717" y="6592196"/>
            <a:ext cx="3198311" cy="253916"/>
          </a:xfrm>
          <a:prstGeom prst="rect">
            <a:avLst/>
          </a:prstGeom>
          <a:noFill/>
        </p:spPr>
        <p:txBody>
          <a:bodyPr wrap="none" rtlCol="0">
            <a:spAutoFit/>
          </a:bodyPr>
          <a:lstStyle/>
          <a:p>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宮城のおいしいものの写真提供 　宮城県観光課</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spTree>
    <p:extLst>
      <p:ext uri="{BB962C8B-B14F-4D97-AF65-F5344CB8AC3E}">
        <p14:creationId xmlns:p14="http://schemas.microsoft.com/office/powerpoint/2010/main" val="308101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423885"/>
            <a:ext cx="9144000" cy="18390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5500" smtClean="0">
                <a:solidFill>
                  <a:srgbClr val="FFC000"/>
                </a:solidFill>
                <a:latin typeface="小塚ゴシック Pro M" panose="020B0700000000000000" pitchFamily="34" charset="-128"/>
                <a:ea typeface="小塚ゴシック Pro M" panose="020B0700000000000000" pitchFamily="34" charset="-128"/>
              </a:rPr>
              <a:t>食事のマナーと仕方</a:t>
            </a:r>
            <a:endParaRPr lang="ja-JP" altLang="en-US" sz="5500" dirty="0">
              <a:solidFill>
                <a:srgbClr val="FFC000"/>
              </a:solidFill>
              <a:latin typeface="小塚ゴシック Pro M" panose="020B0700000000000000" pitchFamily="34" charset="-128"/>
              <a:ea typeface="小塚ゴシック Pro M" panose="020B0700000000000000" pitchFamily="34" charset="-128"/>
            </a:endParaRPr>
          </a:p>
        </p:txBody>
      </p:sp>
      <p:sp>
        <p:nvSpPr>
          <p:cNvPr id="3" name="角丸四角形 2"/>
          <p:cNvSpPr/>
          <p:nvPr/>
        </p:nvSpPr>
        <p:spPr>
          <a:xfrm>
            <a:off x="723014" y="1913861"/>
            <a:ext cx="7697972" cy="303027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881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あいさつをしよう</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a:stretch>
            <a:fillRect/>
          </a:stretch>
        </p:blipFill>
        <p:spPr>
          <a:xfrm>
            <a:off x="2878488" y="2707169"/>
            <a:ext cx="3320779" cy="3861371"/>
          </a:xfrm>
          <a:prstGeom prst="rect">
            <a:avLst/>
          </a:prstGeom>
        </p:spPr>
      </p:pic>
      <p:grpSp>
        <p:nvGrpSpPr>
          <p:cNvPr id="5" name="グループ化 4"/>
          <p:cNvGrpSpPr/>
          <p:nvPr/>
        </p:nvGrpSpPr>
        <p:grpSpPr>
          <a:xfrm>
            <a:off x="323778" y="1403200"/>
            <a:ext cx="3448850" cy="3847206"/>
            <a:chOff x="323778" y="1403200"/>
            <a:chExt cx="3448850" cy="3847206"/>
          </a:xfrm>
        </p:grpSpPr>
        <p:sp>
          <p:nvSpPr>
            <p:cNvPr id="6" name="円形吹き出し 5"/>
            <p:cNvSpPr/>
            <p:nvPr/>
          </p:nvSpPr>
          <p:spPr>
            <a:xfrm>
              <a:off x="323778" y="1403200"/>
              <a:ext cx="3332258" cy="3469825"/>
            </a:xfrm>
            <a:prstGeom prst="wedgeEllipseCallout">
              <a:avLst>
                <a:gd name="adj1" fmla="val 53649"/>
                <a:gd name="adj2" fmla="val 3695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348914" y="4595439"/>
              <a:ext cx="3423714" cy="654967"/>
              <a:chOff x="348914" y="4595439"/>
              <a:chExt cx="3423714" cy="654967"/>
            </a:xfrm>
          </p:grpSpPr>
          <p:sp>
            <p:nvSpPr>
              <p:cNvPr id="13" name="テキスト ボックス 12"/>
              <p:cNvSpPr txBox="1"/>
              <p:nvPr/>
            </p:nvSpPr>
            <p:spPr>
              <a:xfrm rot="21222308">
                <a:off x="348914" y="4604075"/>
                <a:ext cx="3416321" cy="646331"/>
              </a:xfrm>
              <a:prstGeom prst="rect">
                <a:avLst/>
              </a:prstGeom>
              <a:noFill/>
            </p:spPr>
            <p:txBody>
              <a:bodyPr wrap="none" rtlCol="0">
                <a:spAutoFit/>
              </a:bodyPr>
              <a:lstStyle/>
              <a:p>
                <a:pPr algn="ctr"/>
                <a:r>
                  <a:rPr lang="ja-JP" altLang="en-US" sz="3600" dirty="0">
                    <a:ln w="76200">
                      <a:solidFill>
                        <a:schemeClr val="accent1">
                          <a:lumMod val="20000"/>
                          <a:lumOff val="80000"/>
                        </a:schemeClr>
                      </a:solidFill>
                    </a:ln>
                    <a:latin typeface="小塚ゴシック Pro H" panose="020B0800000000000000" pitchFamily="34" charset="-128"/>
                    <a:ea typeface="小塚ゴシック Pro H" panose="020B0800000000000000" pitchFamily="34" charset="-128"/>
                  </a:rPr>
                  <a:t>いただきます！</a:t>
                </a:r>
                <a:endParaRPr kumimoji="1" lang="ja-JP" altLang="en-US" sz="3600" dirty="0">
                  <a:ln w="76200">
                    <a:solidFill>
                      <a:schemeClr val="accent1">
                        <a:lumMod val="20000"/>
                        <a:lumOff val="80000"/>
                      </a:schemeClr>
                    </a:solidFill>
                  </a:ln>
                  <a:latin typeface="小塚ゴシック Pro H" panose="020B0800000000000000" pitchFamily="34" charset="-128"/>
                  <a:ea typeface="小塚ゴシック Pro H" panose="020B0800000000000000" pitchFamily="34" charset="-128"/>
                </a:endParaRPr>
              </a:p>
            </p:txBody>
          </p:sp>
          <p:sp>
            <p:nvSpPr>
              <p:cNvPr id="14" name="テキスト ボックス 13"/>
              <p:cNvSpPr txBox="1"/>
              <p:nvPr/>
            </p:nvSpPr>
            <p:spPr>
              <a:xfrm rot="21222308">
                <a:off x="356307" y="4595439"/>
                <a:ext cx="3416321" cy="646331"/>
              </a:xfrm>
              <a:prstGeom prst="rect">
                <a:avLst/>
              </a:prstGeom>
              <a:noFill/>
            </p:spPr>
            <p:txBody>
              <a:bodyPr wrap="none" rtlCol="0">
                <a:spAutoFit/>
              </a:bodyPr>
              <a:lstStyle/>
              <a:p>
                <a:pPr algn="ctr"/>
                <a:r>
                  <a:rPr lang="ja-JP" altLang="en-US" sz="3600" dirty="0">
                    <a:ln w="76200">
                      <a:noFill/>
                    </a:ln>
                    <a:solidFill>
                      <a:srgbClr val="00B050"/>
                    </a:solidFill>
                    <a:latin typeface="小塚ゴシック Pro H" panose="020B0800000000000000" pitchFamily="34" charset="-128"/>
                    <a:ea typeface="小塚ゴシック Pro H" panose="020B0800000000000000" pitchFamily="34" charset="-128"/>
                  </a:rPr>
                  <a:t>いただきます！</a:t>
                </a:r>
                <a:endParaRPr kumimoji="1" lang="ja-JP" altLang="en-US" sz="3600" dirty="0">
                  <a:ln w="76200">
                    <a:noFill/>
                  </a:ln>
                  <a:solidFill>
                    <a:srgbClr val="00B050"/>
                  </a:solidFill>
                  <a:latin typeface="小塚ゴシック Pro H" panose="020B0800000000000000" pitchFamily="34" charset="-128"/>
                  <a:ea typeface="小塚ゴシック Pro H" panose="020B0800000000000000" pitchFamily="34" charset="-128"/>
                </a:endParaRPr>
              </a:p>
            </p:txBody>
          </p:sp>
        </p:grpSp>
        <p:pic>
          <p:nvPicPr>
            <p:cNvPr id="8" name="図 7"/>
            <p:cNvPicPr>
              <a:picLocks noChangeAspect="1"/>
            </p:cNvPicPr>
            <p:nvPr/>
          </p:nvPicPr>
          <p:blipFill>
            <a:blip r:embed="rId4"/>
            <a:stretch>
              <a:fillRect/>
            </a:stretch>
          </p:blipFill>
          <p:spPr>
            <a:xfrm>
              <a:off x="860304" y="2016834"/>
              <a:ext cx="967774" cy="749244"/>
            </a:xfrm>
            <a:prstGeom prst="rect">
              <a:avLst/>
            </a:prstGeom>
          </p:spPr>
        </p:pic>
        <p:pic>
          <p:nvPicPr>
            <p:cNvPr id="9" name="図 8"/>
            <p:cNvPicPr>
              <a:picLocks noChangeAspect="1"/>
            </p:cNvPicPr>
            <p:nvPr/>
          </p:nvPicPr>
          <p:blipFill>
            <a:blip r:embed="rId5"/>
            <a:stretch>
              <a:fillRect/>
            </a:stretch>
          </p:blipFill>
          <p:spPr>
            <a:xfrm>
              <a:off x="2103087" y="1836133"/>
              <a:ext cx="936556" cy="1123867"/>
            </a:xfrm>
            <a:prstGeom prst="rect">
              <a:avLst/>
            </a:prstGeom>
          </p:spPr>
        </p:pic>
        <p:pic>
          <p:nvPicPr>
            <p:cNvPr id="10" name="図 9"/>
            <p:cNvPicPr>
              <a:picLocks noChangeAspect="1"/>
            </p:cNvPicPr>
            <p:nvPr/>
          </p:nvPicPr>
          <p:blipFill>
            <a:blip r:embed="rId6"/>
            <a:stretch>
              <a:fillRect/>
            </a:stretch>
          </p:blipFill>
          <p:spPr>
            <a:xfrm>
              <a:off x="1551909" y="3611985"/>
              <a:ext cx="936556" cy="811682"/>
            </a:xfrm>
            <a:prstGeom prst="rect">
              <a:avLst/>
            </a:prstGeom>
          </p:spPr>
        </p:pic>
        <p:pic>
          <p:nvPicPr>
            <p:cNvPr id="11" name="図 10"/>
            <p:cNvPicPr>
              <a:picLocks noChangeAspect="1"/>
            </p:cNvPicPr>
            <p:nvPr/>
          </p:nvPicPr>
          <p:blipFill>
            <a:blip r:embed="rId7"/>
            <a:stretch>
              <a:fillRect/>
            </a:stretch>
          </p:blipFill>
          <p:spPr>
            <a:xfrm>
              <a:off x="627831" y="2866479"/>
              <a:ext cx="780463" cy="936556"/>
            </a:xfrm>
            <a:prstGeom prst="rect">
              <a:avLst/>
            </a:prstGeom>
          </p:spPr>
        </p:pic>
        <p:pic>
          <p:nvPicPr>
            <p:cNvPr id="12" name="図 11"/>
            <p:cNvPicPr>
              <a:picLocks noChangeAspect="1"/>
            </p:cNvPicPr>
            <p:nvPr/>
          </p:nvPicPr>
          <p:blipFill>
            <a:blip r:embed="rId8"/>
            <a:stretch>
              <a:fillRect/>
            </a:stretch>
          </p:blipFill>
          <p:spPr>
            <a:xfrm>
              <a:off x="2508182" y="3008170"/>
              <a:ext cx="905337" cy="842900"/>
            </a:xfrm>
            <a:prstGeom prst="rect">
              <a:avLst/>
            </a:prstGeom>
          </p:spPr>
        </p:pic>
      </p:grpSp>
      <p:grpSp>
        <p:nvGrpSpPr>
          <p:cNvPr id="15" name="グループ化 14"/>
          <p:cNvGrpSpPr/>
          <p:nvPr/>
        </p:nvGrpSpPr>
        <p:grpSpPr>
          <a:xfrm>
            <a:off x="5421719" y="1328597"/>
            <a:ext cx="3697146" cy="3797266"/>
            <a:chOff x="5421719" y="1328597"/>
            <a:chExt cx="3697146" cy="3797266"/>
          </a:xfrm>
        </p:grpSpPr>
        <p:sp>
          <p:nvSpPr>
            <p:cNvPr id="16" name="円形吹き出し 15"/>
            <p:cNvSpPr/>
            <p:nvPr/>
          </p:nvSpPr>
          <p:spPr>
            <a:xfrm>
              <a:off x="5421719" y="1328597"/>
              <a:ext cx="3332258" cy="3469825"/>
            </a:xfrm>
            <a:prstGeom prst="wedgeEllipseCallout">
              <a:avLst>
                <a:gd name="adj1" fmla="val -51410"/>
                <a:gd name="adj2" fmla="val 384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5699777" y="4475257"/>
              <a:ext cx="3419088" cy="650606"/>
              <a:chOff x="5699777" y="4475257"/>
              <a:chExt cx="3419088" cy="650606"/>
            </a:xfrm>
          </p:grpSpPr>
          <p:sp>
            <p:nvSpPr>
              <p:cNvPr id="21" name="テキスト ボックス 20"/>
              <p:cNvSpPr txBox="1"/>
              <p:nvPr/>
            </p:nvSpPr>
            <p:spPr>
              <a:xfrm rot="21222308">
                <a:off x="5702544" y="4479532"/>
                <a:ext cx="3416321" cy="646331"/>
              </a:xfrm>
              <a:prstGeom prst="rect">
                <a:avLst/>
              </a:prstGeom>
              <a:noFill/>
            </p:spPr>
            <p:txBody>
              <a:bodyPr wrap="none" rtlCol="0">
                <a:spAutoFit/>
              </a:bodyPr>
              <a:lstStyle/>
              <a:p>
                <a:pPr algn="ctr"/>
                <a:r>
                  <a:rPr lang="ja-JP" altLang="en-US" sz="3600" dirty="0">
                    <a:ln w="76200">
                      <a:solidFill>
                        <a:schemeClr val="accent1">
                          <a:lumMod val="20000"/>
                          <a:lumOff val="80000"/>
                        </a:schemeClr>
                      </a:solidFill>
                    </a:ln>
                    <a:latin typeface="小塚ゴシック Pro H" panose="020B0800000000000000" pitchFamily="34" charset="-128"/>
                    <a:ea typeface="小塚ゴシック Pro H" panose="020B0800000000000000" pitchFamily="34" charset="-128"/>
                  </a:rPr>
                  <a:t>ごちそうさま！</a:t>
                </a:r>
              </a:p>
            </p:txBody>
          </p:sp>
          <p:sp>
            <p:nvSpPr>
              <p:cNvPr id="22" name="テキスト ボックス 21"/>
              <p:cNvSpPr txBox="1"/>
              <p:nvPr/>
            </p:nvSpPr>
            <p:spPr>
              <a:xfrm rot="21222308">
                <a:off x="5699777" y="4475257"/>
                <a:ext cx="3416321" cy="646331"/>
              </a:xfrm>
              <a:prstGeom prst="rect">
                <a:avLst/>
              </a:prstGeom>
              <a:noFill/>
            </p:spPr>
            <p:txBody>
              <a:bodyPr wrap="none" rtlCol="0">
                <a:spAutoFit/>
              </a:bodyPr>
              <a:lstStyle/>
              <a:p>
                <a:pPr algn="ctr"/>
                <a:r>
                  <a:rPr lang="ja-JP" altLang="en-US" sz="3600" dirty="0">
                    <a:ln w="76200">
                      <a:noFill/>
                    </a:ln>
                    <a:solidFill>
                      <a:srgbClr val="FF6699"/>
                    </a:solidFill>
                    <a:latin typeface="小塚ゴシック Pro H" panose="020B0800000000000000" pitchFamily="34" charset="-128"/>
                    <a:ea typeface="小塚ゴシック Pro H" panose="020B0800000000000000" pitchFamily="34" charset="-128"/>
                  </a:rPr>
                  <a:t>ごちそうさま！</a:t>
                </a:r>
              </a:p>
            </p:txBody>
          </p:sp>
        </p:grpSp>
        <p:pic>
          <p:nvPicPr>
            <p:cNvPr id="18" name="図 17"/>
            <p:cNvPicPr>
              <a:picLocks noChangeAspect="1"/>
            </p:cNvPicPr>
            <p:nvPr/>
          </p:nvPicPr>
          <p:blipFill>
            <a:blip r:embed="rId9"/>
            <a:stretch>
              <a:fillRect/>
            </a:stretch>
          </p:blipFill>
          <p:spPr>
            <a:xfrm>
              <a:off x="5631491" y="1964467"/>
              <a:ext cx="1092723" cy="1330272"/>
            </a:xfrm>
            <a:prstGeom prst="rect">
              <a:avLst/>
            </a:prstGeom>
          </p:spPr>
        </p:pic>
        <p:pic>
          <p:nvPicPr>
            <p:cNvPr id="19" name="図 18"/>
            <p:cNvPicPr>
              <a:picLocks noChangeAspect="1"/>
            </p:cNvPicPr>
            <p:nvPr/>
          </p:nvPicPr>
          <p:blipFill>
            <a:blip r:embed="rId10"/>
            <a:stretch>
              <a:fillRect/>
            </a:stretch>
          </p:blipFill>
          <p:spPr>
            <a:xfrm>
              <a:off x="7242875" y="1928849"/>
              <a:ext cx="1045214" cy="1544066"/>
            </a:xfrm>
            <a:prstGeom prst="rect">
              <a:avLst/>
            </a:prstGeom>
          </p:spPr>
        </p:pic>
        <p:pic>
          <p:nvPicPr>
            <p:cNvPr id="20" name="図 19"/>
            <p:cNvPicPr>
              <a:picLocks noChangeAspect="1"/>
            </p:cNvPicPr>
            <p:nvPr/>
          </p:nvPicPr>
          <p:blipFill>
            <a:blip r:embed="rId11"/>
            <a:stretch>
              <a:fillRect/>
            </a:stretch>
          </p:blipFill>
          <p:spPr>
            <a:xfrm>
              <a:off x="6482719" y="3368636"/>
              <a:ext cx="760156" cy="1045214"/>
            </a:xfrm>
            <a:prstGeom prst="rect">
              <a:avLst/>
            </a:prstGeom>
          </p:spPr>
        </p:pic>
      </p:grpSp>
    </p:spTree>
    <p:extLst>
      <p:ext uri="{BB962C8B-B14F-4D97-AF65-F5344CB8AC3E}">
        <p14:creationId xmlns:p14="http://schemas.microsoft.com/office/powerpoint/2010/main" val="365512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fu-052\Desktop\箸アニメ_16032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47517" y="4304638"/>
            <a:ext cx="3643312" cy="1924050"/>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正しくはしを持って食べよう</a:t>
            </a: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4"/>
          <a:stretch>
            <a:fillRect/>
          </a:stretch>
        </p:blipFill>
        <p:spPr>
          <a:xfrm>
            <a:off x="422250" y="1467797"/>
            <a:ext cx="2981151" cy="1700902"/>
          </a:xfrm>
          <a:prstGeom prst="rect">
            <a:avLst/>
          </a:prstGeom>
        </p:spPr>
      </p:pic>
      <p:grpSp>
        <p:nvGrpSpPr>
          <p:cNvPr id="6" name="グループ化 5"/>
          <p:cNvGrpSpPr/>
          <p:nvPr/>
        </p:nvGrpSpPr>
        <p:grpSpPr>
          <a:xfrm>
            <a:off x="3835493" y="1467797"/>
            <a:ext cx="4937605" cy="1408274"/>
            <a:chOff x="3834504" y="1488303"/>
            <a:chExt cx="4937605" cy="1408274"/>
          </a:xfrm>
        </p:grpSpPr>
        <p:pic>
          <p:nvPicPr>
            <p:cNvPr id="7" name="図 6"/>
            <p:cNvPicPr>
              <a:picLocks noChangeAspect="1"/>
            </p:cNvPicPr>
            <p:nvPr/>
          </p:nvPicPr>
          <p:blipFill>
            <a:blip r:embed="rId5"/>
            <a:stretch>
              <a:fillRect/>
            </a:stretch>
          </p:blipFill>
          <p:spPr>
            <a:xfrm>
              <a:off x="5717801" y="1488303"/>
              <a:ext cx="3054308" cy="1408274"/>
            </a:xfrm>
            <a:prstGeom prst="rect">
              <a:avLst/>
            </a:prstGeom>
          </p:spPr>
        </p:pic>
        <p:sp>
          <p:nvSpPr>
            <p:cNvPr id="8" name="右矢印 7"/>
            <p:cNvSpPr/>
            <p:nvPr/>
          </p:nvSpPr>
          <p:spPr>
            <a:xfrm>
              <a:off x="3834504" y="2057576"/>
              <a:ext cx="1481685" cy="51498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716243" y="3723127"/>
            <a:ext cx="5181086" cy="2505561"/>
            <a:chOff x="779561" y="3425945"/>
            <a:chExt cx="5181086" cy="2505561"/>
          </a:xfrm>
        </p:grpSpPr>
        <p:pic>
          <p:nvPicPr>
            <p:cNvPr id="10" name="図 9"/>
            <p:cNvPicPr>
              <a:picLocks noChangeAspect="1"/>
            </p:cNvPicPr>
            <p:nvPr/>
          </p:nvPicPr>
          <p:blipFill>
            <a:blip r:embed="rId6"/>
            <a:stretch>
              <a:fillRect/>
            </a:stretch>
          </p:blipFill>
          <p:spPr>
            <a:xfrm>
              <a:off x="779561" y="4194025"/>
              <a:ext cx="2798259" cy="1737481"/>
            </a:xfrm>
            <a:prstGeom prst="rect">
              <a:avLst/>
            </a:prstGeom>
          </p:spPr>
        </p:pic>
        <p:sp>
          <p:nvSpPr>
            <p:cNvPr id="11" name="右矢印 10"/>
            <p:cNvSpPr/>
            <p:nvPr/>
          </p:nvSpPr>
          <p:spPr>
            <a:xfrm rot="8789500">
              <a:off x="3601376" y="3425945"/>
              <a:ext cx="2359271" cy="514980"/>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6458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423885"/>
            <a:ext cx="9144000" cy="18390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5500" smtClean="0">
                <a:solidFill>
                  <a:srgbClr val="FFC000"/>
                </a:solidFill>
                <a:latin typeface="小塚ゴシック Pro M" panose="020B0700000000000000" pitchFamily="34" charset="-128"/>
                <a:ea typeface="小塚ゴシック Pro M" panose="020B0700000000000000" pitchFamily="34" charset="-128"/>
              </a:rPr>
              <a:t>歯や口の発育と</a:t>
            </a:r>
            <a:r>
              <a:rPr lang="en-US" altLang="ja-JP" sz="5500" smtClean="0">
                <a:solidFill>
                  <a:srgbClr val="FFC000"/>
                </a:solidFill>
                <a:latin typeface="小塚ゴシック Pro M" panose="020B0700000000000000" pitchFamily="34" charset="-128"/>
                <a:ea typeface="小塚ゴシック Pro M" panose="020B0700000000000000" pitchFamily="34" charset="-128"/>
              </a:rPr>
              <a:t/>
            </a:r>
            <a:br>
              <a:rPr lang="en-US" altLang="ja-JP" sz="5500" smtClean="0">
                <a:solidFill>
                  <a:srgbClr val="FFC000"/>
                </a:solidFill>
                <a:latin typeface="小塚ゴシック Pro M" panose="020B0700000000000000" pitchFamily="34" charset="-128"/>
                <a:ea typeface="小塚ゴシック Pro M" panose="020B0700000000000000" pitchFamily="34" charset="-128"/>
              </a:rPr>
            </a:br>
            <a:r>
              <a:rPr lang="ja-JP" altLang="en-US" sz="5500" smtClean="0">
                <a:solidFill>
                  <a:srgbClr val="FFC000"/>
                </a:solidFill>
                <a:latin typeface="小塚ゴシック Pro M" panose="020B0700000000000000" pitchFamily="34" charset="-128"/>
                <a:ea typeface="小塚ゴシック Pro M" panose="020B0700000000000000" pitchFamily="34" charset="-128"/>
              </a:rPr>
              <a:t>安全な食べ方</a:t>
            </a:r>
            <a:endParaRPr lang="ja-JP" altLang="en-US" sz="5500" dirty="0">
              <a:solidFill>
                <a:srgbClr val="FFC000"/>
              </a:solidFill>
              <a:latin typeface="小塚ゴシック Pro M" panose="020B0700000000000000" pitchFamily="34" charset="-128"/>
              <a:ea typeface="小塚ゴシック Pro M" panose="020B0700000000000000" pitchFamily="34" charset="-128"/>
            </a:endParaRPr>
          </a:p>
        </p:txBody>
      </p:sp>
      <p:sp>
        <p:nvSpPr>
          <p:cNvPr id="3" name="角丸四角形 2"/>
          <p:cNvSpPr/>
          <p:nvPr/>
        </p:nvSpPr>
        <p:spPr>
          <a:xfrm>
            <a:off x="723014" y="1913861"/>
            <a:ext cx="7697972" cy="303027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2949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食事のマナーを身につけよう</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319996" y="1308053"/>
            <a:ext cx="4218882" cy="2286599"/>
            <a:chOff x="319996" y="1434652"/>
            <a:chExt cx="4218882" cy="2286599"/>
          </a:xfrm>
        </p:grpSpPr>
        <p:pic>
          <p:nvPicPr>
            <p:cNvPr id="5" name="図 4"/>
            <p:cNvPicPr>
              <a:picLocks noChangeAspect="1"/>
            </p:cNvPicPr>
            <p:nvPr/>
          </p:nvPicPr>
          <p:blipFill>
            <a:blip r:embed="rId3"/>
            <a:stretch>
              <a:fillRect/>
            </a:stretch>
          </p:blipFill>
          <p:spPr>
            <a:xfrm>
              <a:off x="319996" y="1434652"/>
              <a:ext cx="2257551" cy="2160000"/>
            </a:xfrm>
            <a:prstGeom prst="rect">
              <a:avLst/>
            </a:prstGeom>
          </p:spPr>
        </p:pic>
        <p:sp>
          <p:nvSpPr>
            <p:cNvPr id="6" name="テキスト ボックス 5"/>
            <p:cNvSpPr txBox="1"/>
            <p:nvPr/>
          </p:nvSpPr>
          <p:spPr>
            <a:xfrm>
              <a:off x="2199776" y="2890254"/>
              <a:ext cx="2339102" cy="830997"/>
            </a:xfrm>
            <a:prstGeom prst="rect">
              <a:avLst/>
            </a:prstGeom>
            <a:noFill/>
          </p:spPr>
          <p:txBody>
            <a:bodyPr wrap="none" rtlCol="0">
              <a:spAutoFit/>
            </a:bodyPr>
            <a:lstStyle/>
            <a:p>
              <a:r>
                <a:rPr lang="ja-JP" altLang="en-US" sz="2400" dirty="0">
                  <a:solidFill>
                    <a:schemeClr val="bg1"/>
                  </a:solidFill>
                  <a:latin typeface="小塚ゴシック Pro B" panose="020B0800000000000000" charset="-128"/>
                  <a:ea typeface="小塚ゴシック Pro B" panose="020B0800000000000000" charset="-128"/>
                </a:rPr>
                <a:t>好き</a:t>
              </a:r>
              <a:r>
                <a:rPr lang="ja-JP" altLang="en-US" sz="2400" dirty="0" smtClean="0">
                  <a:solidFill>
                    <a:schemeClr val="bg1"/>
                  </a:solidFill>
                  <a:latin typeface="小塚ゴシック Pro B" panose="020B0800000000000000" charset="-128"/>
                  <a:ea typeface="小塚ゴシック Pro B" panose="020B0800000000000000" charset="-128"/>
                </a:rPr>
                <a:t>きらい</a:t>
              </a:r>
              <a:endParaRPr lang="en-US" altLang="ja-JP" sz="2400" dirty="0" smtClean="0">
                <a:solidFill>
                  <a:schemeClr val="bg1"/>
                </a:solidFill>
                <a:latin typeface="小塚ゴシック Pro B" panose="020B0800000000000000" charset="-128"/>
                <a:ea typeface="小塚ゴシック Pro B" panose="020B0800000000000000" charset="-128"/>
              </a:endParaRPr>
            </a:p>
            <a:p>
              <a:r>
                <a:rPr lang="ja-JP" altLang="en-US" sz="2400" dirty="0" smtClean="0">
                  <a:solidFill>
                    <a:schemeClr val="bg1"/>
                  </a:solidFill>
                  <a:latin typeface="小塚ゴシック Pro B" panose="020B0800000000000000" charset="-128"/>
                  <a:ea typeface="小塚ゴシック Pro B" panose="020B0800000000000000" charset="-128"/>
                </a:rPr>
                <a:t>しないで</a:t>
              </a:r>
              <a:r>
                <a:rPr lang="ja-JP" altLang="en-US" sz="2400" dirty="0">
                  <a:solidFill>
                    <a:schemeClr val="bg1"/>
                  </a:solidFill>
                  <a:latin typeface="小塚ゴシック Pro B" panose="020B0800000000000000" charset="-128"/>
                  <a:ea typeface="小塚ゴシック Pro B" panose="020B0800000000000000" charset="-128"/>
                </a:rPr>
                <a:t>食べる</a:t>
              </a:r>
            </a:p>
          </p:txBody>
        </p:sp>
      </p:grpSp>
      <p:grpSp>
        <p:nvGrpSpPr>
          <p:cNvPr id="7" name="グループ化 6"/>
          <p:cNvGrpSpPr/>
          <p:nvPr/>
        </p:nvGrpSpPr>
        <p:grpSpPr>
          <a:xfrm>
            <a:off x="5107761" y="1228406"/>
            <a:ext cx="3495083" cy="2239647"/>
            <a:chOff x="5107761" y="1355005"/>
            <a:chExt cx="3495083" cy="2239647"/>
          </a:xfrm>
        </p:grpSpPr>
        <p:pic>
          <p:nvPicPr>
            <p:cNvPr id="8" name="図 7"/>
            <p:cNvPicPr>
              <a:picLocks noChangeAspect="1"/>
            </p:cNvPicPr>
            <p:nvPr/>
          </p:nvPicPr>
          <p:blipFill>
            <a:blip r:embed="rId4"/>
            <a:stretch>
              <a:fillRect/>
            </a:stretch>
          </p:blipFill>
          <p:spPr>
            <a:xfrm>
              <a:off x="5107761" y="1355005"/>
              <a:ext cx="1310897" cy="2160000"/>
            </a:xfrm>
            <a:prstGeom prst="rect">
              <a:avLst/>
            </a:prstGeom>
          </p:spPr>
        </p:pic>
        <p:sp>
          <p:nvSpPr>
            <p:cNvPr id="9" name="テキスト ボックス 8"/>
            <p:cNvSpPr txBox="1"/>
            <p:nvPr/>
          </p:nvSpPr>
          <p:spPr>
            <a:xfrm>
              <a:off x="6571519" y="2763655"/>
              <a:ext cx="2031325" cy="830997"/>
            </a:xfrm>
            <a:prstGeom prst="rect">
              <a:avLst/>
            </a:prstGeom>
            <a:noFill/>
          </p:spPr>
          <p:txBody>
            <a:bodyPr wrap="none" rtlCol="0">
              <a:spAutoFit/>
            </a:bodyPr>
            <a:lstStyle/>
            <a:p>
              <a:r>
                <a:rPr lang="ja-JP" altLang="en-US" sz="2400" dirty="0">
                  <a:solidFill>
                    <a:schemeClr val="bg1"/>
                  </a:solidFill>
                  <a:latin typeface="小塚ゴシック Pro B" panose="020B0800000000000000" charset="-128"/>
                  <a:ea typeface="小塚ゴシック Pro B" panose="020B0800000000000000" charset="-128"/>
                </a:rPr>
                <a:t>食器を正しく</a:t>
              </a:r>
            </a:p>
            <a:p>
              <a:r>
                <a:rPr lang="ja-JP" altLang="en-US" sz="2400" dirty="0">
                  <a:solidFill>
                    <a:schemeClr val="bg1"/>
                  </a:solidFill>
                  <a:latin typeface="小塚ゴシック Pro B" panose="020B0800000000000000" charset="-128"/>
                  <a:ea typeface="小塚ゴシック Pro B" panose="020B0800000000000000" charset="-128"/>
                </a:rPr>
                <a:t>持って食べる</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10" name="グループ化 9"/>
          <p:cNvGrpSpPr/>
          <p:nvPr/>
        </p:nvGrpSpPr>
        <p:grpSpPr>
          <a:xfrm>
            <a:off x="319996" y="4088447"/>
            <a:ext cx="3840073" cy="2282834"/>
            <a:chOff x="260771" y="4250801"/>
            <a:chExt cx="3840073" cy="2282834"/>
          </a:xfrm>
        </p:grpSpPr>
        <p:pic>
          <p:nvPicPr>
            <p:cNvPr id="11" name="図 10"/>
            <p:cNvPicPr>
              <a:picLocks noChangeAspect="1"/>
            </p:cNvPicPr>
            <p:nvPr/>
          </p:nvPicPr>
          <p:blipFill>
            <a:blip r:embed="rId5"/>
            <a:stretch>
              <a:fillRect/>
            </a:stretch>
          </p:blipFill>
          <p:spPr>
            <a:xfrm>
              <a:off x="260771" y="4250801"/>
              <a:ext cx="2376000" cy="2160000"/>
            </a:xfrm>
            <a:prstGeom prst="rect">
              <a:avLst/>
            </a:prstGeom>
          </p:spPr>
        </p:pic>
        <p:sp>
          <p:nvSpPr>
            <p:cNvPr id="12" name="テキスト ボックス 11"/>
            <p:cNvSpPr txBox="1"/>
            <p:nvPr/>
          </p:nvSpPr>
          <p:spPr>
            <a:xfrm>
              <a:off x="2377295" y="5702638"/>
              <a:ext cx="1723549" cy="830997"/>
            </a:xfrm>
            <a:prstGeom prst="rect">
              <a:avLst/>
            </a:prstGeom>
            <a:noFill/>
          </p:spPr>
          <p:txBody>
            <a:bodyPr wrap="none" rtlCol="0">
              <a:spAutoFit/>
            </a:bodyPr>
            <a:lstStyle/>
            <a:p>
              <a:r>
                <a:rPr lang="ja-JP" altLang="en-US" sz="2400" dirty="0">
                  <a:solidFill>
                    <a:schemeClr val="bg1"/>
                  </a:solidFill>
                  <a:latin typeface="小塚ゴシック Pro B" panose="020B0800000000000000" charset="-128"/>
                  <a:ea typeface="小塚ゴシック Pro B" panose="020B0800000000000000" charset="-128"/>
                </a:rPr>
                <a:t>口を閉じて</a:t>
              </a:r>
            </a:p>
            <a:p>
              <a:r>
                <a:rPr lang="ja-JP" altLang="en-US" sz="2400" dirty="0">
                  <a:solidFill>
                    <a:schemeClr val="bg1"/>
                  </a:solidFill>
                  <a:latin typeface="小塚ゴシック Pro B" panose="020B0800000000000000" charset="-128"/>
                  <a:ea typeface="小塚ゴシック Pro B" panose="020B0800000000000000" charset="-128"/>
                </a:rPr>
                <a:t>よくかむ</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13" name="グループ化 12"/>
          <p:cNvGrpSpPr/>
          <p:nvPr/>
        </p:nvGrpSpPr>
        <p:grpSpPr>
          <a:xfrm>
            <a:off x="4812520" y="3992834"/>
            <a:ext cx="3886836" cy="2351226"/>
            <a:chOff x="4838337" y="4250801"/>
            <a:chExt cx="3886836" cy="2351226"/>
          </a:xfrm>
        </p:grpSpPr>
        <p:pic>
          <p:nvPicPr>
            <p:cNvPr id="14" name="図 13"/>
            <p:cNvPicPr>
              <a:picLocks noChangeAspect="1"/>
            </p:cNvPicPr>
            <p:nvPr/>
          </p:nvPicPr>
          <p:blipFill>
            <a:blip r:embed="rId6"/>
            <a:stretch>
              <a:fillRect/>
            </a:stretch>
          </p:blipFill>
          <p:spPr>
            <a:xfrm>
              <a:off x="4838337" y="4595975"/>
              <a:ext cx="2534779" cy="2006052"/>
            </a:xfrm>
            <a:prstGeom prst="rect">
              <a:avLst/>
            </a:prstGeom>
          </p:spPr>
        </p:pic>
        <p:sp>
          <p:nvSpPr>
            <p:cNvPr id="15" name="テキスト ボックス 14"/>
            <p:cNvSpPr txBox="1"/>
            <p:nvPr/>
          </p:nvSpPr>
          <p:spPr>
            <a:xfrm>
              <a:off x="6693848" y="4250801"/>
              <a:ext cx="2031325" cy="1200329"/>
            </a:xfrm>
            <a:prstGeom prst="rect">
              <a:avLst/>
            </a:prstGeom>
            <a:noFill/>
          </p:spPr>
          <p:txBody>
            <a:bodyPr wrap="none" rtlCol="0">
              <a:spAutoFit/>
            </a:bodyPr>
            <a:lstStyle/>
            <a:p>
              <a:r>
                <a:rPr lang="ja-JP" altLang="en-US" sz="2400" dirty="0">
                  <a:solidFill>
                    <a:schemeClr val="bg1"/>
                  </a:solidFill>
                  <a:latin typeface="小塚ゴシック Pro B" panose="020B0800000000000000" charset="-128"/>
                  <a:ea typeface="小塚ゴシック Pro B" panose="020B0800000000000000" charset="-128"/>
                </a:rPr>
                <a:t>食べて</a:t>
              </a:r>
              <a:r>
                <a:rPr lang="ja-JP" altLang="en-US" sz="2400" dirty="0" smtClean="0">
                  <a:solidFill>
                    <a:schemeClr val="bg1"/>
                  </a:solidFill>
                  <a:latin typeface="小塚ゴシック Pro B" panose="020B0800000000000000" charset="-128"/>
                  <a:ea typeface="小塚ゴシック Pro B" panose="020B0800000000000000" charset="-128"/>
                </a:rPr>
                <a:t>いる</a:t>
              </a:r>
              <a:endParaRPr lang="en-US" altLang="ja-JP" sz="2400" dirty="0" smtClean="0">
                <a:solidFill>
                  <a:schemeClr val="bg1"/>
                </a:solidFill>
                <a:latin typeface="小塚ゴシック Pro B" panose="020B0800000000000000" charset="-128"/>
                <a:ea typeface="小塚ゴシック Pro B" panose="020B0800000000000000" charset="-128"/>
              </a:endParaRPr>
            </a:p>
            <a:p>
              <a:r>
                <a:rPr lang="ja-JP" altLang="en-US" sz="2400" dirty="0" smtClean="0">
                  <a:solidFill>
                    <a:schemeClr val="bg1"/>
                  </a:solidFill>
                  <a:latin typeface="小塚ゴシック Pro B" panose="020B0800000000000000" charset="-128"/>
                  <a:ea typeface="小塚ゴシック Pro B" panose="020B0800000000000000" charset="-128"/>
                </a:rPr>
                <a:t>とちゅうで</a:t>
              </a:r>
              <a:endParaRPr lang="en-US" altLang="ja-JP" sz="2400" dirty="0" smtClean="0">
                <a:solidFill>
                  <a:schemeClr val="bg1"/>
                </a:solidFill>
                <a:latin typeface="小塚ゴシック Pro B" panose="020B0800000000000000" charset="-128"/>
                <a:ea typeface="小塚ゴシック Pro B" panose="020B0800000000000000" charset="-128"/>
              </a:endParaRPr>
            </a:p>
            <a:p>
              <a:r>
                <a:rPr lang="ja-JP" altLang="en-US" sz="2400" dirty="0" smtClean="0">
                  <a:solidFill>
                    <a:schemeClr val="bg1"/>
                  </a:solidFill>
                  <a:latin typeface="小塚ゴシック Pro B" panose="020B0800000000000000" charset="-128"/>
                  <a:ea typeface="小塚ゴシック Pro B" panose="020B0800000000000000" charset="-128"/>
                </a:rPr>
                <a:t>立ち歩かない</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spTree>
    <p:extLst>
      <p:ext uri="{BB962C8B-B14F-4D97-AF65-F5344CB8AC3E}">
        <p14:creationId xmlns:p14="http://schemas.microsoft.com/office/powerpoint/2010/main" val="11153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902966" y="4258839"/>
            <a:ext cx="3570209" cy="2510910"/>
            <a:chOff x="4902966" y="4258839"/>
            <a:chExt cx="3570209" cy="2510910"/>
          </a:xfrm>
        </p:grpSpPr>
        <p:pic>
          <p:nvPicPr>
            <p:cNvPr id="3" name="図 2"/>
            <p:cNvPicPr>
              <a:picLocks noChangeAspect="1"/>
            </p:cNvPicPr>
            <p:nvPr/>
          </p:nvPicPr>
          <p:blipFill>
            <a:blip r:embed="rId3"/>
            <a:stretch>
              <a:fillRect/>
            </a:stretch>
          </p:blipFill>
          <p:spPr>
            <a:xfrm>
              <a:off x="5626992" y="4258839"/>
              <a:ext cx="2059008" cy="1994666"/>
            </a:xfrm>
            <a:prstGeom prst="rect">
              <a:avLst/>
            </a:prstGeom>
          </p:spPr>
        </p:pic>
        <p:sp>
          <p:nvSpPr>
            <p:cNvPr id="4" name="テキスト ボックス 3"/>
            <p:cNvSpPr txBox="1"/>
            <p:nvPr/>
          </p:nvSpPr>
          <p:spPr>
            <a:xfrm>
              <a:off x="4902966" y="6308084"/>
              <a:ext cx="3570209" cy="461665"/>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ゲームをしながら食べる</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5" name="グループ化 4"/>
          <p:cNvGrpSpPr/>
          <p:nvPr/>
        </p:nvGrpSpPr>
        <p:grpSpPr>
          <a:xfrm>
            <a:off x="1076854" y="3973579"/>
            <a:ext cx="2646879" cy="2796171"/>
            <a:chOff x="1076854" y="3973579"/>
            <a:chExt cx="2646879" cy="2796171"/>
          </a:xfrm>
        </p:grpSpPr>
        <p:pic>
          <p:nvPicPr>
            <p:cNvPr id="6" name="図 5"/>
            <p:cNvPicPr>
              <a:picLocks noChangeAspect="1"/>
            </p:cNvPicPr>
            <p:nvPr/>
          </p:nvPicPr>
          <p:blipFill>
            <a:blip r:embed="rId4"/>
            <a:stretch>
              <a:fillRect/>
            </a:stretch>
          </p:blipFill>
          <p:spPr>
            <a:xfrm>
              <a:off x="1304660" y="3973579"/>
              <a:ext cx="2076534" cy="2307260"/>
            </a:xfrm>
            <a:prstGeom prst="rect">
              <a:avLst/>
            </a:prstGeom>
          </p:spPr>
        </p:pic>
        <p:sp>
          <p:nvSpPr>
            <p:cNvPr id="7" name="テキスト ボックス 6"/>
            <p:cNvSpPr txBox="1"/>
            <p:nvPr/>
          </p:nvSpPr>
          <p:spPr>
            <a:xfrm>
              <a:off x="1076854" y="6308085"/>
              <a:ext cx="2646879" cy="461665"/>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読みながら食べる</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8" name="グループ化 7"/>
          <p:cNvGrpSpPr/>
          <p:nvPr/>
        </p:nvGrpSpPr>
        <p:grpSpPr>
          <a:xfrm>
            <a:off x="5371458" y="1021187"/>
            <a:ext cx="2646878" cy="3018663"/>
            <a:chOff x="5371458" y="1021187"/>
            <a:chExt cx="2646878" cy="3018663"/>
          </a:xfrm>
        </p:grpSpPr>
        <p:pic>
          <p:nvPicPr>
            <p:cNvPr id="9" name="図 8"/>
            <p:cNvPicPr>
              <a:picLocks noChangeAspect="1"/>
            </p:cNvPicPr>
            <p:nvPr/>
          </p:nvPicPr>
          <p:blipFill>
            <a:blip r:embed="rId5"/>
            <a:stretch>
              <a:fillRect/>
            </a:stretch>
          </p:blipFill>
          <p:spPr>
            <a:xfrm>
              <a:off x="5756872" y="1021187"/>
              <a:ext cx="1758561" cy="2107105"/>
            </a:xfrm>
            <a:prstGeom prst="rect">
              <a:avLst/>
            </a:prstGeom>
          </p:spPr>
        </p:pic>
        <p:sp>
          <p:nvSpPr>
            <p:cNvPr id="10" name="テキスト ボックス 9"/>
            <p:cNvSpPr txBox="1"/>
            <p:nvPr/>
          </p:nvSpPr>
          <p:spPr>
            <a:xfrm>
              <a:off x="5371458" y="3208853"/>
              <a:ext cx="2646878" cy="830997"/>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スマートフオン</a:t>
              </a:r>
              <a:r>
                <a:rPr lang="ja-JP" altLang="en-US" sz="2400" dirty="0" smtClean="0">
                  <a:solidFill>
                    <a:schemeClr val="bg1"/>
                  </a:solidFill>
                  <a:latin typeface="小塚ゴシック Pro B" panose="020B0800000000000000" charset="-128"/>
                  <a:ea typeface="小塚ゴシック Pro B" panose="020B0800000000000000" charset="-128"/>
                </a:rPr>
                <a:t>を</a:t>
              </a:r>
              <a:endParaRPr lang="en-US" altLang="ja-JP" sz="2400" dirty="0" smtClean="0">
                <a:solidFill>
                  <a:schemeClr val="bg1"/>
                </a:solidFill>
                <a:latin typeface="小塚ゴシック Pro B" panose="020B0800000000000000" charset="-128"/>
                <a:ea typeface="小塚ゴシック Pro B" panose="020B0800000000000000" charset="-128"/>
              </a:endParaRPr>
            </a:p>
            <a:p>
              <a:pPr algn="ctr"/>
              <a:r>
                <a:rPr lang="ja-JP" altLang="en-US" sz="2400" dirty="0" smtClean="0">
                  <a:solidFill>
                    <a:schemeClr val="bg1"/>
                  </a:solidFill>
                  <a:latin typeface="小塚ゴシック Pro B" panose="020B0800000000000000" charset="-128"/>
                  <a:ea typeface="小塚ゴシック Pro B" panose="020B0800000000000000" charset="-128"/>
                </a:rPr>
                <a:t>見ながら</a:t>
              </a:r>
              <a:r>
                <a:rPr lang="ja-JP" altLang="en-US" sz="2400" dirty="0">
                  <a:solidFill>
                    <a:schemeClr val="bg1"/>
                  </a:solidFill>
                  <a:latin typeface="小塚ゴシック Pro B" panose="020B0800000000000000" charset="-128"/>
                  <a:ea typeface="小塚ゴシック Pro B" panose="020B0800000000000000" charset="-128"/>
                </a:rPr>
                <a:t>食べる</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grpSp>
        <p:nvGrpSpPr>
          <p:cNvPr id="11" name="グループ化 10"/>
          <p:cNvGrpSpPr/>
          <p:nvPr/>
        </p:nvGrpSpPr>
        <p:grpSpPr>
          <a:xfrm>
            <a:off x="705633" y="1087173"/>
            <a:ext cx="3570209" cy="2768010"/>
            <a:chOff x="705633" y="1087173"/>
            <a:chExt cx="3570209" cy="2768010"/>
          </a:xfrm>
        </p:grpSpPr>
        <p:pic>
          <p:nvPicPr>
            <p:cNvPr id="12" name="図 11"/>
            <p:cNvPicPr>
              <a:picLocks noChangeAspect="1"/>
            </p:cNvPicPr>
            <p:nvPr/>
          </p:nvPicPr>
          <p:blipFill>
            <a:blip r:embed="rId6"/>
            <a:stretch>
              <a:fillRect/>
            </a:stretch>
          </p:blipFill>
          <p:spPr>
            <a:xfrm>
              <a:off x="1060731" y="1087173"/>
              <a:ext cx="2662433" cy="2100179"/>
            </a:xfrm>
            <a:prstGeom prst="rect">
              <a:avLst/>
            </a:prstGeom>
          </p:spPr>
        </p:pic>
        <p:sp>
          <p:nvSpPr>
            <p:cNvPr id="13" name="テキスト ボックス 12"/>
            <p:cNvSpPr txBox="1"/>
            <p:nvPr/>
          </p:nvSpPr>
          <p:spPr>
            <a:xfrm>
              <a:off x="705633" y="3393518"/>
              <a:ext cx="3570209" cy="461665"/>
            </a:xfrm>
            <a:prstGeom prst="rect">
              <a:avLst/>
            </a:prstGeom>
            <a:noFill/>
          </p:spPr>
          <p:txBody>
            <a:bodyPr wrap="none" rtlCol="0">
              <a:spAutoFit/>
            </a:bodyPr>
            <a:lstStyle/>
            <a:p>
              <a:pPr algn="ctr"/>
              <a:r>
                <a:rPr lang="ja-JP" altLang="en-US" sz="2400" dirty="0">
                  <a:solidFill>
                    <a:schemeClr val="bg1"/>
                  </a:solidFill>
                  <a:latin typeface="小塚ゴシック Pro B" panose="020B0800000000000000" charset="-128"/>
                  <a:ea typeface="小塚ゴシック Pro B" panose="020B0800000000000000" charset="-128"/>
                </a:rPr>
                <a:t>テレビを見ながら食べる</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sp>
        <p:nvSpPr>
          <p:cNvPr id="14" name="加算記号 13"/>
          <p:cNvSpPr/>
          <p:nvPr/>
        </p:nvSpPr>
        <p:spPr>
          <a:xfrm rot="2700000">
            <a:off x="4959881" y="3510700"/>
            <a:ext cx="3294662" cy="3294662"/>
          </a:xfrm>
          <a:prstGeom prst="mathPlus">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加算記号 14"/>
          <p:cNvSpPr/>
          <p:nvPr/>
        </p:nvSpPr>
        <p:spPr>
          <a:xfrm rot="2700000">
            <a:off x="753644" y="3497076"/>
            <a:ext cx="3294662" cy="3294662"/>
          </a:xfrm>
          <a:prstGeom prst="mathPlus">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加算記号 15"/>
          <p:cNvSpPr/>
          <p:nvPr/>
        </p:nvSpPr>
        <p:spPr>
          <a:xfrm rot="2700000">
            <a:off x="4959880" y="471663"/>
            <a:ext cx="3294662" cy="3294662"/>
          </a:xfrm>
          <a:prstGeom prst="mathPlus">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加算記号 16"/>
          <p:cNvSpPr/>
          <p:nvPr/>
        </p:nvSpPr>
        <p:spPr>
          <a:xfrm rot="2700000">
            <a:off x="839801" y="498909"/>
            <a:ext cx="3294662" cy="3294662"/>
          </a:xfrm>
          <a:prstGeom prst="mathPlus">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err="1">
                <a:solidFill>
                  <a:srgbClr val="FFC000"/>
                </a:solidFill>
                <a:latin typeface="小塚ゴシック Pro M" panose="020B0700000000000000" pitchFamily="34" charset="-128"/>
                <a:ea typeface="小塚ゴシック Pro M" panose="020B0700000000000000" pitchFamily="34" charset="-128"/>
              </a:rPr>
              <a:t>ながら</a:t>
            </a:r>
            <a:r>
              <a:rPr lang="ja-JP" altLang="en-US" sz="3200" dirty="0">
                <a:solidFill>
                  <a:srgbClr val="FFC000"/>
                </a:solidFill>
                <a:latin typeface="小塚ゴシック Pro M" panose="020B0700000000000000" pitchFamily="34" charset="-128"/>
                <a:ea typeface="小塚ゴシック Pro M" panose="020B0700000000000000" pitchFamily="34" charset="-128"/>
              </a:rPr>
              <a:t>食べは、やめよう</a:t>
            </a:r>
          </a:p>
        </p:txBody>
      </p:sp>
      <p:cxnSp>
        <p:nvCxnSpPr>
          <p:cNvPr id="19" name="直線コネクタ 18"/>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2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500" fill="hold"/>
                                        <p:tgtEl>
                                          <p:spTgt spid="17"/>
                                        </p:tgtEl>
                                        <p:attrNameLst>
                                          <p:attrName>ppt_w</p:attrName>
                                        </p:attrNameLst>
                                      </p:cBhvr>
                                      <p:tavLst>
                                        <p:tav tm="0">
                                          <p:val>
                                            <p:fltVal val="0"/>
                                          </p:val>
                                        </p:tav>
                                        <p:tav tm="100000">
                                          <p:val>
                                            <p:strVal val="#ppt_w"/>
                                          </p:val>
                                        </p:tav>
                                      </p:tavLst>
                                    </p:anim>
                                    <p:anim calcmode="lin" valueType="num">
                                      <p:cBhvr>
                                        <p:cTn id="28" dur="1500" fill="hold"/>
                                        <p:tgtEl>
                                          <p:spTgt spid="1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500" fill="hold"/>
                                        <p:tgtEl>
                                          <p:spTgt spid="16"/>
                                        </p:tgtEl>
                                        <p:attrNameLst>
                                          <p:attrName>ppt_w</p:attrName>
                                        </p:attrNameLst>
                                      </p:cBhvr>
                                      <p:tavLst>
                                        <p:tav tm="0">
                                          <p:val>
                                            <p:fltVal val="0"/>
                                          </p:val>
                                        </p:tav>
                                        <p:tav tm="100000">
                                          <p:val>
                                            <p:strVal val="#ppt_w"/>
                                          </p:val>
                                        </p:tav>
                                      </p:tavLst>
                                    </p:anim>
                                    <p:anim calcmode="lin" valueType="num">
                                      <p:cBhvr>
                                        <p:cTn id="32" dur="1500" fill="hold"/>
                                        <p:tgtEl>
                                          <p:spTgt spid="1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500" fill="hold"/>
                                        <p:tgtEl>
                                          <p:spTgt spid="15"/>
                                        </p:tgtEl>
                                        <p:attrNameLst>
                                          <p:attrName>ppt_w</p:attrName>
                                        </p:attrNameLst>
                                      </p:cBhvr>
                                      <p:tavLst>
                                        <p:tav tm="0">
                                          <p:val>
                                            <p:fltVal val="0"/>
                                          </p:val>
                                        </p:tav>
                                        <p:tav tm="100000">
                                          <p:val>
                                            <p:strVal val="#ppt_w"/>
                                          </p:val>
                                        </p:tav>
                                      </p:tavLst>
                                    </p:anim>
                                    <p:anim calcmode="lin" valueType="num">
                                      <p:cBhvr>
                                        <p:cTn id="36" dur="1500" fill="hold"/>
                                        <p:tgtEl>
                                          <p:spTgt spid="1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500" fill="hold"/>
                                        <p:tgtEl>
                                          <p:spTgt spid="14"/>
                                        </p:tgtEl>
                                        <p:attrNameLst>
                                          <p:attrName>ppt_w</p:attrName>
                                        </p:attrNameLst>
                                      </p:cBhvr>
                                      <p:tavLst>
                                        <p:tav tm="0">
                                          <p:val>
                                            <p:fltVal val="0"/>
                                          </p:val>
                                        </p:tav>
                                        <p:tav tm="100000">
                                          <p:val>
                                            <p:strVal val="#ppt_w"/>
                                          </p:val>
                                        </p:tav>
                                      </p:tavLst>
                                    </p:anim>
                                    <p:anim calcmode="lin" valueType="num">
                                      <p:cBhvr>
                                        <p:cTn id="40" dur="1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家族みんなで食べる日をつくろう</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a:stretch>
            <a:fillRect/>
          </a:stretch>
        </p:blipFill>
        <p:spPr>
          <a:xfrm>
            <a:off x="1956369" y="3593682"/>
            <a:ext cx="4991034" cy="2998027"/>
          </a:xfrm>
          <a:prstGeom prst="rect">
            <a:avLst/>
          </a:prstGeom>
        </p:spPr>
      </p:pic>
      <p:grpSp>
        <p:nvGrpSpPr>
          <p:cNvPr id="5" name="グループ化 4"/>
          <p:cNvGrpSpPr/>
          <p:nvPr/>
        </p:nvGrpSpPr>
        <p:grpSpPr>
          <a:xfrm>
            <a:off x="979108" y="1983696"/>
            <a:ext cx="2777231" cy="1419077"/>
            <a:chOff x="928509" y="1858001"/>
            <a:chExt cx="2777231" cy="1419077"/>
          </a:xfrm>
        </p:grpSpPr>
        <p:sp>
          <p:nvSpPr>
            <p:cNvPr id="6" name="円形吹き出し 5"/>
            <p:cNvSpPr/>
            <p:nvPr/>
          </p:nvSpPr>
          <p:spPr>
            <a:xfrm>
              <a:off x="928509" y="1858001"/>
              <a:ext cx="2777231" cy="1419077"/>
            </a:xfrm>
            <a:prstGeom prst="wedgeEllipseCallout">
              <a:avLst>
                <a:gd name="adj1" fmla="val 30625"/>
                <a:gd name="adj2" fmla="val 7878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テキスト ボックス 6"/>
            <p:cNvSpPr txBox="1"/>
            <p:nvPr/>
          </p:nvSpPr>
          <p:spPr>
            <a:xfrm>
              <a:off x="1193274" y="2362110"/>
              <a:ext cx="2339102" cy="523220"/>
            </a:xfrm>
            <a:prstGeom prst="rect">
              <a:avLst/>
            </a:prstGeom>
            <a:noFill/>
          </p:spPr>
          <p:txBody>
            <a:bodyPr wrap="none" rtlCol="0">
              <a:spAutoFit/>
            </a:bodyPr>
            <a:lstStyle/>
            <a:p>
              <a:r>
                <a:rPr lang="ja-JP" altLang="en-US" sz="2800" dirty="0" smtClean="0">
                  <a:latin typeface="小塚ゴシック Pro H" panose="020B0800000000000000" pitchFamily="34" charset="-128"/>
                  <a:ea typeface="小塚ゴシック Pro H" panose="020B0800000000000000" pitchFamily="34" charset="-128"/>
                </a:rPr>
                <a:t>いただきま</a:t>
              </a:r>
              <a:r>
                <a:rPr lang="ja-JP" altLang="en-US" sz="2800" dirty="0">
                  <a:latin typeface="小塚ゴシック Pro H" panose="020B0800000000000000" pitchFamily="34" charset="-128"/>
                  <a:ea typeface="小塚ゴシック Pro H" panose="020B0800000000000000" pitchFamily="34" charset="-128"/>
                </a:rPr>
                <a:t>す</a:t>
              </a:r>
              <a:endParaRPr kumimoji="1" lang="ja-JP" altLang="en-US" sz="2800" dirty="0">
                <a:latin typeface="小塚ゴシック Pro H" panose="020B0800000000000000" pitchFamily="34" charset="-128"/>
                <a:ea typeface="小塚ゴシック Pro H" panose="020B0800000000000000" pitchFamily="34" charset="-128"/>
              </a:endParaRPr>
            </a:p>
          </p:txBody>
        </p:sp>
      </p:grpSp>
      <p:grpSp>
        <p:nvGrpSpPr>
          <p:cNvPr id="8" name="グループ化 7"/>
          <p:cNvGrpSpPr/>
          <p:nvPr/>
        </p:nvGrpSpPr>
        <p:grpSpPr>
          <a:xfrm>
            <a:off x="85663" y="3593682"/>
            <a:ext cx="2528253" cy="1286854"/>
            <a:chOff x="85663" y="3593682"/>
            <a:chExt cx="2528253" cy="1286854"/>
          </a:xfrm>
        </p:grpSpPr>
        <p:sp>
          <p:nvSpPr>
            <p:cNvPr id="9" name="円形吹き出し 8"/>
            <p:cNvSpPr/>
            <p:nvPr/>
          </p:nvSpPr>
          <p:spPr>
            <a:xfrm>
              <a:off x="85663" y="3593682"/>
              <a:ext cx="2496126" cy="1286854"/>
            </a:xfrm>
            <a:prstGeom prst="wedgeEllipseCallout">
              <a:avLst>
                <a:gd name="adj1" fmla="val 38631"/>
                <a:gd name="adj2" fmla="val 5775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274814" y="3975499"/>
              <a:ext cx="2339102" cy="523220"/>
            </a:xfrm>
            <a:prstGeom prst="rect">
              <a:avLst/>
            </a:prstGeom>
            <a:noFill/>
          </p:spPr>
          <p:txBody>
            <a:bodyPr wrap="none" rtlCol="0">
              <a:spAutoFit/>
            </a:bodyPr>
            <a:lstStyle/>
            <a:p>
              <a:r>
                <a:rPr kumimoji="1" lang="ja-JP" altLang="en-US" sz="2800" dirty="0" smtClean="0">
                  <a:latin typeface="小塚ゴシック Pro H" panose="020B0800000000000000" pitchFamily="34" charset="-128"/>
                  <a:ea typeface="小塚ゴシック Pro H" panose="020B0800000000000000" pitchFamily="34" charset="-128"/>
                </a:rPr>
                <a:t>おいしいね！</a:t>
              </a:r>
              <a:endParaRPr kumimoji="1" lang="ja-JP" altLang="en-US" sz="2800" dirty="0">
                <a:latin typeface="小塚ゴシック Pro H" panose="020B0800000000000000" pitchFamily="34" charset="-128"/>
                <a:ea typeface="小塚ゴシック Pro H" panose="020B0800000000000000" pitchFamily="34" charset="-128"/>
              </a:endParaRPr>
            </a:p>
          </p:txBody>
        </p:sp>
      </p:grpSp>
      <p:grpSp>
        <p:nvGrpSpPr>
          <p:cNvPr id="11" name="グループ化 10"/>
          <p:cNvGrpSpPr/>
          <p:nvPr/>
        </p:nvGrpSpPr>
        <p:grpSpPr>
          <a:xfrm>
            <a:off x="3766699" y="1119790"/>
            <a:ext cx="3498642" cy="1866614"/>
            <a:chOff x="3766699" y="1119790"/>
            <a:chExt cx="3498642" cy="1866614"/>
          </a:xfrm>
        </p:grpSpPr>
        <p:sp>
          <p:nvSpPr>
            <p:cNvPr id="12" name="円形吹き出し 11"/>
            <p:cNvSpPr/>
            <p:nvPr/>
          </p:nvSpPr>
          <p:spPr>
            <a:xfrm>
              <a:off x="3766699" y="1119790"/>
              <a:ext cx="3459307" cy="1866614"/>
            </a:xfrm>
            <a:prstGeom prst="wedgeEllipseCallout">
              <a:avLst>
                <a:gd name="adj1" fmla="val -17960"/>
                <a:gd name="adj2" fmla="val 7402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テキスト ボックス 12"/>
            <p:cNvSpPr txBox="1"/>
            <p:nvPr/>
          </p:nvSpPr>
          <p:spPr>
            <a:xfrm>
              <a:off x="3849020" y="1608205"/>
              <a:ext cx="3416321" cy="954107"/>
            </a:xfrm>
            <a:prstGeom prst="rect">
              <a:avLst/>
            </a:prstGeom>
            <a:noFill/>
          </p:spPr>
          <p:txBody>
            <a:bodyPr wrap="none" rtlCol="0">
              <a:spAutoFit/>
            </a:bodyPr>
            <a:lstStyle/>
            <a:p>
              <a:pPr algn="ctr"/>
              <a:r>
                <a:rPr kumimoji="1" lang="ja-JP" altLang="en-US" sz="2800" dirty="0" smtClean="0">
                  <a:latin typeface="小塚ゴシック Pro H" panose="020B0800000000000000" pitchFamily="34" charset="-128"/>
                  <a:ea typeface="小塚ゴシック Pro H" panose="020B0800000000000000" pitchFamily="34" charset="-128"/>
                </a:rPr>
                <a:t>みんなで食べる</a:t>
              </a:r>
              <a:endParaRPr kumimoji="1" lang="en-US" altLang="ja-JP" sz="2800" dirty="0" smtClean="0">
                <a:latin typeface="小塚ゴシック Pro H" panose="020B0800000000000000" pitchFamily="34" charset="-128"/>
                <a:ea typeface="小塚ゴシック Pro H" panose="020B0800000000000000" pitchFamily="34" charset="-128"/>
              </a:endParaRPr>
            </a:p>
            <a:p>
              <a:pPr algn="ctr"/>
              <a:r>
                <a:rPr kumimoji="1" lang="ja-JP" altLang="en-US" sz="2800" dirty="0" smtClean="0">
                  <a:latin typeface="小塚ゴシック Pro H" panose="020B0800000000000000" pitchFamily="34" charset="-128"/>
                  <a:ea typeface="小塚ゴシック Pro H" panose="020B0800000000000000" pitchFamily="34" charset="-128"/>
                </a:rPr>
                <a:t>食事はおいしいね！</a:t>
              </a:r>
              <a:endParaRPr kumimoji="1" lang="ja-JP" altLang="en-US" sz="2800" dirty="0">
                <a:latin typeface="小塚ゴシック Pro H" panose="020B0800000000000000" pitchFamily="34" charset="-128"/>
                <a:ea typeface="小塚ゴシック Pro H" panose="020B0800000000000000" pitchFamily="34" charset="-128"/>
              </a:endParaRPr>
            </a:p>
          </p:txBody>
        </p:sp>
      </p:grpSp>
      <p:grpSp>
        <p:nvGrpSpPr>
          <p:cNvPr id="14" name="グループ化 13"/>
          <p:cNvGrpSpPr/>
          <p:nvPr/>
        </p:nvGrpSpPr>
        <p:grpSpPr>
          <a:xfrm>
            <a:off x="6184718" y="2770517"/>
            <a:ext cx="2830793" cy="1404437"/>
            <a:chOff x="6165668" y="2685153"/>
            <a:chExt cx="2830793" cy="1404437"/>
          </a:xfrm>
        </p:grpSpPr>
        <p:sp>
          <p:nvSpPr>
            <p:cNvPr id="15" name="円形吹き出し 14"/>
            <p:cNvSpPr/>
            <p:nvPr/>
          </p:nvSpPr>
          <p:spPr>
            <a:xfrm>
              <a:off x="6165668" y="2685153"/>
              <a:ext cx="2830793" cy="1404437"/>
            </a:xfrm>
            <a:prstGeom prst="wedgeEllipseCallout">
              <a:avLst>
                <a:gd name="adj1" fmla="val -42355"/>
                <a:gd name="adj2" fmla="val 5176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p:cNvSpPr txBox="1"/>
            <p:nvPr/>
          </p:nvSpPr>
          <p:spPr>
            <a:xfrm>
              <a:off x="6420484" y="2998221"/>
              <a:ext cx="2339102" cy="830997"/>
            </a:xfrm>
            <a:prstGeom prst="rect">
              <a:avLst/>
            </a:prstGeom>
            <a:noFill/>
          </p:spPr>
          <p:txBody>
            <a:bodyPr wrap="none" rtlCol="0">
              <a:spAutoFit/>
            </a:bodyPr>
            <a:lstStyle/>
            <a:p>
              <a:pPr algn="ctr"/>
              <a:r>
                <a:rPr lang="ja-JP" altLang="en-US" sz="2400" dirty="0">
                  <a:latin typeface="小塚ゴシック Pro H" panose="020B0800000000000000" pitchFamily="34" charset="-128"/>
                  <a:ea typeface="小塚ゴシック Pro H" panose="020B0800000000000000" pitchFamily="34" charset="-128"/>
                </a:rPr>
                <a:t>テレビ</a:t>
              </a:r>
              <a:r>
                <a:rPr lang="ja-JP" altLang="en-US" sz="2400" dirty="0" smtClean="0">
                  <a:latin typeface="小塚ゴシック Pro H" panose="020B0800000000000000" pitchFamily="34" charset="-128"/>
                  <a:ea typeface="小塚ゴシック Pro H" panose="020B0800000000000000" pitchFamily="34" charset="-128"/>
                </a:rPr>
                <a:t>を消して</a:t>
              </a:r>
              <a:endParaRPr lang="en-US" altLang="ja-JP" sz="2400" dirty="0" smtClean="0">
                <a:latin typeface="小塚ゴシック Pro H" panose="020B0800000000000000" pitchFamily="34" charset="-128"/>
                <a:ea typeface="小塚ゴシック Pro H" panose="020B0800000000000000" pitchFamily="34" charset="-128"/>
              </a:endParaRPr>
            </a:p>
            <a:p>
              <a:pPr algn="ctr"/>
              <a:r>
                <a:rPr kumimoji="1" lang="ja-JP" altLang="en-US" sz="2400" dirty="0">
                  <a:latin typeface="小塚ゴシック Pro H" panose="020B0800000000000000" pitchFamily="34" charset="-128"/>
                  <a:ea typeface="小塚ゴシック Pro H" panose="020B0800000000000000" pitchFamily="34" charset="-128"/>
                </a:rPr>
                <a:t>会話</a:t>
              </a:r>
              <a:r>
                <a:rPr kumimoji="1" lang="ja-JP" altLang="en-US" sz="2400" dirty="0" smtClean="0">
                  <a:latin typeface="小塚ゴシック Pro H" panose="020B0800000000000000" pitchFamily="34" charset="-128"/>
                  <a:ea typeface="小塚ゴシック Pro H" panose="020B0800000000000000" pitchFamily="34" charset="-128"/>
                </a:rPr>
                <a:t>を楽し</a:t>
              </a:r>
              <a:r>
                <a:rPr lang="ja-JP" altLang="en-US" sz="2400" dirty="0" smtClean="0">
                  <a:latin typeface="小塚ゴシック Pro H" panose="020B0800000000000000" pitchFamily="34" charset="-128"/>
                  <a:ea typeface="小塚ゴシック Pro H" panose="020B0800000000000000" pitchFamily="34" charset="-128"/>
                </a:rPr>
                <a:t>もう</a:t>
              </a:r>
              <a:endParaRPr lang="en-US" altLang="ja-JP" sz="2400" dirty="0">
                <a:latin typeface="小塚ゴシック Pro H" panose="020B0800000000000000" pitchFamily="34" charset="-128"/>
                <a:ea typeface="小塚ゴシック Pro H" panose="020B0800000000000000" pitchFamily="34" charset="-128"/>
              </a:endParaRPr>
            </a:p>
          </p:txBody>
        </p:sp>
      </p:grpSp>
    </p:spTree>
    <p:extLst>
      <p:ext uri="{BB962C8B-B14F-4D97-AF65-F5344CB8AC3E}">
        <p14:creationId xmlns:p14="http://schemas.microsoft.com/office/powerpoint/2010/main" val="2816828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食事づくりに参加しよう</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a:stretch>
            <a:fillRect/>
          </a:stretch>
        </p:blipFill>
        <p:spPr>
          <a:xfrm>
            <a:off x="332516" y="1249737"/>
            <a:ext cx="3108948" cy="3624040"/>
          </a:xfrm>
          <a:prstGeom prst="rect">
            <a:avLst/>
          </a:prstGeom>
        </p:spPr>
      </p:pic>
      <p:pic>
        <p:nvPicPr>
          <p:cNvPr id="5" name="図 4"/>
          <p:cNvPicPr>
            <a:picLocks noChangeAspect="1"/>
          </p:cNvPicPr>
          <p:nvPr/>
        </p:nvPicPr>
        <p:blipFill>
          <a:blip r:embed="rId4"/>
          <a:stretch>
            <a:fillRect/>
          </a:stretch>
        </p:blipFill>
        <p:spPr>
          <a:xfrm>
            <a:off x="4952086" y="1249737"/>
            <a:ext cx="3712742" cy="2612062"/>
          </a:xfrm>
          <a:prstGeom prst="rect">
            <a:avLst/>
          </a:prstGeom>
        </p:spPr>
      </p:pic>
      <p:pic>
        <p:nvPicPr>
          <p:cNvPr id="6" name="図 5"/>
          <p:cNvPicPr>
            <a:picLocks noChangeAspect="1"/>
          </p:cNvPicPr>
          <p:nvPr/>
        </p:nvPicPr>
        <p:blipFill>
          <a:blip r:embed="rId5"/>
          <a:stretch>
            <a:fillRect/>
          </a:stretch>
        </p:blipFill>
        <p:spPr>
          <a:xfrm>
            <a:off x="1791740" y="4038761"/>
            <a:ext cx="4781006" cy="2381483"/>
          </a:xfrm>
          <a:prstGeom prst="rect">
            <a:avLst/>
          </a:prstGeom>
        </p:spPr>
      </p:pic>
    </p:spTree>
    <p:extLst>
      <p:ext uri="{BB962C8B-B14F-4D97-AF65-F5344CB8AC3E}">
        <p14:creationId xmlns:p14="http://schemas.microsoft.com/office/powerpoint/2010/main" val="377206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423885"/>
            <a:ext cx="9144000" cy="1839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zh-TW" altLang="en-US" sz="5500" dirty="0" smtClean="0">
                <a:solidFill>
                  <a:srgbClr val="FFC000"/>
                </a:solidFill>
                <a:latin typeface="小塚ゴシック Pro M" panose="020B0700000000000000" pitchFamily="34" charset="-128"/>
                <a:ea typeface="小塚ゴシック Pro M" panose="020B0700000000000000" pitchFamily="34" charset="-128"/>
              </a:rPr>
              <a:t>食</a:t>
            </a:r>
            <a:r>
              <a:rPr lang="ja-JP" altLang="en-US" sz="5500" dirty="0" smtClean="0">
                <a:solidFill>
                  <a:srgbClr val="FFC000"/>
                </a:solidFill>
                <a:latin typeface="小塚ゴシック Pro M" panose="020B0700000000000000" pitchFamily="34" charset="-128"/>
                <a:ea typeface="小塚ゴシック Pro M" panose="020B0700000000000000" pitchFamily="34" charset="-128"/>
              </a:rPr>
              <a:t>・</a:t>
            </a:r>
            <a:r>
              <a:rPr lang="zh-TW" altLang="en-US" sz="5500" dirty="0" smtClean="0">
                <a:solidFill>
                  <a:srgbClr val="FFC000"/>
                </a:solidFill>
                <a:latin typeface="小塚ゴシック Pro M" panose="020B0700000000000000" pitchFamily="34" charset="-128"/>
                <a:ea typeface="小塚ゴシック Pro M" panose="020B0700000000000000" pitchFamily="34" charset="-128"/>
              </a:rPr>
              <a:t>生活習慣</a:t>
            </a:r>
            <a:endParaRPr lang="ja-JP" altLang="en-US" sz="5500" dirty="0">
              <a:solidFill>
                <a:srgbClr val="FFC000"/>
              </a:solidFill>
              <a:latin typeface="小塚ゴシック Pro M" panose="020B0700000000000000" pitchFamily="34" charset="-128"/>
              <a:ea typeface="小塚ゴシック Pro M" panose="020B0700000000000000" pitchFamily="34" charset="-128"/>
            </a:endParaRPr>
          </a:p>
        </p:txBody>
      </p:sp>
      <p:sp>
        <p:nvSpPr>
          <p:cNvPr id="3" name="角丸四角形 2"/>
          <p:cNvSpPr/>
          <p:nvPr/>
        </p:nvSpPr>
        <p:spPr>
          <a:xfrm>
            <a:off x="723014" y="1913861"/>
            <a:ext cx="7697972" cy="303027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8359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71547" y="1833669"/>
            <a:ext cx="7200000" cy="4168868"/>
          </a:xfrm>
          <a:prstGeom prst="rect">
            <a:avLst/>
          </a:prstGeom>
        </p:spPr>
      </p:pic>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きらり</a:t>
            </a:r>
            <a:r>
              <a:rPr lang="ja-JP" altLang="en-US" sz="3200" dirty="0" err="1" smtClean="0">
                <a:solidFill>
                  <a:srgbClr val="FFC000"/>
                </a:solidFill>
                <a:latin typeface="小塚ゴシック Pro M" panose="020B0700000000000000" pitchFamily="34" charset="-128"/>
                <a:ea typeface="小塚ゴシック Pro M" panose="020B0700000000000000" pitchFamily="34" charset="-128"/>
              </a:rPr>
              <a:t>くんの</a:t>
            </a:r>
            <a:r>
              <a:rPr lang="ja-JP" altLang="en-US" sz="3200" dirty="0">
                <a:solidFill>
                  <a:srgbClr val="FFC000"/>
                </a:solidFill>
                <a:latin typeface="小塚ゴシック Pro M" panose="020B0700000000000000" pitchFamily="34" charset="-128"/>
                <a:ea typeface="小塚ゴシック Pro M" panose="020B0700000000000000" pitchFamily="34" charset="-128"/>
              </a:rPr>
              <a:t>１</a:t>
            </a: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日</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52575" y="6248400"/>
            <a:ext cx="800219" cy="461665"/>
          </a:xfrm>
          <a:prstGeom prst="rect">
            <a:avLst/>
          </a:prstGeom>
          <a:noFill/>
        </p:spPr>
        <p:txBody>
          <a:bodyPr wrap="none" rtlCol="0">
            <a:spAutoFit/>
          </a:bodyPr>
          <a:lstStyle/>
          <a:p>
            <a:r>
              <a:rPr lang="ja-JP" altLang="en-US" sz="2400" dirty="0">
                <a:solidFill>
                  <a:schemeClr val="bg1"/>
                </a:solidFill>
                <a:latin typeface="小塚ゴシック Pro M" panose="020B0700000000000000" pitchFamily="34" charset="-128"/>
                <a:ea typeface="小塚ゴシック Pro M" panose="020B0700000000000000" pitchFamily="34" charset="-128"/>
              </a:rPr>
              <a:t>７</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6" name="テキスト ボックス 5"/>
          <p:cNvSpPr txBox="1"/>
          <p:nvPr/>
        </p:nvSpPr>
        <p:spPr>
          <a:xfrm>
            <a:off x="2895600" y="6248394"/>
            <a:ext cx="838691" cy="461665"/>
          </a:xfrm>
          <a:prstGeom prst="rect">
            <a:avLst/>
          </a:prstGeom>
          <a:noFill/>
        </p:spPr>
        <p:txBody>
          <a:bodyPr wrap="none" rtlCol="0">
            <a:spAutoFit/>
          </a:bodyPr>
          <a:lstStyle/>
          <a:p>
            <a:r>
              <a:rPr lang="en-US" altLang="ja-JP" sz="2400" dirty="0">
                <a:solidFill>
                  <a:schemeClr val="bg1"/>
                </a:solidFill>
                <a:latin typeface="小塚ゴシック Pro M" panose="020B0700000000000000" pitchFamily="34" charset="-128"/>
                <a:ea typeface="小塚ゴシック Pro M" panose="020B0700000000000000" pitchFamily="34" charset="-128"/>
              </a:rPr>
              <a:t>12</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7" name="テキスト ボックス 6"/>
          <p:cNvSpPr txBox="1"/>
          <p:nvPr/>
        </p:nvSpPr>
        <p:spPr>
          <a:xfrm>
            <a:off x="4119532" y="6248397"/>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15</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8" name="テキスト ボックス 7"/>
          <p:cNvSpPr txBox="1"/>
          <p:nvPr/>
        </p:nvSpPr>
        <p:spPr>
          <a:xfrm>
            <a:off x="5501029" y="6248397"/>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19</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9" name="テキスト ボックス 8"/>
          <p:cNvSpPr txBox="1"/>
          <p:nvPr/>
        </p:nvSpPr>
        <p:spPr>
          <a:xfrm>
            <a:off x="6882526" y="6248393"/>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21</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10" name="テキスト ボックス 9"/>
          <p:cNvSpPr txBox="1"/>
          <p:nvPr/>
        </p:nvSpPr>
        <p:spPr>
          <a:xfrm>
            <a:off x="188952" y="1790700"/>
            <a:ext cx="553998" cy="2246769"/>
          </a:xfrm>
          <a:prstGeom prst="rect">
            <a:avLst/>
          </a:prstGeom>
          <a:noFill/>
        </p:spPr>
        <p:txBody>
          <a:bodyPr vert="eaVert" wrap="none" rtlCol="0">
            <a:spAutoFit/>
          </a:bodyPr>
          <a:lstStyle/>
          <a:p>
            <a:r>
              <a:rPr lang="ja-JP" altLang="en-US" sz="2400" dirty="0">
                <a:solidFill>
                  <a:srgbClr val="00B0F0"/>
                </a:solidFill>
                <a:latin typeface="小塚ゴシック Pro M" panose="020B0700000000000000" pitchFamily="34" charset="-128"/>
                <a:ea typeface="小塚ゴシック Pro M" panose="020B0700000000000000" pitchFamily="34" charset="-128"/>
              </a:rPr>
              <a:t>あんぜんゾーン</a:t>
            </a:r>
          </a:p>
        </p:txBody>
      </p:sp>
      <p:sp>
        <p:nvSpPr>
          <p:cNvPr id="11" name="テキスト ボックス 10"/>
          <p:cNvSpPr txBox="1"/>
          <p:nvPr/>
        </p:nvSpPr>
        <p:spPr>
          <a:xfrm>
            <a:off x="188952" y="4219575"/>
            <a:ext cx="553998" cy="1938992"/>
          </a:xfrm>
          <a:prstGeom prst="rect">
            <a:avLst/>
          </a:prstGeom>
          <a:noFill/>
        </p:spPr>
        <p:txBody>
          <a:bodyPr vert="eaVert" wrap="none" rtlCol="0">
            <a:spAutoFit/>
          </a:bodyPr>
          <a:lstStyle/>
          <a:p>
            <a:r>
              <a:rPr lang="ja-JP" altLang="en-US" sz="2400" dirty="0" smtClean="0">
                <a:solidFill>
                  <a:srgbClr val="FF0000"/>
                </a:solidFill>
                <a:latin typeface="小塚ゴシック Pro M" panose="020B0700000000000000" pitchFamily="34" charset="-128"/>
                <a:ea typeface="小塚ゴシック Pro M" panose="020B0700000000000000" pitchFamily="34" charset="-128"/>
              </a:rPr>
              <a:t>むし歯ゾーン</a:t>
            </a:r>
            <a:endParaRPr lang="ja-JP" altLang="en-US" sz="2400" dirty="0">
              <a:solidFill>
                <a:srgbClr val="FF0000"/>
              </a:solidFill>
              <a:latin typeface="小塚ゴシック Pro M" panose="020B0700000000000000" pitchFamily="34" charset="-128"/>
              <a:ea typeface="小塚ゴシック Pro M" panose="020B0700000000000000" pitchFamily="34" charset="-128"/>
            </a:endParaRPr>
          </a:p>
        </p:txBody>
      </p:sp>
      <p:pic>
        <p:nvPicPr>
          <p:cNvPr id="12" name="図 11"/>
          <p:cNvPicPr>
            <a:picLocks noChangeAspect="1"/>
          </p:cNvPicPr>
          <p:nvPr/>
        </p:nvPicPr>
        <p:blipFill>
          <a:blip r:embed="rId4"/>
          <a:stretch>
            <a:fillRect/>
          </a:stretch>
        </p:blipFill>
        <p:spPr>
          <a:xfrm>
            <a:off x="520378" y="950627"/>
            <a:ext cx="1281697" cy="1213792"/>
          </a:xfrm>
          <a:prstGeom prst="rect">
            <a:avLst/>
          </a:prstGeom>
        </p:spPr>
      </p:pic>
      <p:pic>
        <p:nvPicPr>
          <p:cNvPr id="13" name="図 12"/>
          <p:cNvPicPr>
            <a:picLocks noChangeAspect="1"/>
          </p:cNvPicPr>
          <p:nvPr/>
        </p:nvPicPr>
        <p:blipFill>
          <a:blip r:embed="rId5"/>
          <a:stretch>
            <a:fillRect/>
          </a:stretch>
        </p:blipFill>
        <p:spPr>
          <a:xfrm>
            <a:off x="1414888" y="2192591"/>
            <a:ext cx="1286784" cy="768496"/>
          </a:xfrm>
          <a:prstGeom prst="rect">
            <a:avLst/>
          </a:prstGeom>
        </p:spPr>
      </p:pic>
      <p:pic>
        <p:nvPicPr>
          <p:cNvPr id="14" name="図 13"/>
          <p:cNvPicPr>
            <a:picLocks noChangeAspect="1"/>
          </p:cNvPicPr>
          <p:nvPr/>
        </p:nvPicPr>
        <p:blipFill>
          <a:blip r:embed="rId6"/>
          <a:stretch>
            <a:fillRect/>
          </a:stretch>
        </p:blipFill>
        <p:spPr>
          <a:xfrm>
            <a:off x="2632150" y="1516682"/>
            <a:ext cx="1102141" cy="633975"/>
          </a:xfrm>
          <a:prstGeom prst="rect">
            <a:avLst/>
          </a:prstGeom>
        </p:spPr>
      </p:pic>
      <p:pic>
        <p:nvPicPr>
          <p:cNvPr id="15" name="図 14"/>
          <p:cNvPicPr>
            <a:picLocks noChangeAspect="1"/>
          </p:cNvPicPr>
          <p:nvPr/>
        </p:nvPicPr>
        <p:blipFill>
          <a:blip r:embed="rId7"/>
          <a:stretch>
            <a:fillRect/>
          </a:stretch>
        </p:blipFill>
        <p:spPr>
          <a:xfrm>
            <a:off x="3546819" y="1535483"/>
            <a:ext cx="1282355" cy="1314215"/>
          </a:xfrm>
          <a:prstGeom prst="rect">
            <a:avLst/>
          </a:prstGeom>
        </p:spPr>
      </p:pic>
      <p:pic>
        <p:nvPicPr>
          <p:cNvPr id="16" name="図 15"/>
          <p:cNvPicPr>
            <a:picLocks noChangeAspect="1"/>
          </p:cNvPicPr>
          <p:nvPr/>
        </p:nvPicPr>
        <p:blipFill>
          <a:blip r:embed="rId8"/>
          <a:stretch>
            <a:fillRect/>
          </a:stretch>
        </p:blipFill>
        <p:spPr>
          <a:xfrm>
            <a:off x="4976265" y="1329851"/>
            <a:ext cx="981845" cy="834568"/>
          </a:xfrm>
          <a:prstGeom prst="rect">
            <a:avLst/>
          </a:prstGeom>
        </p:spPr>
      </p:pic>
      <p:pic>
        <p:nvPicPr>
          <p:cNvPr id="17" name="図 16"/>
          <p:cNvPicPr>
            <a:picLocks noChangeAspect="1"/>
          </p:cNvPicPr>
          <p:nvPr/>
        </p:nvPicPr>
        <p:blipFill>
          <a:blip r:embed="rId9"/>
          <a:stretch>
            <a:fillRect/>
          </a:stretch>
        </p:blipFill>
        <p:spPr>
          <a:xfrm>
            <a:off x="7279164" y="1130142"/>
            <a:ext cx="1121886" cy="1062448"/>
          </a:xfrm>
          <a:prstGeom prst="rect">
            <a:avLst/>
          </a:prstGeom>
        </p:spPr>
      </p:pic>
      <p:pic>
        <p:nvPicPr>
          <p:cNvPr id="18" name="図 17"/>
          <p:cNvPicPr>
            <a:picLocks noChangeAspect="1"/>
          </p:cNvPicPr>
          <p:nvPr/>
        </p:nvPicPr>
        <p:blipFill>
          <a:blip r:embed="rId10"/>
          <a:stretch>
            <a:fillRect/>
          </a:stretch>
        </p:blipFill>
        <p:spPr>
          <a:xfrm>
            <a:off x="6339720" y="1130142"/>
            <a:ext cx="720556" cy="1076786"/>
          </a:xfrm>
          <a:prstGeom prst="rect">
            <a:avLst/>
          </a:prstGeom>
        </p:spPr>
      </p:pic>
    </p:spTree>
    <p:extLst>
      <p:ext uri="{BB962C8B-B14F-4D97-AF65-F5344CB8AC3E}">
        <p14:creationId xmlns:p14="http://schemas.microsoft.com/office/powerpoint/2010/main" val="3025795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72000" y="1824037"/>
            <a:ext cx="7200000" cy="4168868"/>
          </a:xfrm>
          <a:prstGeom prst="rect">
            <a:avLst/>
          </a:prstGeom>
        </p:spPr>
      </p:pic>
      <p:sp>
        <p:nvSpPr>
          <p:cNvPr id="5"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err="1" smtClean="0">
                <a:solidFill>
                  <a:srgbClr val="FFC000"/>
                </a:solidFill>
                <a:latin typeface="小塚ゴシック Pro M" panose="020B0700000000000000" pitchFamily="34" charset="-128"/>
                <a:ea typeface="小塚ゴシック Pro M" panose="020B0700000000000000" pitchFamily="34" charset="-128"/>
              </a:rPr>
              <a:t>ちょこちゃんの</a:t>
            </a:r>
            <a:r>
              <a:rPr lang="ja-JP" altLang="en-US" sz="3200" dirty="0">
                <a:solidFill>
                  <a:srgbClr val="FFC000"/>
                </a:solidFill>
                <a:latin typeface="小塚ゴシック Pro M" panose="020B0700000000000000" pitchFamily="34" charset="-128"/>
                <a:ea typeface="小塚ゴシック Pro M" panose="020B0700000000000000" pitchFamily="34" charset="-128"/>
              </a:rPr>
              <a:t>１</a:t>
            </a: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日</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6" name="直線コネクタ 5"/>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552575" y="6248400"/>
            <a:ext cx="800219" cy="461665"/>
          </a:xfrm>
          <a:prstGeom prst="rect">
            <a:avLst/>
          </a:prstGeom>
          <a:noFill/>
        </p:spPr>
        <p:txBody>
          <a:bodyPr wrap="none" rtlCol="0">
            <a:spAutoFit/>
          </a:bodyPr>
          <a:lstStyle/>
          <a:p>
            <a:r>
              <a:rPr lang="ja-JP" altLang="en-US" sz="2400" dirty="0">
                <a:solidFill>
                  <a:schemeClr val="bg1"/>
                </a:solidFill>
                <a:latin typeface="小塚ゴシック Pro M" panose="020B0700000000000000" pitchFamily="34" charset="-128"/>
                <a:ea typeface="小塚ゴシック Pro M" panose="020B0700000000000000" pitchFamily="34" charset="-128"/>
              </a:rPr>
              <a:t>７</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8" name="テキスト ボックス 7"/>
          <p:cNvSpPr txBox="1"/>
          <p:nvPr/>
        </p:nvSpPr>
        <p:spPr>
          <a:xfrm>
            <a:off x="2895600" y="6248394"/>
            <a:ext cx="838691" cy="461665"/>
          </a:xfrm>
          <a:prstGeom prst="rect">
            <a:avLst/>
          </a:prstGeom>
          <a:noFill/>
        </p:spPr>
        <p:txBody>
          <a:bodyPr wrap="none" rtlCol="0">
            <a:spAutoFit/>
          </a:bodyPr>
          <a:lstStyle/>
          <a:p>
            <a:r>
              <a:rPr lang="en-US" altLang="ja-JP" sz="2400" dirty="0">
                <a:solidFill>
                  <a:schemeClr val="bg1"/>
                </a:solidFill>
                <a:latin typeface="小塚ゴシック Pro M" panose="020B0700000000000000" pitchFamily="34" charset="-128"/>
                <a:ea typeface="小塚ゴシック Pro M" panose="020B0700000000000000" pitchFamily="34" charset="-128"/>
              </a:rPr>
              <a:t>12</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9" name="テキスト ボックス 8"/>
          <p:cNvSpPr txBox="1"/>
          <p:nvPr/>
        </p:nvSpPr>
        <p:spPr>
          <a:xfrm>
            <a:off x="4119532" y="6248397"/>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15</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10" name="テキスト ボックス 9"/>
          <p:cNvSpPr txBox="1"/>
          <p:nvPr/>
        </p:nvSpPr>
        <p:spPr>
          <a:xfrm>
            <a:off x="5501029" y="6248397"/>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19</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11" name="テキスト ボックス 10"/>
          <p:cNvSpPr txBox="1"/>
          <p:nvPr/>
        </p:nvSpPr>
        <p:spPr>
          <a:xfrm>
            <a:off x="6882526" y="6248393"/>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21</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12" name="テキスト ボックス 11"/>
          <p:cNvSpPr txBox="1"/>
          <p:nvPr/>
        </p:nvSpPr>
        <p:spPr>
          <a:xfrm>
            <a:off x="188952" y="1790700"/>
            <a:ext cx="553998" cy="2246769"/>
          </a:xfrm>
          <a:prstGeom prst="rect">
            <a:avLst/>
          </a:prstGeom>
          <a:noFill/>
        </p:spPr>
        <p:txBody>
          <a:bodyPr vert="eaVert" wrap="none" rtlCol="0">
            <a:spAutoFit/>
          </a:bodyPr>
          <a:lstStyle/>
          <a:p>
            <a:r>
              <a:rPr lang="ja-JP" altLang="en-US" sz="2400" dirty="0">
                <a:solidFill>
                  <a:srgbClr val="00B0F0"/>
                </a:solidFill>
                <a:latin typeface="小塚ゴシック Pro M" panose="020B0700000000000000" pitchFamily="34" charset="-128"/>
                <a:ea typeface="小塚ゴシック Pro M" panose="020B0700000000000000" pitchFamily="34" charset="-128"/>
              </a:rPr>
              <a:t>あんぜんゾーン</a:t>
            </a:r>
          </a:p>
        </p:txBody>
      </p:sp>
      <p:sp>
        <p:nvSpPr>
          <p:cNvPr id="13" name="テキスト ボックス 12"/>
          <p:cNvSpPr txBox="1"/>
          <p:nvPr/>
        </p:nvSpPr>
        <p:spPr>
          <a:xfrm>
            <a:off x="188952" y="4219575"/>
            <a:ext cx="553998" cy="1938992"/>
          </a:xfrm>
          <a:prstGeom prst="rect">
            <a:avLst/>
          </a:prstGeom>
          <a:noFill/>
        </p:spPr>
        <p:txBody>
          <a:bodyPr vert="eaVert" wrap="none" rtlCol="0">
            <a:spAutoFit/>
          </a:bodyPr>
          <a:lstStyle/>
          <a:p>
            <a:r>
              <a:rPr lang="ja-JP" altLang="en-US" sz="2400" dirty="0" smtClean="0">
                <a:solidFill>
                  <a:srgbClr val="FF0000"/>
                </a:solidFill>
                <a:latin typeface="小塚ゴシック Pro M" panose="020B0700000000000000" pitchFamily="34" charset="-128"/>
                <a:ea typeface="小塚ゴシック Pro M" panose="020B0700000000000000" pitchFamily="34" charset="-128"/>
              </a:rPr>
              <a:t>むし歯ゾーン</a:t>
            </a:r>
            <a:endParaRPr lang="ja-JP" altLang="en-US" sz="2400" dirty="0">
              <a:solidFill>
                <a:srgbClr val="FF0000"/>
              </a:solidFill>
              <a:latin typeface="小塚ゴシック Pro M" panose="020B0700000000000000" pitchFamily="34" charset="-128"/>
              <a:ea typeface="小塚ゴシック Pro M" panose="020B0700000000000000" pitchFamily="34" charset="-128"/>
            </a:endParaRPr>
          </a:p>
        </p:txBody>
      </p:sp>
      <p:pic>
        <p:nvPicPr>
          <p:cNvPr id="14" name="図 13"/>
          <p:cNvPicPr>
            <a:picLocks noChangeAspect="1"/>
          </p:cNvPicPr>
          <p:nvPr/>
        </p:nvPicPr>
        <p:blipFill>
          <a:blip r:embed="rId4"/>
          <a:stretch>
            <a:fillRect/>
          </a:stretch>
        </p:blipFill>
        <p:spPr>
          <a:xfrm>
            <a:off x="562461" y="914366"/>
            <a:ext cx="1211557" cy="1147368"/>
          </a:xfrm>
          <a:prstGeom prst="rect">
            <a:avLst/>
          </a:prstGeom>
        </p:spPr>
      </p:pic>
      <p:pic>
        <p:nvPicPr>
          <p:cNvPr id="15" name="図 14"/>
          <p:cNvPicPr>
            <a:picLocks noChangeAspect="1"/>
          </p:cNvPicPr>
          <p:nvPr/>
        </p:nvPicPr>
        <p:blipFill>
          <a:blip r:embed="rId5"/>
          <a:stretch>
            <a:fillRect/>
          </a:stretch>
        </p:blipFill>
        <p:spPr>
          <a:xfrm>
            <a:off x="2141468" y="2705172"/>
            <a:ext cx="672182" cy="596196"/>
          </a:xfrm>
          <a:prstGeom prst="rect">
            <a:avLst/>
          </a:prstGeom>
        </p:spPr>
      </p:pic>
      <p:pic>
        <p:nvPicPr>
          <p:cNvPr id="16" name="図 15"/>
          <p:cNvPicPr>
            <a:picLocks noChangeAspect="1"/>
          </p:cNvPicPr>
          <p:nvPr/>
        </p:nvPicPr>
        <p:blipFill>
          <a:blip r:embed="rId6"/>
          <a:stretch>
            <a:fillRect/>
          </a:stretch>
        </p:blipFill>
        <p:spPr>
          <a:xfrm>
            <a:off x="1217652" y="2183600"/>
            <a:ext cx="1097101" cy="655213"/>
          </a:xfrm>
          <a:prstGeom prst="rect">
            <a:avLst/>
          </a:prstGeom>
        </p:spPr>
      </p:pic>
      <p:pic>
        <p:nvPicPr>
          <p:cNvPr id="17" name="図 16"/>
          <p:cNvPicPr>
            <a:picLocks noChangeAspect="1"/>
          </p:cNvPicPr>
          <p:nvPr/>
        </p:nvPicPr>
        <p:blipFill>
          <a:blip r:embed="rId7"/>
          <a:stretch>
            <a:fillRect/>
          </a:stretch>
        </p:blipFill>
        <p:spPr>
          <a:xfrm>
            <a:off x="2728649" y="1406874"/>
            <a:ext cx="1172591" cy="680522"/>
          </a:xfrm>
          <a:prstGeom prst="rect">
            <a:avLst/>
          </a:prstGeom>
        </p:spPr>
      </p:pic>
      <p:pic>
        <p:nvPicPr>
          <p:cNvPr id="18" name="図 17"/>
          <p:cNvPicPr>
            <a:picLocks noChangeAspect="1"/>
          </p:cNvPicPr>
          <p:nvPr/>
        </p:nvPicPr>
        <p:blipFill>
          <a:blip r:embed="rId8"/>
          <a:stretch>
            <a:fillRect/>
          </a:stretch>
        </p:blipFill>
        <p:spPr>
          <a:xfrm>
            <a:off x="3628443" y="2170496"/>
            <a:ext cx="747450" cy="757157"/>
          </a:xfrm>
          <a:prstGeom prst="rect">
            <a:avLst/>
          </a:prstGeom>
        </p:spPr>
      </p:pic>
      <p:pic>
        <p:nvPicPr>
          <p:cNvPr id="19" name="図 18"/>
          <p:cNvPicPr>
            <a:picLocks noChangeAspect="1"/>
          </p:cNvPicPr>
          <p:nvPr/>
        </p:nvPicPr>
        <p:blipFill>
          <a:blip r:embed="rId9"/>
          <a:stretch>
            <a:fillRect/>
          </a:stretch>
        </p:blipFill>
        <p:spPr>
          <a:xfrm>
            <a:off x="4042876" y="2978361"/>
            <a:ext cx="430329" cy="696351"/>
          </a:xfrm>
          <a:prstGeom prst="rect">
            <a:avLst/>
          </a:prstGeom>
        </p:spPr>
      </p:pic>
      <p:pic>
        <p:nvPicPr>
          <p:cNvPr id="20" name="図 19"/>
          <p:cNvPicPr>
            <a:picLocks noChangeAspect="1"/>
          </p:cNvPicPr>
          <p:nvPr/>
        </p:nvPicPr>
        <p:blipFill>
          <a:blip r:embed="rId10"/>
          <a:stretch>
            <a:fillRect/>
          </a:stretch>
        </p:blipFill>
        <p:spPr>
          <a:xfrm>
            <a:off x="4390813" y="2844154"/>
            <a:ext cx="468543" cy="702814"/>
          </a:xfrm>
          <a:prstGeom prst="rect">
            <a:avLst/>
          </a:prstGeom>
        </p:spPr>
      </p:pic>
      <p:pic>
        <p:nvPicPr>
          <p:cNvPr id="21" name="図 20"/>
          <p:cNvPicPr>
            <a:picLocks noChangeAspect="1"/>
          </p:cNvPicPr>
          <p:nvPr/>
        </p:nvPicPr>
        <p:blipFill>
          <a:blip r:embed="rId11"/>
          <a:stretch>
            <a:fillRect/>
          </a:stretch>
        </p:blipFill>
        <p:spPr>
          <a:xfrm>
            <a:off x="4473205" y="3370013"/>
            <a:ext cx="671811" cy="756970"/>
          </a:xfrm>
          <a:prstGeom prst="rect">
            <a:avLst/>
          </a:prstGeom>
        </p:spPr>
      </p:pic>
      <p:pic>
        <p:nvPicPr>
          <p:cNvPr id="22" name="図 21"/>
          <p:cNvPicPr>
            <a:picLocks noChangeAspect="1"/>
          </p:cNvPicPr>
          <p:nvPr/>
        </p:nvPicPr>
        <p:blipFill>
          <a:blip r:embed="rId12"/>
          <a:stretch>
            <a:fillRect/>
          </a:stretch>
        </p:blipFill>
        <p:spPr>
          <a:xfrm>
            <a:off x="6205064" y="2966192"/>
            <a:ext cx="403229" cy="900830"/>
          </a:xfrm>
          <a:prstGeom prst="rect">
            <a:avLst/>
          </a:prstGeom>
        </p:spPr>
      </p:pic>
      <p:pic>
        <p:nvPicPr>
          <p:cNvPr id="23" name="図 22"/>
          <p:cNvPicPr>
            <a:picLocks noChangeAspect="1"/>
          </p:cNvPicPr>
          <p:nvPr/>
        </p:nvPicPr>
        <p:blipFill>
          <a:blip r:embed="rId13"/>
          <a:stretch>
            <a:fillRect/>
          </a:stretch>
        </p:blipFill>
        <p:spPr>
          <a:xfrm>
            <a:off x="6665844" y="3348546"/>
            <a:ext cx="662969" cy="518476"/>
          </a:xfrm>
          <a:prstGeom prst="rect">
            <a:avLst/>
          </a:prstGeom>
        </p:spPr>
      </p:pic>
      <p:pic>
        <p:nvPicPr>
          <p:cNvPr id="24" name="図 23"/>
          <p:cNvPicPr>
            <a:picLocks noChangeAspect="1"/>
          </p:cNvPicPr>
          <p:nvPr/>
        </p:nvPicPr>
        <p:blipFill>
          <a:blip r:embed="rId14"/>
          <a:stretch>
            <a:fillRect/>
          </a:stretch>
        </p:blipFill>
        <p:spPr>
          <a:xfrm>
            <a:off x="7299744" y="2561837"/>
            <a:ext cx="1338354" cy="1267448"/>
          </a:xfrm>
          <a:prstGeom prst="rect">
            <a:avLst/>
          </a:prstGeom>
        </p:spPr>
      </p:pic>
      <p:pic>
        <p:nvPicPr>
          <p:cNvPr id="25" name="図 24"/>
          <p:cNvPicPr>
            <a:picLocks noChangeAspect="1"/>
          </p:cNvPicPr>
          <p:nvPr/>
        </p:nvPicPr>
        <p:blipFill>
          <a:blip r:embed="rId15"/>
          <a:stretch>
            <a:fillRect/>
          </a:stretch>
        </p:blipFill>
        <p:spPr>
          <a:xfrm>
            <a:off x="5184296" y="3043594"/>
            <a:ext cx="981845" cy="834568"/>
          </a:xfrm>
          <a:prstGeom prst="rect">
            <a:avLst/>
          </a:prstGeom>
        </p:spPr>
      </p:pic>
      <p:pic>
        <p:nvPicPr>
          <p:cNvPr id="26" name="図 25"/>
          <p:cNvPicPr>
            <a:picLocks noChangeAspect="1"/>
          </p:cNvPicPr>
          <p:nvPr/>
        </p:nvPicPr>
        <p:blipFill>
          <a:blip r:embed="rId16"/>
          <a:stretch>
            <a:fillRect/>
          </a:stretch>
        </p:blipFill>
        <p:spPr>
          <a:xfrm>
            <a:off x="4390813" y="4178532"/>
            <a:ext cx="1167381" cy="680206"/>
          </a:xfrm>
          <a:prstGeom prst="rect">
            <a:avLst/>
          </a:prstGeom>
        </p:spPr>
      </p:pic>
      <p:pic>
        <p:nvPicPr>
          <p:cNvPr id="27" name="図 26"/>
          <p:cNvPicPr>
            <a:picLocks noChangeAspect="1"/>
          </p:cNvPicPr>
          <p:nvPr/>
        </p:nvPicPr>
        <p:blipFill>
          <a:blip r:embed="rId17"/>
          <a:stretch>
            <a:fillRect/>
          </a:stretch>
        </p:blipFill>
        <p:spPr>
          <a:xfrm>
            <a:off x="7212948" y="4008896"/>
            <a:ext cx="508269" cy="1116377"/>
          </a:xfrm>
          <a:prstGeom prst="rect">
            <a:avLst/>
          </a:prstGeom>
        </p:spPr>
      </p:pic>
    </p:spTree>
    <p:extLst>
      <p:ext uri="{BB962C8B-B14F-4D97-AF65-F5344CB8AC3E}">
        <p14:creationId xmlns:p14="http://schemas.microsoft.com/office/powerpoint/2010/main" val="551204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95850" y="1473264"/>
            <a:ext cx="7200000" cy="2000000"/>
          </a:xfrm>
          <a:prstGeom prst="rect">
            <a:avLst/>
          </a:prstGeom>
        </p:spPr>
      </p:pic>
      <p:pic>
        <p:nvPicPr>
          <p:cNvPr id="3" name="図 2"/>
          <p:cNvPicPr>
            <a:picLocks noChangeAspect="1"/>
          </p:cNvPicPr>
          <p:nvPr/>
        </p:nvPicPr>
        <p:blipFill>
          <a:blip r:embed="rId4"/>
          <a:stretch>
            <a:fillRect/>
          </a:stretch>
        </p:blipFill>
        <p:spPr>
          <a:xfrm>
            <a:off x="1306949" y="4030027"/>
            <a:ext cx="7200000" cy="2000000"/>
          </a:xfrm>
          <a:prstGeom prst="rect">
            <a:avLst/>
          </a:prstGeom>
        </p:spPr>
      </p:pic>
      <p:sp>
        <p:nvSpPr>
          <p:cNvPr id="4" name="テキスト ボックス 3"/>
          <p:cNvSpPr txBox="1"/>
          <p:nvPr/>
        </p:nvSpPr>
        <p:spPr>
          <a:xfrm>
            <a:off x="1552575" y="6296465"/>
            <a:ext cx="800219" cy="461665"/>
          </a:xfrm>
          <a:prstGeom prst="rect">
            <a:avLst/>
          </a:prstGeom>
          <a:noFill/>
        </p:spPr>
        <p:txBody>
          <a:bodyPr wrap="none" rtlCol="0">
            <a:spAutoFit/>
          </a:bodyPr>
          <a:lstStyle/>
          <a:p>
            <a:r>
              <a:rPr lang="ja-JP" altLang="en-US" sz="2400" dirty="0">
                <a:solidFill>
                  <a:schemeClr val="bg1"/>
                </a:solidFill>
                <a:latin typeface="小塚ゴシック Pro M" panose="020B0700000000000000" pitchFamily="34" charset="-128"/>
                <a:ea typeface="小塚ゴシック Pro M" panose="020B0700000000000000" pitchFamily="34" charset="-128"/>
              </a:rPr>
              <a:t>７</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5" name="テキスト ボックス 4"/>
          <p:cNvSpPr txBox="1"/>
          <p:nvPr/>
        </p:nvSpPr>
        <p:spPr>
          <a:xfrm>
            <a:off x="2895600" y="6296459"/>
            <a:ext cx="838691" cy="461665"/>
          </a:xfrm>
          <a:prstGeom prst="rect">
            <a:avLst/>
          </a:prstGeom>
          <a:noFill/>
        </p:spPr>
        <p:txBody>
          <a:bodyPr wrap="none" rtlCol="0">
            <a:spAutoFit/>
          </a:bodyPr>
          <a:lstStyle/>
          <a:p>
            <a:r>
              <a:rPr lang="en-US" altLang="ja-JP" sz="2400" dirty="0">
                <a:solidFill>
                  <a:schemeClr val="bg1"/>
                </a:solidFill>
                <a:latin typeface="小塚ゴシック Pro M" panose="020B0700000000000000" pitchFamily="34" charset="-128"/>
                <a:ea typeface="小塚ゴシック Pro M" panose="020B0700000000000000" pitchFamily="34" charset="-128"/>
              </a:rPr>
              <a:t>12</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6" name="テキスト ボックス 5"/>
          <p:cNvSpPr txBox="1"/>
          <p:nvPr/>
        </p:nvSpPr>
        <p:spPr>
          <a:xfrm>
            <a:off x="4119532" y="6296462"/>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15</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7" name="テキスト ボックス 6"/>
          <p:cNvSpPr txBox="1"/>
          <p:nvPr/>
        </p:nvSpPr>
        <p:spPr>
          <a:xfrm>
            <a:off x="5501029" y="6296462"/>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19</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8" name="テキスト ボックス 7"/>
          <p:cNvSpPr txBox="1"/>
          <p:nvPr/>
        </p:nvSpPr>
        <p:spPr>
          <a:xfrm>
            <a:off x="6882526" y="6296458"/>
            <a:ext cx="83869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21</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時</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pic>
        <p:nvPicPr>
          <p:cNvPr id="9" name="図 8"/>
          <p:cNvPicPr>
            <a:picLocks noChangeAspect="1"/>
          </p:cNvPicPr>
          <p:nvPr/>
        </p:nvPicPr>
        <p:blipFill>
          <a:blip r:embed="rId5"/>
          <a:stretch>
            <a:fillRect/>
          </a:stretch>
        </p:blipFill>
        <p:spPr>
          <a:xfrm>
            <a:off x="1020561" y="1131474"/>
            <a:ext cx="743073" cy="703705"/>
          </a:xfrm>
          <a:prstGeom prst="rect">
            <a:avLst/>
          </a:prstGeom>
        </p:spPr>
      </p:pic>
      <p:pic>
        <p:nvPicPr>
          <p:cNvPr id="10" name="図 9"/>
          <p:cNvPicPr>
            <a:picLocks noChangeAspect="1"/>
          </p:cNvPicPr>
          <p:nvPr/>
        </p:nvPicPr>
        <p:blipFill>
          <a:blip r:embed="rId6"/>
          <a:stretch>
            <a:fillRect/>
          </a:stretch>
        </p:blipFill>
        <p:spPr>
          <a:xfrm>
            <a:off x="1928723" y="1596819"/>
            <a:ext cx="798227" cy="476719"/>
          </a:xfrm>
          <a:prstGeom prst="rect">
            <a:avLst/>
          </a:prstGeom>
        </p:spPr>
      </p:pic>
      <p:pic>
        <p:nvPicPr>
          <p:cNvPr id="11" name="図 10"/>
          <p:cNvPicPr>
            <a:picLocks noChangeAspect="1"/>
          </p:cNvPicPr>
          <p:nvPr/>
        </p:nvPicPr>
        <p:blipFill>
          <a:blip r:embed="rId7"/>
          <a:stretch>
            <a:fillRect/>
          </a:stretch>
        </p:blipFill>
        <p:spPr>
          <a:xfrm>
            <a:off x="3095190" y="1433491"/>
            <a:ext cx="698318" cy="401687"/>
          </a:xfrm>
          <a:prstGeom prst="rect">
            <a:avLst/>
          </a:prstGeom>
        </p:spPr>
      </p:pic>
      <p:pic>
        <p:nvPicPr>
          <p:cNvPr id="12" name="図 11"/>
          <p:cNvPicPr>
            <a:picLocks noChangeAspect="1"/>
          </p:cNvPicPr>
          <p:nvPr/>
        </p:nvPicPr>
        <p:blipFill>
          <a:blip r:embed="rId8"/>
          <a:stretch>
            <a:fillRect/>
          </a:stretch>
        </p:blipFill>
        <p:spPr>
          <a:xfrm>
            <a:off x="4008884" y="1342741"/>
            <a:ext cx="847899" cy="868965"/>
          </a:xfrm>
          <a:prstGeom prst="rect">
            <a:avLst/>
          </a:prstGeom>
        </p:spPr>
      </p:pic>
      <p:pic>
        <p:nvPicPr>
          <p:cNvPr id="13" name="図 12"/>
          <p:cNvPicPr>
            <a:picLocks noChangeAspect="1"/>
          </p:cNvPicPr>
          <p:nvPr/>
        </p:nvPicPr>
        <p:blipFill>
          <a:blip r:embed="rId9"/>
          <a:stretch>
            <a:fillRect/>
          </a:stretch>
        </p:blipFill>
        <p:spPr>
          <a:xfrm>
            <a:off x="5367814" y="1248183"/>
            <a:ext cx="622400" cy="529040"/>
          </a:xfrm>
          <a:prstGeom prst="rect">
            <a:avLst/>
          </a:prstGeom>
        </p:spPr>
      </p:pic>
      <p:pic>
        <p:nvPicPr>
          <p:cNvPr id="14" name="図 13"/>
          <p:cNvPicPr>
            <a:picLocks noChangeAspect="1"/>
          </p:cNvPicPr>
          <p:nvPr/>
        </p:nvPicPr>
        <p:blipFill>
          <a:blip r:embed="rId10"/>
          <a:stretch>
            <a:fillRect/>
          </a:stretch>
        </p:blipFill>
        <p:spPr>
          <a:xfrm>
            <a:off x="7819479" y="971481"/>
            <a:ext cx="784059" cy="742519"/>
          </a:xfrm>
          <a:prstGeom prst="rect">
            <a:avLst/>
          </a:prstGeom>
        </p:spPr>
      </p:pic>
      <p:pic>
        <p:nvPicPr>
          <p:cNvPr id="15" name="図 14"/>
          <p:cNvPicPr>
            <a:picLocks noChangeAspect="1"/>
          </p:cNvPicPr>
          <p:nvPr/>
        </p:nvPicPr>
        <p:blipFill>
          <a:blip r:embed="rId11"/>
          <a:stretch>
            <a:fillRect/>
          </a:stretch>
        </p:blipFill>
        <p:spPr>
          <a:xfrm>
            <a:off x="1031660" y="3836411"/>
            <a:ext cx="802018" cy="759526"/>
          </a:xfrm>
          <a:prstGeom prst="rect">
            <a:avLst/>
          </a:prstGeom>
        </p:spPr>
      </p:pic>
      <p:pic>
        <p:nvPicPr>
          <p:cNvPr id="16" name="図 15"/>
          <p:cNvPicPr>
            <a:picLocks noChangeAspect="1"/>
          </p:cNvPicPr>
          <p:nvPr/>
        </p:nvPicPr>
        <p:blipFill>
          <a:blip r:embed="rId12"/>
          <a:stretch>
            <a:fillRect/>
          </a:stretch>
        </p:blipFill>
        <p:spPr>
          <a:xfrm>
            <a:off x="2573201" y="4279359"/>
            <a:ext cx="444966" cy="394665"/>
          </a:xfrm>
          <a:prstGeom prst="rect">
            <a:avLst/>
          </a:prstGeom>
        </p:spPr>
      </p:pic>
      <p:pic>
        <p:nvPicPr>
          <p:cNvPr id="17" name="図 16"/>
          <p:cNvPicPr>
            <a:picLocks noChangeAspect="1"/>
          </p:cNvPicPr>
          <p:nvPr/>
        </p:nvPicPr>
        <p:blipFill>
          <a:blip r:embed="rId6"/>
          <a:stretch>
            <a:fillRect/>
          </a:stretch>
        </p:blipFill>
        <p:spPr>
          <a:xfrm>
            <a:off x="1777319" y="3974050"/>
            <a:ext cx="726251" cy="433733"/>
          </a:xfrm>
          <a:prstGeom prst="rect">
            <a:avLst/>
          </a:prstGeom>
        </p:spPr>
      </p:pic>
      <p:pic>
        <p:nvPicPr>
          <p:cNvPr id="18" name="図 17"/>
          <p:cNvPicPr>
            <a:picLocks noChangeAspect="1"/>
          </p:cNvPicPr>
          <p:nvPr/>
        </p:nvPicPr>
        <p:blipFill>
          <a:blip r:embed="rId13"/>
          <a:stretch>
            <a:fillRect/>
          </a:stretch>
        </p:blipFill>
        <p:spPr>
          <a:xfrm>
            <a:off x="3261782" y="3862272"/>
            <a:ext cx="776223" cy="450487"/>
          </a:xfrm>
          <a:prstGeom prst="rect">
            <a:avLst/>
          </a:prstGeom>
        </p:spPr>
      </p:pic>
      <p:pic>
        <p:nvPicPr>
          <p:cNvPr id="19" name="図 18"/>
          <p:cNvPicPr>
            <a:picLocks noChangeAspect="1"/>
          </p:cNvPicPr>
          <p:nvPr/>
        </p:nvPicPr>
        <p:blipFill>
          <a:blip r:embed="rId14"/>
          <a:stretch>
            <a:fillRect/>
          </a:stretch>
        </p:blipFill>
        <p:spPr>
          <a:xfrm>
            <a:off x="4111171" y="4055761"/>
            <a:ext cx="494792" cy="501218"/>
          </a:xfrm>
          <a:prstGeom prst="rect">
            <a:avLst/>
          </a:prstGeom>
        </p:spPr>
      </p:pic>
      <p:pic>
        <p:nvPicPr>
          <p:cNvPr id="20" name="図 19"/>
          <p:cNvPicPr>
            <a:picLocks noChangeAspect="1"/>
          </p:cNvPicPr>
          <p:nvPr/>
        </p:nvPicPr>
        <p:blipFill>
          <a:blip r:embed="rId15"/>
          <a:stretch>
            <a:fillRect/>
          </a:stretch>
        </p:blipFill>
        <p:spPr>
          <a:xfrm>
            <a:off x="4358567" y="4705009"/>
            <a:ext cx="284866" cy="460965"/>
          </a:xfrm>
          <a:prstGeom prst="rect">
            <a:avLst/>
          </a:prstGeom>
        </p:spPr>
      </p:pic>
      <p:pic>
        <p:nvPicPr>
          <p:cNvPr id="21" name="図 20"/>
          <p:cNvPicPr>
            <a:picLocks noChangeAspect="1"/>
          </p:cNvPicPr>
          <p:nvPr/>
        </p:nvPicPr>
        <p:blipFill>
          <a:blip r:embed="rId16"/>
          <a:stretch>
            <a:fillRect/>
          </a:stretch>
        </p:blipFill>
        <p:spPr>
          <a:xfrm>
            <a:off x="4658498" y="4504358"/>
            <a:ext cx="310162" cy="465243"/>
          </a:xfrm>
          <a:prstGeom prst="rect">
            <a:avLst/>
          </a:prstGeom>
        </p:spPr>
      </p:pic>
      <p:pic>
        <p:nvPicPr>
          <p:cNvPr id="22" name="図 21"/>
          <p:cNvPicPr>
            <a:picLocks noChangeAspect="1"/>
          </p:cNvPicPr>
          <p:nvPr/>
        </p:nvPicPr>
        <p:blipFill>
          <a:blip r:embed="rId17"/>
          <a:stretch>
            <a:fillRect/>
          </a:stretch>
        </p:blipFill>
        <p:spPr>
          <a:xfrm>
            <a:off x="4792431" y="4796499"/>
            <a:ext cx="444721" cy="501095"/>
          </a:xfrm>
          <a:prstGeom prst="rect">
            <a:avLst/>
          </a:prstGeom>
        </p:spPr>
      </p:pic>
      <p:pic>
        <p:nvPicPr>
          <p:cNvPr id="23" name="図 22"/>
          <p:cNvPicPr>
            <a:picLocks noChangeAspect="1"/>
          </p:cNvPicPr>
          <p:nvPr/>
        </p:nvPicPr>
        <p:blipFill>
          <a:blip r:embed="rId18"/>
          <a:stretch>
            <a:fillRect/>
          </a:stretch>
        </p:blipFill>
        <p:spPr>
          <a:xfrm>
            <a:off x="6396715" y="4407783"/>
            <a:ext cx="266926" cy="596323"/>
          </a:xfrm>
          <a:prstGeom prst="rect">
            <a:avLst/>
          </a:prstGeom>
        </p:spPr>
      </p:pic>
      <p:pic>
        <p:nvPicPr>
          <p:cNvPr id="24" name="図 23"/>
          <p:cNvPicPr>
            <a:picLocks noChangeAspect="1"/>
          </p:cNvPicPr>
          <p:nvPr/>
        </p:nvPicPr>
        <p:blipFill>
          <a:blip r:embed="rId19"/>
          <a:stretch>
            <a:fillRect/>
          </a:stretch>
        </p:blipFill>
        <p:spPr>
          <a:xfrm>
            <a:off x="6858413" y="4635651"/>
            <a:ext cx="438867" cy="343217"/>
          </a:xfrm>
          <a:prstGeom prst="rect">
            <a:avLst/>
          </a:prstGeom>
        </p:spPr>
      </p:pic>
      <p:pic>
        <p:nvPicPr>
          <p:cNvPr id="25" name="図 24"/>
          <p:cNvPicPr>
            <a:picLocks noChangeAspect="1"/>
          </p:cNvPicPr>
          <p:nvPr/>
        </p:nvPicPr>
        <p:blipFill>
          <a:blip r:embed="rId20"/>
          <a:stretch>
            <a:fillRect/>
          </a:stretch>
        </p:blipFill>
        <p:spPr>
          <a:xfrm>
            <a:off x="7830577" y="4261402"/>
            <a:ext cx="750427" cy="710669"/>
          </a:xfrm>
          <a:prstGeom prst="rect">
            <a:avLst/>
          </a:prstGeom>
        </p:spPr>
      </p:pic>
      <p:pic>
        <p:nvPicPr>
          <p:cNvPr id="26" name="図 25"/>
          <p:cNvPicPr>
            <a:picLocks noChangeAspect="1"/>
          </p:cNvPicPr>
          <p:nvPr/>
        </p:nvPicPr>
        <p:blipFill>
          <a:blip r:embed="rId9"/>
          <a:stretch>
            <a:fillRect/>
          </a:stretch>
        </p:blipFill>
        <p:spPr>
          <a:xfrm>
            <a:off x="5511000" y="4494221"/>
            <a:ext cx="649955" cy="552461"/>
          </a:xfrm>
          <a:prstGeom prst="rect">
            <a:avLst/>
          </a:prstGeom>
        </p:spPr>
      </p:pic>
      <p:sp>
        <p:nvSpPr>
          <p:cNvPr id="27" name="テキスト ボックス 26"/>
          <p:cNvSpPr txBox="1"/>
          <p:nvPr/>
        </p:nvSpPr>
        <p:spPr>
          <a:xfrm>
            <a:off x="741798" y="1406195"/>
            <a:ext cx="353943" cy="1079783"/>
          </a:xfrm>
          <a:prstGeom prst="rect">
            <a:avLst/>
          </a:prstGeom>
          <a:noFill/>
        </p:spPr>
        <p:txBody>
          <a:bodyPr vert="eaVert" wrap="none" rtlCol="0">
            <a:spAutoFit/>
          </a:bodyPr>
          <a:lstStyle/>
          <a:p>
            <a:r>
              <a:rPr lang="ja-JP" altLang="en-US" sz="1100" dirty="0" smtClean="0">
                <a:solidFill>
                  <a:srgbClr val="00B0F0"/>
                </a:solidFill>
                <a:latin typeface="小塚ゴシック Pro M" panose="020B0700000000000000" pitchFamily="34" charset="-128"/>
                <a:ea typeface="小塚ゴシック Pro M" panose="020B0700000000000000" pitchFamily="34" charset="-128"/>
              </a:rPr>
              <a:t>あんぜんゾーン</a:t>
            </a:r>
            <a:endParaRPr lang="ja-JP" altLang="en-US" sz="1100" dirty="0">
              <a:solidFill>
                <a:srgbClr val="00B0F0"/>
              </a:solidFill>
              <a:latin typeface="小塚ゴシック Pro M" panose="020B0700000000000000" pitchFamily="34" charset="-128"/>
              <a:ea typeface="小塚ゴシック Pro M" panose="020B0700000000000000" pitchFamily="34" charset="-128"/>
            </a:endParaRPr>
          </a:p>
        </p:txBody>
      </p:sp>
      <p:sp>
        <p:nvSpPr>
          <p:cNvPr id="28" name="テキスト ボックス 27"/>
          <p:cNvSpPr txBox="1"/>
          <p:nvPr/>
        </p:nvSpPr>
        <p:spPr>
          <a:xfrm>
            <a:off x="741798" y="2557797"/>
            <a:ext cx="369332" cy="1015663"/>
          </a:xfrm>
          <a:prstGeom prst="rect">
            <a:avLst/>
          </a:prstGeom>
          <a:noFill/>
        </p:spPr>
        <p:txBody>
          <a:bodyPr vert="eaVert" wrap="none" rtlCol="0">
            <a:spAutoFit/>
          </a:bodyPr>
          <a:lstStyle/>
          <a:p>
            <a:r>
              <a:rPr lang="ja-JP" altLang="en-US" sz="1200" dirty="0" smtClean="0">
                <a:solidFill>
                  <a:srgbClr val="FF0000"/>
                </a:solidFill>
                <a:latin typeface="小塚ゴシック Pro M" panose="020B0700000000000000" pitchFamily="34" charset="-128"/>
                <a:ea typeface="小塚ゴシック Pro M" panose="020B0700000000000000" pitchFamily="34" charset="-128"/>
              </a:rPr>
              <a:t>むし歯ゾーン</a:t>
            </a:r>
            <a:endParaRPr lang="ja-JP" altLang="en-US" sz="1200" dirty="0">
              <a:solidFill>
                <a:srgbClr val="FF0000"/>
              </a:solidFill>
              <a:latin typeface="小塚ゴシック Pro M" panose="020B0700000000000000" pitchFamily="34" charset="-128"/>
              <a:ea typeface="小塚ゴシック Pro M" panose="020B0700000000000000" pitchFamily="34" charset="-128"/>
            </a:endParaRPr>
          </a:p>
        </p:txBody>
      </p:sp>
      <p:sp>
        <p:nvSpPr>
          <p:cNvPr id="29" name="テキスト ボックス 28"/>
          <p:cNvSpPr txBox="1"/>
          <p:nvPr/>
        </p:nvSpPr>
        <p:spPr>
          <a:xfrm>
            <a:off x="745271" y="3923768"/>
            <a:ext cx="353943" cy="1079783"/>
          </a:xfrm>
          <a:prstGeom prst="rect">
            <a:avLst/>
          </a:prstGeom>
          <a:noFill/>
        </p:spPr>
        <p:txBody>
          <a:bodyPr vert="eaVert" wrap="none" rtlCol="0">
            <a:spAutoFit/>
          </a:bodyPr>
          <a:lstStyle/>
          <a:p>
            <a:r>
              <a:rPr lang="ja-JP" altLang="en-US" sz="1100" dirty="0" smtClean="0">
                <a:solidFill>
                  <a:srgbClr val="00B0F0"/>
                </a:solidFill>
                <a:latin typeface="小塚ゴシック Pro M" panose="020B0700000000000000" pitchFamily="34" charset="-128"/>
                <a:ea typeface="小塚ゴシック Pro M" panose="020B0700000000000000" pitchFamily="34" charset="-128"/>
              </a:rPr>
              <a:t>あんぜんゾーン</a:t>
            </a:r>
            <a:endParaRPr lang="ja-JP" altLang="en-US" sz="1100" dirty="0">
              <a:solidFill>
                <a:srgbClr val="00B0F0"/>
              </a:solidFill>
              <a:latin typeface="小塚ゴシック Pro M" panose="020B0700000000000000" pitchFamily="34" charset="-128"/>
              <a:ea typeface="小塚ゴシック Pro M" panose="020B0700000000000000" pitchFamily="34" charset="-128"/>
            </a:endParaRPr>
          </a:p>
        </p:txBody>
      </p:sp>
      <p:sp>
        <p:nvSpPr>
          <p:cNvPr id="30" name="テキスト ボックス 29"/>
          <p:cNvSpPr txBox="1"/>
          <p:nvPr/>
        </p:nvSpPr>
        <p:spPr>
          <a:xfrm>
            <a:off x="737576" y="5079320"/>
            <a:ext cx="369332" cy="1015663"/>
          </a:xfrm>
          <a:prstGeom prst="rect">
            <a:avLst/>
          </a:prstGeom>
          <a:noFill/>
        </p:spPr>
        <p:txBody>
          <a:bodyPr vert="eaVert" wrap="none" rtlCol="0">
            <a:spAutoFit/>
          </a:bodyPr>
          <a:lstStyle/>
          <a:p>
            <a:r>
              <a:rPr lang="ja-JP" altLang="en-US" sz="1200" dirty="0" smtClean="0">
                <a:solidFill>
                  <a:srgbClr val="FF0000"/>
                </a:solidFill>
                <a:latin typeface="小塚ゴシック Pro M" panose="020B0700000000000000" pitchFamily="34" charset="-128"/>
                <a:ea typeface="小塚ゴシック Pro M" panose="020B0700000000000000" pitchFamily="34" charset="-128"/>
              </a:rPr>
              <a:t>むし歯ゾーン</a:t>
            </a:r>
            <a:endParaRPr lang="ja-JP" altLang="en-US" sz="1200" dirty="0">
              <a:solidFill>
                <a:srgbClr val="FF0000"/>
              </a:solidFill>
              <a:latin typeface="小塚ゴシック Pro M" panose="020B0700000000000000" pitchFamily="34" charset="-128"/>
              <a:ea typeface="小塚ゴシック Pro M" panose="020B0700000000000000" pitchFamily="34" charset="-128"/>
            </a:endParaRPr>
          </a:p>
        </p:txBody>
      </p:sp>
      <p:pic>
        <p:nvPicPr>
          <p:cNvPr id="31" name="図 30"/>
          <p:cNvPicPr>
            <a:picLocks noChangeAspect="1"/>
          </p:cNvPicPr>
          <p:nvPr/>
        </p:nvPicPr>
        <p:blipFill>
          <a:blip r:embed="rId21"/>
          <a:stretch>
            <a:fillRect/>
          </a:stretch>
        </p:blipFill>
        <p:spPr>
          <a:xfrm>
            <a:off x="6981168" y="961463"/>
            <a:ext cx="500448" cy="747861"/>
          </a:xfrm>
          <a:prstGeom prst="rect">
            <a:avLst/>
          </a:prstGeom>
        </p:spPr>
      </p:pic>
      <p:sp>
        <p:nvSpPr>
          <p:cNvPr id="32" name="テキスト ボックス 31"/>
          <p:cNvSpPr txBox="1"/>
          <p:nvPr/>
        </p:nvSpPr>
        <p:spPr>
          <a:xfrm>
            <a:off x="338708" y="1480090"/>
            <a:ext cx="461665" cy="1938992"/>
          </a:xfrm>
          <a:prstGeom prst="rect">
            <a:avLst/>
          </a:prstGeom>
          <a:noFill/>
        </p:spPr>
        <p:txBody>
          <a:bodyPr vert="eaVert" wrap="none" rtlCol="0">
            <a:spAutoFit/>
          </a:bodyPr>
          <a:lstStyle/>
          <a:p>
            <a:r>
              <a:rPr lang="ja-JP" altLang="en-US" dirty="0">
                <a:solidFill>
                  <a:schemeClr val="bg1"/>
                </a:solidFill>
                <a:latin typeface="小塚ゴシック Pro B" panose="020B0800000000000000" charset="-128"/>
                <a:ea typeface="小塚ゴシック Pro B" panose="020B0800000000000000" charset="-128"/>
              </a:rPr>
              <a:t>きらり</a:t>
            </a:r>
            <a:r>
              <a:rPr lang="ja-JP" altLang="en-US" dirty="0" err="1">
                <a:solidFill>
                  <a:schemeClr val="bg1"/>
                </a:solidFill>
                <a:latin typeface="小塚ゴシック Pro B" panose="020B0800000000000000" charset="-128"/>
                <a:ea typeface="小塚ゴシック Pro B" panose="020B0800000000000000" charset="-128"/>
              </a:rPr>
              <a:t>くんの</a:t>
            </a:r>
            <a:r>
              <a:rPr lang="ja-JP" altLang="en-US" dirty="0" smtClean="0">
                <a:solidFill>
                  <a:schemeClr val="bg1"/>
                </a:solidFill>
                <a:latin typeface="小塚ゴシック Pro B" panose="020B0800000000000000" charset="-128"/>
                <a:ea typeface="小塚ゴシック Pro B" panose="020B0800000000000000" charset="-128"/>
              </a:rPr>
              <a:t>１日</a:t>
            </a:r>
            <a:endParaRPr kumimoji="1" lang="ja-JP" altLang="en-US" dirty="0"/>
          </a:p>
        </p:txBody>
      </p:sp>
      <p:sp>
        <p:nvSpPr>
          <p:cNvPr id="33" name="テキスト ボックス 32"/>
          <p:cNvSpPr txBox="1"/>
          <p:nvPr/>
        </p:nvSpPr>
        <p:spPr>
          <a:xfrm>
            <a:off x="346502" y="3933352"/>
            <a:ext cx="461665" cy="2169825"/>
          </a:xfrm>
          <a:prstGeom prst="rect">
            <a:avLst/>
          </a:prstGeom>
          <a:noFill/>
        </p:spPr>
        <p:txBody>
          <a:bodyPr vert="eaVert" wrap="none" rtlCol="0">
            <a:spAutoFit/>
          </a:bodyPr>
          <a:lstStyle/>
          <a:p>
            <a:r>
              <a:rPr lang="ja-JP" altLang="en-US" dirty="0" err="1">
                <a:solidFill>
                  <a:schemeClr val="bg1"/>
                </a:solidFill>
                <a:latin typeface="小塚ゴシック Pro B" panose="020B0800000000000000" charset="-128"/>
                <a:ea typeface="小塚ゴシック Pro B" panose="020B0800000000000000" charset="-128"/>
              </a:rPr>
              <a:t>ちょこちゃんの</a:t>
            </a:r>
            <a:r>
              <a:rPr lang="ja-JP" altLang="en-US" dirty="0">
                <a:solidFill>
                  <a:schemeClr val="bg1"/>
                </a:solidFill>
                <a:latin typeface="小塚ゴシック Pro B" panose="020B0800000000000000" charset="-128"/>
                <a:ea typeface="小塚ゴシック Pro B" panose="020B0800000000000000" charset="-128"/>
              </a:rPr>
              <a:t>１日</a:t>
            </a:r>
          </a:p>
        </p:txBody>
      </p:sp>
      <p:sp>
        <p:nvSpPr>
          <p:cNvPr id="34"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きらり</a:t>
            </a:r>
            <a:r>
              <a:rPr lang="ja-JP" altLang="en-US" sz="3200" dirty="0" err="1" smtClean="0">
                <a:solidFill>
                  <a:srgbClr val="FFC000"/>
                </a:solidFill>
                <a:latin typeface="小塚ゴシック Pro M" panose="020B0700000000000000" pitchFamily="34" charset="-128"/>
                <a:ea typeface="小塚ゴシック Pro M" panose="020B0700000000000000" pitchFamily="34" charset="-128"/>
              </a:rPr>
              <a:t>くん</a:t>
            </a: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a:t>
            </a:r>
            <a:r>
              <a:rPr lang="ja-JP" altLang="en-US" sz="3200" dirty="0" err="1" smtClean="0">
                <a:solidFill>
                  <a:srgbClr val="FFC000"/>
                </a:solidFill>
                <a:latin typeface="小塚ゴシック Pro M" panose="020B0700000000000000" pitchFamily="34" charset="-128"/>
                <a:ea typeface="小塚ゴシック Pro M" panose="020B0700000000000000" pitchFamily="34" charset="-128"/>
              </a:rPr>
              <a:t>ちょこちゃんの</a:t>
            </a:r>
            <a:r>
              <a:rPr lang="ja-JP" altLang="en-US" sz="3200" dirty="0">
                <a:solidFill>
                  <a:srgbClr val="FFC000"/>
                </a:solidFill>
                <a:latin typeface="小塚ゴシック Pro M" panose="020B0700000000000000" pitchFamily="34" charset="-128"/>
                <a:ea typeface="小塚ゴシック Pro M" panose="020B0700000000000000" pitchFamily="34" charset="-128"/>
              </a:rPr>
              <a:t>１</a:t>
            </a: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日</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35" name="直線コネクタ 34"/>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図 35"/>
          <p:cNvPicPr>
            <a:picLocks noChangeAspect="1"/>
          </p:cNvPicPr>
          <p:nvPr/>
        </p:nvPicPr>
        <p:blipFill>
          <a:blip r:embed="rId22"/>
          <a:stretch>
            <a:fillRect/>
          </a:stretch>
        </p:blipFill>
        <p:spPr>
          <a:xfrm>
            <a:off x="7481616" y="4933177"/>
            <a:ext cx="389775" cy="856114"/>
          </a:xfrm>
          <a:prstGeom prst="rect">
            <a:avLst/>
          </a:prstGeom>
        </p:spPr>
      </p:pic>
      <p:pic>
        <p:nvPicPr>
          <p:cNvPr id="37" name="図 36"/>
          <p:cNvPicPr>
            <a:picLocks noChangeAspect="1"/>
          </p:cNvPicPr>
          <p:nvPr/>
        </p:nvPicPr>
        <p:blipFill>
          <a:blip r:embed="rId23"/>
          <a:stretch>
            <a:fillRect/>
          </a:stretch>
        </p:blipFill>
        <p:spPr>
          <a:xfrm>
            <a:off x="4566615" y="5332074"/>
            <a:ext cx="896351" cy="522283"/>
          </a:xfrm>
          <a:prstGeom prst="rect">
            <a:avLst/>
          </a:prstGeom>
        </p:spPr>
      </p:pic>
    </p:spTree>
    <p:extLst>
      <p:ext uri="{BB962C8B-B14F-4D97-AF65-F5344CB8AC3E}">
        <p14:creationId xmlns:p14="http://schemas.microsoft.com/office/powerpoint/2010/main" val="2699739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歯を守り、歯を強くするたいせつなこと</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901991" y="958214"/>
            <a:ext cx="7076238" cy="1934980"/>
            <a:chOff x="901991" y="958214"/>
            <a:chExt cx="7076238" cy="1934980"/>
          </a:xfrm>
        </p:grpSpPr>
        <p:sp>
          <p:nvSpPr>
            <p:cNvPr id="5" name="テキスト ボックス 4"/>
            <p:cNvSpPr txBox="1"/>
            <p:nvPr/>
          </p:nvSpPr>
          <p:spPr>
            <a:xfrm>
              <a:off x="901991" y="1138868"/>
              <a:ext cx="5264988" cy="1754326"/>
            </a:xfrm>
            <a:prstGeom prst="rect">
              <a:avLst/>
            </a:prstGeom>
            <a:noFill/>
          </p:spPr>
          <p:txBody>
            <a:bodyPr wrap="square" rtlCol="0">
              <a:spAutoFit/>
            </a:bodyPr>
            <a:lstStyle/>
            <a:p>
              <a:pPr>
                <a:lnSpc>
                  <a:spcPct val="150000"/>
                </a:lnSpc>
              </a:pPr>
              <a:r>
                <a:rPr lang="ja-JP" altLang="en-US" sz="3600" dirty="0">
                  <a:solidFill>
                    <a:schemeClr val="bg1"/>
                  </a:solidFill>
                  <a:latin typeface="小塚ゴシック Pro B" panose="020B0800000000000000" charset="-128"/>
                  <a:ea typeface="小塚ゴシック Pro B" panose="020B0800000000000000" charset="-128"/>
                </a:rPr>
                <a:t>●おやつは時間</a:t>
              </a:r>
              <a:r>
                <a:rPr lang="ja-JP" altLang="en-US" sz="3600" dirty="0" smtClean="0">
                  <a:solidFill>
                    <a:schemeClr val="bg1"/>
                  </a:solidFill>
                  <a:latin typeface="小塚ゴシック Pro B" panose="020B0800000000000000" charset="-128"/>
                  <a:ea typeface="小塚ゴシック Pro B" panose="020B0800000000000000" charset="-128"/>
                </a:rPr>
                <a:t>と</a:t>
              </a:r>
              <a:endParaRPr lang="en-US" altLang="ja-JP" sz="3600" dirty="0" smtClean="0">
                <a:solidFill>
                  <a:schemeClr val="bg1"/>
                </a:solidFill>
                <a:latin typeface="小塚ゴシック Pro B" panose="020B0800000000000000" charset="-128"/>
                <a:ea typeface="小塚ゴシック Pro B" panose="020B0800000000000000" charset="-128"/>
              </a:endParaRPr>
            </a:p>
            <a:p>
              <a:pPr>
                <a:lnSpc>
                  <a:spcPct val="150000"/>
                </a:lnSpc>
              </a:pPr>
              <a:r>
                <a:rPr lang="ja-JP" altLang="en-US" sz="3600" dirty="0">
                  <a:solidFill>
                    <a:schemeClr val="bg1"/>
                  </a:solidFill>
                  <a:latin typeface="小塚ゴシック Pro B" panose="020B0800000000000000" charset="-128"/>
                  <a:ea typeface="小塚ゴシック Pro B" panose="020B0800000000000000" charset="-128"/>
                </a:rPr>
                <a:t>　</a:t>
              </a:r>
              <a:r>
                <a:rPr lang="ja-JP" altLang="en-US" sz="3600" dirty="0" smtClean="0">
                  <a:solidFill>
                    <a:schemeClr val="bg1"/>
                  </a:solidFill>
                  <a:latin typeface="小塚ゴシック Pro B" panose="020B0800000000000000" charset="-128"/>
                  <a:ea typeface="小塚ゴシック Pro B" panose="020B0800000000000000" charset="-128"/>
                </a:rPr>
                <a:t>回数を決めて</a:t>
              </a:r>
              <a:r>
                <a:rPr lang="ja-JP" altLang="en-US" sz="3600" dirty="0">
                  <a:solidFill>
                    <a:schemeClr val="bg1"/>
                  </a:solidFill>
                  <a:latin typeface="小塚ゴシック Pro B" panose="020B0800000000000000" charset="-128"/>
                  <a:ea typeface="小塚ゴシック Pro B" panose="020B0800000000000000" charset="-128"/>
                </a:rPr>
                <a:t>食べよう</a:t>
              </a:r>
            </a:p>
          </p:txBody>
        </p:sp>
        <p:pic>
          <p:nvPicPr>
            <p:cNvPr id="6" name="図 5"/>
            <p:cNvPicPr>
              <a:picLocks noChangeAspect="1"/>
            </p:cNvPicPr>
            <p:nvPr/>
          </p:nvPicPr>
          <p:blipFill>
            <a:blip r:embed="rId3"/>
            <a:stretch>
              <a:fillRect/>
            </a:stretch>
          </p:blipFill>
          <p:spPr>
            <a:xfrm>
              <a:off x="6166979" y="958214"/>
              <a:ext cx="1811250" cy="1856250"/>
            </a:xfrm>
            <a:prstGeom prst="rect">
              <a:avLst/>
            </a:prstGeom>
          </p:spPr>
        </p:pic>
      </p:grpSp>
      <p:grpSp>
        <p:nvGrpSpPr>
          <p:cNvPr id="7" name="グループ化 6"/>
          <p:cNvGrpSpPr/>
          <p:nvPr/>
        </p:nvGrpSpPr>
        <p:grpSpPr>
          <a:xfrm>
            <a:off x="901991" y="2992571"/>
            <a:ext cx="7076238" cy="1872405"/>
            <a:chOff x="901991" y="2992571"/>
            <a:chExt cx="7076238" cy="1872405"/>
          </a:xfrm>
        </p:grpSpPr>
        <p:pic>
          <p:nvPicPr>
            <p:cNvPr id="8" name="図 7"/>
            <p:cNvPicPr>
              <a:picLocks noChangeAspect="1"/>
            </p:cNvPicPr>
            <p:nvPr/>
          </p:nvPicPr>
          <p:blipFill>
            <a:blip r:embed="rId4"/>
            <a:stretch>
              <a:fillRect/>
            </a:stretch>
          </p:blipFill>
          <p:spPr>
            <a:xfrm>
              <a:off x="5959758" y="2992571"/>
              <a:ext cx="2018471" cy="1826236"/>
            </a:xfrm>
            <a:prstGeom prst="rect">
              <a:avLst/>
            </a:prstGeom>
          </p:spPr>
        </p:pic>
        <p:grpSp>
          <p:nvGrpSpPr>
            <p:cNvPr id="9" name="グループ化 8"/>
            <p:cNvGrpSpPr/>
            <p:nvPr/>
          </p:nvGrpSpPr>
          <p:grpSpPr>
            <a:xfrm>
              <a:off x="901991" y="3110650"/>
              <a:ext cx="5264988" cy="1754326"/>
              <a:chOff x="901991" y="3110650"/>
              <a:chExt cx="5264988" cy="1754326"/>
            </a:xfrm>
          </p:grpSpPr>
          <p:sp>
            <p:nvSpPr>
              <p:cNvPr id="10" name="テキスト ボックス 9"/>
              <p:cNvSpPr txBox="1"/>
              <p:nvPr/>
            </p:nvSpPr>
            <p:spPr>
              <a:xfrm>
                <a:off x="901991" y="3110650"/>
                <a:ext cx="5264988" cy="1754326"/>
              </a:xfrm>
              <a:prstGeom prst="rect">
                <a:avLst/>
              </a:prstGeom>
              <a:noFill/>
            </p:spPr>
            <p:txBody>
              <a:bodyPr wrap="square" rtlCol="0">
                <a:spAutoFit/>
              </a:bodyPr>
              <a:lstStyle/>
              <a:p>
                <a:pPr>
                  <a:lnSpc>
                    <a:spcPct val="150000"/>
                  </a:lnSpc>
                </a:pPr>
                <a:r>
                  <a:rPr lang="ja-JP" altLang="en-US" sz="3600" dirty="0">
                    <a:solidFill>
                      <a:schemeClr val="bg1"/>
                    </a:solidFill>
                    <a:latin typeface="小塚ゴシック Pro B" panose="020B0800000000000000" charset="-128"/>
                    <a:ea typeface="小塚ゴシック Pro B" panose="020B0800000000000000" charset="-128"/>
                  </a:rPr>
                  <a:t>●よくかんで</a:t>
                </a:r>
                <a:r>
                  <a:rPr lang="ja-JP" altLang="en-US" sz="3600" dirty="0" smtClean="0">
                    <a:solidFill>
                      <a:schemeClr val="bg1"/>
                    </a:solidFill>
                    <a:latin typeface="小塚ゴシック Pro B" panose="020B0800000000000000" charset="-128"/>
                    <a:ea typeface="小塚ゴシック Pro B" panose="020B0800000000000000" charset="-128"/>
                  </a:rPr>
                  <a:t>食べ</a:t>
                </a:r>
                <a:endParaRPr lang="en-US" altLang="ja-JP" sz="3600" dirty="0" smtClean="0">
                  <a:solidFill>
                    <a:schemeClr val="bg1"/>
                  </a:solidFill>
                  <a:latin typeface="小塚ゴシック Pro B" panose="020B0800000000000000" charset="-128"/>
                  <a:ea typeface="小塚ゴシック Pro B" panose="020B0800000000000000" charset="-128"/>
                </a:endParaRPr>
              </a:p>
              <a:p>
                <a:pPr>
                  <a:lnSpc>
                    <a:spcPct val="150000"/>
                  </a:lnSpc>
                </a:pPr>
                <a:r>
                  <a:rPr lang="ja-JP" altLang="en-US" sz="3600" dirty="0" smtClean="0">
                    <a:solidFill>
                      <a:schemeClr val="bg1"/>
                    </a:solidFill>
                    <a:latin typeface="小塚ゴシック Pro B" panose="020B0800000000000000" charset="-128"/>
                    <a:ea typeface="小塚ゴシック Pro B" panose="020B0800000000000000" charset="-128"/>
                  </a:rPr>
                  <a:t>　唾液をたくさん</a:t>
                </a:r>
                <a:r>
                  <a:rPr lang="ja-JP" altLang="en-US" sz="3600" dirty="0">
                    <a:solidFill>
                      <a:schemeClr val="bg1"/>
                    </a:solidFill>
                    <a:latin typeface="小塚ゴシック Pro B" panose="020B0800000000000000" charset="-128"/>
                    <a:ea typeface="小塚ゴシック Pro B" panose="020B0800000000000000" charset="-128"/>
                  </a:rPr>
                  <a:t>出す</a:t>
                </a:r>
              </a:p>
            </p:txBody>
          </p:sp>
          <p:sp>
            <p:nvSpPr>
              <p:cNvPr id="11" name="テキスト ボックス 10"/>
              <p:cNvSpPr txBox="1"/>
              <p:nvPr/>
            </p:nvSpPr>
            <p:spPr>
              <a:xfrm>
                <a:off x="1464130" y="3868365"/>
                <a:ext cx="979755" cy="369332"/>
              </a:xfrm>
              <a:prstGeom prst="rect">
                <a:avLst/>
              </a:prstGeom>
              <a:noFill/>
            </p:spPr>
            <p:txBody>
              <a:bodyPr wrap="none" rtlCol="0">
                <a:spAutoFit/>
              </a:bodyPr>
              <a:lstStyle/>
              <a:p>
                <a:r>
                  <a:rPr lang="ja-JP" altLang="en-US" dirty="0" smtClean="0">
                    <a:solidFill>
                      <a:schemeClr val="bg1"/>
                    </a:solidFill>
                    <a:latin typeface="小塚ゴシック Pro M" panose="020B0700000000000000" pitchFamily="34" charset="-128"/>
                    <a:ea typeface="小塚ゴシック Pro M" panose="020B0700000000000000" pitchFamily="34" charset="-128"/>
                  </a:rPr>
                  <a:t>だ  え</a:t>
                </a:r>
                <a:r>
                  <a:rPr lang="ja-JP" altLang="en-US" dirty="0">
                    <a:solidFill>
                      <a:schemeClr val="bg1"/>
                    </a:solidFill>
                    <a:latin typeface="小塚ゴシック Pro M" panose="020B0700000000000000" pitchFamily="34" charset="-128"/>
                    <a:ea typeface="小塚ゴシック Pro M" panose="020B0700000000000000" pitchFamily="34" charset="-128"/>
                  </a:rPr>
                  <a:t>き</a:t>
                </a:r>
                <a:endParaRPr kumimoji="1" lang="ja-JP" altLang="en-US" dirty="0">
                  <a:solidFill>
                    <a:schemeClr val="bg1"/>
                  </a:solidFill>
                  <a:latin typeface="小塚ゴシック Pro M" panose="020B0700000000000000" pitchFamily="34" charset="-128"/>
                  <a:ea typeface="小塚ゴシック Pro M" panose="020B0700000000000000" pitchFamily="34" charset="-128"/>
                </a:endParaRPr>
              </a:p>
            </p:txBody>
          </p:sp>
        </p:grpSp>
      </p:grpSp>
      <p:grpSp>
        <p:nvGrpSpPr>
          <p:cNvPr id="12" name="グループ化 11"/>
          <p:cNvGrpSpPr/>
          <p:nvPr/>
        </p:nvGrpSpPr>
        <p:grpSpPr>
          <a:xfrm>
            <a:off x="901991" y="4983055"/>
            <a:ext cx="6711789" cy="1754326"/>
            <a:chOff x="901991" y="4983055"/>
            <a:chExt cx="6711789" cy="1754326"/>
          </a:xfrm>
        </p:grpSpPr>
        <p:sp>
          <p:nvSpPr>
            <p:cNvPr id="13" name="テキスト ボックス 12"/>
            <p:cNvSpPr txBox="1"/>
            <p:nvPr/>
          </p:nvSpPr>
          <p:spPr>
            <a:xfrm>
              <a:off x="901991" y="4983055"/>
              <a:ext cx="5264988" cy="1754326"/>
            </a:xfrm>
            <a:prstGeom prst="rect">
              <a:avLst/>
            </a:prstGeom>
            <a:noFill/>
          </p:spPr>
          <p:txBody>
            <a:bodyPr wrap="square" rtlCol="0">
              <a:spAutoFit/>
            </a:bodyPr>
            <a:lstStyle/>
            <a:p>
              <a:pPr>
                <a:lnSpc>
                  <a:spcPct val="150000"/>
                </a:lnSpc>
              </a:pPr>
              <a:r>
                <a:rPr lang="ja-JP" altLang="en-US" sz="3600" dirty="0">
                  <a:solidFill>
                    <a:schemeClr val="bg1"/>
                  </a:solidFill>
                  <a:latin typeface="小塚ゴシック Pro B" panose="020B0800000000000000" charset="-128"/>
                  <a:ea typeface="小塚ゴシック Pro B" panose="020B0800000000000000" charset="-128"/>
                </a:rPr>
                <a:t>●夜ねる前は</a:t>
              </a:r>
              <a:r>
                <a:rPr lang="ja-JP" altLang="en-US" sz="3600" dirty="0" smtClean="0">
                  <a:solidFill>
                    <a:schemeClr val="bg1"/>
                  </a:solidFill>
                  <a:latin typeface="小塚ゴシック Pro B" panose="020B0800000000000000" charset="-128"/>
                  <a:ea typeface="小塚ゴシック Pro B" panose="020B0800000000000000" charset="-128"/>
                </a:rPr>
                <a:t>必ず</a:t>
              </a:r>
              <a:endParaRPr lang="en-US" altLang="ja-JP" sz="3600" dirty="0" smtClean="0">
                <a:solidFill>
                  <a:schemeClr val="bg1"/>
                </a:solidFill>
                <a:latin typeface="小塚ゴシック Pro B" panose="020B0800000000000000" charset="-128"/>
                <a:ea typeface="小塚ゴシック Pro B" panose="020B0800000000000000" charset="-128"/>
              </a:endParaRPr>
            </a:p>
            <a:p>
              <a:pPr>
                <a:lnSpc>
                  <a:spcPct val="150000"/>
                </a:lnSpc>
              </a:pPr>
              <a:r>
                <a:rPr lang="ja-JP" altLang="en-US" sz="3600" dirty="0" smtClean="0">
                  <a:solidFill>
                    <a:schemeClr val="bg1"/>
                  </a:solidFill>
                  <a:latin typeface="小塚ゴシック Pro B" panose="020B0800000000000000" charset="-128"/>
                  <a:ea typeface="小塚ゴシック Pro B" panose="020B0800000000000000" charset="-128"/>
                </a:rPr>
                <a:t>　ていねい</a:t>
              </a:r>
              <a:r>
                <a:rPr lang="ja-JP" altLang="en-US" sz="3600" dirty="0">
                  <a:solidFill>
                    <a:schemeClr val="bg1"/>
                  </a:solidFill>
                  <a:latin typeface="小塚ゴシック Pro B" panose="020B0800000000000000" charset="-128"/>
                  <a:ea typeface="小塚ゴシック Pro B" panose="020B0800000000000000" charset="-128"/>
                </a:rPr>
                <a:t>に歯を磨く</a:t>
              </a:r>
            </a:p>
          </p:txBody>
        </p:sp>
        <p:pic>
          <p:nvPicPr>
            <p:cNvPr id="14" name="図 13"/>
            <p:cNvPicPr>
              <a:picLocks noChangeAspect="1"/>
            </p:cNvPicPr>
            <p:nvPr/>
          </p:nvPicPr>
          <p:blipFill>
            <a:blip r:embed="rId5"/>
            <a:stretch>
              <a:fillRect/>
            </a:stretch>
          </p:blipFill>
          <p:spPr>
            <a:xfrm>
              <a:off x="6488004" y="4983055"/>
              <a:ext cx="1125776" cy="1682339"/>
            </a:xfrm>
            <a:prstGeom prst="rect">
              <a:avLst/>
            </a:prstGeom>
          </p:spPr>
        </p:pic>
      </p:grpSp>
    </p:spTree>
    <p:extLst>
      <p:ext uri="{BB962C8B-B14F-4D97-AF65-F5344CB8AC3E}">
        <p14:creationId xmlns:p14="http://schemas.microsoft.com/office/powerpoint/2010/main" val="298615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167753" y="981155"/>
            <a:ext cx="2818244" cy="10479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飲み物の中の砂糖量</a:t>
            </a: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0116" y="2519064"/>
            <a:ext cx="822661"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65cc</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6" name="テキスト ボックス 5"/>
          <p:cNvSpPr txBox="1"/>
          <p:nvPr/>
        </p:nvSpPr>
        <p:spPr>
          <a:xfrm>
            <a:off x="2345713" y="921142"/>
            <a:ext cx="995785"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500cc</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7" name="テキスト ボックス 6"/>
          <p:cNvSpPr txBox="1"/>
          <p:nvPr/>
        </p:nvSpPr>
        <p:spPr>
          <a:xfrm>
            <a:off x="4177585" y="921141"/>
            <a:ext cx="995785"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500cc</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8" name="テキスト ボックス 7"/>
          <p:cNvSpPr txBox="1"/>
          <p:nvPr/>
        </p:nvSpPr>
        <p:spPr>
          <a:xfrm>
            <a:off x="5999843" y="2169818"/>
            <a:ext cx="995785"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200cc</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9" name="テキスト ボックス 8"/>
          <p:cNvSpPr txBox="1"/>
          <p:nvPr/>
        </p:nvSpPr>
        <p:spPr>
          <a:xfrm>
            <a:off x="7631022" y="2209773"/>
            <a:ext cx="995785" cy="461665"/>
          </a:xfrm>
          <a:prstGeom prst="rect">
            <a:avLst/>
          </a:prstGeom>
          <a:noFill/>
        </p:spPr>
        <p:txBody>
          <a:bodyPr wrap="none" rtlCol="0">
            <a:spAutoFit/>
          </a:bodyPr>
          <a:lstStyle/>
          <a:p>
            <a:r>
              <a:rPr lang="en-US" altLang="ja-JP" sz="2400" dirty="0" smtClean="0">
                <a:solidFill>
                  <a:schemeClr val="bg1"/>
                </a:solidFill>
                <a:latin typeface="小塚ゴシック Pro M" panose="020B0700000000000000" pitchFamily="34" charset="-128"/>
                <a:ea typeface="小塚ゴシック Pro M" panose="020B0700000000000000" pitchFamily="34" charset="-128"/>
              </a:rPr>
              <a:t>200cc</a:t>
            </a:r>
            <a:endParaRPr kumimoji="1"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sp>
        <p:nvSpPr>
          <p:cNvPr id="10" name="テキスト ボックス 9"/>
          <p:cNvSpPr txBox="1"/>
          <p:nvPr/>
        </p:nvSpPr>
        <p:spPr>
          <a:xfrm>
            <a:off x="6226745" y="1382807"/>
            <a:ext cx="2723824" cy="646331"/>
          </a:xfrm>
          <a:prstGeom prst="rect">
            <a:avLst/>
          </a:prstGeom>
          <a:noFill/>
        </p:spPr>
        <p:txBody>
          <a:bodyPr wrap="none" rtlCol="0">
            <a:spAutoFit/>
          </a:bodyPr>
          <a:lstStyle/>
          <a:p>
            <a:pPr algn="ctr"/>
            <a:r>
              <a:rPr lang="ja-JP" altLang="en-US" dirty="0" smtClean="0">
                <a:latin typeface="小塚ゴシック Pro R" panose="020B0400000000000000" pitchFamily="34" charset="-128"/>
                <a:ea typeface="小塚ゴシック Pro R" panose="020B0400000000000000" pitchFamily="34" charset="-128"/>
              </a:rPr>
              <a:t>スティックシュガー</a:t>
            </a:r>
            <a:endParaRPr lang="en-US" altLang="ja-JP" dirty="0" smtClean="0">
              <a:latin typeface="小塚ゴシック Pro R" panose="020B0400000000000000" pitchFamily="34" charset="-128"/>
              <a:ea typeface="小塚ゴシック Pro R" panose="020B0400000000000000" pitchFamily="34" charset="-128"/>
            </a:endParaRPr>
          </a:p>
          <a:p>
            <a:pPr algn="ctr"/>
            <a:r>
              <a:rPr lang="ja-JP" altLang="en-US" dirty="0" smtClean="0">
                <a:latin typeface="小塚ゴシック Pro R" panose="020B0400000000000000" pitchFamily="34" charset="-128"/>
                <a:ea typeface="小塚ゴシック Pro R" panose="020B0400000000000000" pitchFamily="34" charset="-128"/>
              </a:rPr>
              <a:t>（</a:t>
            </a:r>
            <a:r>
              <a:rPr lang="ja-JP" altLang="en-US" dirty="0">
                <a:latin typeface="小塚ゴシック Pro R" panose="020B0400000000000000" pitchFamily="34" charset="-128"/>
                <a:ea typeface="小塚ゴシック Pro R" panose="020B0400000000000000" pitchFamily="34" charset="-128"/>
              </a:rPr>
              <a:t>１本３グラムの砂糖）</a:t>
            </a:r>
            <a:endParaRPr kumimoji="1" lang="ja-JP" altLang="en-US" dirty="0">
              <a:latin typeface="小塚ゴシック Pro R" panose="020B0400000000000000" pitchFamily="34" charset="-128"/>
              <a:ea typeface="小塚ゴシック Pro R" panose="020B0400000000000000" pitchFamily="34" charset="-128"/>
            </a:endParaRPr>
          </a:p>
        </p:txBody>
      </p:sp>
      <p:sp>
        <p:nvSpPr>
          <p:cNvPr id="11" name="テキスト ボックス 10"/>
          <p:cNvSpPr txBox="1"/>
          <p:nvPr/>
        </p:nvSpPr>
        <p:spPr>
          <a:xfrm>
            <a:off x="544842" y="4230834"/>
            <a:ext cx="1681871" cy="1200329"/>
          </a:xfrm>
          <a:prstGeom prst="rect">
            <a:avLst/>
          </a:prstGeom>
          <a:noFill/>
        </p:spPr>
        <p:txBody>
          <a:bodyPr wrap="none" rtlCol="0">
            <a:spAutoFit/>
          </a:bodyPr>
          <a:lstStyle/>
          <a:p>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砂糖</a:t>
            </a:r>
            <a:r>
              <a:rPr lang="ja-JP" altLang="en-US" dirty="0">
                <a:ln w="19050">
                  <a:noFill/>
                </a:ln>
                <a:solidFill>
                  <a:schemeClr val="bg1"/>
                </a:solidFill>
                <a:latin typeface="小塚ゴシック Pro M" panose="020B0700000000000000" pitchFamily="34" charset="-128"/>
                <a:ea typeface="小塚ゴシック Pro M" panose="020B0700000000000000" pitchFamily="34" charset="-128"/>
              </a:rPr>
              <a:t>量</a:t>
            </a:r>
            <a:endParaRPr kumimoji="1" lang="en-US" altLang="ja-JP" dirty="0" smtClean="0">
              <a:ln w="19050">
                <a:noFill/>
              </a:ln>
              <a:solidFill>
                <a:schemeClr val="bg1"/>
              </a:solidFill>
              <a:latin typeface="小塚ゴシック Pro M" panose="020B0700000000000000" pitchFamily="34" charset="-128"/>
              <a:ea typeface="小塚ゴシック Pro M" panose="020B0700000000000000" pitchFamily="34" charset="-128"/>
            </a:endParaRPr>
          </a:p>
          <a:p>
            <a:r>
              <a:rPr lang="en-US" altLang="ja-JP" sz="5400" dirty="0" smtClean="0">
                <a:ln w="19050">
                  <a:noFill/>
                </a:ln>
                <a:solidFill>
                  <a:srgbClr val="FF0000"/>
                </a:solidFill>
                <a:latin typeface="小塚ゴシック Pro H" panose="020B0800000000000000" pitchFamily="34" charset="-128"/>
                <a:ea typeface="小塚ゴシック Pro H" panose="020B0800000000000000" pitchFamily="34" charset="-128"/>
              </a:rPr>
              <a:t>11</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グラム</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2" name="テキスト ボックス 11"/>
          <p:cNvSpPr txBox="1"/>
          <p:nvPr/>
        </p:nvSpPr>
        <p:spPr>
          <a:xfrm>
            <a:off x="2166176" y="4213087"/>
            <a:ext cx="1681871" cy="1200329"/>
          </a:xfrm>
          <a:prstGeom prst="rect">
            <a:avLst/>
          </a:prstGeom>
          <a:noFill/>
        </p:spPr>
        <p:txBody>
          <a:bodyPr wrap="none" rtlCol="0">
            <a:spAutoFit/>
          </a:bodyPr>
          <a:lstStyle/>
          <a:p>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砂糖量</a:t>
            </a:r>
            <a:endParaRPr lang="en-US" altLang="ja-JP" dirty="0">
              <a:ln w="19050">
                <a:noFill/>
              </a:ln>
              <a:solidFill>
                <a:schemeClr val="bg1"/>
              </a:solidFill>
              <a:latin typeface="小塚ゴシック Pro M" panose="020B0700000000000000" pitchFamily="34" charset="-128"/>
              <a:ea typeface="小塚ゴシック Pro M" panose="020B0700000000000000" pitchFamily="34" charset="-128"/>
            </a:endParaRPr>
          </a:p>
          <a:p>
            <a:r>
              <a:rPr lang="en-US" altLang="ja-JP" sz="5400" dirty="0" smtClean="0">
                <a:ln w="19050">
                  <a:noFill/>
                </a:ln>
                <a:solidFill>
                  <a:srgbClr val="FF0000"/>
                </a:solidFill>
                <a:latin typeface="小塚ゴシック Pro H" panose="020B0800000000000000" pitchFamily="34" charset="-128"/>
                <a:ea typeface="小塚ゴシック Pro H" panose="020B0800000000000000" pitchFamily="34" charset="-128"/>
              </a:rPr>
              <a:t>56</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グラム</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3" name="テキスト ボックス 12"/>
          <p:cNvSpPr txBox="1"/>
          <p:nvPr/>
        </p:nvSpPr>
        <p:spPr>
          <a:xfrm>
            <a:off x="3834541" y="4245219"/>
            <a:ext cx="1681871" cy="1200329"/>
          </a:xfrm>
          <a:prstGeom prst="rect">
            <a:avLst/>
          </a:prstGeom>
          <a:noFill/>
        </p:spPr>
        <p:txBody>
          <a:bodyPr wrap="none" rtlCol="0">
            <a:spAutoFit/>
          </a:bodyPr>
          <a:lstStyle/>
          <a:p>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砂糖量</a:t>
            </a:r>
            <a:endParaRPr lang="en-US" altLang="ja-JP" dirty="0">
              <a:ln w="19050">
                <a:noFill/>
              </a:ln>
              <a:solidFill>
                <a:schemeClr val="bg1"/>
              </a:solidFill>
              <a:latin typeface="小塚ゴシック Pro M" panose="020B0700000000000000" pitchFamily="34" charset="-128"/>
              <a:ea typeface="小塚ゴシック Pro M" panose="020B0700000000000000" pitchFamily="34" charset="-128"/>
            </a:endParaRPr>
          </a:p>
          <a:p>
            <a:r>
              <a:rPr lang="en-US" altLang="ja-JP" sz="5400" dirty="0">
                <a:ln w="19050">
                  <a:noFill/>
                </a:ln>
                <a:solidFill>
                  <a:srgbClr val="FF0000"/>
                </a:solidFill>
                <a:latin typeface="小塚ゴシック Pro H" panose="020B0800000000000000" pitchFamily="34" charset="-128"/>
                <a:ea typeface="小塚ゴシック Pro H" panose="020B0800000000000000" pitchFamily="34" charset="-128"/>
              </a:rPr>
              <a:t>3</a:t>
            </a:r>
            <a:r>
              <a:rPr lang="en-US" altLang="ja-JP" sz="5400" dirty="0" smtClean="0">
                <a:ln w="19050">
                  <a:noFill/>
                </a:ln>
                <a:solidFill>
                  <a:srgbClr val="FF0000"/>
                </a:solidFill>
                <a:latin typeface="小塚ゴシック Pro H" panose="020B0800000000000000" pitchFamily="34" charset="-128"/>
                <a:ea typeface="小塚ゴシック Pro H" panose="020B0800000000000000" pitchFamily="34" charset="-128"/>
              </a:rPr>
              <a:t>3</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グラム</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4" name="テキスト ボックス 13"/>
          <p:cNvSpPr txBox="1"/>
          <p:nvPr/>
        </p:nvSpPr>
        <p:spPr>
          <a:xfrm>
            <a:off x="5630564" y="4266414"/>
            <a:ext cx="1681871" cy="1200329"/>
          </a:xfrm>
          <a:prstGeom prst="rect">
            <a:avLst/>
          </a:prstGeom>
          <a:noFill/>
        </p:spPr>
        <p:txBody>
          <a:bodyPr wrap="none" rtlCol="0">
            <a:spAutoFit/>
          </a:bodyPr>
          <a:lstStyle/>
          <a:p>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砂糖量</a:t>
            </a:r>
            <a:endParaRPr lang="en-US" altLang="ja-JP" dirty="0">
              <a:ln w="19050">
                <a:noFill/>
              </a:ln>
              <a:solidFill>
                <a:schemeClr val="bg1"/>
              </a:solidFill>
              <a:latin typeface="小塚ゴシック Pro M" panose="020B0700000000000000" pitchFamily="34" charset="-128"/>
              <a:ea typeface="小塚ゴシック Pro M" panose="020B0700000000000000" pitchFamily="34" charset="-128"/>
            </a:endParaRPr>
          </a:p>
          <a:p>
            <a:r>
              <a:rPr lang="en-US" altLang="ja-JP" sz="5400" dirty="0" smtClean="0">
                <a:ln w="19050">
                  <a:noFill/>
                </a:ln>
                <a:solidFill>
                  <a:srgbClr val="FF0000"/>
                </a:solidFill>
                <a:latin typeface="小塚ゴシック Pro H" panose="020B0800000000000000" pitchFamily="34" charset="-128"/>
                <a:ea typeface="小塚ゴシック Pro H" panose="020B0800000000000000" pitchFamily="34" charset="-128"/>
              </a:rPr>
              <a:t>22</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グラム</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5" name="テキスト ボックス 14"/>
          <p:cNvSpPr txBox="1"/>
          <p:nvPr/>
        </p:nvSpPr>
        <p:spPr>
          <a:xfrm>
            <a:off x="7268698" y="4286755"/>
            <a:ext cx="1681871" cy="1200329"/>
          </a:xfrm>
          <a:prstGeom prst="rect">
            <a:avLst/>
          </a:prstGeom>
          <a:noFill/>
        </p:spPr>
        <p:txBody>
          <a:bodyPr wrap="none" rtlCol="0">
            <a:spAutoFit/>
          </a:bodyPr>
          <a:lstStyle/>
          <a:p>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砂糖量</a:t>
            </a:r>
            <a:endParaRPr lang="en-US" altLang="ja-JP" dirty="0">
              <a:ln w="19050">
                <a:noFill/>
              </a:ln>
              <a:solidFill>
                <a:schemeClr val="bg1"/>
              </a:solidFill>
              <a:latin typeface="小塚ゴシック Pro M" panose="020B0700000000000000" pitchFamily="34" charset="-128"/>
              <a:ea typeface="小塚ゴシック Pro M" panose="020B0700000000000000" pitchFamily="34" charset="-128"/>
            </a:endParaRPr>
          </a:p>
          <a:p>
            <a:r>
              <a:rPr lang="en-US" altLang="ja-JP" sz="5400" dirty="0" smtClean="0">
                <a:ln w="19050">
                  <a:noFill/>
                </a:ln>
                <a:solidFill>
                  <a:srgbClr val="FF0000"/>
                </a:solidFill>
                <a:latin typeface="小塚ゴシック Pro H" panose="020B0800000000000000" pitchFamily="34" charset="-128"/>
                <a:ea typeface="小塚ゴシック Pro H" panose="020B0800000000000000" pitchFamily="34" charset="-128"/>
              </a:rPr>
              <a:t>20</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グラム</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6" name="テキスト ボックス 15"/>
          <p:cNvSpPr txBox="1"/>
          <p:nvPr/>
        </p:nvSpPr>
        <p:spPr>
          <a:xfrm>
            <a:off x="563849" y="5574628"/>
            <a:ext cx="1396536" cy="1569660"/>
          </a:xfrm>
          <a:prstGeom prst="rect">
            <a:avLst/>
          </a:prstGeom>
          <a:noFill/>
        </p:spPr>
        <p:txBody>
          <a:bodyPr wrap="none" rtlCol="0">
            <a:spAutoFit/>
          </a:bodyPr>
          <a:lstStyle/>
          <a:p>
            <a:r>
              <a:rPr lang="ja-JP" altLang="en-US" spc="-400" dirty="0" smtClean="0">
                <a:ln w="19050">
                  <a:noFill/>
                </a:ln>
                <a:solidFill>
                  <a:schemeClr val="bg1"/>
                </a:solidFill>
                <a:latin typeface="小塚ゴシック Pro M" panose="020B0700000000000000" pitchFamily="34" charset="-128"/>
                <a:ea typeface="小塚ゴシック Pro M" panose="020B0700000000000000" pitchFamily="34" charset="-128"/>
              </a:rPr>
              <a:t>約</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 </a:t>
            </a:r>
            <a:r>
              <a:rPr lang="en-US" altLang="ja-JP" sz="9600" spc="-400" dirty="0" smtClean="0">
                <a:ln w="19050">
                  <a:solidFill>
                    <a:schemeClr val="bg1"/>
                  </a:solidFill>
                </a:ln>
                <a:solidFill>
                  <a:srgbClr val="00B0F0"/>
                </a:solidFill>
                <a:latin typeface="小塚ゴシック Pro H" panose="020B0800000000000000" pitchFamily="34" charset="-128"/>
                <a:ea typeface="小塚ゴシック Pro H" panose="020B0800000000000000" pitchFamily="34" charset="-128"/>
              </a:rPr>
              <a:t>4</a:t>
            </a:r>
            <a:r>
              <a:rPr lang="en-US" altLang="ja-JP" sz="3200" dirty="0" smtClean="0">
                <a:ln w="19050">
                  <a:noFill/>
                </a:ln>
                <a:solidFill>
                  <a:srgbClr val="FF0000"/>
                </a:solidFill>
                <a:latin typeface="小塚ゴシック Pro H" panose="020B0800000000000000" pitchFamily="34" charset="-128"/>
                <a:ea typeface="小塚ゴシック Pro H" panose="020B0800000000000000" pitchFamily="34" charset="-128"/>
              </a:rPr>
              <a:t> </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本</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7" name="テキスト ボックス 16"/>
          <p:cNvSpPr txBox="1"/>
          <p:nvPr/>
        </p:nvSpPr>
        <p:spPr>
          <a:xfrm>
            <a:off x="1974483" y="5572817"/>
            <a:ext cx="1768433" cy="1569660"/>
          </a:xfrm>
          <a:prstGeom prst="rect">
            <a:avLst/>
          </a:prstGeom>
          <a:noFill/>
        </p:spPr>
        <p:txBody>
          <a:bodyPr wrap="none" rtlCol="0">
            <a:spAutoFit/>
          </a:bodyPr>
          <a:lstStyle/>
          <a:p>
            <a:r>
              <a:rPr lang="ja-JP" altLang="en-US" spc="-1000" dirty="0" smtClean="0">
                <a:ln w="19050">
                  <a:noFill/>
                </a:ln>
                <a:solidFill>
                  <a:schemeClr val="bg1"/>
                </a:solidFill>
                <a:latin typeface="小塚ゴシック Pro M" panose="020B0700000000000000" pitchFamily="34" charset="-128"/>
                <a:ea typeface="小塚ゴシック Pro M" panose="020B0700000000000000" pitchFamily="34" charset="-128"/>
              </a:rPr>
              <a:t>約</a:t>
            </a:r>
            <a:r>
              <a:rPr lang="ja-JP" altLang="en-US" spc="-700" dirty="0" smtClean="0">
                <a:ln w="19050">
                  <a:noFill/>
                </a:ln>
                <a:solidFill>
                  <a:schemeClr val="bg1"/>
                </a:solidFill>
                <a:latin typeface="小塚ゴシック Pro M" panose="020B0700000000000000" pitchFamily="34" charset="-128"/>
                <a:ea typeface="小塚ゴシック Pro M" panose="020B0700000000000000" pitchFamily="34" charset="-128"/>
              </a:rPr>
              <a:t> </a:t>
            </a:r>
            <a:r>
              <a:rPr lang="en-US" altLang="ja-JP" sz="9600" spc="-700" dirty="0" smtClean="0">
                <a:ln w="19050">
                  <a:solidFill>
                    <a:schemeClr val="bg1"/>
                  </a:solidFill>
                </a:ln>
                <a:solidFill>
                  <a:srgbClr val="00B0F0"/>
                </a:solidFill>
                <a:latin typeface="小塚ゴシック Pro H" panose="020B0800000000000000" pitchFamily="34" charset="-128"/>
                <a:ea typeface="小塚ゴシック Pro H" panose="020B0800000000000000" pitchFamily="34" charset="-128"/>
              </a:rPr>
              <a:t>19</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本</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8" name="テキスト ボックス 17"/>
          <p:cNvSpPr txBox="1"/>
          <p:nvPr/>
        </p:nvSpPr>
        <p:spPr>
          <a:xfrm>
            <a:off x="3870814" y="5563284"/>
            <a:ext cx="1627369" cy="1569660"/>
          </a:xfrm>
          <a:prstGeom prst="rect">
            <a:avLst/>
          </a:prstGeom>
          <a:noFill/>
        </p:spPr>
        <p:txBody>
          <a:bodyPr wrap="none" rtlCol="0">
            <a:spAutoFit/>
          </a:bodyPr>
          <a:lstStyle/>
          <a:p>
            <a:r>
              <a:rPr lang="ja-JP" altLang="en-US" spc="-700" dirty="0" smtClean="0">
                <a:ln w="19050">
                  <a:noFill/>
                </a:ln>
                <a:solidFill>
                  <a:schemeClr val="bg1"/>
                </a:solidFill>
                <a:latin typeface="小塚ゴシック Pro M" panose="020B0700000000000000" pitchFamily="34" charset="-128"/>
                <a:ea typeface="小塚ゴシック Pro M" panose="020B0700000000000000" pitchFamily="34" charset="-128"/>
              </a:rPr>
              <a:t>約 </a:t>
            </a:r>
            <a:r>
              <a:rPr lang="en-US" altLang="ja-JP" sz="9600" spc="-1400" dirty="0" smtClean="0">
                <a:ln w="19050">
                  <a:solidFill>
                    <a:schemeClr val="bg1"/>
                  </a:solidFill>
                </a:ln>
                <a:solidFill>
                  <a:srgbClr val="00B0F0"/>
                </a:solidFill>
                <a:latin typeface="小塚ゴシック Pro H" panose="020B0800000000000000" pitchFamily="34" charset="-128"/>
                <a:ea typeface="小塚ゴシック Pro H" panose="020B0800000000000000" pitchFamily="34" charset="-128"/>
              </a:rPr>
              <a:t>1</a:t>
            </a:r>
            <a:r>
              <a:rPr lang="en-US" altLang="ja-JP" sz="9600" spc="-1000" dirty="0" smtClean="0">
                <a:ln w="19050">
                  <a:solidFill>
                    <a:schemeClr val="bg1"/>
                  </a:solidFill>
                </a:ln>
                <a:solidFill>
                  <a:srgbClr val="00B0F0"/>
                </a:solidFill>
                <a:latin typeface="小塚ゴシック Pro H" panose="020B0800000000000000" pitchFamily="34" charset="-128"/>
                <a:ea typeface="小塚ゴシック Pro H" panose="020B0800000000000000" pitchFamily="34" charset="-128"/>
              </a:rPr>
              <a:t>1</a:t>
            </a:r>
            <a:r>
              <a:rPr lang="en-US" altLang="ja-JP" sz="3200" spc="-700" dirty="0" smtClean="0">
                <a:ln w="19050">
                  <a:noFill/>
                </a:ln>
                <a:solidFill>
                  <a:srgbClr val="FF0000"/>
                </a:solidFill>
                <a:latin typeface="小塚ゴシック Pro H" panose="020B0800000000000000" pitchFamily="34" charset="-128"/>
                <a:ea typeface="小塚ゴシック Pro H" panose="020B0800000000000000" pitchFamily="34" charset="-128"/>
              </a:rPr>
              <a:t> </a:t>
            </a:r>
            <a:r>
              <a:rPr lang="ja-JP" altLang="en-US" spc="-700" dirty="0" smtClean="0">
                <a:ln w="19050">
                  <a:noFill/>
                </a:ln>
                <a:solidFill>
                  <a:schemeClr val="bg1"/>
                </a:solidFill>
                <a:latin typeface="小塚ゴシック Pro M" panose="020B0700000000000000" pitchFamily="34" charset="-128"/>
                <a:ea typeface="小塚ゴシック Pro M" panose="020B0700000000000000" pitchFamily="34" charset="-128"/>
              </a:rPr>
              <a:t>本</a:t>
            </a:r>
            <a:endParaRPr kumimoji="1" lang="ja-JP" altLang="en-US" spc="-700"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19" name="テキスト ボックス 18"/>
          <p:cNvSpPr txBox="1"/>
          <p:nvPr/>
        </p:nvSpPr>
        <p:spPr>
          <a:xfrm>
            <a:off x="5753617" y="5572817"/>
            <a:ext cx="1181734" cy="1569660"/>
          </a:xfrm>
          <a:prstGeom prst="rect">
            <a:avLst/>
          </a:prstGeom>
          <a:noFill/>
        </p:spPr>
        <p:txBody>
          <a:bodyPr wrap="none" rtlCol="0">
            <a:spAutoFit/>
          </a:bodyPr>
          <a:lstStyle/>
          <a:p>
            <a:r>
              <a:rPr lang="ja-JP" altLang="en-US" spc="-400" dirty="0" smtClean="0">
                <a:ln w="19050">
                  <a:noFill/>
                </a:ln>
                <a:solidFill>
                  <a:schemeClr val="bg1"/>
                </a:solidFill>
                <a:latin typeface="小塚ゴシック Pro M" panose="020B0700000000000000" pitchFamily="34" charset="-128"/>
                <a:ea typeface="小塚ゴシック Pro M" panose="020B0700000000000000" pitchFamily="34" charset="-128"/>
              </a:rPr>
              <a:t>約</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 </a:t>
            </a:r>
            <a:r>
              <a:rPr lang="en-US" altLang="ja-JP" sz="9600" spc="-700" dirty="0" smtClean="0">
                <a:ln w="19050">
                  <a:solidFill>
                    <a:schemeClr val="bg1"/>
                  </a:solidFill>
                </a:ln>
                <a:solidFill>
                  <a:srgbClr val="00B0F0"/>
                </a:solidFill>
                <a:latin typeface="小塚ゴシック Pro H" panose="020B0800000000000000" pitchFamily="34" charset="-128"/>
                <a:ea typeface="小塚ゴシック Pro H" panose="020B0800000000000000" pitchFamily="34" charset="-128"/>
              </a:rPr>
              <a:t>7</a:t>
            </a:r>
            <a:r>
              <a:rPr lang="ja-JP" altLang="en-US" spc="-700" dirty="0" smtClean="0">
                <a:ln w="19050">
                  <a:noFill/>
                </a:ln>
                <a:solidFill>
                  <a:schemeClr val="bg1"/>
                </a:solidFill>
                <a:latin typeface="小塚ゴシック Pro M" panose="020B0700000000000000" pitchFamily="34" charset="-128"/>
                <a:ea typeface="小塚ゴシック Pro M" panose="020B0700000000000000" pitchFamily="34" charset="-128"/>
              </a:rPr>
              <a:t>本</a:t>
            </a:r>
            <a:endParaRPr kumimoji="1" lang="ja-JP" altLang="en-US" spc="-700"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sp>
        <p:nvSpPr>
          <p:cNvPr id="20" name="テキスト ボックス 19"/>
          <p:cNvSpPr txBox="1"/>
          <p:nvPr/>
        </p:nvSpPr>
        <p:spPr>
          <a:xfrm>
            <a:off x="7422631" y="5586252"/>
            <a:ext cx="1271502" cy="1569660"/>
          </a:xfrm>
          <a:prstGeom prst="rect">
            <a:avLst/>
          </a:prstGeom>
          <a:noFill/>
        </p:spPr>
        <p:txBody>
          <a:bodyPr wrap="none" rtlCol="0">
            <a:spAutoFit/>
          </a:bodyPr>
          <a:lstStyle/>
          <a:p>
            <a:r>
              <a:rPr lang="ja-JP" altLang="en-US" spc="-400" dirty="0" smtClean="0">
                <a:ln w="19050">
                  <a:noFill/>
                </a:ln>
                <a:solidFill>
                  <a:schemeClr val="bg1"/>
                </a:solidFill>
                <a:latin typeface="小塚ゴシック Pro M" panose="020B0700000000000000" pitchFamily="34" charset="-128"/>
                <a:ea typeface="小塚ゴシック Pro M" panose="020B0700000000000000" pitchFamily="34" charset="-128"/>
              </a:rPr>
              <a:t>約</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 </a:t>
            </a:r>
            <a:r>
              <a:rPr lang="en-US" altLang="ja-JP" sz="9600" spc="-700" dirty="0" smtClean="0">
                <a:ln w="19050">
                  <a:solidFill>
                    <a:schemeClr val="bg1"/>
                  </a:solidFill>
                </a:ln>
                <a:solidFill>
                  <a:srgbClr val="00B0F0"/>
                </a:solidFill>
                <a:latin typeface="小塚ゴシック Pro H" panose="020B0800000000000000" pitchFamily="34" charset="-128"/>
                <a:ea typeface="小塚ゴシック Pro H" panose="020B0800000000000000" pitchFamily="34" charset="-128"/>
              </a:rPr>
              <a:t>7</a:t>
            </a:r>
            <a:r>
              <a:rPr lang="ja-JP" altLang="en-US" dirty="0" smtClean="0">
                <a:ln w="19050">
                  <a:noFill/>
                </a:ln>
                <a:solidFill>
                  <a:schemeClr val="bg1"/>
                </a:solidFill>
                <a:latin typeface="小塚ゴシック Pro M" panose="020B0700000000000000" pitchFamily="34" charset="-128"/>
                <a:ea typeface="小塚ゴシック Pro M" panose="020B0700000000000000" pitchFamily="34" charset="-128"/>
              </a:rPr>
              <a:t>本</a:t>
            </a:r>
            <a:endParaRPr kumimoji="1" lang="ja-JP" altLang="en-US" dirty="0">
              <a:ln w="19050">
                <a:noFill/>
              </a:ln>
              <a:solidFill>
                <a:schemeClr val="bg1"/>
              </a:solidFill>
              <a:latin typeface="小塚ゴシック Pro M" panose="020B0700000000000000" pitchFamily="34" charset="-128"/>
              <a:ea typeface="小塚ゴシック Pro M" panose="020B0700000000000000" pitchFamily="34" charset="-128"/>
            </a:endParaRPr>
          </a:p>
        </p:txBody>
      </p:sp>
      <p:pic>
        <p:nvPicPr>
          <p:cNvPr id="21" name="図 20"/>
          <p:cNvPicPr>
            <a:picLocks noChangeAspect="1"/>
          </p:cNvPicPr>
          <p:nvPr/>
        </p:nvPicPr>
        <p:blipFill>
          <a:blip r:embed="rId3"/>
          <a:stretch>
            <a:fillRect/>
          </a:stretch>
        </p:blipFill>
        <p:spPr>
          <a:xfrm>
            <a:off x="1020196" y="2954473"/>
            <a:ext cx="562500" cy="1068750"/>
          </a:xfrm>
          <a:prstGeom prst="rect">
            <a:avLst/>
          </a:prstGeom>
        </p:spPr>
      </p:pic>
      <p:pic>
        <p:nvPicPr>
          <p:cNvPr id="22" name="図 21"/>
          <p:cNvPicPr>
            <a:picLocks noChangeAspect="1"/>
          </p:cNvPicPr>
          <p:nvPr/>
        </p:nvPicPr>
        <p:blipFill>
          <a:blip r:embed="rId4"/>
          <a:stretch>
            <a:fillRect/>
          </a:stretch>
        </p:blipFill>
        <p:spPr>
          <a:xfrm>
            <a:off x="2345713" y="1446903"/>
            <a:ext cx="926189" cy="2649930"/>
          </a:xfrm>
          <a:prstGeom prst="rect">
            <a:avLst/>
          </a:prstGeom>
        </p:spPr>
      </p:pic>
      <p:pic>
        <p:nvPicPr>
          <p:cNvPr id="23" name="図 22"/>
          <p:cNvPicPr>
            <a:picLocks noChangeAspect="1"/>
          </p:cNvPicPr>
          <p:nvPr/>
        </p:nvPicPr>
        <p:blipFill>
          <a:blip r:embed="rId5"/>
          <a:stretch>
            <a:fillRect/>
          </a:stretch>
        </p:blipFill>
        <p:spPr>
          <a:xfrm>
            <a:off x="4274022" y="1382806"/>
            <a:ext cx="897154" cy="2734183"/>
          </a:xfrm>
          <a:prstGeom prst="rect">
            <a:avLst/>
          </a:prstGeom>
        </p:spPr>
      </p:pic>
      <p:pic>
        <p:nvPicPr>
          <p:cNvPr id="24" name="図 23"/>
          <p:cNvPicPr>
            <a:picLocks noChangeAspect="1"/>
          </p:cNvPicPr>
          <p:nvPr/>
        </p:nvPicPr>
        <p:blipFill>
          <a:blip r:embed="rId6"/>
          <a:stretch>
            <a:fillRect/>
          </a:stretch>
        </p:blipFill>
        <p:spPr>
          <a:xfrm>
            <a:off x="5867340" y="2631483"/>
            <a:ext cx="1260790" cy="1533393"/>
          </a:xfrm>
          <a:prstGeom prst="rect">
            <a:avLst/>
          </a:prstGeom>
        </p:spPr>
      </p:pic>
      <p:pic>
        <p:nvPicPr>
          <p:cNvPr id="25" name="図 24"/>
          <p:cNvPicPr>
            <a:picLocks noChangeAspect="1"/>
          </p:cNvPicPr>
          <p:nvPr/>
        </p:nvPicPr>
        <p:blipFill>
          <a:blip r:embed="rId7"/>
          <a:stretch>
            <a:fillRect/>
          </a:stretch>
        </p:blipFill>
        <p:spPr>
          <a:xfrm>
            <a:off x="7436618" y="2726697"/>
            <a:ext cx="1231759" cy="1524302"/>
          </a:xfrm>
          <a:prstGeom prst="rect">
            <a:avLst/>
          </a:prstGeom>
        </p:spPr>
      </p:pic>
      <p:pic>
        <p:nvPicPr>
          <p:cNvPr id="26" name="図 25"/>
          <p:cNvPicPr>
            <a:picLocks noChangeAspect="1"/>
          </p:cNvPicPr>
          <p:nvPr/>
        </p:nvPicPr>
        <p:blipFill>
          <a:blip r:embed="rId8"/>
          <a:stretch>
            <a:fillRect/>
          </a:stretch>
        </p:blipFill>
        <p:spPr>
          <a:xfrm rot="1442410">
            <a:off x="436467" y="5268036"/>
            <a:ext cx="341850" cy="1500342"/>
          </a:xfrm>
          <a:prstGeom prst="rect">
            <a:avLst/>
          </a:prstGeom>
        </p:spPr>
      </p:pic>
      <p:pic>
        <p:nvPicPr>
          <p:cNvPr id="27" name="図 26"/>
          <p:cNvPicPr>
            <a:picLocks noChangeAspect="1"/>
          </p:cNvPicPr>
          <p:nvPr/>
        </p:nvPicPr>
        <p:blipFill>
          <a:blip r:embed="rId8"/>
          <a:stretch>
            <a:fillRect/>
          </a:stretch>
        </p:blipFill>
        <p:spPr>
          <a:xfrm rot="5400000">
            <a:off x="7271799" y="-27321"/>
            <a:ext cx="569547" cy="2499677"/>
          </a:xfrm>
          <a:prstGeom prst="rect">
            <a:avLst/>
          </a:prstGeom>
        </p:spPr>
      </p:pic>
    </p:spTree>
    <p:extLst>
      <p:ext uri="{BB962C8B-B14F-4D97-AF65-F5344CB8AC3E}">
        <p14:creationId xmlns:p14="http://schemas.microsoft.com/office/powerpoint/2010/main" val="398530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smtClean="0">
                <a:solidFill>
                  <a:srgbClr val="FFC000"/>
                </a:solidFill>
                <a:latin typeface="小塚ゴシック Pro M" panose="020B0700000000000000" pitchFamily="34" charset="-128"/>
                <a:ea typeface="小塚ゴシック Pro M" panose="020B0700000000000000" pitchFamily="34" charset="-128"/>
              </a:rPr>
              <a:t>おいしく、楽しく、安全に食べるために</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3370824" y="1342938"/>
            <a:ext cx="2453030" cy="1211153"/>
            <a:chOff x="3383364" y="1196911"/>
            <a:chExt cx="2453030" cy="1211153"/>
          </a:xfrm>
        </p:grpSpPr>
        <p:sp>
          <p:nvSpPr>
            <p:cNvPr id="5" name="角丸四角形 4"/>
            <p:cNvSpPr/>
            <p:nvPr/>
          </p:nvSpPr>
          <p:spPr>
            <a:xfrm>
              <a:off x="3383364" y="1196911"/>
              <a:ext cx="2431825" cy="121115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452428" y="1398990"/>
              <a:ext cx="2383966" cy="830997"/>
            </a:xfrm>
            <a:prstGeom prst="rect">
              <a:avLst/>
            </a:prstGeom>
            <a:noFill/>
          </p:spPr>
          <p:txBody>
            <a:bodyPr wrap="square" rtlCol="0">
              <a:spAutoFit/>
            </a:bodyPr>
            <a:lstStyle/>
            <a:p>
              <a:pPr algn="ctr" defTabSz="1066800">
                <a:spcBef>
                  <a:spcPct val="0"/>
                </a:spcBef>
              </a:pPr>
              <a:r>
                <a:rPr lang="ja-JP" altLang="en-US" sz="2400" dirty="0">
                  <a:solidFill>
                    <a:schemeClr val="bg1"/>
                  </a:solidFill>
                  <a:latin typeface="小塚ゴシック Pro M" panose="020B0700000000000000" pitchFamily="34" charset="-128"/>
                  <a:ea typeface="小塚ゴシック Pro M" panose="020B0700000000000000" pitchFamily="34" charset="-128"/>
                </a:rPr>
                <a:t>むし歯や口の</a:t>
              </a:r>
              <a:endParaRPr lang="en-US" altLang="ja-JP" sz="2400" dirty="0">
                <a:solidFill>
                  <a:schemeClr val="bg1"/>
                </a:solidFill>
                <a:latin typeface="小塚ゴシック Pro M" panose="020B0700000000000000" pitchFamily="34" charset="-128"/>
                <a:ea typeface="小塚ゴシック Pro M" panose="020B0700000000000000" pitchFamily="34" charset="-128"/>
              </a:endParaRPr>
            </a:p>
            <a:p>
              <a:pPr algn="ctr" defTabSz="1066800">
                <a:spcBef>
                  <a:spcPct val="0"/>
                </a:spcBef>
              </a:pPr>
              <a:r>
                <a:rPr lang="ja-JP" altLang="en-US" sz="2400" dirty="0">
                  <a:solidFill>
                    <a:schemeClr val="bg1"/>
                  </a:solidFill>
                  <a:latin typeface="小塚ゴシック Pro M" panose="020B0700000000000000" pitchFamily="34" charset="-128"/>
                  <a:ea typeface="小塚ゴシック Pro M" panose="020B0700000000000000" pitchFamily="34" charset="-128"/>
                </a:rPr>
                <a:t>病気があると？</a:t>
              </a:r>
            </a:p>
          </p:txBody>
        </p:sp>
      </p:grpSp>
      <p:sp>
        <p:nvSpPr>
          <p:cNvPr id="7" name="角丸四角形 6"/>
          <p:cNvSpPr/>
          <p:nvPr/>
        </p:nvSpPr>
        <p:spPr>
          <a:xfrm>
            <a:off x="242333" y="3347078"/>
            <a:ext cx="2431825" cy="121115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13998" y="3551600"/>
            <a:ext cx="1776588" cy="830997"/>
          </a:xfrm>
          <a:prstGeom prst="rect">
            <a:avLst/>
          </a:prstGeom>
          <a:noFill/>
        </p:spPr>
        <p:txBody>
          <a:bodyPr wrap="square" rtlCol="0">
            <a:spAutoFit/>
          </a:bodyPr>
          <a:lstStyle/>
          <a:p>
            <a:pPr lvl="0" algn="ctr" defTabSz="1066800">
              <a:spcBef>
                <a:spcPct val="0"/>
              </a:spcBef>
            </a:pPr>
            <a:r>
              <a:rPr lang="ja-JP" altLang="en-US" sz="2400" dirty="0">
                <a:solidFill>
                  <a:schemeClr val="bg1"/>
                </a:solidFill>
                <a:latin typeface="小塚ゴシック Pro M" panose="020B0700000000000000" pitchFamily="34" charset="-128"/>
                <a:ea typeface="小塚ゴシック Pro M" panose="020B0700000000000000" pitchFamily="34" charset="-128"/>
              </a:rPr>
              <a:t>ひとりで</a:t>
            </a:r>
            <a:endParaRPr lang="en-US" altLang="ja-JP" sz="2400" dirty="0">
              <a:solidFill>
                <a:schemeClr val="bg1"/>
              </a:solidFill>
              <a:latin typeface="小塚ゴシック Pro M" panose="020B0700000000000000" pitchFamily="34" charset="-128"/>
              <a:ea typeface="小塚ゴシック Pro M" panose="020B0700000000000000" pitchFamily="34" charset="-128"/>
            </a:endParaRPr>
          </a:p>
          <a:p>
            <a:pPr lvl="0" algn="ctr" defTabSz="1066800">
              <a:spcBef>
                <a:spcPct val="0"/>
              </a:spcBef>
            </a:pPr>
            <a:r>
              <a:rPr lang="ja-JP" altLang="en-US" sz="2400" dirty="0">
                <a:solidFill>
                  <a:schemeClr val="bg1"/>
                </a:solidFill>
                <a:latin typeface="小塚ゴシック Pro M" panose="020B0700000000000000" pitchFamily="34" charset="-128"/>
                <a:ea typeface="小塚ゴシック Pro M" panose="020B0700000000000000" pitchFamily="34" charset="-128"/>
              </a:rPr>
              <a:t>食べると？</a:t>
            </a:r>
          </a:p>
        </p:txBody>
      </p:sp>
      <p:grpSp>
        <p:nvGrpSpPr>
          <p:cNvPr id="9" name="グループ化 8"/>
          <p:cNvGrpSpPr/>
          <p:nvPr/>
        </p:nvGrpSpPr>
        <p:grpSpPr>
          <a:xfrm>
            <a:off x="6540330" y="3319328"/>
            <a:ext cx="2431825" cy="1211153"/>
            <a:chOff x="6418911" y="1370460"/>
            <a:chExt cx="2431825" cy="1211153"/>
          </a:xfrm>
        </p:grpSpPr>
        <p:sp>
          <p:nvSpPr>
            <p:cNvPr id="10" name="角丸四角形 9"/>
            <p:cNvSpPr/>
            <p:nvPr/>
          </p:nvSpPr>
          <p:spPr>
            <a:xfrm>
              <a:off x="6418911" y="1370460"/>
              <a:ext cx="2431825" cy="12111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468165" y="1613775"/>
              <a:ext cx="2320712" cy="830997"/>
            </a:xfrm>
            <a:prstGeom prst="rect">
              <a:avLst/>
            </a:prstGeom>
            <a:noFill/>
          </p:spPr>
          <p:txBody>
            <a:bodyPr wrap="square" rtlCol="0">
              <a:spAutoFit/>
            </a:bodyPr>
            <a:lstStyle/>
            <a:p>
              <a:pPr algn="ctr" defTabSz="1066800">
                <a:spcBef>
                  <a:spcPct val="0"/>
                </a:spcBef>
              </a:pP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か</a:t>
              </a:r>
              <a:r>
                <a:rPr lang="ja-JP" altLang="en-US" sz="2400" dirty="0">
                  <a:solidFill>
                    <a:schemeClr val="bg1"/>
                  </a:solidFill>
                  <a:latin typeface="小塚ゴシック Pro M" panose="020B0700000000000000" pitchFamily="34" charset="-128"/>
                  <a:ea typeface="小塚ゴシック Pro M" panose="020B0700000000000000" pitchFamily="34" charset="-128"/>
                </a:rPr>
                <a:t>な</a:t>
              </a: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しいことが</a:t>
              </a:r>
              <a:endParaRPr lang="en-US" altLang="ja-JP" sz="2400" dirty="0" smtClean="0">
                <a:solidFill>
                  <a:schemeClr val="bg1"/>
                </a:solidFill>
                <a:latin typeface="小塚ゴシック Pro M" panose="020B0700000000000000" pitchFamily="34" charset="-128"/>
                <a:ea typeface="小塚ゴシック Pro M" panose="020B0700000000000000" pitchFamily="34" charset="-128"/>
              </a:endParaRPr>
            </a:p>
            <a:p>
              <a:pPr algn="ctr" defTabSz="1066800">
                <a:spcBef>
                  <a:spcPct val="0"/>
                </a:spcBef>
              </a:pPr>
              <a:r>
                <a:rPr lang="ja-JP" altLang="en-US" sz="2400" dirty="0" smtClean="0">
                  <a:solidFill>
                    <a:schemeClr val="bg1"/>
                  </a:solidFill>
                  <a:latin typeface="小塚ゴシック Pro M" panose="020B0700000000000000" pitchFamily="34" charset="-128"/>
                  <a:ea typeface="小塚ゴシック Pro M" panose="020B0700000000000000" pitchFamily="34" charset="-128"/>
                </a:rPr>
                <a:t>あると？</a:t>
              </a:r>
              <a:endParaRPr lang="ja-JP" altLang="en-US" sz="2400" dirty="0">
                <a:solidFill>
                  <a:schemeClr val="bg1"/>
                </a:solidFill>
                <a:latin typeface="小塚ゴシック Pro M" panose="020B0700000000000000" pitchFamily="34" charset="-128"/>
                <a:ea typeface="小塚ゴシック Pro M" panose="020B0700000000000000" pitchFamily="34" charset="-128"/>
              </a:endParaRPr>
            </a:p>
          </p:txBody>
        </p:sp>
      </p:grpSp>
      <p:grpSp>
        <p:nvGrpSpPr>
          <p:cNvPr id="12" name="グループ化 11"/>
          <p:cNvGrpSpPr/>
          <p:nvPr/>
        </p:nvGrpSpPr>
        <p:grpSpPr>
          <a:xfrm>
            <a:off x="3392630" y="5324677"/>
            <a:ext cx="2431825" cy="1211153"/>
            <a:chOff x="5940150" y="5067192"/>
            <a:chExt cx="2431825" cy="1211153"/>
          </a:xfrm>
          <a:solidFill>
            <a:schemeClr val="accent3"/>
          </a:solidFill>
        </p:grpSpPr>
        <p:sp>
          <p:nvSpPr>
            <p:cNvPr id="13" name="角丸四角形 12"/>
            <p:cNvSpPr/>
            <p:nvPr/>
          </p:nvSpPr>
          <p:spPr>
            <a:xfrm>
              <a:off x="5940150" y="5067192"/>
              <a:ext cx="2431825" cy="12111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125106" y="5279720"/>
              <a:ext cx="2108571" cy="830997"/>
            </a:xfrm>
            <a:prstGeom prst="rect">
              <a:avLst/>
            </a:prstGeom>
            <a:grpFill/>
          </p:spPr>
          <p:txBody>
            <a:bodyPr wrap="square" rtlCol="0">
              <a:spAutoFit/>
            </a:bodyPr>
            <a:lstStyle/>
            <a:p>
              <a:pPr algn="ctr" defTabSz="1066800">
                <a:spcBef>
                  <a:spcPct val="0"/>
                </a:spcBef>
              </a:pPr>
              <a:r>
                <a:rPr lang="ja-JP" altLang="en-US" sz="2400" dirty="0">
                  <a:solidFill>
                    <a:schemeClr val="bg1"/>
                  </a:solidFill>
                  <a:latin typeface="小塚ゴシック Pro M" panose="020B0700000000000000" pitchFamily="34" charset="-128"/>
                  <a:ea typeface="小塚ゴシック Pro M" panose="020B0700000000000000" pitchFamily="34" charset="-128"/>
                </a:rPr>
                <a:t>食品のことを</a:t>
              </a:r>
              <a:endParaRPr lang="en-US" altLang="ja-JP" sz="2400" dirty="0">
                <a:solidFill>
                  <a:schemeClr val="bg1"/>
                </a:solidFill>
                <a:latin typeface="小塚ゴシック Pro M" panose="020B0700000000000000" pitchFamily="34" charset="-128"/>
                <a:ea typeface="小塚ゴシック Pro M" panose="020B0700000000000000" pitchFamily="34" charset="-128"/>
              </a:endParaRPr>
            </a:p>
            <a:p>
              <a:pPr algn="ctr" defTabSz="1066800">
                <a:spcBef>
                  <a:spcPct val="0"/>
                </a:spcBef>
              </a:pPr>
              <a:r>
                <a:rPr lang="ja-JP" altLang="en-US" sz="2400" dirty="0">
                  <a:solidFill>
                    <a:schemeClr val="bg1"/>
                  </a:solidFill>
                  <a:latin typeface="小塚ゴシック Pro M" panose="020B0700000000000000" pitchFamily="34" charset="-128"/>
                  <a:ea typeface="小塚ゴシック Pro M" panose="020B0700000000000000" pitchFamily="34" charset="-128"/>
                </a:rPr>
                <a:t>知らないと？</a:t>
              </a:r>
            </a:p>
          </p:txBody>
        </p:sp>
      </p:grpSp>
      <p:sp>
        <p:nvSpPr>
          <p:cNvPr id="15" name="角丸四角形 14"/>
          <p:cNvSpPr>
            <a:spLocks/>
          </p:cNvSpPr>
          <p:nvPr/>
        </p:nvSpPr>
        <p:spPr>
          <a:xfrm>
            <a:off x="3137871" y="3193378"/>
            <a:ext cx="2988000" cy="1584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185991" y="3298703"/>
            <a:ext cx="2987999" cy="1374735"/>
          </a:xfrm>
          <a:prstGeom prst="rect">
            <a:avLst/>
          </a:prstGeom>
          <a:noFill/>
        </p:spPr>
        <p:txBody>
          <a:bodyPr wrap="square" rtlCol="0">
            <a:spAutoFit/>
          </a:bodyPr>
          <a:lstStyle/>
          <a:p>
            <a:pPr algn="ctr" defTabSz="1066800">
              <a:lnSpc>
                <a:spcPts val="5000"/>
              </a:lnSpc>
              <a:spcBef>
                <a:spcPct val="0"/>
              </a:spcBef>
            </a:pPr>
            <a:r>
              <a:rPr lang="ja-JP" altLang="en-US" sz="3100" dirty="0" smtClean="0">
                <a:latin typeface="小塚ゴシック Pro H" panose="020B0800000000000000" pitchFamily="34" charset="-128"/>
                <a:ea typeface="小塚ゴシック Pro H" panose="020B0800000000000000" pitchFamily="34" charset="-128"/>
              </a:rPr>
              <a:t>おいしく</a:t>
            </a:r>
            <a:r>
              <a:rPr lang="ja-JP" altLang="en-US" sz="3100" dirty="0">
                <a:latin typeface="小塚ゴシック Pro H" panose="020B0800000000000000" pitchFamily="34" charset="-128"/>
                <a:ea typeface="小塚ゴシック Pro H" panose="020B0800000000000000" pitchFamily="34" charset="-128"/>
              </a:rPr>
              <a:t>楽しく</a:t>
            </a:r>
            <a:endParaRPr lang="en-US" altLang="ja-JP" sz="3100" dirty="0">
              <a:latin typeface="小塚ゴシック Pro H" panose="020B0800000000000000" pitchFamily="34" charset="-128"/>
              <a:ea typeface="小塚ゴシック Pro H" panose="020B0800000000000000" pitchFamily="34" charset="-128"/>
            </a:endParaRPr>
          </a:p>
          <a:p>
            <a:pPr algn="ctr" defTabSz="1066800">
              <a:lnSpc>
                <a:spcPts val="5000"/>
              </a:lnSpc>
              <a:spcBef>
                <a:spcPct val="0"/>
              </a:spcBef>
            </a:pPr>
            <a:r>
              <a:rPr lang="ja-JP" altLang="en-US" sz="3100" dirty="0">
                <a:latin typeface="小塚ゴシック Pro H" panose="020B0800000000000000" pitchFamily="34" charset="-128"/>
                <a:ea typeface="小塚ゴシック Pro H" panose="020B0800000000000000" pitchFamily="34" charset="-128"/>
              </a:rPr>
              <a:t>安全に食べる</a:t>
            </a:r>
          </a:p>
        </p:txBody>
      </p:sp>
      <p:sp>
        <p:nvSpPr>
          <p:cNvPr id="17" name="フリーフォーム 16"/>
          <p:cNvSpPr/>
          <p:nvPr/>
        </p:nvSpPr>
        <p:spPr>
          <a:xfrm rot="10800000">
            <a:off x="6022235" y="3739371"/>
            <a:ext cx="469976" cy="455454"/>
          </a:xfrm>
          <a:custGeom>
            <a:avLst/>
            <a:gdLst>
              <a:gd name="connsiteX0" fmla="*/ 0 w 380699"/>
              <a:gd name="connsiteY0" fmla="*/ 106096 h 530480"/>
              <a:gd name="connsiteX1" fmla="*/ 190350 w 380699"/>
              <a:gd name="connsiteY1" fmla="*/ 106096 h 530480"/>
              <a:gd name="connsiteX2" fmla="*/ 190350 w 380699"/>
              <a:gd name="connsiteY2" fmla="*/ 0 h 530480"/>
              <a:gd name="connsiteX3" fmla="*/ 380699 w 380699"/>
              <a:gd name="connsiteY3" fmla="*/ 265240 h 530480"/>
              <a:gd name="connsiteX4" fmla="*/ 190350 w 380699"/>
              <a:gd name="connsiteY4" fmla="*/ 530480 h 530480"/>
              <a:gd name="connsiteX5" fmla="*/ 190350 w 380699"/>
              <a:gd name="connsiteY5" fmla="*/ 424384 h 530480"/>
              <a:gd name="connsiteX6" fmla="*/ 0 w 380699"/>
              <a:gd name="connsiteY6" fmla="*/ 424384 h 530480"/>
              <a:gd name="connsiteX7" fmla="*/ 0 w 380699"/>
              <a:gd name="connsiteY7" fmla="*/ 106096 h 5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99" h="530480">
                <a:moveTo>
                  <a:pt x="380699" y="424384"/>
                </a:moveTo>
                <a:lnTo>
                  <a:pt x="190349" y="424384"/>
                </a:lnTo>
                <a:lnTo>
                  <a:pt x="190349" y="530480"/>
                </a:lnTo>
                <a:lnTo>
                  <a:pt x="0" y="265240"/>
                </a:lnTo>
                <a:lnTo>
                  <a:pt x="190349" y="0"/>
                </a:lnTo>
                <a:lnTo>
                  <a:pt x="190349" y="106096"/>
                </a:lnTo>
                <a:lnTo>
                  <a:pt x="380699" y="106096"/>
                </a:lnTo>
                <a:lnTo>
                  <a:pt x="380699" y="424384"/>
                </a:lnTo>
                <a:close/>
              </a:path>
            </a:pathLst>
          </a:custGeom>
          <a:solidFill>
            <a:srgbClr val="00B0F0"/>
          </a:solidFill>
        </p:spPr>
        <p:style>
          <a:lnRef idx="0">
            <a:schemeClr val="lt1">
              <a:hueOff val="0"/>
              <a:satOff val="0"/>
              <a:lumOff val="0"/>
              <a:alphaOff val="0"/>
            </a:schemeClr>
          </a:lnRef>
          <a:fillRef idx="2">
            <a:schemeClr val="accent5">
              <a:hueOff val="-2451115"/>
              <a:satOff val="-3409"/>
              <a:lumOff val="-1307"/>
              <a:alphaOff val="0"/>
            </a:schemeClr>
          </a:fillRef>
          <a:effectRef idx="1">
            <a:schemeClr val="accent5">
              <a:hueOff val="-2451115"/>
              <a:satOff val="-3409"/>
              <a:lumOff val="-1307"/>
              <a:alphaOff val="0"/>
            </a:schemeClr>
          </a:effectRef>
          <a:fontRef idx="minor">
            <a:schemeClr val="dk1"/>
          </a:fontRef>
        </p:style>
        <p:txBody>
          <a:bodyPr spcFirstLastPara="0" vert="horz" wrap="square" lIns="114209" tIns="106096" rIns="0" bIns="106096" numCol="1" spcCol="1270" anchor="ctr" anchorCtr="0">
            <a:noAutofit/>
          </a:bodyPr>
          <a:lstStyle/>
          <a:p>
            <a:pPr lvl="0" algn="ctr" defTabSz="800100">
              <a:lnSpc>
                <a:spcPct val="90000"/>
              </a:lnSpc>
              <a:spcBef>
                <a:spcPct val="0"/>
              </a:spcBef>
              <a:spcAft>
                <a:spcPct val="35000"/>
              </a:spcAft>
            </a:pPr>
            <a:endParaRPr kumimoji="1" lang="ja-JP" altLang="en-US" sz="1800" kern="1200"/>
          </a:p>
        </p:txBody>
      </p:sp>
      <p:sp>
        <p:nvSpPr>
          <p:cNvPr id="18" name="フリーフォーム 17"/>
          <p:cNvSpPr/>
          <p:nvPr/>
        </p:nvSpPr>
        <p:spPr>
          <a:xfrm rot="5400000">
            <a:off x="4397954" y="2835988"/>
            <a:ext cx="469976" cy="455454"/>
          </a:xfrm>
          <a:custGeom>
            <a:avLst/>
            <a:gdLst>
              <a:gd name="connsiteX0" fmla="*/ 0 w 380699"/>
              <a:gd name="connsiteY0" fmla="*/ 106096 h 530480"/>
              <a:gd name="connsiteX1" fmla="*/ 190350 w 380699"/>
              <a:gd name="connsiteY1" fmla="*/ 106096 h 530480"/>
              <a:gd name="connsiteX2" fmla="*/ 190350 w 380699"/>
              <a:gd name="connsiteY2" fmla="*/ 0 h 530480"/>
              <a:gd name="connsiteX3" fmla="*/ 380699 w 380699"/>
              <a:gd name="connsiteY3" fmla="*/ 265240 h 530480"/>
              <a:gd name="connsiteX4" fmla="*/ 190350 w 380699"/>
              <a:gd name="connsiteY4" fmla="*/ 530480 h 530480"/>
              <a:gd name="connsiteX5" fmla="*/ 190350 w 380699"/>
              <a:gd name="connsiteY5" fmla="*/ 424384 h 530480"/>
              <a:gd name="connsiteX6" fmla="*/ 0 w 380699"/>
              <a:gd name="connsiteY6" fmla="*/ 424384 h 530480"/>
              <a:gd name="connsiteX7" fmla="*/ 0 w 380699"/>
              <a:gd name="connsiteY7" fmla="*/ 106096 h 5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99" h="530480">
                <a:moveTo>
                  <a:pt x="380699" y="424384"/>
                </a:moveTo>
                <a:lnTo>
                  <a:pt x="190349" y="424384"/>
                </a:lnTo>
                <a:lnTo>
                  <a:pt x="190349" y="530480"/>
                </a:lnTo>
                <a:lnTo>
                  <a:pt x="0" y="265240"/>
                </a:lnTo>
                <a:lnTo>
                  <a:pt x="190349" y="0"/>
                </a:lnTo>
                <a:lnTo>
                  <a:pt x="190349" y="106096"/>
                </a:lnTo>
                <a:lnTo>
                  <a:pt x="380699" y="106096"/>
                </a:lnTo>
                <a:lnTo>
                  <a:pt x="380699" y="424384"/>
                </a:lnTo>
                <a:close/>
              </a:path>
            </a:pathLst>
          </a:custGeom>
          <a:solidFill>
            <a:srgbClr val="0070C0"/>
          </a:solidFill>
          <a:ln w="76200"/>
        </p:spPr>
        <p:style>
          <a:lnRef idx="0">
            <a:schemeClr val="lt1">
              <a:hueOff val="0"/>
              <a:satOff val="0"/>
              <a:lumOff val="0"/>
              <a:alphaOff val="0"/>
            </a:schemeClr>
          </a:lnRef>
          <a:fillRef idx="2">
            <a:schemeClr val="accent5">
              <a:hueOff val="-2451115"/>
              <a:satOff val="-3409"/>
              <a:lumOff val="-1307"/>
              <a:alphaOff val="0"/>
            </a:schemeClr>
          </a:fillRef>
          <a:effectRef idx="1">
            <a:schemeClr val="accent5">
              <a:hueOff val="-2451115"/>
              <a:satOff val="-3409"/>
              <a:lumOff val="-1307"/>
              <a:alphaOff val="0"/>
            </a:schemeClr>
          </a:effectRef>
          <a:fontRef idx="minor">
            <a:schemeClr val="dk1"/>
          </a:fontRef>
        </p:style>
        <p:txBody>
          <a:bodyPr spcFirstLastPara="0" vert="horz" wrap="square" lIns="114209" tIns="106096" rIns="0" bIns="106096" numCol="1" spcCol="1270" anchor="ctr" anchorCtr="0">
            <a:noAutofit/>
          </a:bodyPr>
          <a:lstStyle/>
          <a:p>
            <a:pPr lvl="0" algn="ctr" defTabSz="800100">
              <a:lnSpc>
                <a:spcPct val="90000"/>
              </a:lnSpc>
              <a:spcBef>
                <a:spcPct val="0"/>
              </a:spcBef>
              <a:spcAft>
                <a:spcPct val="35000"/>
              </a:spcAft>
            </a:pPr>
            <a:endParaRPr kumimoji="1" lang="ja-JP" altLang="en-US" sz="1800" kern="1200"/>
          </a:p>
        </p:txBody>
      </p:sp>
      <p:sp>
        <p:nvSpPr>
          <p:cNvPr id="19" name="フリーフォーム 18"/>
          <p:cNvSpPr/>
          <p:nvPr/>
        </p:nvSpPr>
        <p:spPr>
          <a:xfrm>
            <a:off x="2767833" y="3724927"/>
            <a:ext cx="469976" cy="455454"/>
          </a:xfrm>
          <a:custGeom>
            <a:avLst/>
            <a:gdLst>
              <a:gd name="connsiteX0" fmla="*/ 0 w 380699"/>
              <a:gd name="connsiteY0" fmla="*/ 106096 h 530480"/>
              <a:gd name="connsiteX1" fmla="*/ 190350 w 380699"/>
              <a:gd name="connsiteY1" fmla="*/ 106096 h 530480"/>
              <a:gd name="connsiteX2" fmla="*/ 190350 w 380699"/>
              <a:gd name="connsiteY2" fmla="*/ 0 h 530480"/>
              <a:gd name="connsiteX3" fmla="*/ 380699 w 380699"/>
              <a:gd name="connsiteY3" fmla="*/ 265240 h 530480"/>
              <a:gd name="connsiteX4" fmla="*/ 190350 w 380699"/>
              <a:gd name="connsiteY4" fmla="*/ 530480 h 530480"/>
              <a:gd name="connsiteX5" fmla="*/ 190350 w 380699"/>
              <a:gd name="connsiteY5" fmla="*/ 424384 h 530480"/>
              <a:gd name="connsiteX6" fmla="*/ 0 w 380699"/>
              <a:gd name="connsiteY6" fmla="*/ 424384 h 530480"/>
              <a:gd name="connsiteX7" fmla="*/ 0 w 380699"/>
              <a:gd name="connsiteY7" fmla="*/ 106096 h 5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99" h="530480">
                <a:moveTo>
                  <a:pt x="380699" y="424384"/>
                </a:moveTo>
                <a:lnTo>
                  <a:pt x="190349" y="424384"/>
                </a:lnTo>
                <a:lnTo>
                  <a:pt x="190349" y="530480"/>
                </a:lnTo>
                <a:lnTo>
                  <a:pt x="0" y="265240"/>
                </a:lnTo>
                <a:lnTo>
                  <a:pt x="190349" y="0"/>
                </a:lnTo>
                <a:lnTo>
                  <a:pt x="190349" y="106096"/>
                </a:lnTo>
                <a:lnTo>
                  <a:pt x="380699" y="106096"/>
                </a:lnTo>
                <a:lnTo>
                  <a:pt x="380699" y="424384"/>
                </a:lnTo>
                <a:close/>
              </a:path>
            </a:pathLst>
          </a:custGeom>
          <a:solidFill>
            <a:srgbClr val="00B050"/>
          </a:solidFill>
        </p:spPr>
        <p:style>
          <a:lnRef idx="0">
            <a:schemeClr val="lt1">
              <a:hueOff val="0"/>
              <a:satOff val="0"/>
              <a:lumOff val="0"/>
              <a:alphaOff val="0"/>
            </a:schemeClr>
          </a:lnRef>
          <a:fillRef idx="2">
            <a:schemeClr val="accent5">
              <a:hueOff val="-2451115"/>
              <a:satOff val="-3409"/>
              <a:lumOff val="-1307"/>
              <a:alphaOff val="0"/>
            </a:schemeClr>
          </a:fillRef>
          <a:effectRef idx="1">
            <a:schemeClr val="accent5">
              <a:hueOff val="-2451115"/>
              <a:satOff val="-3409"/>
              <a:lumOff val="-1307"/>
              <a:alphaOff val="0"/>
            </a:schemeClr>
          </a:effectRef>
          <a:fontRef idx="minor">
            <a:schemeClr val="dk1"/>
          </a:fontRef>
        </p:style>
        <p:txBody>
          <a:bodyPr spcFirstLastPara="0" vert="horz" wrap="square" lIns="114209" tIns="106096" rIns="0" bIns="106096" numCol="1" spcCol="1270" anchor="ctr" anchorCtr="0">
            <a:noAutofit/>
          </a:bodyPr>
          <a:lstStyle/>
          <a:p>
            <a:pPr lvl="0" algn="ctr" defTabSz="800100">
              <a:lnSpc>
                <a:spcPct val="90000"/>
              </a:lnSpc>
              <a:spcBef>
                <a:spcPct val="0"/>
              </a:spcBef>
              <a:spcAft>
                <a:spcPct val="35000"/>
              </a:spcAft>
            </a:pPr>
            <a:endParaRPr kumimoji="1" lang="ja-JP" altLang="en-US" sz="1800" kern="1200"/>
          </a:p>
        </p:txBody>
      </p:sp>
      <p:sp>
        <p:nvSpPr>
          <p:cNvPr id="20" name="フリーフォーム 19"/>
          <p:cNvSpPr/>
          <p:nvPr/>
        </p:nvSpPr>
        <p:spPr>
          <a:xfrm rot="16200000">
            <a:off x="4396885" y="4694334"/>
            <a:ext cx="469976" cy="455454"/>
          </a:xfrm>
          <a:custGeom>
            <a:avLst/>
            <a:gdLst>
              <a:gd name="connsiteX0" fmla="*/ 0 w 380699"/>
              <a:gd name="connsiteY0" fmla="*/ 106096 h 530480"/>
              <a:gd name="connsiteX1" fmla="*/ 190350 w 380699"/>
              <a:gd name="connsiteY1" fmla="*/ 106096 h 530480"/>
              <a:gd name="connsiteX2" fmla="*/ 190350 w 380699"/>
              <a:gd name="connsiteY2" fmla="*/ 0 h 530480"/>
              <a:gd name="connsiteX3" fmla="*/ 380699 w 380699"/>
              <a:gd name="connsiteY3" fmla="*/ 265240 h 530480"/>
              <a:gd name="connsiteX4" fmla="*/ 190350 w 380699"/>
              <a:gd name="connsiteY4" fmla="*/ 530480 h 530480"/>
              <a:gd name="connsiteX5" fmla="*/ 190350 w 380699"/>
              <a:gd name="connsiteY5" fmla="*/ 424384 h 530480"/>
              <a:gd name="connsiteX6" fmla="*/ 0 w 380699"/>
              <a:gd name="connsiteY6" fmla="*/ 424384 h 530480"/>
              <a:gd name="connsiteX7" fmla="*/ 0 w 380699"/>
              <a:gd name="connsiteY7" fmla="*/ 106096 h 5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99" h="530480">
                <a:moveTo>
                  <a:pt x="380699" y="424384"/>
                </a:moveTo>
                <a:lnTo>
                  <a:pt x="190349" y="424384"/>
                </a:lnTo>
                <a:lnTo>
                  <a:pt x="190349" y="530480"/>
                </a:lnTo>
                <a:lnTo>
                  <a:pt x="0" y="265240"/>
                </a:lnTo>
                <a:lnTo>
                  <a:pt x="190349" y="0"/>
                </a:lnTo>
                <a:lnTo>
                  <a:pt x="190349" y="106096"/>
                </a:lnTo>
                <a:lnTo>
                  <a:pt x="380699" y="106096"/>
                </a:lnTo>
                <a:lnTo>
                  <a:pt x="380699" y="424384"/>
                </a:lnTo>
                <a:close/>
              </a:path>
            </a:pathLst>
          </a:custGeom>
          <a:solidFill>
            <a:schemeClr val="accent3"/>
          </a:solidFill>
        </p:spPr>
        <p:style>
          <a:lnRef idx="0">
            <a:schemeClr val="lt1">
              <a:hueOff val="0"/>
              <a:satOff val="0"/>
              <a:lumOff val="0"/>
              <a:alphaOff val="0"/>
            </a:schemeClr>
          </a:lnRef>
          <a:fillRef idx="2">
            <a:schemeClr val="accent5">
              <a:hueOff val="-2451115"/>
              <a:satOff val="-3409"/>
              <a:lumOff val="-1307"/>
              <a:alphaOff val="0"/>
            </a:schemeClr>
          </a:fillRef>
          <a:effectRef idx="1">
            <a:schemeClr val="accent5">
              <a:hueOff val="-2451115"/>
              <a:satOff val="-3409"/>
              <a:lumOff val="-1307"/>
              <a:alphaOff val="0"/>
            </a:schemeClr>
          </a:effectRef>
          <a:fontRef idx="minor">
            <a:schemeClr val="dk1"/>
          </a:fontRef>
        </p:style>
        <p:txBody>
          <a:bodyPr spcFirstLastPara="0" vert="horz" wrap="square" lIns="114209" tIns="106096" rIns="0" bIns="106096" numCol="1" spcCol="1270" anchor="ctr" anchorCtr="0">
            <a:noAutofit/>
          </a:bodyPr>
          <a:lstStyle/>
          <a:p>
            <a:pPr lvl="0" algn="ctr" defTabSz="800100">
              <a:lnSpc>
                <a:spcPct val="90000"/>
              </a:lnSpc>
              <a:spcBef>
                <a:spcPct val="0"/>
              </a:spcBef>
              <a:spcAft>
                <a:spcPct val="35000"/>
              </a:spcAft>
            </a:pPr>
            <a:endParaRPr kumimoji="1" lang="ja-JP" altLang="en-US" sz="1800" kern="1200"/>
          </a:p>
        </p:txBody>
      </p:sp>
    </p:spTree>
    <p:extLst>
      <p:ext uri="{BB962C8B-B14F-4D97-AF65-F5344CB8AC3E}">
        <p14:creationId xmlns:p14="http://schemas.microsoft.com/office/powerpoint/2010/main" val="192294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おやつの成分を見てみよう</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a:stretch>
            <a:fillRect/>
          </a:stretch>
        </p:blipFill>
        <p:spPr>
          <a:xfrm rot="20974271">
            <a:off x="104951" y="1508931"/>
            <a:ext cx="1882104" cy="1683988"/>
          </a:xfrm>
          <a:prstGeom prst="rect">
            <a:avLst/>
          </a:prstGeom>
        </p:spPr>
      </p:pic>
      <p:pic>
        <p:nvPicPr>
          <p:cNvPr id="5" name="図 4"/>
          <p:cNvPicPr>
            <a:picLocks noChangeAspect="1"/>
          </p:cNvPicPr>
          <p:nvPr/>
        </p:nvPicPr>
        <p:blipFill>
          <a:blip r:embed="rId4"/>
          <a:stretch>
            <a:fillRect/>
          </a:stretch>
        </p:blipFill>
        <p:spPr>
          <a:xfrm rot="2239129">
            <a:off x="4585531" y="1643251"/>
            <a:ext cx="1411214" cy="1592139"/>
          </a:xfrm>
          <a:prstGeom prst="rect">
            <a:avLst/>
          </a:prstGeom>
        </p:spPr>
      </p:pic>
      <p:pic>
        <p:nvPicPr>
          <p:cNvPr id="6" name="図 5"/>
          <p:cNvPicPr>
            <a:picLocks noChangeAspect="1"/>
          </p:cNvPicPr>
          <p:nvPr/>
        </p:nvPicPr>
        <p:blipFill>
          <a:blip r:embed="rId5"/>
          <a:stretch>
            <a:fillRect/>
          </a:stretch>
        </p:blipFill>
        <p:spPr>
          <a:xfrm>
            <a:off x="5016590" y="4591232"/>
            <a:ext cx="1283409" cy="1594538"/>
          </a:xfrm>
          <a:prstGeom prst="rect">
            <a:avLst/>
          </a:prstGeom>
        </p:spPr>
      </p:pic>
      <p:pic>
        <p:nvPicPr>
          <p:cNvPr id="7" name="図 6"/>
          <p:cNvPicPr>
            <a:picLocks noChangeAspect="1"/>
          </p:cNvPicPr>
          <p:nvPr/>
        </p:nvPicPr>
        <p:blipFill>
          <a:blip r:embed="rId6"/>
          <a:stretch>
            <a:fillRect/>
          </a:stretch>
        </p:blipFill>
        <p:spPr>
          <a:xfrm>
            <a:off x="185852" y="4718209"/>
            <a:ext cx="2139015" cy="1050062"/>
          </a:xfrm>
          <a:prstGeom prst="rect">
            <a:avLst/>
          </a:prstGeom>
        </p:spPr>
      </p:pic>
      <p:pic>
        <p:nvPicPr>
          <p:cNvPr id="8" name="図 7"/>
          <p:cNvPicPr>
            <a:picLocks noChangeAspect="1"/>
          </p:cNvPicPr>
          <p:nvPr/>
        </p:nvPicPr>
        <p:blipFill>
          <a:blip r:embed="rId7"/>
          <a:stretch>
            <a:fillRect/>
          </a:stretch>
        </p:blipFill>
        <p:spPr>
          <a:xfrm>
            <a:off x="845109" y="3199470"/>
            <a:ext cx="720000" cy="461250"/>
          </a:xfrm>
          <a:prstGeom prst="rect">
            <a:avLst/>
          </a:prstGeom>
        </p:spPr>
      </p:pic>
      <p:pic>
        <p:nvPicPr>
          <p:cNvPr id="9" name="図 8"/>
          <p:cNvPicPr>
            <a:picLocks noChangeAspect="1"/>
          </p:cNvPicPr>
          <p:nvPr/>
        </p:nvPicPr>
        <p:blipFill>
          <a:blip r:embed="rId8"/>
          <a:stretch>
            <a:fillRect/>
          </a:stretch>
        </p:blipFill>
        <p:spPr>
          <a:xfrm>
            <a:off x="1708340" y="2838143"/>
            <a:ext cx="360000" cy="810000"/>
          </a:xfrm>
          <a:prstGeom prst="rect">
            <a:avLst/>
          </a:prstGeom>
        </p:spPr>
      </p:pic>
      <p:pic>
        <p:nvPicPr>
          <p:cNvPr id="10" name="図 9"/>
          <p:cNvPicPr>
            <a:picLocks noChangeAspect="1"/>
          </p:cNvPicPr>
          <p:nvPr/>
        </p:nvPicPr>
        <p:blipFill>
          <a:blip r:embed="rId9"/>
          <a:stretch>
            <a:fillRect/>
          </a:stretch>
        </p:blipFill>
        <p:spPr>
          <a:xfrm>
            <a:off x="5470197" y="3248030"/>
            <a:ext cx="720000" cy="371250"/>
          </a:xfrm>
          <a:prstGeom prst="rect">
            <a:avLst/>
          </a:prstGeom>
        </p:spPr>
      </p:pic>
      <p:pic>
        <p:nvPicPr>
          <p:cNvPr id="11" name="図 10"/>
          <p:cNvPicPr>
            <a:picLocks noChangeAspect="1"/>
          </p:cNvPicPr>
          <p:nvPr/>
        </p:nvPicPr>
        <p:blipFill>
          <a:blip r:embed="rId8"/>
          <a:stretch>
            <a:fillRect/>
          </a:stretch>
        </p:blipFill>
        <p:spPr>
          <a:xfrm>
            <a:off x="6334906" y="2809280"/>
            <a:ext cx="360000" cy="810000"/>
          </a:xfrm>
          <a:prstGeom prst="rect">
            <a:avLst/>
          </a:prstGeom>
        </p:spPr>
      </p:pic>
      <p:pic>
        <p:nvPicPr>
          <p:cNvPr id="12" name="図 11"/>
          <p:cNvPicPr>
            <a:picLocks noChangeAspect="1"/>
          </p:cNvPicPr>
          <p:nvPr/>
        </p:nvPicPr>
        <p:blipFill>
          <a:blip r:embed="rId8"/>
          <a:stretch>
            <a:fillRect/>
          </a:stretch>
        </p:blipFill>
        <p:spPr>
          <a:xfrm>
            <a:off x="2074319" y="5750035"/>
            <a:ext cx="360000" cy="810000"/>
          </a:xfrm>
          <a:prstGeom prst="rect">
            <a:avLst/>
          </a:prstGeom>
        </p:spPr>
      </p:pic>
      <p:pic>
        <p:nvPicPr>
          <p:cNvPr id="13" name="図 12"/>
          <p:cNvPicPr>
            <a:picLocks noChangeAspect="1"/>
          </p:cNvPicPr>
          <p:nvPr/>
        </p:nvPicPr>
        <p:blipFill>
          <a:blip r:embed="rId10"/>
          <a:stretch>
            <a:fillRect/>
          </a:stretch>
        </p:blipFill>
        <p:spPr>
          <a:xfrm>
            <a:off x="1168340" y="6136743"/>
            <a:ext cx="720000" cy="348750"/>
          </a:xfrm>
          <a:prstGeom prst="rect">
            <a:avLst/>
          </a:prstGeom>
        </p:spPr>
      </p:pic>
      <p:pic>
        <p:nvPicPr>
          <p:cNvPr id="14" name="図 13"/>
          <p:cNvPicPr>
            <a:picLocks noChangeAspect="1"/>
          </p:cNvPicPr>
          <p:nvPr/>
        </p:nvPicPr>
        <p:blipFill>
          <a:blip r:embed="rId9"/>
          <a:stretch>
            <a:fillRect/>
          </a:stretch>
        </p:blipFill>
        <p:spPr>
          <a:xfrm>
            <a:off x="5470197" y="6136743"/>
            <a:ext cx="720000" cy="371250"/>
          </a:xfrm>
          <a:prstGeom prst="rect">
            <a:avLst/>
          </a:prstGeom>
        </p:spPr>
      </p:pic>
      <p:pic>
        <p:nvPicPr>
          <p:cNvPr id="15" name="図 14"/>
          <p:cNvPicPr>
            <a:picLocks noChangeAspect="1"/>
          </p:cNvPicPr>
          <p:nvPr/>
        </p:nvPicPr>
        <p:blipFill>
          <a:blip r:embed="rId11"/>
          <a:stretch>
            <a:fillRect/>
          </a:stretch>
        </p:blipFill>
        <p:spPr>
          <a:xfrm>
            <a:off x="6300821" y="5685298"/>
            <a:ext cx="360000" cy="810000"/>
          </a:xfrm>
          <a:prstGeom prst="rect">
            <a:avLst/>
          </a:prstGeom>
        </p:spPr>
      </p:pic>
      <p:sp>
        <p:nvSpPr>
          <p:cNvPr id="16" name="テキスト ボックス 15"/>
          <p:cNvSpPr txBox="1"/>
          <p:nvPr/>
        </p:nvSpPr>
        <p:spPr>
          <a:xfrm>
            <a:off x="304367" y="1169786"/>
            <a:ext cx="2646878" cy="584775"/>
          </a:xfrm>
          <a:prstGeom prst="rect">
            <a:avLst/>
          </a:prstGeom>
          <a:noFill/>
        </p:spPr>
        <p:txBody>
          <a:bodyPr wrap="none" rtlCol="0">
            <a:spAutoFit/>
          </a:bodyPr>
          <a:lstStyle/>
          <a:p>
            <a:r>
              <a:rPr kumimoji="1" lang="ja-JP" altLang="en-US" sz="3200" dirty="0" smtClean="0">
                <a:solidFill>
                  <a:schemeClr val="bg1"/>
                </a:solidFill>
                <a:latin typeface="小塚ゴシック Pro H" panose="020B0800000000000000" pitchFamily="34" charset="-128"/>
                <a:ea typeface="小塚ゴシック Pro H" panose="020B0800000000000000" pitchFamily="34" charset="-128"/>
              </a:rPr>
              <a:t>チョコレート</a:t>
            </a:r>
            <a:endParaRPr kumimoji="1"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17" name="テキスト ボックス 16"/>
          <p:cNvSpPr txBox="1"/>
          <p:nvPr/>
        </p:nvSpPr>
        <p:spPr>
          <a:xfrm>
            <a:off x="4806283" y="1121411"/>
            <a:ext cx="3057247" cy="584775"/>
          </a:xfrm>
          <a:prstGeom prst="rect">
            <a:avLst/>
          </a:prstGeom>
          <a:noFill/>
        </p:spPr>
        <p:txBody>
          <a:bodyPr wrap="none" rtlCol="0">
            <a:spAutoFit/>
          </a:bodyPr>
          <a:lstStyle/>
          <a:p>
            <a:r>
              <a:rPr lang="ja-JP" altLang="en-US" sz="3200" dirty="0" smtClean="0">
                <a:solidFill>
                  <a:schemeClr val="bg1"/>
                </a:solidFill>
                <a:latin typeface="小塚ゴシック Pro H" panose="020B0800000000000000" pitchFamily="34" charset="-128"/>
                <a:ea typeface="小塚ゴシック Pro H" panose="020B0800000000000000" pitchFamily="34" charset="-128"/>
              </a:rPr>
              <a:t>ポテトチップス</a:t>
            </a:r>
            <a:endParaRPr kumimoji="1"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18" name="テキスト ボックス 17"/>
          <p:cNvSpPr txBox="1"/>
          <p:nvPr/>
        </p:nvSpPr>
        <p:spPr>
          <a:xfrm>
            <a:off x="342290" y="4026781"/>
            <a:ext cx="1826141" cy="584775"/>
          </a:xfrm>
          <a:prstGeom prst="rect">
            <a:avLst/>
          </a:prstGeom>
          <a:noFill/>
        </p:spPr>
        <p:txBody>
          <a:bodyPr wrap="none" rtlCol="0">
            <a:spAutoFit/>
          </a:bodyPr>
          <a:lstStyle/>
          <a:p>
            <a:r>
              <a:rPr kumimoji="1" lang="ja-JP" altLang="en-US" sz="3200" dirty="0" smtClean="0">
                <a:solidFill>
                  <a:schemeClr val="bg1"/>
                </a:solidFill>
                <a:latin typeface="小塚ゴシック Pro H" panose="020B0800000000000000" pitchFamily="34" charset="-128"/>
                <a:ea typeface="小塚ゴシック Pro H" panose="020B0800000000000000" pitchFamily="34" charset="-128"/>
              </a:rPr>
              <a:t>パイ菓子</a:t>
            </a:r>
            <a:endParaRPr kumimoji="1"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19" name="テキスト ボックス 18"/>
          <p:cNvSpPr txBox="1"/>
          <p:nvPr/>
        </p:nvSpPr>
        <p:spPr>
          <a:xfrm>
            <a:off x="4893635" y="4006457"/>
            <a:ext cx="2646878" cy="584775"/>
          </a:xfrm>
          <a:prstGeom prst="rect">
            <a:avLst/>
          </a:prstGeom>
          <a:noFill/>
        </p:spPr>
        <p:txBody>
          <a:bodyPr wrap="none" rtlCol="0">
            <a:spAutoFit/>
          </a:bodyPr>
          <a:lstStyle/>
          <a:p>
            <a:r>
              <a:rPr lang="ja-JP" altLang="en-US" sz="3200" dirty="0">
                <a:solidFill>
                  <a:schemeClr val="bg1"/>
                </a:solidFill>
                <a:latin typeface="小塚ゴシック Pro H" panose="020B0800000000000000" pitchFamily="34" charset="-128"/>
                <a:ea typeface="小塚ゴシック Pro H" panose="020B0800000000000000" pitchFamily="34" charset="-128"/>
              </a:rPr>
              <a:t>スナック</a:t>
            </a:r>
            <a:r>
              <a:rPr kumimoji="1" lang="ja-JP" altLang="en-US" sz="3200" dirty="0" smtClean="0">
                <a:solidFill>
                  <a:schemeClr val="bg1"/>
                </a:solidFill>
                <a:latin typeface="小塚ゴシック Pro H" panose="020B0800000000000000" pitchFamily="34" charset="-128"/>
                <a:ea typeface="小塚ゴシック Pro H" panose="020B0800000000000000" pitchFamily="34" charset="-128"/>
              </a:rPr>
              <a:t>菓子</a:t>
            </a:r>
            <a:endParaRPr kumimoji="1" lang="ja-JP" altLang="en-US" sz="3200" dirty="0">
              <a:solidFill>
                <a:schemeClr val="bg1"/>
              </a:solidFill>
              <a:latin typeface="小塚ゴシック Pro H" panose="020B0800000000000000" pitchFamily="34" charset="-128"/>
              <a:ea typeface="小塚ゴシック Pro H" panose="020B0800000000000000" pitchFamily="34" charset="-128"/>
            </a:endParaRPr>
          </a:p>
        </p:txBody>
      </p:sp>
      <p:sp>
        <p:nvSpPr>
          <p:cNvPr id="20" name="テキスト ボックス 19"/>
          <p:cNvSpPr txBox="1"/>
          <p:nvPr/>
        </p:nvSpPr>
        <p:spPr>
          <a:xfrm>
            <a:off x="2230972" y="1861214"/>
            <a:ext cx="2010487" cy="1938992"/>
          </a:xfrm>
          <a:prstGeom prst="rect">
            <a:avLst/>
          </a:prstGeom>
          <a:noFill/>
        </p:spPr>
        <p:txBody>
          <a:bodyPr wrap="none" rtlCol="0">
            <a:spAutoFit/>
          </a:bodyPr>
          <a:lstStyle/>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エネルギー：</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370kcl</a:t>
            </a: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たんぱく質：</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6.7g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糖質：</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24.7</a:t>
            </a:r>
            <a:r>
              <a:rPr kumimoji="1" lang="ja-JP" altLang="en-US" sz="1600" dirty="0" err="1" smtClean="0">
                <a:solidFill>
                  <a:schemeClr val="bg1"/>
                </a:solidFill>
                <a:latin typeface="小塚ゴシック Pro R" panose="020B0400000000000000" pitchFamily="34" charset="-128"/>
                <a:ea typeface="小塚ゴシック Pro R" panose="020B0400000000000000" pitchFamily="34" charset="-128"/>
              </a:rPr>
              <a:t>ｇ</a:t>
            </a:r>
            <a:endParaRPr lang="en-US" altLang="ja-JP" sz="1600" dirty="0">
              <a:solidFill>
                <a:schemeClr val="bg1"/>
              </a:solidFill>
              <a:latin typeface="小塚ゴシック Pro R" panose="020B0400000000000000" pitchFamily="34" charset="-128"/>
              <a:ea typeface="小塚ゴシック Pro R" panose="020B0400000000000000" pitchFamily="34" charset="-128"/>
            </a:endParaRP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炭水化物：</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30.3g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ナトリウム：</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38mg</a:t>
            </a:r>
            <a:endParaRPr kumimoji="1" lang="ja-JP" altLang="en-US" sz="1600" dirty="0">
              <a:solidFill>
                <a:schemeClr val="bg1"/>
              </a:solidFill>
              <a:latin typeface="小塚ゴシック Pro R" panose="020B0400000000000000" pitchFamily="34" charset="-128"/>
              <a:ea typeface="小塚ゴシック Pro R" panose="020B0400000000000000" pitchFamily="34" charset="-128"/>
            </a:endParaRPr>
          </a:p>
        </p:txBody>
      </p:sp>
      <p:sp>
        <p:nvSpPr>
          <p:cNvPr id="21" name="テキスト ボックス 20"/>
          <p:cNvSpPr txBox="1"/>
          <p:nvPr/>
        </p:nvSpPr>
        <p:spPr>
          <a:xfrm>
            <a:off x="6818513" y="1793359"/>
            <a:ext cx="2066591" cy="1938992"/>
          </a:xfrm>
          <a:prstGeom prst="rect">
            <a:avLst/>
          </a:prstGeom>
          <a:noFill/>
        </p:spPr>
        <p:txBody>
          <a:bodyPr wrap="none" rtlCol="0">
            <a:spAutoFit/>
          </a:bodyPr>
          <a:lstStyle/>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エネルギー：</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331kcl</a:t>
            </a: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たんぱく質：</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3.4g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糖質：</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20.4</a:t>
            </a:r>
            <a:r>
              <a:rPr kumimoji="1" lang="ja-JP" altLang="en-US" sz="1600" dirty="0" err="1" smtClean="0">
                <a:solidFill>
                  <a:schemeClr val="bg1"/>
                </a:solidFill>
                <a:latin typeface="小塚ゴシック Pro R" panose="020B0400000000000000" pitchFamily="34" charset="-128"/>
                <a:ea typeface="小塚ゴシック Pro R" panose="020B0400000000000000" pitchFamily="34" charset="-128"/>
              </a:rPr>
              <a:t>ｇ</a:t>
            </a:r>
            <a:endParaRPr lang="en-US" altLang="ja-JP" sz="1600" dirty="0">
              <a:solidFill>
                <a:schemeClr val="bg1"/>
              </a:solidFill>
              <a:latin typeface="小塚ゴシック Pro R" panose="020B0400000000000000" pitchFamily="34" charset="-128"/>
              <a:ea typeface="小塚ゴシック Pro R" panose="020B0400000000000000" pitchFamily="34" charset="-128"/>
            </a:endParaRP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炭水化物：</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40.1g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ナトリウム：</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215</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mg</a:t>
            </a:r>
            <a:endParaRPr kumimoji="1" lang="ja-JP" altLang="en-US" sz="1600" dirty="0">
              <a:solidFill>
                <a:schemeClr val="bg1"/>
              </a:solidFill>
              <a:latin typeface="小塚ゴシック Pro R" panose="020B0400000000000000" pitchFamily="34" charset="-128"/>
              <a:ea typeface="小塚ゴシック Pro R" panose="020B0400000000000000" pitchFamily="34" charset="-128"/>
            </a:endParaRPr>
          </a:p>
        </p:txBody>
      </p:sp>
      <p:sp>
        <p:nvSpPr>
          <p:cNvPr id="22" name="テキスト ボックス 21"/>
          <p:cNvSpPr txBox="1"/>
          <p:nvPr/>
        </p:nvSpPr>
        <p:spPr>
          <a:xfrm>
            <a:off x="2528377" y="4715802"/>
            <a:ext cx="2066591" cy="1938992"/>
          </a:xfrm>
          <a:prstGeom prst="rect">
            <a:avLst/>
          </a:prstGeom>
          <a:noFill/>
        </p:spPr>
        <p:txBody>
          <a:bodyPr wrap="none" rtlCol="0">
            <a:spAutoFit/>
          </a:bodyPr>
          <a:lstStyle/>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エネルギー：</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337kcl</a:t>
            </a: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たんぱく質：</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3.7g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糖質：</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22.1</a:t>
            </a:r>
            <a:r>
              <a:rPr kumimoji="1" lang="ja-JP" altLang="en-US" sz="1600" dirty="0" err="1" smtClean="0">
                <a:solidFill>
                  <a:schemeClr val="bg1"/>
                </a:solidFill>
                <a:latin typeface="小塚ゴシック Pro R" panose="020B0400000000000000" pitchFamily="34" charset="-128"/>
                <a:ea typeface="小塚ゴシック Pro R" panose="020B0400000000000000" pitchFamily="34" charset="-128"/>
              </a:rPr>
              <a:t>ｇ</a:t>
            </a:r>
            <a:endParaRPr lang="en-US" altLang="ja-JP" sz="1600" dirty="0">
              <a:solidFill>
                <a:schemeClr val="bg1"/>
              </a:solidFill>
              <a:latin typeface="小塚ゴシック Pro R" panose="020B0400000000000000" pitchFamily="34" charset="-128"/>
              <a:ea typeface="小塚ゴシック Pro R" panose="020B0400000000000000" pitchFamily="34" charset="-128"/>
            </a:endParaRP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炭水化物：</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40.8g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ナトリウム：</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201</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mg</a:t>
            </a:r>
            <a:endParaRPr kumimoji="1" lang="ja-JP" altLang="en-US" sz="1600" dirty="0">
              <a:solidFill>
                <a:schemeClr val="bg1"/>
              </a:solidFill>
              <a:latin typeface="小塚ゴシック Pro R" panose="020B0400000000000000" pitchFamily="34" charset="-128"/>
              <a:ea typeface="小塚ゴシック Pro R" panose="020B0400000000000000" pitchFamily="34" charset="-128"/>
            </a:endParaRPr>
          </a:p>
        </p:txBody>
      </p:sp>
      <p:sp>
        <p:nvSpPr>
          <p:cNvPr id="23" name="テキスト ボックス 22"/>
          <p:cNvSpPr txBox="1"/>
          <p:nvPr/>
        </p:nvSpPr>
        <p:spPr>
          <a:xfrm>
            <a:off x="6830234" y="4715802"/>
            <a:ext cx="2066591" cy="1938992"/>
          </a:xfrm>
          <a:prstGeom prst="rect">
            <a:avLst/>
          </a:prstGeom>
          <a:noFill/>
        </p:spPr>
        <p:txBody>
          <a:bodyPr wrap="none" rtlCol="0">
            <a:spAutoFit/>
          </a:bodyPr>
          <a:lstStyle/>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エネルギー：</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350kcl</a:t>
            </a: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たんぱく質：</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6.8g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糖質：</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17</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.5</a:t>
            </a:r>
            <a:r>
              <a:rPr kumimoji="1" lang="ja-JP" altLang="en-US" sz="1600" dirty="0" err="1" smtClean="0">
                <a:solidFill>
                  <a:schemeClr val="bg1"/>
                </a:solidFill>
                <a:latin typeface="小塚ゴシック Pro R" panose="020B0400000000000000" pitchFamily="34" charset="-128"/>
                <a:ea typeface="小塚ゴシック Pro R" panose="020B0400000000000000" pitchFamily="34" charset="-128"/>
              </a:rPr>
              <a:t>ｇ</a:t>
            </a:r>
            <a:endParaRPr lang="en-US" altLang="ja-JP" sz="1600" dirty="0">
              <a:solidFill>
                <a:schemeClr val="bg1"/>
              </a:solidFill>
              <a:latin typeface="小塚ゴシック Pro R" panose="020B0400000000000000" pitchFamily="34" charset="-128"/>
              <a:ea typeface="小塚ゴシック Pro R" panose="020B0400000000000000" pitchFamily="34" charset="-128"/>
            </a:endParaRPr>
          </a:p>
          <a:p>
            <a:pPr>
              <a:lnSpc>
                <a:spcPct val="150000"/>
              </a:lnSpc>
            </a:pPr>
            <a:r>
              <a:rPr lang="ja-JP" altLang="en-US" sz="1600" dirty="0" smtClean="0">
                <a:solidFill>
                  <a:schemeClr val="bg1"/>
                </a:solidFill>
                <a:latin typeface="小塚ゴシック Pro R" panose="020B0400000000000000" pitchFamily="34" charset="-128"/>
                <a:ea typeface="小塚ゴシック Pro R" panose="020B0400000000000000" pitchFamily="34" charset="-128"/>
              </a:rPr>
              <a:t>炭水化物：</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41.4g</a:t>
            </a:r>
          </a:p>
          <a:p>
            <a:pPr>
              <a:lnSpc>
                <a:spcPct val="150000"/>
              </a:lnSpc>
            </a:pPr>
            <a:r>
              <a:rPr kumimoji="1" lang="ja-JP" altLang="en-US" sz="1600" dirty="0" smtClean="0">
                <a:solidFill>
                  <a:schemeClr val="bg1"/>
                </a:solidFill>
                <a:latin typeface="小塚ゴシック Pro R" panose="020B0400000000000000" pitchFamily="34" charset="-128"/>
                <a:ea typeface="小塚ゴシック Pro R" panose="020B0400000000000000" pitchFamily="34" charset="-128"/>
              </a:rPr>
              <a:t>ナトリウム：</a:t>
            </a:r>
            <a:r>
              <a:rPr lang="en-US" altLang="ja-JP" sz="1600" dirty="0" smtClean="0">
                <a:solidFill>
                  <a:schemeClr val="bg1"/>
                </a:solidFill>
                <a:latin typeface="小塚ゴシック Pro R" panose="020B0400000000000000" pitchFamily="34" charset="-128"/>
                <a:ea typeface="小塚ゴシック Pro R" panose="020B0400000000000000" pitchFamily="34" charset="-128"/>
              </a:rPr>
              <a:t>456</a:t>
            </a:r>
            <a:r>
              <a:rPr kumimoji="1" lang="en-US" altLang="ja-JP" sz="1600" dirty="0" smtClean="0">
                <a:solidFill>
                  <a:schemeClr val="bg1"/>
                </a:solidFill>
                <a:latin typeface="小塚ゴシック Pro R" panose="020B0400000000000000" pitchFamily="34" charset="-128"/>
                <a:ea typeface="小塚ゴシック Pro R" panose="020B0400000000000000" pitchFamily="34" charset="-128"/>
              </a:rPr>
              <a:t>mg</a:t>
            </a:r>
            <a:endParaRPr kumimoji="1" lang="ja-JP" altLang="en-US" sz="1600" dirty="0">
              <a:solidFill>
                <a:schemeClr val="bg1"/>
              </a:solidFill>
              <a:latin typeface="小塚ゴシック Pro R" panose="020B0400000000000000" pitchFamily="34" charset="-128"/>
              <a:ea typeface="小塚ゴシック Pro R" panose="020B0400000000000000" pitchFamily="34" charset="-128"/>
            </a:endParaRPr>
          </a:p>
        </p:txBody>
      </p:sp>
      <p:sp>
        <p:nvSpPr>
          <p:cNvPr id="24" name="テキスト ボックス 23"/>
          <p:cNvSpPr txBox="1"/>
          <p:nvPr/>
        </p:nvSpPr>
        <p:spPr>
          <a:xfrm>
            <a:off x="947845" y="3352943"/>
            <a:ext cx="543739" cy="307777"/>
          </a:xfrm>
          <a:prstGeom prst="rect">
            <a:avLst/>
          </a:prstGeom>
          <a:noFill/>
        </p:spPr>
        <p:txBody>
          <a:bodyPr wrap="none" rtlCol="0">
            <a:spAutoFit/>
          </a:bodyPr>
          <a:lstStyle/>
          <a:p>
            <a:r>
              <a:rPr lang="ja-JP" altLang="en-US" sz="1400" dirty="0">
                <a:latin typeface="小塚ゴシック Pro M" panose="020B0700000000000000" pitchFamily="34" charset="-128"/>
                <a:ea typeface="小塚ゴシック Pro M" panose="020B0700000000000000" pitchFamily="34" charset="-128"/>
              </a:rPr>
              <a:t>砂糖</a:t>
            </a:r>
            <a:endParaRPr kumimoji="1" lang="ja-JP" altLang="en-US" sz="1400" dirty="0">
              <a:latin typeface="小塚ゴシック Pro M" panose="020B0700000000000000" pitchFamily="34" charset="-128"/>
              <a:ea typeface="小塚ゴシック Pro M" panose="020B0700000000000000" pitchFamily="34" charset="-128"/>
            </a:endParaRPr>
          </a:p>
        </p:txBody>
      </p:sp>
      <p:sp>
        <p:nvSpPr>
          <p:cNvPr id="25" name="テキスト ボックス 24"/>
          <p:cNvSpPr txBox="1"/>
          <p:nvPr/>
        </p:nvSpPr>
        <p:spPr>
          <a:xfrm>
            <a:off x="1352544" y="6216782"/>
            <a:ext cx="364202" cy="307777"/>
          </a:xfrm>
          <a:prstGeom prst="rect">
            <a:avLst/>
          </a:prstGeom>
          <a:noFill/>
        </p:spPr>
        <p:txBody>
          <a:bodyPr wrap="none" rtlCol="0">
            <a:spAutoFit/>
          </a:bodyPr>
          <a:lstStyle/>
          <a:p>
            <a:r>
              <a:rPr lang="ja-JP" altLang="en-US" sz="1400" dirty="0">
                <a:latin typeface="小塚ゴシック Pro M" panose="020B0700000000000000" pitchFamily="34" charset="-128"/>
                <a:ea typeface="小塚ゴシック Pro M" panose="020B0700000000000000" pitchFamily="34" charset="-128"/>
              </a:rPr>
              <a:t>塩</a:t>
            </a:r>
            <a:endParaRPr kumimoji="1" lang="ja-JP" altLang="en-US" sz="1400" dirty="0">
              <a:latin typeface="小塚ゴシック Pro M" panose="020B0700000000000000" pitchFamily="34" charset="-128"/>
              <a:ea typeface="小塚ゴシック Pro M" panose="020B0700000000000000" pitchFamily="34" charset="-128"/>
            </a:endParaRPr>
          </a:p>
        </p:txBody>
      </p:sp>
      <p:sp>
        <p:nvSpPr>
          <p:cNvPr id="26" name="テキスト ボックス 25"/>
          <p:cNvSpPr txBox="1"/>
          <p:nvPr/>
        </p:nvSpPr>
        <p:spPr>
          <a:xfrm>
            <a:off x="5645995" y="3349353"/>
            <a:ext cx="364202" cy="307777"/>
          </a:xfrm>
          <a:prstGeom prst="rect">
            <a:avLst/>
          </a:prstGeom>
          <a:noFill/>
        </p:spPr>
        <p:txBody>
          <a:bodyPr wrap="none" rtlCol="0">
            <a:spAutoFit/>
          </a:bodyPr>
          <a:lstStyle/>
          <a:p>
            <a:r>
              <a:rPr lang="ja-JP" altLang="en-US" sz="1400" dirty="0">
                <a:latin typeface="小塚ゴシック Pro M" panose="020B0700000000000000" pitchFamily="34" charset="-128"/>
                <a:ea typeface="小塚ゴシック Pro M" panose="020B0700000000000000" pitchFamily="34" charset="-128"/>
              </a:rPr>
              <a:t>塩</a:t>
            </a:r>
            <a:endParaRPr kumimoji="1" lang="ja-JP" altLang="en-US" sz="1400" dirty="0">
              <a:latin typeface="小塚ゴシック Pro M" panose="020B0700000000000000" pitchFamily="34" charset="-128"/>
              <a:ea typeface="小塚ゴシック Pro M" panose="020B0700000000000000" pitchFamily="34" charset="-128"/>
            </a:endParaRPr>
          </a:p>
        </p:txBody>
      </p:sp>
      <p:sp>
        <p:nvSpPr>
          <p:cNvPr id="27" name="テキスト ボックス 26"/>
          <p:cNvSpPr txBox="1"/>
          <p:nvPr/>
        </p:nvSpPr>
        <p:spPr>
          <a:xfrm>
            <a:off x="5652490" y="6216782"/>
            <a:ext cx="364202" cy="307777"/>
          </a:xfrm>
          <a:prstGeom prst="rect">
            <a:avLst/>
          </a:prstGeom>
          <a:noFill/>
        </p:spPr>
        <p:txBody>
          <a:bodyPr wrap="none" rtlCol="0">
            <a:spAutoFit/>
          </a:bodyPr>
          <a:lstStyle/>
          <a:p>
            <a:r>
              <a:rPr lang="ja-JP" altLang="en-US" sz="1400" dirty="0">
                <a:latin typeface="小塚ゴシック Pro M" panose="020B0700000000000000" pitchFamily="34" charset="-128"/>
                <a:ea typeface="小塚ゴシック Pro M" panose="020B0700000000000000" pitchFamily="34" charset="-128"/>
              </a:rPr>
              <a:t>塩</a:t>
            </a:r>
            <a:endParaRPr kumimoji="1" lang="ja-JP" altLang="en-US" sz="1400" dirty="0">
              <a:latin typeface="小塚ゴシック Pro M" panose="020B0700000000000000" pitchFamily="34" charset="-128"/>
              <a:ea typeface="小塚ゴシック Pro M" panose="020B0700000000000000" pitchFamily="34" charset="-128"/>
            </a:endParaRPr>
          </a:p>
        </p:txBody>
      </p:sp>
      <p:pic>
        <p:nvPicPr>
          <p:cNvPr id="28" name="図 27"/>
          <p:cNvPicPr>
            <a:picLocks noChangeAspect="1"/>
          </p:cNvPicPr>
          <p:nvPr/>
        </p:nvPicPr>
        <p:blipFill>
          <a:blip r:embed="rId7"/>
          <a:stretch>
            <a:fillRect/>
          </a:stretch>
        </p:blipFill>
        <p:spPr>
          <a:xfrm>
            <a:off x="331979" y="6024243"/>
            <a:ext cx="720000" cy="461250"/>
          </a:xfrm>
          <a:prstGeom prst="rect">
            <a:avLst/>
          </a:prstGeom>
        </p:spPr>
      </p:pic>
      <p:sp>
        <p:nvSpPr>
          <p:cNvPr id="29" name="テキスト ボックス 28"/>
          <p:cNvSpPr txBox="1"/>
          <p:nvPr/>
        </p:nvSpPr>
        <p:spPr>
          <a:xfrm>
            <a:off x="434715" y="6177716"/>
            <a:ext cx="543739" cy="307777"/>
          </a:xfrm>
          <a:prstGeom prst="rect">
            <a:avLst/>
          </a:prstGeom>
          <a:noFill/>
        </p:spPr>
        <p:txBody>
          <a:bodyPr wrap="none" rtlCol="0">
            <a:spAutoFit/>
          </a:bodyPr>
          <a:lstStyle/>
          <a:p>
            <a:r>
              <a:rPr lang="ja-JP" altLang="en-US" sz="1400" dirty="0">
                <a:latin typeface="小塚ゴシック Pro M" panose="020B0700000000000000" pitchFamily="34" charset="-128"/>
                <a:ea typeface="小塚ゴシック Pro M" panose="020B0700000000000000" pitchFamily="34" charset="-128"/>
              </a:rPr>
              <a:t>砂糖</a:t>
            </a:r>
            <a:endParaRPr kumimoji="1" lang="ja-JP" altLang="en-US" sz="1400" dirty="0">
              <a:latin typeface="小塚ゴシック Pro M" panose="020B0700000000000000" pitchFamily="34" charset="-128"/>
              <a:ea typeface="小塚ゴシック Pro M" panose="020B0700000000000000" pitchFamily="34" charset="-128"/>
            </a:endParaRPr>
          </a:p>
        </p:txBody>
      </p:sp>
    </p:spTree>
    <p:extLst>
      <p:ext uri="{BB962C8B-B14F-4D97-AF65-F5344CB8AC3E}">
        <p14:creationId xmlns:p14="http://schemas.microsoft.com/office/powerpoint/2010/main" val="804680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238"/>
          <p:cNvPicPr>
            <a:picLocks noChangeAspect="1" noChangeArrowheads="1"/>
          </p:cNvPicPr>
          <p:nvPr/>
        </p:nvPicPr>
        <p:blipFill rotWithShape="1">
          <a:blip r:embed="rId3" cstate="print"/>
          <a:srcRect t="7999"/>
          <a:stretch/>
        </p:blipFill>
        <p:spPr bwMode="auto">
          <a:xfrm>
            <a:off x="1605766" y="1115960"/>
            <a:ext cx="5932469" cy="5255133"/>
          </a:xfrm>
          <a:prstGeom prst="roundRect">
            <a:avLst>
              <a:gd name="adj" fmla="val 5506"/>
            </a:avLst>
          </a:prstGeom>
          <a:noFill/>
          <a:ln>
            <a:noFill/>
          </a:ln>
        </p:spPr>
      </p:pic>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規則正しい食生活でむし歯を予防しよう</a:t>
            </a: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084938" y="6488833"/>
            <a:ext cx="3970959" cy="253916"/>
          </a:xfrm>
          <a:prstGeom prst="rect">
            <a:avLst/>
          </a:prstGeom>
          <a:noFill/>
        </p:spPr>
        <p:txBody>
          <a:bodyPr wrap="none" rtlCol="0">
            <a:spAutoFit/>
          </a:bodyPr>
          <a:lstStyle/>
          <a:p>
            <a:r>
              <a:rPr lang="en-US" altLang="ja-JP" sz="1050" b="1" dirty="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a:solidFill>
                  <a:schemeClr val="bg1"/>
                </a:solidFill>
                <a:latin typeface="小塚ゴシック Pro EL" panose="020B0200000000000000" pitchFamily="34" charset="-128"/>
                <a:ea typeface="小塚ゴシック Pro EL" panose="020B0200000000000000" pitchFamily="34" charset="-128"/>
              </a:rPr>
              <a:t>財</a:t>
            </a:r>
            <a:r>
              <a:rPr lang="en-US" altLang="ja-JP" sz="1050" b="1" dirty="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a:solidFill>
                  <a:schemeClr val="bg1"/>
                </a:solidFill>
                <a:latin typeface="小塚ゴシック Pro EL" panose="020B0200000000000000" pitchFamily="34" charset="-128"/>
                <a:ea typeface="小塚ゴシック Pro EL" panose="020B0200000000000000" pitchFamily="34" charset="-128"/>
              </a:rPr>
              <a:t>８０２０推進財団冊子「食育と子どもの健康」より引用 </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spTree>
    <p:extLst>
      <p:ext uri="{BB962C8B-B14F-4D97-AF65-F5344CB8AC3E}">
        <p14:creationId xmlns:p14="http://schemas.microsoft.com/office/powerpoint/2010/main" val="1426176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423885"/>
            <a:ext cx="9144000" cy="18390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600" smtClean="0">
                <a:solidFill>
                  <a:srgbClr val="FFC000"/>
                </a:solidFill>
                <a:latin typeface="小塚ゴシック Pro M" panose="020B0700000000000000" pitchFamily="34" charset="-128"/>
                <a:ea typeface="小塚ゴシック Pro M" panose="020B0700000000000000" pitchFamily="34" charset="-128"/>
              </a:rPr>
              <a:t>歯科保健学習・指導等での使用例</a:t>
            </a:r>
            <a:endParaRPr lang="ja-JP" altLang="en-US" sz="3600" dirty="0">
              <a:solidFill>
                <a:srgbClr val="FFC000"/>
              </a:solidFill>
              <a:latin typeface="小塚ゴシック Pro M" panose="020B0700000000000000" pitchFamily="34" charset="-128"/>
              <a:ea typeface="小塚ゴシック Pro M" panose="020B0700000000000000" pitchFamily="34" charset="-128"/>
            </a:endParaRPr>
          </a:p>
        </p:txBody>
      </p:sp>
      <p:sp>
        <p:nvSpPr>
          <p:cNvPr id="3" name="角丸四角形 2"/>
          <p:cNvSpPr/>
          <p:nvPr/>
        </p:nvSpPr>
        <p:spPr>
          <a:xfrm>
            <a:off x="723014" y="1913861"/>
            <a:ext cx="7697972" cy="303027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1867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6833"/>
          <a:stretch/>
        </p:blipFill>
        <p:spPr>
          <a:xfrm>
            <a:off x="2556018" y="369000"/>
            <a:ext cx="4031964" cy="6120000"/>
          </a:xfrm>
          <a:prstGeom prst="rect">
            <a:avLst/>
          </a:prstGeom>
        </p:spPr>
      </p:pic>
    </p:spTree>
    <p:extLst>
      <p:ext uri="{BB962C8B-B14F-4D97-AF65-F5344CB8AC3E}">
        <p14:creationId xmlns:p14="http://schemas.microsoft.com/office/powerpoint/2010/main" val="424550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2273"/>
          <a:stretch/>
        </p:blipFill>
        <p:spPr>
          <a:xfrm>
            <a:off x="2457325" y="369000"/>
            <a:ext cx="4229351" cy="6120000"/>
          </a:xfrm>
          <a:prstGeom prst="rect">
            <a:avLst/>
          </a:prstGeom>
        </p:spPr>
      </p:pic>
    </p:spTree>
    <p:extLst>
      <p:ext uri="{BB962C8B-B14F-4D97-AF65-F5344CB8AC3E}">
        <p14:creationId xmlns:p14="http://schemas.microsoft.com/office/powerpoint/2010/main" val="402328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00" y="628727"/>
            <a:ext cx="7920000" cy="5600547"/>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332" y="3648924"/>
            <a:ext cx="2773819" cy="2080364"/>
          </a:xfrm>
          <a:prstGeom prst="rect">
            <a:avLst/>
          </a:prstGeom>
        </p:spPr>
      </p:pic>
    </p:spTree>
    <p:extLst>
      <p:ext uri="{BB962C8B-B14F-4D97-AF65-F5344CB8AC3E}">
        <p14:creationId xmlns:p14="http://schemas.microsoft.com/office/powerpoint/2010/main" val="1691383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00" y="628727"/>
            <a:ext cx="7920000" cy="5600547"/>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21" y="3821906"/>
            <a:ext cx="2876550" cy="2157413"/>
          </a:xfrm>
          <a:prstGeom prst="rect">
            <a:avLst/>
          </a:prstGeom>
        </p:spPr>
      </p:pic>
    </p:spTree>
    <p:extLst>
      <p:ext uri="{BB962C8B-B14F-4D97-AF65-F5344CB8AC3E}">
        <p14:creationId xmlns:p14="http://schemas.microsoft.com/office/powerpoint/2010/main" val="1624835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00" y="628726"/>
            <a:ext cx="7920000" cy="5600547"/>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625" y="3882628"/>
            <a:ext cx="2805113" cy="2103835"/>
          </a:xfrm>
          <a:prstGeom prst="rect">
            <a:avLst/>
          </a:prstGeom>
        </p:spPr>
      </p:pic>
    </p:spTree>
    <p:extLst>
      <p:ext uri="{BB962C8B-B14F-4D97-AF65-F5344CB8AC3E}">
        <p14:creationId xmlns:p14="http://schemas.microsoft.com/office/powerpoint/2010/main" val="1248218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152" y="369000"/>
            <a:ext cx="4327696" cy="612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031" y="5259434"/>
            <a:ext cx="954273" cy="715705"/>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5594" y="5245695"/>
            <a:ext cx="968604" cy="726453"/>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487" y="5241975"/>
            <a:ext cx="973564" cy="730173"/>
          </a:xfrm>
          <a:prstGeom prst="rect">
            <a:avLst/>
          </a:prstGeom>
        </p:spPr>
      </p:pic>
    </p:spTree>
    <p:extLst>
      <p:ext uri="{BB962C8B-B14F-4D97-AF65-F5344CB8AC3E}">
        <p14:creationId xmlns:p14="http://schemas.microsoft.com/office/powerpoint/2010/main" val="1150460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152" y="369000"/>
            <a:ext cx="4327696" cy="612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212" y="5398063"/>
            <a:ext cx="851168" cy="63837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532" y="5400763"/>
            <a:ext cx="847567" cy="63567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9102" y="5398063"/>
            <a:ext cx="842958" cy="632219"/>
          </a:xfrm>
          <a:prstGeom prst="rect">
            <a:avLst/>
          </a:prstGeom>
        </p:spPr>
      </p:pic>
    </p:spTree>
    <p:extLst>
      <p:ext uri="{BB962C8B-B14F-4D97-AF65-F5344CB8AC3E}">
        <p14:creationId xmlns:p14="http://schemas.microsoft.com/office/powerpoint/2010/main" val="2323228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FFC000"/>
                </a:solidFill>
                <a:latin typeface="小塚ゴシック Pro M" panose="020B0700000000000000" pitchFamily="34" charset="-128"/>
                <a:ea typeface="小塚ゴシック Pro M" panose="020B0700000000000000" pitchFamily="34" charset="-128"/>
              </a:rPr>
              <a:t>「よくかんで！」と言われるのはどうして？</a:t>
            </a: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870268" y="1191692"/>
            <a:ext cx="7410158" cy="978623"/>
            <a:chOff x="949054" y="1212244"/>
            <a:chExt cx="7410158" cy="978623"/>
          </a:xfrm>
          <a:solidFill>
            <a:schemeClr val="accent1">
              <a:lumMod val="20000"/>
              <a:lumOff val="80000"/>
            </a:schemeClr>
          </a:solidFill>
        </p:grpSpPr>
        <p:sp>
          <p:nvSpPr>
            <p:cNvPr id="5" name="角丸四角形 4"/>
            <p:cNvSpPr/>
            <p:nvPr/>
          </p:nvSpPr>
          <p:spPr>
            <a:xfrm>
              <a:off x="949054" y="1212244"/>
              <a:ext cx="7410158" cy="97862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58123" y="1280286"/>
              <a:ext cx="3775393" cy="842538"/>
            </a:xfrm>
            <a:prstGeom prst="rect">
              <a:avLst/>
            </a:prstGeom>
            <a:noFill/>
          </p:spPr>
          <p:txBody>
            <a:bodyPr wrap="none" rtlCol="0">
              <a:spAutoFit/>
            </a:bodyPr>
            <a:lstStyle/>
            <a:p>
              <a:pPr>
                <a:lnSpc>
                  <a:spcPts val="3000"/>
                </a:lnSpc>
              </a:pPr>
              <a:r>
                <a:rPr lang="ja-JP" altLang="en-US" sz="2000" dirty="0">
                  <a:latin typeface="小塚ゴシック Pro M" panose="020B0700000000000000" pitchFamily="34" charset="-128"/>
                  <a:ea typeface="小塚ゴシック Pro M" panose="020B0700000000000000" pitchFamily="34" charset="-128"/>
                </a:rPr>
                <a:t>骨やタネ、石が入っていたら</a:t>
              </a:r>
              <a:r>
                <a:rPr lang="ja-JP" altLang="en-US" sz="2000" dirty="0" smtClean="0">
                  <a:latin typeface="小塚ゴシック Pro M" panose="020B0700000000000000" pitchFamily="34" charset="-128"/>
                  <a:ea typeface="小塚ゴシック Pro M" panose="020B0700000000000000" pitchFamily="34" charset="-128"/>
                </a:rPr>
                <a:t>？</a:t>
              </a:r>
              <a:endParaRPr lang="en-US" altLang="ja-JP" sz="2000" dirty="0" smtClean="0">
                <a:latin typeface="小塚ゴシック Pro M" panose="020B0700000000000000" pitchFamily="34" charset="-128"/>
                <a:ea typeface="小塚ゴシック Pro M" panose="020B0700000000000000" pitchFamily="34" charset="-128"/>
              </a:endParaRPr>
            </a:p>
            <a:p>
              <a:pPr>
                <a:lnSpc>
                  <a:spcPts val="3000"/>
                </a:lnSpc>
              </a:pPr>
              <a:r>
                <a:rPr lang="ja-JP" altLang="en-US" sz="2000" dirty="0" smtClean="0">
                  <a:latin typeface="小塚ゴシック Pro M" panose="020B0700000000000000" pitchFamily="34" charset="-128"/>
                  <a:ea typeface="小塚ゴシック Pro M" panose="020B0700000000000000" pitchFamily="34" charset="-128"/>
                </a:rPr>
                <a:t>のど</a:t>
              </a:r>
              <a:r>
                <a:rPr lang="ja-JP" altLang="en-US" sz="2000" dirty="0">
                  <a:latin typeface="小塚ゴシック Pro M" panose="020B0700000000000000" pitchFamily="34" charset="-128"/>
                  <a:ea typeface="小塚ゴシック Pro M" panose="020B0700000000000000" pitchFamily="34" charset="-128"/>
                </a:rPr>
                <a:t>につかえたら？</a:t>
              </a:r>
              <a:endParaRPr kumimoji="1" lang="ja-JP" altLang="en-US" sz="2000" dirty="0">
                <a:latin typeface="小塚ゴシック Pro M" panose="020B0700000000000000" pitchFamily="34" charset="-128"/>
                <a:ea typeface="小塚ゴシック Pro M" panose="020B0700000000000000" pitchFamily="34" charset="-128"/>
              </a:endParaRPr>
            </a:p>
          </p:txBody>
        </p:sp>
        <p:sp>
          <p:nvSpPr>
            <p:cNvPr id="7" name="テキスト ボックス 6"/>
            <p:cNvSpPr txBox="1"/>
            <p:nvPr/>
          </p:nvSpPr>
          <p:spPr>
            <a:xfrm>
              <a:off x="1052762" y="1345839"/>
              <a:ext cx="2646878" cy="830997"/>
            </a:xfrm>
            <a:prstGeom prst="rect">
              <a:avLst/>
            </a:prstGeom>
            <a:noFill/>
          </p:spPr>
          <p:txBody>
            <a:bodyPr wrap="none" rtlCol="0">
              <a:spAutoFit/>
            </a:bodyPr>
            <a:lstStyle/>
            <a:p>
              <a:pPr lvl="0"/>
              <a:r>
                <a:rPr lang="ja-JP" altLang="en-US" sz="4800" b="1" dirty="0" smtClean="0">
                  <a:ln w="19050">
                    <a:noFill/>
                  </a:ln>
                  <a:solidFill>
                    <a:srgbClr val="00B050"/>
                  </a:solidFill>
                  <a:latin typeface="小塚ゴシック Pro H" panose="020B0800000000000000" pitchFamily="34" charset="-128"/>
                  <a:ea typeface="小塚ゴシック Pro H" panose="020B0800000000000000" pitchFamily="34" charset="-128"/>
                </a:rPr>
                <a:t>安　　全</a:t>
              </a:r>
              <a:endParaRPr lang="ja-JP" altLang="en-US" sz="4800" b="1" dirty="0">
                <a:ln w="19050">
                  <a:noFill/>
                </a:ln>
                <a:solidFill>
                  <a:srgbClr val="00B050"/>
                </a:solidFill>
                <a:latin typeface="小塚ゴシック Pro H" panose="020B0800000000000000" pitchFamily="34" charset="-128"/>
                <a:ea typeface="小塚ゴシック Pro H" panose="020B0800000000000000" pitchFamily="34" charset="-128"/>
              </a:endParaRPr>
            </a:p>
          </p:txBody>
        </p:sp>
      </p:grpSp>
      <p:grpSp>
        <p:nvGrpSpPr>
          <p:cNvPr id="8" name="グループ化 7"/>
          <p:cNvGrpSpPr/>
          <p:nvPr/>
        </p:nvGrpSpPr>
        <p:grpSpPr>
          <a:xfrm>
            <a:off x="854012" y="2507841"/>
            <a:ext cx="7442669" cy="1053528"/>
            <a:chOff x="949054" y="2594701"/>
            <a:chExt cx="7442669" cy="1053528"/>
          </a:xfrm>
          <a:solidFill>
            <a:schemeClr val="accent1">
              <a:lumMod val="20000"/>
              <a:lumOff val="80000"/>
            </a:schemeClr>
          </a:solidFill>
        </p:grpSpPr>
        <p:sp>
          <p:nvSpPr>
            <p:cNvPr id="9" name="角丸四角形 8"/>
            <p:cNvSpPr/>
            <p:nvPr/>
          </p:nvSpPr>
          <p:spPr>
            <a:xfrm>
              <a:off x="949054" y="2594701"/>
              <a:ext cx="7442669" cy="10535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330860" y="2961153"/>
              <a:ext cx="3518912" cy="400110"/>
            </a:xfrm>
            <a:prstGeom prst="rect">
              <a:avLst/>
            </a:prstGeom>
            <a:noFill/>
          </p:spPr>
          <p:txBody>
            <a:bodyPr wrap="none" rtlCol="0">
              <a:spAutoFit/>
            </a:bodyPr>
            <a:lstStyle/>
            <a:p>
              <a:r>
                <a:rPr lang="ja-JP" altLang="en-US" sz="2000" dirty="0" smtClean="0">
                  <a:latin typeface="小塚ゴシック Pro M" panose="020B0700000000000000" pitchFamily="34" charset="-128"/>
                  <a:ea typeface="小塚ゴシック Pro M" panose="020B0700000000000000" pitchFamily="34" charset="-128"/>
                </a:rPr>
                <a:t>よく噛むと味</a:t>
              </a:r>
              <a:r>
                <a:rPr lang="ja-JP" altLang="en-US" sz="2000" dirty="0">
                  <a:latin typeface="小塚ゴシック Pro M" panose="020B0700000000000000" pitchFamily="34" charset="-128"/>
                  <a:ea typeface="小塚ゴシック Pro M" panose="020B0700000000000000" pitchFamily="34" charset="-128"/>
                </a:rPr>
                <a:t>がよくわかる！</a:t>
              </a:r>
              <a:endParaRPr kumimoji="1" lang="ja-JP" altLang="en-US" sz="2000" dirty="0">
                <a:latin typeface="小塚ゴシック Pro M" panose="020B0700000000000000" pitchFamily="34" charset="-128"/>
                <a:ea typeface="小塚ゴシック Pro M" panose="020B0700000000000000" pitchFamily="34" charset="-128"/>
              </a:endParaRPr>
            </a:p>
          </p:txBody>
        </p:sp>
        <p:sp>
          <p:nvSpPr>
            <p:cNvPr id="11" name="テキスト ボックス 10"/>
            <p:cNvSpPr txBox="1"/>
            <p:nvPr/>
          </p:nvSpPr>
          <p:spPr>
            <a:xfrm>
              <a:off x="1052761" y="2804493"/>
              <a:ext cx="2646878" cy="830997"/>
            </a:xfrm>
            <a:prstGeom prst="rect">
              <a:avLst/>
            </a:prstGeom>
            <a:noFill/>
          </p:spPr>
          <p:txBody>
            <a:bodyPr wrap="none" rtlCol="0">
              <a:spAutoFit/>
            </a:bodyPr>
            <a:lstStyle/>
            <a:p>
              <a:pPr lvl="0"/>
              <a:r>
                <a:rPr lang="ja-JP" altLang="en-US" sz="4800" b="1" dirty="0" smtClean="0">
                  <a:ln w="19050">
                    <a:noFill/>
                  </a:ln>
                  <a:solidFill>
                    <a:srgbClr val="FF0000"/>
                  </a:solidFill>
                  <a:latin typeface="小塚ゴシック Pro H" panose="020B0800000000000000" pitchFamily="34" charset="-128"/>
                  <a:ea typeface="小塚ゴシック Pro H" panose="020B0800000000000000" pitchFamily="34" charset="-128"/>
                </a:rPr>
                <a:t>おいし</a:t>
              </a:r>
              <a:r>
                <a:rPr lang="ja-JP" altLang="en-US" sz="4800" b="1" dirty="0">
                  <a:ln w="19050">
                    <a:noFill/>
                  </a:ln>
                  <a:solidFill>
                    <a:srgbClr val="FF0000"/>
                  </a:solidFill>
                  <a:latin typeface="小塚ゴシック Pro H" panose="020B0800000000000000" pitchFamily="34" charset="-128"/>
                  <a:ea typeface="小塚ゴシック Pro H" panose="020B0800000000000000" pitchFamily="34" charset="-128"/>
                </a:rPr>
                <a:t>い</a:t>
              </a:r>
            </a:p>
          </p:txBody>
        </p:sp>
      </p:grpSp>
      <p:grpSp>
        <p:nvGrpSpPr>
          <p:cNvPr id="12" name="グループ化 11"/>
          <p:cNvGrpSpPr/>
          <p:nvPr/>
        </p:nvGrpSpPr>
        <p:grpSpPr>
          <a:xfrm>
            <a:off x="837758" y="3892053"/>
            <a:ext cx="7489934" cy="1053528"/>
            <a:chOff x="949055" y="3904486"/>
            <a:chExt cx="7489934" cy="1053528"/>
          </a:xfrm>
          <a:solidFill>
            <a:schemeClr val="accent1">
              <a:lumMod val="20000"/>
              <a:lumOff val="80000"/>
            </a:schemeClr>
          </a:solidFill>
        </p:grpSpPr>
        <p:sp>
          <p:nvSpPr>
            <p:cNvPr id="13" name="角丸四角形 12"/>
            <p:cNvSpPr/>
            <p:nvPr/>
          </p:nvSpPr>
          <p:spPr>
            <a:xfrm>
              <a:off x="949055" y="3904486"/>
              <a:ext cx="7442668" cy="10535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637675" y="3988532"/>
              <a:ext cx="4801314" cy="888705"/>
            </a:xfrm>
            <a:prstGeom prst="rect">
              <a:avLst/>
            </a:prstGeom>
            <a:noFill/>
          </p:spPr>
          <p:txBody>
            <a:bodyPr wrap="none" rtlCol="0">
              <a:spAutoFit/>
            </a:bodyPr>
            <a:lstStyle/>
            <a:p>
              <a:pPr marL="0" lvl="1">
                <a:lnSpc>
                  <a:spcPts val="3000"/>
                </a:lnSpc>
                <a:spcBef>
                  <a:spcPct val="0"/>
                </a:spcBef>
                <a:spcAft>
                  <a:spcPct val="15000"/>
                </a:spcAft>
              </a:pPr>
              <a:r>
                <a:rPr lang="ja-JP" altLang="en-US" sz="2000" dirty="0">
                  <a:latin typeface="小塚ゴシック Pro M" panose="020B0700000000000000" pitchFamily="34" charset="-128"/>
                  <a:ea typeface="小塚ゴシック Pro M" panose="020B0700000000000000" pitchFamily="34" charset="-128"/>
                </a:rPr>
                <a:t>安全でおいしいから楽しい！</a:t>
              </a:r>
              <a:endParaRPr lang="en-US" altLang="ja-JP" sz="2000" dirty="0">
                <a:latin typeface="小塚ゴシック Pro M" panose="020B0700000000000000" pitchFamily="34" charset="-128"/>
                <a:ea typeface="小塚ゴシック Pro M" panose="020B0700000000000000" pitchFamily="34" charset="-128"/>
              </a:endParaRPr>
            </a:p>
            <a:p>
              <a:pPr marL="0" lvl="1">
                <a:lnSpc>
                  <a:spcPts val="3000"/>
                </a:lnSpc>
                <a:spcBef>
                  <a:spcPct val="0"/>
                </a:spcBef>
                <a:spcAft>
                  <a:spcPct val="15000"/>
                </a:spcAft>
              </a:pPr>
              <a:r>
                <a:rPr lang="ja-JP" altLang="en-US" sz="2000" dirty="0">
                  <a:latin typeface="小塚ゴシック Pro M" panose="020B0700000000000000" pitchFamily="34" charset="-128"/>
                  <a:ea typeface="小塚ゴシック Pro M" panose="020B0700000000000000" pitchFamily="34" charset="-128"/>
                </a:rPr>
                <a:t>皆とゆっくり笑顔で食べることができる</a:t>
              </a:r>
            </a:p>
          </p:txBody>
        </p:sp>
        <p:sp>
          <p:nvSpPr>
            <p:cNvPr id="15" name="テキスト ボックス 14"/>
            <p:cNvSpPr txBox="1"/>
            <p:nvPr/>
          </p:nvSpPr>
          <p:spPr>
            <a:xfrm>
              <a:off x="1104058" y="4081362"/>
              <a:ext cx="2544286" cy="830997"/>
            </a:xfrm>
            <a:prstGeom prst="rect">
              <a:avLst/>
            </a:prstGeom>
            <a:noFill/>
          </p:spPr>
          <p:txBody>
            <a:bodyPr wrap="none" rtlCol="0">
              <a:spAutoFit/>
            </a:bodyPr>
            <a:lstStyle/>
            <a:p>
              <a:pPr lvl="0"/>
              <a:r>
                <a:rPr lang="ja-JP" altLang="en-US" sz="4800" b="1" dirty="0" smtClean="0">
                  <a:ln w="19050">
                    <a:noFill/>
                  </a:ln>
                  <a:solidFill>
                    <a:srgbClr val="DBD600"/>
                  </a:solidFill>
                  <a:latin typeface="小塚ゴシック Pro H" panose="020B0800000000000000" pitchFamily="34" charset="-128"/>
                  <a:ea typeface="小塚ゴシック Pro H" panose="020B0800000000000000" pitchFamily="34" charset="-128"/>
                </a:rPr>
                <a:t>楽  し  い</a:t>
              </a:r>
              <a:endParaRPr lang="ja-JP" altLang="en-US" sz="4800" b="1" dirty="0">
                <a:ln w="19050">
                  <a:noFill/>
                </a:ln>
                <a:solidFill>
                  <a:srgbClr val="DBD600"/>
                </a:solidFill>
                <a:latin typeface="小塚ゴシック Pro H" panose="020B0800000000000000" pitchFamily="34" charset="-128"/>
                <a:ea typeface="小塚ゴシック Pro H" panose="020B0800000000000000" pitchFamily="34" charset="-128"/>
              </a:endParaRPr>
            </a:p>
          </p:txBody>
        </p:sp>
      </p:grpSp>
      <p:grpSp>
        <p:nvGrpSpPr>
          <p:cNvPr id="16" name="グループ化 15"/>
          <p:cNvGrpSpPr/>
          <p:nvPr/>
        </p:nvGrpSpPr>
        <p:grpSpPr>
          <a:xfrm>
            <a:off x="870268" y="5378555"/>
            <a:ext cx="7442668" cy="1029104"/>
            <a:chOff x="949054" y="5426971"/>
            <a:chExt cx="7442668" cy="877325"/>
          </a:xfrm>
          <a:solidFill>
            <a:schemeClr val="accent1">
              <a:lumMod val="20000"/>
              <a:lumOff val="80000"/>
            </a:schemeClr>
          </a:solidFill>
        </p:grpSpPr>
        <p:sp>
          <p:nvSpPr>
            <p:cNvPr id="17" name="角丸四角形 16"/>
            <p:cNvSpPr/>
            <p:nvPr/>
          </p:nvSpPr>
          <p:spPr>
            <a:xfrm>
              <a:off x="949054" y="5426971"/>
              <a:ext cx="7442668" cy="8773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018543" y="5475553"/>
              <a:ext cx="4031873" cy="757633"/>
            </a:xfrm>
            <a:prstGeom prst="rect">
              <a:avLst/>
            </a:prstGeom>
            <a:noFill/>
          </p:spPr>
          <p:txBody>
            <a:bodyPr wrap="none" rtlCol="0">
              <a:spAutoFit/>
            </a:bodyPr>
            <a:lstStyle/>
            <a:p>
              <a:pPr marL="0" lvl="1">
                <a:lnSpc>
                  <a:spcPts val="3000"/>
                </a:lnSpc>
                <a:spcBef>
                  <a:spcPct val="0"/>
                </a:spcBef>
                <a:spcAft>
                  <a:spcPct val="15000"/>
                </a:spcAft>
              </a:pPr>
              <a:r>
                <a:rPr lang="ja-JP" altLang="en-US" sz="2000" dirty="0">
                  <a:latin typeface="小塚ゴシック Pro M" panose="020B0700000000000000" pitchFamily="34" charset="-128"/>
                  <a:ea typeface="小塚ゴシック Pro M" panose="020B0700000000000000" pitchFamily="34" charset="-128"/>
                </a:rPr>
                <a:t>肥満予防や頭の働きを活発にする</a:t>
              </a:r>
              <a:endParaRPr lang="en-US" altLang="ja-JP" sz="2000" dirty="0">
                <a:latin typeface="小塚ゴシック Pro M" panose="020B0700000000000000" pitchFamily="34" charset="-128"/>
                <a:ea typeface="小塚ゴシック Pro M" panose="020B0700000000000000" pitchFamily="34" charset="-128"/>
              </a:endParaRPr>
            </a:p>
            <a:p>
              <a:pPr marL="0" lvl="1">
                <a:lnSpc>
                  <a:spcPts val="3000"/>
                </a:lnSpc>
                <a:spcBef>
                  <a:spcPct val="0"/>
                </a:spcBef>
                <a:spcAft>
                  <a:spcPct val="15000"/>
                </a:spcAft>
              </a:pPr>
              <a:r>
                <a:rPr lang="ja-JP" altLang="en-US" sz="2000" dirty="0">
                  <a:latin typeface="小塚ゴシック Pro M" panose="020B0700000000000000" pitchFamily="34" charset="-128"/>
                  <a:ea typeface="小塚ゴシック Pro M" panose="020B0700000000000000" pitchFamily="34" charset="-128"/>
                </a:rPr>
                <a:t>運動時力が発揮できる</a:t>
              </a:r>
            </a:p>
          </p:txBody>
        </p:sp>
      </p:grpSp>
      <p:sp>
        <p:nvSpPr>
          <p:cNvPr id="19" name="テキスト ボックス 18"/>
          <p:cNvSpPr txBox="1"/>
          <p:nvPr/>
        </p:nvSpPr>
        <p:spPr>
          <a:xfrm>
            <a:off x="1014320" y="5576663"/>
            <a:ext cx="2544286" cy="830997"/>
          </a:xfrm>
          <a:prstGeom prst="rect">
            <a:avLst/>
          </a:prstGeom>
          <a:noFill/>
        </p:spPr>
        <p:txBody>
          <a:bodyPr wrap="none" rtlCol="0">
            <a:spAutoFit/>
          </a:bodyPr>
          <a:lstStyle/>
          <a:p>
            <a:pPr lvl="0"/>
            <a:r>
              <a:rPr lang="ja-JP" altLang="en-US" sz="4800" b="1" dirty="0" smtClean="0">
                <a:ln w="19050">
                  <a:noFill/>
                </a:ln>
                <a:solidFill>
                  <a:srgbClr val="83BA20"/>
                </a:solidFill>
                <a:latin typeface="小塚ゴシック Pro H" panose="020B0800000000000000" pitchFamily="34" charset="-128"/>
                <a:ea typeface="小塚ゴシック Pro H" panose="020B0800000000000000" pitchFamily="34" charset="-128"/>
              </a:rPr>
              <a:t>健　    康</a:t>
            </a:r>
            <a:endParaRPr lang="ja-JP" altLang="en-US" sz="4800" b="1" dirty="0">
              <a:ln w="19050">
                <a:noFill/>
              </a:ln>
              <a:solidFill>
                <a:srgbClr val="83BA20"/>
              </a:solidFill>
              <a:latin typeface="小塚ゴシック Pro H" panose="020B0800000000000000" pitchFamily="34" charset="-128"/>
              <a:ea typeface="小塚ゴシック Pro H" panose="020B0800000000000000" pitchFamily="34" charset="-128"/>
            </a:endParaRPr>
          </a:p>
        </p:txBody>
      </p:sp>
    </p:spTree>
    <p:extLst>
      <p:ext uri="{BB962C8B-B14F-4D97-AF65-F5344CB8AC3E}">
        <p14:creationId xmlns:p14="http://schemas.microsoft.com/office/powerpoint/2010/main" val="192294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リーフォーム 1"/>
          <p:cNvSpPr/>
          <p:nvPr/>
        </p:nvSpPr>
        <p:spPr>
          <a:xfrm>
            <a:off x="556444" y="1254805"/>
            <a:ext cx="2135146" cy="1281088"/>
          </a:xfrm>
          <a:custGeom>
            <a:avLst/>
            <a:gdLst>
              <a:gd name="connsiteX0" fmla="*/ 0 w 2135146"/>
              <a:gd name="connsiteY0" fmla="*/ 128109 h 1281088"/>
              <a:gd name="connsiteX1" fmla="*/ 128109 w 2135146"/>
              <a:gd name="connsiteY1" fmla="*/ 0 h 1281088"/>
              <a:gd name="connsiteX2" fmla="*/ 2007037 w 2135146"/>
              <a:gd name="connsiteY2" fmla="*/ 0 h 1281088"/>
              <a:gd name="connsiteX3" fmla="*/ 2135146 w 2135146"/>
              <a:gd name="connsiteY3" fmla="*/ 128109 h 1281088"/>
              <a:gd name="connsiteX4" fmla="*/ 2135146 w 2135146"/>
              <a:gd name="connsiteY4" fmla="*/ 1152979 h 1281088"/>
              <a:gd name="connsiteX5" fmla="*/ 2007037 w 2135146"/>
              <a:gd name="connsiteY5" fmla="*/ 1281088 h 1281088"/>
              <a:gd name="connsiteX6" fmla="*/ 128109 w 2135146"/>
              <a:gd name="connsiteY6" fmla="*/ 1281088 h 1281088"/>
              <a:gd name="connsiteX7" fmla="*/ 0 w 2135146"/>
              <a:gd name="connsiteY7" fmla="*/ 1152979 h 1281088"/>
              <a:gd name="connsiteX8" fmla="*/ 0 w 2135146"/>
              <a:gd name="connsiteY8" fmla="*/ 128109 h 12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46" h="1281088">
                <a:moveTo>
                  <a:pt x="0" y="128109"/>
                </a:moveTo>
                <a:cubicBezTo>
                  <a:pt x="0" y="57356"/>
                  <a:pt x="57356" y="0"/>
                  <a:pt x="128109" y="0"/>
                </a:cubicBezTo>
                <a:lnTo>
                  <a:pt x="2007037" y="0"/>
                </a:lnTo>
                <a:cubicBezTo>
                  <a:pt x="2077790" y="0"/>
                  <a:pt x="2135146" y="57356"/>
                  <a:pt x="2135146" y="128109"/>
                </a:cubicBezTo>
                <a:lnTo>
                  <a:pt x="2135146" y="1152979"/>
                </a:lnTo>
                <a:cubicBezTo>
                  <a:pt x="2135146" y="1223732"/>
                  <a:pt x="2077790" y="1281088"/>
                  <a:pt x="2007037" y="1281088"/>
                </a:cubicBezTo>
                <a:lnTo>
                  <a:pt x="128109" y="1281088"/>
                </a:lnTo>
                <a:cubicBezTo>
                  <a:pt x="57356" y="1281088"/>
                  <a:pt x="0" y="1223732"/>
                  <a:pt x="0" y="1152979"/>
                </a:cubicBezTo>
                <a:lnTo>
                  <a:pt x="0" y="128109"/>
                </a:ln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113722" tIns="113722" rIns="113722" bIns="113722"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おっぱいの時</a:t>
            </a:r>
            <a:endParaRPr kumimoji="1" lang="en-US" altLang="ja-JP" sz="2000" kern="1200" dirty="0" smtClean="0">
              <a:solidFill>
                <a:schemeClr val="tx1"/>
              </a:solidFill>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歯はいらない</a:t>
            </a:r>
            <a:endParaRPr kumimoji="1" lang="ja-JP" altLang="en-US" sz="2000" kern="1200" dirty="0">
              <a:solidFill>
                <a:schemeClr val="tx1"/>
              </a:solidFill>
              <a:latin typeface="小塚ゴシック Pro M" panose="020B0700000000000000" pitchFamily="34" charset="-128"/>
              <a:ea typeface="小塚ゴシック Pro M" panose="020B0700000000000000" pitchFamily="34" charset="-128"/>
            </a:endParaRPr>
          </a:p>
        </p:txBody>
      </p:sp>
      <p:sp>
        <p:nvSpPr>
          <p:cNvPr id="3" name="フリーフォーム 2"/>
          <p:cNvSpPr/>
          <p:nvPr/>
        </p:nvSpPr>
        <p:spPr>
          <a:xfrm>
            <a:off x="2941054" y="1630591"/>
            <a:ext cx="452651" cy="529516"/>
          </a:xfrm>
          <a:custGeom>
            <a:avLst/>
            <a:gdLst>
              <a:gd name="connsiteX0" fmla="*/ 0 w 452651"/>
              <a:gd name="connsiteY0" fmla="*/ 105903 h 529516"/>
              <a:gd name="connsiteX1" fmla="*/ 226326 w 452651"/>
              <a:gd name="connsiteY1" fmla="*/ 105903 h 529516"/>
              <a:gd name="connsiteX2" fmla="*/ 226326 w 452651"/>
              <a:gd name="connsiteY2" fmla="*/ 0 h 529516"/>
              <a:gd name="connsiteX3" fmla="*/ 452651 w 452651"/>
              <a:gd name="connsiteY3" fmla="*/ 264758 h 529516"/>
              <a:gd name="connsiteX4" fmla="*/ 226326 w 452651"/>
              <a:gd name="connsiteY4" fmla="*/ 529516 h 529516"/>
              <a:gd name="connsiteX5" fmla="*/ 226326 w 452651"/>
              <a:gd name="connsiteY5" fmla="*/ 423613 h 529516"/>
              <a:gd name="connsiteX6" fmla="*/ 0 w 452651"/>
              <a:gd name="connsiteY6" fmla="*/ 423613 h 529516"/>
              <a:gd name="connsiteX7" fmla="*/ 0 w 452651"/>
              <a:gd name="connsiteY7" fmla="*/ 105903 h 5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1" h="529516">
                <a:moveTo>
                  <a:pt x="0" y="105903"/>
                </a:moveTo>
                <a:lnTo>
                  <a:pt x="226326" y="105903"/>
                </a:lnTo>
                <a:lnTo>
                  <a:pt x="226326" y="0"/>
                </a:lnTo>
                <a:lnTo>
                  <a:pt x="452651" y="264758"/>
                </a:lnTo>
                <a:lnTo>
                  <a:pt x="226326" y="529516"/>
                </a:lnTo>
                <a:lnTo>
                  <a:pt x="226326" y="423613"/>
                </a:lnTo>
                <a:lnTo>
                  <a:pt x="0" y="423613"/>
                </a:lnTo>
                <a:lnTo>
                  <a:pt x="0" y="105903"/>
                </a:lnTo>
                <a:close/>
              </a:path>
            </a:pathLst>
          </a:custGeom>
          <a:solidFill>
            <a:schemeClr val="accent1">
              <a:lumMod val="40000"/>
              <a:lumOff val="60000"/>
            </a:schemeClr>
          </a:solidFill>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spcFirstLastPara="0" vert="horz" wrap="square" lIns="0" tIns="105903" rIns="135795" bIns="105903"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4" name="フリーフォーム 3"/>
          <p:cNvSpPr/>
          <p:nvPr/>
        </p:nvSpPr>
        <p:spPr>
          <a:xfrm>
            <a:off x="3624999" y="1254805"/>
            <a:ext cx="2135146" cy="1281088"/>
          </a:xfrm>
          <a:custGeom>
            <a:avLst/>
            <a:gdLst>
              <a:gd name="connsiteX0" fmla="*/ 0 w 2135146"/>
              <a:gd name="connsiteY0" fmla="*/ 128109 h 1281088"/>
              <a:gd name="connsiteX1" fmla="*/ 128109 w 2135146"/>
              <a:gd name="connsiteY1" fmla="*/ 0 h 1281088"/>
              <a:gd name="connsiteX2" fmla="*/ 2007037 w 2135146"/>
              <a:gd name="connsiteY2" fmla="*/ 0 h 1281088"/>
              <a:gd name="connsiteX3" fmla="*/ 2135146 w 2135146"/>
              <a:gd name="connsiteY3" fmla="*/ 128109 h 1281088"/>
              <a:gd name="connsiteX4" fmla="*/ 2135146 w 2135146"/>
              <a:gd name="connsiteY4" fmla="*/ 1152979 h 1281088"/>
              <a:gd name="connsiteX5" fmla="*/ 2007037 w 2135146"/>
              <a:gd name="connsiteY5" fmla="*/ 1281088 h 1281088"/>
              <a:gd name="connsiteX6" fmla="*/ 128109 w 2135146"/>
              <a:gd name="connsiteY6" fmla="*/ 1281088 h 1281088"/>
              <a:gd name="connsiteX7" fmla="*/ 0 w 2135146"/>
              <a:gd name="connsiteY7" fmla="*/ 1152979 h 1281088"/>
              <a:gd name="connsiteX8" fmla="*/ 0 w 2135146"/>
              <a:gd name="connsiteY8" fmla="*/ 128109 h 12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46" h="1281088">
                <a:moveTo>
                  <a:pt x="0" y="128109"/>
                </a:moveTo>
                <a:cubicBezTo>
                  <a:pt x="0" y="57356"/>
                  <a:pt x="57356" y="0"/>
                  <a:pt x="128109" y="0"/>
                </a:cubicBezTo>
                <a:lnTo>
                  <a:pt x="2007037" y="0"/>
                </a:lnTo>
                <a:cubicBezTo>
                  <a:pt x="2077790" y="0"/>
                  <a:pt x="2135146" y="57356"/>
                  <a:pt x="2135146" y="128109"/>
                </a:cubicBezTo>
                <a:lnTo>
                  <a:pt x="2135146" y="1152979"/>
                </a:lnTo>
                <a:cubicBezTo>
                  <a:pt x="2135146" y="1223732"/>
                  <a:pt x="2077790" y="1281088"/>
                  <a:pt x="2007037" y="1281088"/>
                </a:cubicBezTo>
                <a:lnTo>
                  <a:pt x="128109" y="1281088"/>
                </a:lnTo>
                <a:cubicBezTo>
                  <a:pt x="57356" y="1281088"/>
                  <a:pt x="0" y="1223732"/>
                  <a:pt x="0" y="1152979"/>
                </a:cubicBezTo>
                <a:lnTo>
                  <a:pt x="0" y="128109"/>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shade val="50000"/>
              <a:hueOff val="-236469"/>
              <a:satOff val="3113"/>
              <a:lumOff val="18647"/>
              <a:alphaOff val="0"/>
            </a:schemeClr>
          </a:fillRef>
          <a:effectRef idx="0">
            <a:schemeClr val="accent2">
              <a:shade val="50000"/>
              <a:hueOff val="-236469"/>
              <a:satOff val="3113"/>
              <a:lumOff val="18647"/>
              <a:alphaOff val="0"/>
            </a:schemeClr>
          </a:effectRef>
          <a:fontRef idx="minor">
            <a:schemeClr val="lt1"/>
          </a:fontRef>
        </p:style>
        <p:txBody>
          <a:bodyPr spcFirstLastPara="0" vert="horz" wrap="square" lIns="113722" tIns="113722" rIns="113722" bIns="113722"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乳前歯と</a:t>
            </a:r>
            <a:endParaRPr kumimoji="1" lang="en-US" altLang="ja-JP" sz="2000" kern="1200" dirty="0" smtClean="0">
              <a:solidFill>
                <a:schemeClr val="tx1"/>
              </a:solidFill>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はぐきで</a:t>
            </a:r>
            <a:endParaRPr kumimoji="1" lang="en-US" altLang="ja-JP" sz="2000" kern="1200" dirty="0" smtClean="0">
              <a:solidFill>
                <a:schemeClr val="tx1"/>
              </a:solidFill>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食べる</a:t>
            </a:r>
            <a:endParaRPr kumimoji="1" lang="ja-JP" altLang="en-US" sz="2000" kern="1200" dirty="0">
              <a:solidFill>
                <a:schemeClr val="tx1"/>
              </a:solidFill>
              <a:latin typeface="小塚ゴシック Pro M" panose="020B0700000000000000" pitchFamily="34" charset="-128"/>
              <a:ea typeface="小塚ゴシック Pro M" panose="020B0700000000000000" pitchFamily="34" charset="-128"/>
            </a:endParaRPr>
          </a:p>
        </p:txBody>
      </p:sp>
      <p:sp>
        <p:nvSpPr>
          <p:cNvPr id="5" name="フリーフォーム 4"/>
          <p:cNvSpPr/>
          <p:nvPr/>
        </p:nvSpPr>
        <p:spPr>
          <a:xfrm rot="2499559">
            <a:off x="5960848" y="2477746"/>
            <a:ext cx="452651" cy="529516"/>
          </a:xfrm>
          <a:custGeom>
            <a:avLst/>
            <a:gdLst>
              <a:gd name="connsiteX0" fmla="*/ 0 w 452651"/>
              <a:gd name="connsiteY0" fmla="*/ 105903 h 529516"/>
              <a:gd name="connsiteX1" fmla="*/ 226326 w 452651"/>
              <a:gd name="connsiteY1" fmla="*/ 105903 h 529516"/>
              <a:gd name="connsiteX2" fmla="*/ 226326 w 452651"/>
              <a:gd name="connsiteY2" fmla="*/ 0 h 529516"/>
              <a:gd name="connsiteX3" fmla="*/ 452651 w 452651"/>
              <a:gd name="connsiteY3" fmla="*/ 264758 h 529516"/>
              <a:gd name="connsiteX4" fmla="*/ 226326 w 452651"/>
              <a:gd name="connsiteY4" fmla="*/ 529516 h 529516"/>
              <a:gd name="connsiteX5" fmla="*/ 226326 w 452651"/>
              <a:gd name="connsiteY5" fmla="*/ 423613 h 529516"/>
              <a:gd name="connsiteX6" fmla="*/ 0 w 452651"/>
              <a:gd name="connsiteY6" fmla="*/ 423613 h 529516"/>
              <a:gd name="connsiteX7" fmla="*/ 0 w 452651"/>
              <a:gd name="connsiteY7" fmla="*/ 105903 h 5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1" h="529516">
                <a:moveTo>
                  <a:pt x="0" y="105903"/>
                </a:moveTo>
                <a:lnTo>
                  <a:pt x="226326" y="105903"/>
                </a:lnTo>
                <a:lnTo>
                  <a:pt x="226326" y="0"/>
                </a:lnTo>
                <a:lnTo>
                  <a:pt x="452651" y="264758"/>
                </a:lnTo>
                <a:lnTo>
                  <a:pt x="226326" y="529516"/>
                </a:lnTo>
                <a:lnTo>
                  <a:pt x="226326" y="423613"/>
                </a:lnTo>
                <a:lnTo>
                  <a:pt x="0" y="423613"/>
                </a:lnTo>
                <a:lnTo>
                  <a:pt x="0" y="105903"/>
                </a:lnTo>
                <a:close/>
              </a:path>
            </a:pathLst>
          </a:custGeom>
          <a:solidFill>
            <a:schemeClr val="accent1">
              <a:lumMod val="60000"/>
              <a:lumOff val="40000"/>
            </a:schemeClr>
          </a:solidFill>
        </p:spPr>
        <p:style>
          <a:lnRef idx="0">
            <a:schemeClr val="accent2">
              <a:shade val="90000"/>
              <a:hueOff val="-287340"/>
              <a:satOff val="204"/>
              <a:lumOff val="16057"/>
              <a:alphaOff val="0"/>
            </a:schemeClr>
          </a:lnRef>
          <a:fillRef idx="1">
            <a:schemeClr val="accent2">
              <a:shade val="90000"/>
              <a:hueOff val="-287340"/>
              <a:satOff val="204"/>
              <a:lumOff val="16057"/>
              <a:alphaOff val="0"/>
            </a:schemeClr>
          </a:fillRef>
          <a:effectRef idx="0">
            <a:schemeClr val="accent2">
              <a:shade val="90000"/>
              <a:hueOff val="-287340"/>
              <a:satOff val="204"/>
              <a:lumOff val="16057"/>
              <a:alphaOff val="0"/>
            </a:schemeClr>
          </a:effectRef>
          <a:fontRef idx="minor">
            <a:schemeClr val="lt1"/>
          </a:fontRef>
        </p:style>
        <p:txBody>
          <a:bodyPr spcFirstLastPara="0" vert="horz" wrap="square" lIns="0" tIns="105903" rIns="135795" bIns="105903"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6" name="フリーフォーム 5"/>
          <p:cNvSpPr/>
          <p:nvPr/>
        </p:nvSpPr>
        <p:spPr>
          <a:xfrm>
            <a:off x="6608199" y="2803126"/>
            <a:ext cx="2135146" cy="1281088"/>
          </a:xfrm>
          <a:custGeom>
            <a:avLst/>
            <a:gdLst>
              <a:gd name="connsiteX0" fmla="*/ 0 w 2135146"/>
              <a:gd name="connsiteY0" fmla="*/ 128109 h 1281088"/>
              <a:gd name="connsiteX1" fmla="*/ 128109 w 2135146"/>
              <a:gd name="connsiteY1" fmla="*/ 0 h 1281088"/>
              <a:gd name="connsiteX2" fmla="*/ 2007037 w 2135146"/>
              <a:gd name="connsiteY2" fmla="*/ 0 h 1281088"/>
              <a:gd name="connsiteX3" fmla="*/ 2135146 w 2135146"/>
              <a:gd name="connsiteY3" fmla="*/ 128109 h 1281088"/>
              <a:gd name="connsiteX4" fmla="*/ 2135146 w 2135146"/>
              <a:gd name="connsiteY4" fmla="*/ 1152979 h 1281088"/>
              <a:gd name="connsiteX5" fmla="*/ 2007037 w 2135146"/>
              <a:gd name="connsiteY5" fmla="*/ 1281088 h 1281088"/>
              <a:gd name="connsiteX6" fmla="*/ 128109 w 2135146"/>
              <a:gd name="connsiteY6" fmla="*/ 1281088 h 1281088"/>
              <a:gd name="connsiteX7" fmla="*/ 0 w 2135146"/>
              <a:gd name="connsiteY7" fmla="*/ 1152979 h 1281088"/>
              <a:gd name="connsiteX8" fmla="*/ 0 w 2135146"/>
              <a:gd name="connsiteY8" fmla="*/ 128109 h 12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46" h="1281088">
                <a:moveTo>
                  <a:pt x="0" y="128109"/>
                </a:moveTo>
                <a:cubicBezTo>
                  <a:pt x="0" y="57356"/>
                  <a:pt x="57356" y="0"/>
                  <a:pt x="128109" y="0"/>
                </a:cubicBezTo>
                <a:lnTo>
                  <a:pt x="2007037" y="0"/>
                </a:lnTo>
                <a:cubicBezTo>
                  <a:pt x="2077790" y="0"/>
                  <a:pt x="2135146" y="57356"/>
                  <a:pt x="2135146" y="128109"/>
                </a:cubicBezTo>
                <a:lnTo>
                  <a:pt x="2135146" y="1152979"/>
                </a:lnTo>
                <a:cubicBezTo>
                  <a:pt x="2135146" y="1223732"/>
                  <a:pt x="2077790" y="1281088"/>
                  <a:pt x="2007037" y="1281088"/>
                </a:cubicBezTo>
                <a:lnTo>
                  <a:pt x="128109" y="1281088"/>
                </a:lnTo>
                <a:cubicBezTo>
                  <a:pt x="57356" y="1281088"/>
                  <a:pt x="0" y="1223732"/>
                  <a:pt x="0" y="1152979"/>
                </a:cubicBezTo>
                <a:lnTo>
                  <a:pt x="0" y="128109"/>
                </a:lnTo>
                <a:close/>
              </a:path>
            </a:pathLst>
          </a:custGeom>
          <a:solidFill>
            <a:schemeClr val="accent1">
              <a:lumMod val="60000"/>
              <a:lumOff val="40000"/>
            </a:schemeClr>
          </a:solidFill>
          <a:ln>
            <a:noFill/>
          </a:ln>
        </p:spPr>
        <p:style>
          <a:lnRef idx="2">
            <a:schemeClr val="lt1">
              <a:hueOff val="0"/>
              <a:satOff val="0"/>
              <a:lumOff val="0"/>
              <a:alphaOff val="0"/>
            </a:schemeClr>
          </a:lnRef>
          <a:fillRef idx="1">
            <a:schemeClr val="accent2">
              <a:shade val="50000"/>
              <a:hueOff val="-472938"/>
              <a:satOff val="6226"/>
              <a:lumOff val="37294"/>
              <a:alphaOff val="0"/>
            </a:schemeClr>
          </a:fillRef>
          <a:effectRef idx="0">
            <a:schemeClr val="accent2">
              <a:shade val="50000"/>
              <a:hueOff val="-472938"/>
              <a:satOff val="6226"/>
              <a:lumOff val="37294"/>
              <a:alphaOff val="0"/>
            </a:schemeClr>
          </a:effectRef>
          <a:fontRef idx="minor">
            <a:schemeClr val="lt1"/>
          </a:fontRef>
        </p:style>
        <p:txBody>
          <a:bodyPr spcFirstLastPara="0" vert="horz" wrap="square" lIns="113722" tIns="113722" rIns="113722" bIns="113722"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乳臼歯で</a:t>
            </a:r>
            <a:endParaRPr kumimoji="1" lang="en-US" altLang="ja-JP" sz="2000" kern="1200" dirty="0" smtClean="0">
              <a:solidFill>
                <a:schemeClr val="tx1"/>
              </a:solidFill>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solidFill>
                  <a:schemeClr val="tx1"/>
                </a:solidFill>
                <a:latin typeface="小塚ゴシック Pro M" panose="020B0700000000000000" pitchFamily="34" charset="-128"/>
                <a:ea typeface="小塚ゴシック Pro M" panose="020B0700000000000000" pitchFamily="34" charset="-128"/>
              </a:rPr>
              <a:t>食べる</a:t>
            </a:r>
            <a:endParaRPr kumimoji="1" lang="ja-JP" altLang="en-US" sz="2000" kern="1200" dirty="0">
              <a:solidFill>
                <a:schemeClr val="tx1"/>
              </a:solidFill>
              <a:latin typeface="小塚ゴシック Pro M" panose="020B0700000000000000" pitchFamily="34" charset="-128"/>
              <a:ea typeface="小塚ゴシック Pro M" panose="020B0700000000000000" pitchFamily="34" charset="-128"/>
            </a:endParaRPr>
          </a:p>
        </p:txBody>
      </p:sp>
      <p:sp>
        <p:nvSpPr>
          <p:cNvPr id="7" name="フリーフォーム 6"/>
          <p:cNvSpPr/>
          <p:nvPr/>
        </p:nvSpPr>
        <p:spPr>
          <a:xfrm>
            <a:off x="7393680" y="4384291"/>
            <a:ext cx="529517" cy="452652"/>
          </a:xfrm>
          <a:custGeom>
            <a:avLst/>
            <a:gdLst>
              <a:gd name="connsiteX0" fmla="*/ 0 w 452651"/>
              <a:gd name="connsiteY0" fmla="*/ 105903 h 529516"/>
              <a:gd name="connsiteX1" fmla="*/ 226326 w 452651"/>
              <a:gd name="connsiteY1" fmla="*/ 105903 h 529516"/>
              <a:gd name="connsiteX2" fmla="*/ 226326 w 452651"/>
              <a:gd name="connsiteY2" fmla="*/ 0 h 529516"/>
              <a:gd name="connsiteX3" fmla="*/ 452651 w 452651"/>
              <a:gd name="connsiteY3" fmla="*/ 264758 h 529516"/>
              <a:gd name="connsiteX4" fmla="*/ 226326 w 452651"/>
              <a:gd name="connsiteY4" fmla="*/ 529516 h 529516"/>
              <a:gd name="connsiteX5" fmla="*/ 226326 w 452651"/>
              <a:gd name="connsiteY5" fmla="*/ 423613 h 529516"/>
              <a:gd name="connsiteX6" fmla="*/ 0 w 452651"/>
              <a:gd name="connsiteY6" fmla="*/ 423613 h 529516"/>
              <a:gd name="connsiteX7" fmla="*/ 0 w 452651"/>
              <a:gd name="connsiteY7" fmla="*/ 105903 h 5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1" h="529516">
                <a:moveTo>
                  <a:pt x="362121" y="1"/>
                </a:moveTo>
                <a:lnTo>
                  <a:pt x="362121" y="264759"/>
                </a:lnTo>
                <a:lnTo>
                  <a:pt x="452651" y="264759"/>
                </a:lnTo>
                <a:lnTo>
                  <a:pt x="226326" y="529515"/>
                </a:lnTo>
                <a:lnTo>
                  <a:pt x="0" y="264759"/>
                </a:lnTo>
                <a:lnTo>
                  <a:pt x="90530" y="264759"/>
                </a:lnTo>
                <a:lnTo>
                  <a:pt x="90530" y="1"/>
                </a:lnTo>
                <a:lnTo>
                  <a:pt x="362121" y="1"/>
                </a:lnTo>
                <a:close/>
              </a:path>
            </a:pathLst>
          </a:custGeom>
          <a:solidFill>
            <a:schemeClr val="accent1">
              <a:lumMod val="75000"/>
            </a:schemeClr>
          </a:solidFill>
        </p:spPr>
        <p:style>
          <a:lnRef idx="0">
            <a:schemeClr val="accent2">
              <a:shade val="90000"/>
              <a:hueOff val="-574681"/>
              <a:satOff val="409"/>
              <a:lumOff val="32114"/>
              <a:alphaOff val="0"/>
            </a:schemeClr>
          </a:lnRef>
          <a:fillRef idx="1">
            <a:schemeClr val="accent2">
              <a:shade val="90000"/>
              <a:hueOff val="-574681"/>
              <a:satOff val="409"/>
              <a:lumOff val="32114"/>
              <a:alphaOff val="0"/>
            </a:schemeClr>
          </a:fillRef>
          <a:effectRef idx="0">
            <a:schemeClr val="accent2">
              <a:shade val="90000"/>
              <a:hueOff val="-574681"/>
              <a:satOff val="409"/>
              <a:lumOff val="32114"/>
              <a:alphaOff val="0"/>
            </a:schemeClr>
          </a:effectRef>
          <a:fontRef idx="minor">
            <a:schemeClr val="lt1"/>
          </a:fontRef>
        </p:style>
        <p:txBody>
          <a:bodyPr spcFirstLastPara="0" vert="horz" wrap="square" lIns="105904" tIns="1" rIns="105903" bIns="135795"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8" name="フリーフォーム 7"/>
          <p:cNvSpPr/>
          <p:nvPr/>
        </p:nvSpPr>
        <p:spPr>
          <a:xfrm>
            <a:off x="6614204" y="5090005"/>
            <a:ext cx="2135146" cy="1281088"/>
          </a:xfrm>
          <a:custGeom>
            <a:avLst/>
            <a:gdLst>
              <a:gd name="connsiteX0" fmla="*/ 0 w 2135146"/>
              <a:gd name="connsiteY0" fmla="*/ 128109 h 1281088"/>
              <a:gd name="connsiteX1" fmla="*/ 128109 w 2135146"/>
              <a:gd name="connsiteY1" fmla="*/ 0 h 1281088"/>
              <a:gd name="connsiteX2" fmla="*/ 2007037 w 2135146"/>
              <a:gd name="connsiteY2" fmla="*/ 0 h 1281088"/>
              <a:gd name="connsiteX3" fmla="*/ 2135146 w 2135146"/>
              <a:gd name="connsiteY3" fmla="*/ 128109 h 1281088"/>
              <a:gd name="connsiteX4" fmla="*/ 2135146 w 2135146"/>
              <a:gd name="connsiteY4" fmla="*/ 1152979 h 1281088"/>
              <a:gd name="connsiteX5" fmla="*/ 2007037 w 2135146"/>
              <a:gd name="connsiteY5" fmla="*/ 1281088 h 1281088"/>
              <a:gd name="connsiteX6" fmla="*/ 128109 w 2135146"/>
              <a:gd name="connsiteY6" fmla="*/ 1281088 h 1281088"/>
              <a:gd name="connsiteX7" fmla="*/ 0 w 2135146"/>
              <a:gd name="connsiteY7" fmla="*/ 1152979 h 1281088"/>
              <a:gd name="connsiteX8" fmla="*/ 0 w 2135146"/>
              <a:gd name="connsiteY8" fmla="*/ 128109 h 12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46" h="1281088">
                <a:moveTo>
                  <a:pt x="0" y="128109"/>
                </a:moveTo>
                <a:cubicBezTo>
                  <a:pt x="0" y="57356"/>
                  <a:pt x="57356" y="0"/>
                  <a:pt x="128109" y="0"/>
                </a:cubicBezTo>
                <a:lnTo>
                  <a:pt x="2007037" y="0"/>
                </a:lnTo>
                <a:cubicBezTo>
                  <a:pt x="2077790" y="0"/>
                  <a:pt x="2135146" y="57356"/>
                  <a:pt x="2135146" y="128109"/>
                </a:cubicBezTo>
                <a:lnTo>
                  <a:pt x="2135146" y="1152979"/>
                </a:lnTo>
                <a:cubicBezTo>
                  <a:pt x="2135146" y="1223732"/>
                  <a:pt x="2077790" y="1281088"/>
                  <a:pt x="2007037" y="1281088"/>
                </a:cubicBezTo>
                <a:lnTo>
                  <a:pt x="128109" y="1281088"/>
                </a:lnTo>
                <a:cubicBezTo>
                  <a:pt x="57356" y="1281088"/>
                  <a:pt x="0" y="1223732"/>
                  <a:pt x="0" y="1152979"/>
                </a:cubicBezTo>
                <a:lnTo>
                  <a:pt x="0" y="128109"/>
                </a:lnTo>
                <a:close/>
              </a:path>
            </a:pathLst>
          </a:custGeom>
          <a:solidFill>
            <a:schemeClr val="accent1">
              <a:lumMod val="75000"/>
            </a:schemeClr>
          </a:solidFill>
          <a:ln>
            <a:noFill/>
          </a:ln>
        </p:spPr>
        <p:style>
          <a:lnRef idx="2">
            <a:schemeClr val="lt1">
              <a:hueOff val="0"/>
              <a:satOff val="0"/>
              <a:lumOff val="0"/>
              <a:alphaOff val="0"/>
            </a:schemeClr>
          </a:lnRef>
          <a:fillRef idx="1">
            <a:schemeClr val="accent2">
              <a:shade val="50000"/>
              <a:hueOff val="-472938"/>
              <a:satOff val="6226"/>
              <a:lumOff val="37294"/>
              <a:alphaOff val="0"/>
            </a:schemeClr>
          </a:fillRef>
          <a:effectRef idx="0">
            <a:schemeClr val="accent2">
              <a:shade val="50000"/>
              <a:hueOff val="-472938"/>
              <a:satOff val="6226"/>
              <a:lumOff val="37294"/>
              <a:alphaOff val="0"/>
            </a:schemeClr>
          </a:effectRef>
          <a:fontRef idx="minor">
            <a:schemeClr val="lt1"/>
          </a:fontRef>
        </p:style>
        <p:txBody>
          <a:bodyPr spcFirstLastPara="0" vert="horz" wrap="square" lIns="113722" tIns="113722" rIns="113722" bIns="113722" numCol="1" spcCol="1270" anchor="ctr" anchorCtr="0">
            <a:noAutofit/>
          </a:bodyPr>
          <a:lstStyle/>
          <a:p>
            <a:pPr lvl="0" algn="ctr" defTabSz="889000">
              <a:lnSpc>
                <a:spcPct val="90000"/>
              </a:lnSpc>
              <a:spcBef>
                <a:spcPct val="0"/>
              </a:spcBef>
              <a:spcAft>
                <a:spcPct val="35000"/>
              </a:spcAft>
            </a:pPr>
            <a:r>
              <a:rPr lang="ja-JP" altLang="en-US" sz="2000" dirty="0" smtClean="0">
                <a:solidFill>
                  <a:schemeClr val="bg1"/>
                </a:solidFill>
                <a:latin typeface="小塚ゴシック Pro M" panose="020B0700000000000000" pitchFamily="34" charset="-128"/>
                <a:ea typeface="小塚ゴシック Pro M" panose="020B0700000000000000" pitchFamily="34" charset="-128"/>
              </a:rPr>
              <a:t>生</a:t>
            </a:r>
            <a:r>
              <a:rPr kumimoji="1" lang="ja-JP" altLang="en-US" sz="2000" kern="1200" dirty="0" smtClean="0">
                <a:solidFill>
                  <a:schemeClr val="bg1"/>
                </a:solidFill>
                <a:latin typeface="小塚ゴシック Pro M" panose="020B0700000000000000" pitchFamily="34" charset="-128"/>
                <a:ea typeface="小塚ゴシック Pro M" panose="020B0700000000000000" pitchFamily="34" charset="-128"/>
              </a:rPr>
              <a:t>えかわりで</a:t>
            </a:r>
            <a:endParaRPr kumimoji="1" lang="en-US" altLang="ja-JP" sz="2000" kern="1200" dirty="0" smtClean="0">
              <a:solidFill>
                <a:schemeClr val="bg1"/>
              </a:solidFill>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solidFill>
                  <a:schemeClr val="bg1"/>
                </a:solidFill>
                <a:latin typeface="小塚ゴシック Pro M" panose="020B0700000000000000" pitchFamily="34" charset="-128"/>
                <a:ea typeface="小塚ゴシック Pro M" panose="020B0700000000000000" pitchFamily="34" charset="-128"/>
              </a:rPr>
              <a:t>食べる</a:t>
            </a:r>
            <a:endParaRPr kumimoji="1" lang="ja-JP" altLang="en-US" sz="2000" kern="1200" dirty="0">
              <a:solidFill>
                <a:schemeClr val="bg1"/>
              </a:solidFill>
              <a:latin typeface="小塚ゴシック Pro M" panose="020B0700000000000000" pitchFamily="34" charset="-128"/>
              <a:ea typeface="小塚ゴシック Pro M" panose="020B0700000000000000" pitchFamily="34" charset="-128"/>
            </a:endParaRPr>
          </a:p>
        </p:txBody>
      </p:sp>
      <p:sp>
        <p:nvSpPr>
          <p:cNvPr id="9" name="フリーフォーム 8"/>
          <p:cNvSpPr/>
          <p:nvPr/>
        </p:nvSpPr>
        <p:spPr>
          <a:xfrm>
            <a:off x="5960848" y="5469623"/>
            <a:ext cx="452652" cy="529517"/>
          </a:xfrm>
          <a:custGeom>
            <a:avLst/>
            <a:gdLst>
              <a:gd name="connsiteX0" fmla="*/ 0 w 452651"/>
              <a:gd name="connsiteY0" fmla="*/ 105903 h 529516"/>
              <a:gd name="connsiteX1" fmla="*/ 226326 w 452651"/>
              <a:gd name="connsiteY1" fmla="*/ 105903 h 529516"/>
              <a:gd name="connsiteX2" fmla="*/ 226326 w 452651"/>
              <a:gd name="connsiteY2" fmla="*/ 0 h 529516"/>
              <a:gd name="connsiteX3" fmla="*/ 452651 w 452651"/>
              <a:gd name="connsiteY3" fmla="*/ 264758 h 529516"/>
              <a:gd name="connsiteX4" fmla="*/ 226326 w 452651"/>
              <a:gd name="connsiteY4" fmla="*/ 529516 h 529516"/>
              <a:gd name="connsiteX5" fmla="*/ 226326 w 452651"/>
              <a:gd name="connsiteY5" fmla="*/ 423613 h 529516"/>
              <a:gd name="connsiteX6" fmla="*/ 0 w 452651"/>
              <a:gd name="connsiteY6" fmla="*/ 423613 h 529516"/>
              <a:gd name="connsiteX7" fmla="*/ 0 w 452651"/>
              <a:gd name="connsiteY7" fmla="*/ 105903 h 5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1" h="529516">
                <a:moveTo>
                  <a:pt x="452651" y="423613"/>
                </a:moveTo>
                <a:lnTo>
                  <a:pt x="226325" y="423613"/>
                </a:lnTo>
                <a:lnTo>
                  <a:pt x="226325" y="529516"/>
                </a:lnTo>
                <a:lnTo>
                  <a:pt x="0" y="264758"/>
                </a:lnTo>
                <a:lnTo>
                  <a:pt x="226325" y="0"/>
                </a:lnTo>
                <a:lnTo>
                  <a:pt x="226325" y="105903"/>
                </a:lnTo>
                <a:lnTo>
                  <a:pt x="452651" y="105903"/>
                </a:lnTo>
                <a:lnTo>
                  <a:pt x="452651" y="423613"/>
                </a:lnTo>
                <a:close/>
              </a:path>
            </a:pathLst>
          </a:custGeom>
          <a:solidFill>
            <a:srgbClr val="0070C0"/>
          </a:solidFill>
        </p:spPr>
        <p:style>
          <a:lnRef idx="0">
            <a:schemeClr val="accent2">
              <a:shade val="90000"/>
              <a:hueOff val="-287340"/>
              <a:satOff val="204"/>
              <a:lumOff val="16057"/>
              <a:alphaOff val="0"/>
            </a:schemeClr>
          </a:lnRef>
          <a:fillRef idx="1">
            <a:schemeClr val="accent2">
              <a:shade val="90000"/>
              <a:hueOff val="-287340"/>
              <a:satOff val="204"/>
              <a:lumOff val="16057"/>
              <a:alphaOff val="0"/>
            </a:schemeClr>
          </a:fillRef>
          <a:effectRef idx="0">
            <a:schemeClr val="accent2">
              <a:shade val="90000"/>
              <a:hueOff val="-287340"/>
              <a:satOff val="204"/>
              <a:lumOff val="16057"/>
              <a:alphaOff val="0"/>
            </a:schemeClr>
          </a:effectRef>
          <a:fontRef idx="minor">
            <a:schemeClr val="lt1"/>
          </a:fontRef>
        </p:style>
        <p:txBody>
          <a:bodyPr spcFirstLastPara="0" vert="horz" wrap="square" lIns="135795" tIns="105904" rIns="1" bIns="105903" numCol="1" spcCol="1270" anchor="ctr" anchorCtr="0">
            <a:noAutofit/>
          </a:bodyPr>
          <a:lstStyle/>
          <a:p>
            <a:pPr lvl="0" algn="ctr" defTabSz="711200">
              <a:lnSpc>
                <a:spcPct val="90000"/>
              </a:lnSpc>
              <a:spcBef>
                <a:spcPct val="0"/>
              </a:spcBef>
              <a:spcAft>
                <a:spcPct val="35000"/>
              </a:spcAft>
            </a:pPr>
            <a:endParaRPr kumimoji="1" lang="ja-JP" altLang="en-US" sz="1600" kern="1200"/>
          </a:p>
        </p:txBody>
      </p:sp>
      <p:sp>
        <p:nvSpPr>
          <p:cNvPr id="10" name="フリーフォーム 9"/>
          <p:cNvSpPr/>
          <p:nvPr/>
        </p:nvSpPr>
        <p:spPr>
          <a:xfrm>
            <a:off x="3624999" y="5090005"/>
            <a:ext cx="2135146" cy="1281088"/>
          </a:xfrm>
          <a:custGeom>
            <a:avLst/>
            <a:gdLst>
              <a:gd name="connsiteX0" fmla="*/ 0 w 2135146"/>
              <a:gd name="connsiteY0" fmla="*/ 128109 h 1281088"/>
              <a:gd name="connsiteX1" fmla="*/ 128109 w 2135146"/>
              <a:gd name="connsiteY1" fmla="*/ 0 h 1281088"/>
              <a:gd name="connsiteX2" fmla="*/ 2007037 w 2135146"/>
              <a:gd name="connsiteY2" fmla="*/ 0 h 1281088"/>
              <a:gd name="connsiteX3" fmla="*/ 2135146 w 2135146"/>
              <a:gd name="connsiteY3" fmla="*/ 128109 h 1281088"/>
              <a:gd name="connsiteX4" fmla="*/ 2135146 w 2135146"/>
              <a:gd name="connsiteY4" fmla="*/ 1152979 h 1281088"/>
              <a:gd name="connsiteX5" fmla="*/ 2007037 w 2135146"/>
              <a:gd name="connsiteY5" fmla="*/ 1281088 h 1281088"/>
              <a:gd name="connsiteX6" fmla="*/ 128109 w 2135146"/>
              <a:gd name="connsiteY6" fmla="*/ 1281088 h 1281088"/>
              <a:gd name="connsiteX7" fmla="*/ 0 w 2135146"/>
              <a:gd name="connsiteY7" fmla="*/ 1152979 h 1281088"/>
              <a:gd name="connsiteX8" fmla="*/ 0 w 2135146"/>
              <a:gd name="connsiteY8" fmla="*/ 128109 h 12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46" h="1281088">
                <a:moveTo>
                  <a:pt x="0" y="128109"/>
                </a:moveTo>
                <a:cubicBezTo>
                  <a:pt x="0" y="57356"/>
                  <a:pt x="57356" y="0"/>
                  <a:pt x="128109" y="0"/>
                </a:cubicBezTo>
                <a:lnTo>
                  <a:pt x="2007037" y="0"/>
                </a:lnTo>
                <a:cubicBezTo>
                  <a:pt x="2077790" y="0"/>
                  <a:pt x="2135146" y="57356"/>
                  <a:pt x="2135146" y="128109"/>
                </a:cubicBezTo>
                <a:lnTo>
                  <a:pt x="2135146" y="1152979"/>
                </a:lnTo>
                <a:cubicBezTo>
                  <a:pt x="2135146" y="1223732"/>
                  <a:pt x="2077790" y="1281088"/>
                  <a:pt x="2007037" y="1281088"/>
                </a:cubicBezTo>
                <a:lnTo>
                  <a:pt x="128109" y="1281088"/>
                </a:lnTo>
                <a:cubicBezTo>
                  <a:pt x="57356" y="1281088"/>
                  <a:pt x="0" y="1223732"/>
                  <a:pt x="0" y="1152979"/>
                </a:cubicBezTo>
                <a:lnTo>
                  <a:pt x="0" y="128109"/>
                </a:lnTo>
                <a:close/>
              </a:path>
            </a:pathLst>
          </a:custGeom>
          <a:solidFill>
            <a:srgbClr val="0070C0"/>
          </a:solidFill>
          <a:ln>
            <a:noFill/>
          </a:ln>
        </p:spPr>
        <p:style>
          <a:lnRef idx="2">
            <a:schemeClr val="lt1">
              <a:hueOff val="0"/>
              <a:satOff val="0"/>
              <a:lumOff val="0"/>
              <a:alphaOff val="0"/>
            </a:schemeClr>
          </a:lnRef>
          <a:fillRef idx="1">
            <a:schemeClr val="accent2">
              <a:shade val="50000"/>
              <a:hueOff val="-236469"/>
              <a:satOff val="3113"/>
              <a:lumOff val="18647"/>
              <a:alphaOff val="0"/>
            </a:schemeClr>
          </a:fillRef>
          <a:effectRef idx="0">
            <a:schemeClr val="accent2">
              <a:shade val="50000"/>
              <a:hueOff val="-236469"/>
              <a:satOff val="3113"/>
              <a:lumOff val="18647"/>
              <a:alphaOff val="0"/>
            </a:schemeClr>
          </a:effectRef>
          <a:fontRef idx="minor">
            <a:schemeClr val="lt1"/>
          </a:fontRef>
        </p:style>
        <p:txBody>
          <a:bodyPr spcFirstLastPara="0" vert="horz" wrap="square" lIns="113722" tIns="113722" rIns="113722" bIns="113722"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小塚ゴシック Pro M" panose="020B0700000000000000" pitchFamily="34" charset="-128"/>
                <a:ea typeface="小塚ゴシック Pro M" panose="020B0700000000000000" pitchFamily="34" charset="-128"/>
              </a:rPr>
              <a:t>永久歯が</a:t>
            </a:r>
            <a:endParaRPr kumimoji="1" lang="en-US" altLang="ja-JP" sz="2000" kern="1200" dirty="0" smtClean="0">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latin typeface="小塚ゴシック Pro M" panose="020B0700000000000000" pitchFamily="34" charset="-128"/>
                <a:ea typeface="小塚ゴシック Pro M" panose="020B0700000000000000" pitchFamily="34" charset="-128"/>
              </a:rPr>
              <a:t>そろって</a:t>
            </a:r>
            <a:endParaRPr kumimoji="1" lang="en-US" altLang="ja-JP" sz="2000" kern="1200" dirty="0" smtClean="0">
              <a:latin typeface="小塚ゴシック Pro M" panose="020B0700000000000000" pitchFamily="34" charset="-128"/>
              <a:ea typeface="小塚ゴシック Pro M" panose="020B0700000000000000" pitchFamily="34" charset="-128"/>
            </a:endParaRPr>
          </a:p>
          <a:p>
            <a:pPr lvl="0" algn="ctr" defTabSz="889000">
              <a:lnSpc>
                <a:spcPct val="90000"/>
              </a:lnSpc>
              <a:spcBef>
                <a:spcPct val="0"/>
              </a:spcBef>
              <a:spcAft>
                <a:spcPct val="35000"/>
              </a:spcAft>
            </a:pPr>
            <a:r>
              <a:rPr kumimoji="1" lang="ja-JP" altLang="en-US" sz="2000" kern="1200" dirty="0" smtClean="0">
                <a:latin typeface="小塚ゴシック Pro M" panose="020B0700000000000000" pitchFamily="34" charset="-128"/>
                <a:ea typeface="小塚ゴシック Pro M" panose="020B0700000000000000" pitchFamily="34" charset="-128"/>
              </a:rPr>
              <a:t>食べる</a:t>
            </a:r>
            <a:endParaRPr kumimoji="1" lang="ja-JP" altLang="en-US" sz="2000" kern="1200" dirty="0">
              <a:latin typeface="小塚ゴシック Pro M" panose="020B0700000000000000" pitchFamily="34" charset="-128"/>
              <a:ea typeface="小塚ゴシック Pro M" panose="020B0700000000000000" pitchFamily="34" charset="-128"/>
            </a:endParaRPr>
          </a:p>
        </p:txBody>
      </p:sp>
      <p:sp>
        <p:nvSpPr>
          <p:cNvPr id="11" name="タイトル 1"/>
          <p:cNvSpPr txBox="1">
            <a:spLocks/>
          </p:cNvSpPr>
          <p:nvPr/>
        </p:nvSpPr>
        <p:spPr>
          <a:xfrm>
            <a:off x="3347" y="235056"/>
            <a:ext cx="9144000" cy="487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smtClean="0">
                <a:solidFill>
                  <a:srgbClr val="FFC000"/>
                </a:solidFill>
                <a:latin typeface="小塚ゴシック Pro M" panose="020B0700000000000000" pitchFamily="34" charset="-128"/>
                <a:ea typeface="小塚ゴシック Pro M" panose="020B0700000000000000" pitchFamily="34" charset="-128"/>
              </a:rPr>
              <a:t>歯や口の発育と食べ方</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12" name="直線コネクタ 11"/>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980681" y="6488833"/>
            <a:ext cx="4163319" cy="253916"/>
          </a:xfrm>
          <a:prstGeom prst="rect">
            <a:avLst/>
          </a:prstGeom>
          <a:noFill/>
        </p:spPr>
        <p:txBody>
          <a:bodyPr wrap="none" rtlCol="0">
            <a:spAutoFit/>
          </a:bodyPr>
          <a:lstStyle/>
          <a:p>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「歯・口の健康と食べる機能</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Ⅱ</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」㈶日本学校保健会より</a:t>
            </a:r>
            <a:r>
              <a:rPr lang="ja-JP" altLang="en-US" sz="1050" b="1" dirty="0">
                <a:solidFill>
                  <a:schemeClr val="bg1"/>
                </a:solidFill>
                <a:latin typeface="小塚ゴシック Pro EL" panose="020B0200000000000000" pitchFamily="34" charset="-128"/>
                <a:ea typeface="小塚ゴシック Pro EL" panose="020B0200000000000000" pitchFamily="34" charset="-128"/>
              </a:rPr>
              <a:t>引用 </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grpSp>
        <p:nvGrpSpPr>
          <p:cNvPr id="14" name="グループ化 13"/>
          <p:cNvGrpSpPr/>
          <p:nvPr/>
        </p:nvGrpSpPr>
        <p:grpSpPr>
          <a:xfrm>
            <a:off x="273325" y="2187222"/>
            <a:ext cx="2797368" cy="1669092"/>
            <a:chOff x="273325" y="2187222"/>
            <a:chExt cx="2797368" cy="1669092"/>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25" y="2187222"/>
              <a:ext cx="2797368" cy="1297452"/>
            </a:xfrm>
            <a:prstGeom prst="rect">
              <a:avLst/>
            </a:prstGeom>
          </p:spPr>
        </p:pic>
        <p:sp>
          <p:nvSpPr>
            <p:cNvPr id="16" name="テキスト ボックス 15"/>
            <p:cNvSpPr txBox="1"/>
            <p:nvPr/>
          </p:nvSpPr>
          <p:spPr>
            <a:xfrm>
              <a:off x="521694" y="3425427"/>
              <a:ext cx="2300630" cy="430887"/>
            </a:xfrm>
            <a:prstGeom prst="rect">
              <a:avLst/>
            </a:prstGeom>
            <a:noFill/>
          </p:spPr>
          <p:txBody>
            <a:bodyPr wrap="none" rtlCol="0">
              <a:spAutoFit/>
            </a:bodyPr>
            <a:lstStyle/>
            <a:p>
              <a:pPr algn="ct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おっぱいを吸う赤ちゃんと口の中</a:t>
              </a:r>
              <a:endParaRPr lang="en-US" altLang="ja-JP" sz="1100" dirty="0" smtClean="0">
                <a:solidFill>
                  <a:schemeClr val="bg1"/>
                </a:solidFill>
                <a:latin typeface="小塚ゴシック Pro R" panose="020B0400000000000000" pitchFamily="34" charset="-128"/>
                <a:ea typeface="小塚ゴシック Pro R" panose="020B0400000000000000" pitchFamily="34" charset="-128"/>
              </a:endParaRPr>
            </a:p>
            <a:p>
              <a:pPr algn="ctr"/>
              <a:r>
                <a:rPr lang="ja-JP" altLang="en-US" sz="1100" dirty="0">
                  <a:solidFill>
                    <a:schemeClr val="bg1"/>
                  </a:solidFill>
                  <a:latin typeface="小塚ゴシック Pro R" panose="020B0400000000000000" pitchFamily="34" charset="-128"/>
                  <a:ea typeface="小塚ゴシック Pro R" panose="020B0400000000000000" pitchFamily="34" charset="-128"/>
                </a:rPr>
                <a:t>歯</a:t>
              </a: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はまだ１本も生えていない</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grpSp>
      <p:grpSp>
        <p:nvGrpSpPr>
          <p:cNvPr id="17" name="グループ化 16"/>
          <p:cNvGrpSpPr/>
          <p:nvPr/>
        </p:nvGrpSpPr>
        <p:grpSpPr>
          <a:xfrm>
            <a:off x="212276" y="5402627"/>
            <a:ext cx="3002445" cy="1331964"/>
            <a:chOff x="264873" y="5414632"/>
            <a:chExt cx="3002445" cy="1331964"/>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4873" y="5414632"/>
              <a:ext cx="1407136" cy="1251964"/>
            </a:xfrm>
            <a:prstGeom prst="roundRect">
              <a:avLst/>
            </a:prstGeom>
            <a:ln w="22225">
              <a:solidFill>
                <a:srgbClr val="FF66CC"/>
              </a:solidFill>
            </a:ln>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2448" y="5651104"/>
              <a:ext cx="1254430" cy="830244"/>
            </a:xfrm>
            <a:prstGeom prst="rect">
              <a:avLst/>
            </a:prstGeom>
          </p:spPr>
        </p:pic>
        <p:sp>
          <p:nvSpPr>
            <p:cNvPr id="20" name="テキスト ボックス 19"/>
            <p:cNvSpPr txBox="1"/>
            <p:nvPr/>
          </p:nvSpPr>
          <p:spPr>
            <a:xfrm>
              <a:off x="1672009" y="6484986"/>
              <a:ext cx="1595309" cy="261610"/>
            </a:xfrm>
            <a:prstGeom prst="rect">
              <a:avLst/>
            </a:prstGeom>
            <a:noFill/>
          </p:spPr>
          <p:txBody>
            <a:bodyPr wrap="none" rtlCol="0">
              <a:spAutoFit/>
            </a:bodyPr>
            <a:lstStyle/>
            <a:p>
              <a:pPr algn="ct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健康な高齢者の口の中</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grpSp>
      <p:grpSp>
        <p:nvGrpSpPr>
          <p:cNvPr id="21" name="グループ化 20"/>
          <p:cNvGrpSpPr/>
          <p:nvPr/>
        </p:nvGrpSpPr>
        <p:grpSpPr>
          <a:xfrm>
            <a:off x="6413500" y="972570"/>
            <a:ext cx="2608846" cy="1803448"/>
            <a:chOff x="6413500" y="972570"/>
            <a:chExt cx="2608846" cy="1803448"/>
          </a:xfrm>
        </p:grpSpPr>
        <p:pic>
          <p:nvPicPr>
            <p:cNvPr id="22" name="図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3500" y="972570"/>
              <a:ext cx="2524544" cy="1803448"/>
            </a:xfrm>
            <a:prstGeom prst="rect">
              <a:avLst/>
            </a:prstGeom>
          </p:spPr>
        </p:pic>
        <p:sp>
          <p:nvSpPr>
            <p:cNvPr id="23" name="テキスト ボックス 22"/>
            <p:cNvSpPr txBox="1"/>
            <p:nvPr/>
          </p:nvSpPr>
          <p:spPr>
            <a:xfrm>
              <a:off x="7709166" y="1955795"/>
              <a:ext cx="1313180" cy="430887"/>
            </a:xfrm>
            <a:prstGeom prst="rect">
              <a:avLst/>
            </a:prstGeom>
            <a:noFill/>
          </p:spPr>
          <p:txBody>
            <a:bodyPr wrap="none" rtlCol="0">
              <a:spAutoFit/>
            </a:bodyPr>
            <a:lstStyle/>
            <a:p>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離乳食を食べる</a:t>
              </a:r>
              <a:endParaRPr lang="en-US" altLang="ja-JP" sz="1100" dirty="0" smtClean="0">
                <a:solidFill>
                  <a:schemeClr val="bg1"/>
                </a:solidFill>
                <a:latin typeface="小塚ゴシック Pro R" panose="020B0400000000000000" pitchFamily="34" charset="-128"/>
                <a:ea typeface="小塚ゴシック Pro R" panose="020B0400000000000000" pitchFamily="34" charset="-128"/>
              </a:endParaRPr>
            </a:p>
            <a:p>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赤ちゃんと口の中</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grpSp>
      <p:grpSp>
        <p:nvGrpSpPr>
          <p:cNvPr id="24" name="グループ化 23"/>
          <p:cNvGrpSpPr/>
          <p:nvPr/>
        </p:nvGrpSpPr>
        <p:grpSpPr>
          <a:xfrm>
            <a:off x="1688249" y="3691315"/>
            <a:ext cx="2561076" cy="2186090"/>
            <a:chOff x="1624034" y="3691315"/>
            <a:chExt cx="2561076" cy="2186090"/>
          </a:xfrm>
        </p:grpSpPr>
        <p:pic>
          <p:nvPicPr>
            <p:cNvPr id="25" name="図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5837" y="3691315"/>
              <a:ext cx="2119273" cy="1959789"/>
            </a:xfrm>
            <a:prstGeom prst="rect">
              <a:avLst/>
            </a:prstGeom>
          </p:spPr>
        </p:pic>
        <p:sp>
          <p:nvSpPr>
            <p:cNvPr id="26" name="テキスト ボックス 25"/>
            <p:cNvSpPr txBox="1"/>
            <p:nvPr/>
          </p:nvSpPr>
          <p:spPr>
            <a:xfrm>
              <a:off x="1624034" y="4898603"/>
              <a:ext cx="1172116" cy="600164"/>
            </a:xfrm>
            <a:prstGeom prst="rect">
              <a:avLst/>
            </a:prstGeom>
            <a:noFill/>
          </p:spPr>
          <p:txBody>
            <a:bodyPr wrap="none" rtlCol="0">
              <a:spAutoFit/>
            </a:bodyPr>
            <a:lstStyle/>
            <a:p>
              <a:pPr algn="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食事を楽しむ</a:t>
              </a:r>
              <a:endParaRPr lang="en-US" altLang="ja-JP" sz="1100" dirty="0" smtClean="0">
                <a:solidFill>
                  <a:schemeClr val="bg1"/>
                </a:solidFill>
                <a:latin typeface="小塚ゴシック Pro R" panose="020B0400000000000000" pitchFamily="34" charset="-128"/>
                <a:ea typeface="小塚ゴシック Pro R" panose="020B0400000000000000" pitchFamily="34" charset="-128"/>
              </a:endParaRPr>
            </a:p>
            <a:p>
              <a:pPr algn="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中学・高校生と</a:t>
              </a:r>
              <a:endParaRPr lang="en-US" altLang="ja-JP" sz="1100" dirty="0" smtClean="0">
                <a:solidFill>
                  <a:schemeClr val="bg1"/>
                </a:solidFill>
                <a:latin typeface="小塚ゴシック Pro R" panose="020B0400000000000000" pitchFamily="34" charset="-128"/>
                <a:ea typeface="小塚ゴシック Pro R" panose="020B0400000000000000" pitchFamily="34" charset="-128"/>
              </a:endParaRPr>
            </a:p>
            <a:p>
              <a:pPr algn="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口の中</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sp>
          <p:nvSpPr>
            <p:cNvPr id="27" name="テキスト ボックス 26"/>
            <p:cNvSpPr txBox="1"/>
            <p:nvPr/>
          </p:nvSpPr>
          <p:spPr>
            <a:xfrm>
              <a:off x="3006478" y="5615795"/>
              <a:ext cx="889987" cy="261610"/>
            </a:xfrm>
            <a:prstGeom prst="rect">
              <a:avLst/>
            </a:prstGeom>
            <a:noFill/>
          </p:spPr>
          <p:txBody>
            <a:bodyPr wrap="none" rtlCol="0">
              <a:spAutoFit/>
            </a:bodyPr>
            <a:lstStyle/>
            <a:p>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永久歯列期</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grpSp>
      <p:grpSp>
        <p:nvGrpSpPr>
          <p:cNvPr id="28" name="グループ化 27"/>
          <p:cNvGrpSpPr/>
          <p:nvPr/>
        </p:nvGrpSpPr>
        <p:grpSpPr>
          <a:xfrm>
            <a:off x="4743362" y="3425427"/>
            <a:ext cx="2457367" cy="1956522"/>
            <a:chOff x="4743362" y="3425427"/>
            <a:chExt cx="2457367" cy="1956522"/>
          </a:xfrm>
        </p:grpSpPr>
        <p:pic>
          <p:nvPicPr>
            <p:cNvPr id="29" name="図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0043" y="3425427"/>
              <a:ext cx="2276310" cy="1737342"/>
            </a:xfrm>
            <a:prstGeom prst="rect">
              <a:avLst/>
            </a:prstGeom>
          </p:spPr>
        </p:pic>
        <p:sp>
          <p:nvSpPr>
            <p:cNvPr id="30" name="テキスト ボックス 29"/>
            <p:cNvSpPr txBox="1"/>
            <p:nvPr/>
          </p:nvSpPr>
          <p:spPr>
            <a:xfrm>
              <a:off x="4743362" y="4659118"/>
              <a:ext cx="1172116" cy="430887"/>
            </a:xfrm>
            <a:prstGeom prst="rect">
              <a:avLst/>
            </a:prstGeom>
            <a:noFill/>
          </p:spPr>
          <p:txBody>
            <a:bodyPr wrap="none" rtlCol="0">
              <a:spAutoFit/>
            </a:bodyPr>
            <a:lstStyle/>
            <a:p>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給食を楽しむ</a:t>
              </a:r>
              <a:endParaRPr lang="en-US" altLang="ja-JP" sz="1100" dirty="0" smtClean="0">
                <a:solidFill>
                  <a:schemeClr val="bg1"/>
                </a:solidFill>
                <a:latin typeface="小塚ゴシック Pro R" panose="020B0400000000000000" pitchFamily="34" charset="-128"/>
                <a:ea typeface="小塚ゴシック Pro R" panose="020B0400000000000000" pitchFamily="34" charset="-128"/>
              </a:endParaRPr>
            </a:p>
            <a:p>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小学生と口の中</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sp>
          <p:nvSpPr>
            <p:cNvPr id="31" name="テキスト ボックス 30"/>
            <p:cNvSpPr txBox="1"/>
            <p:nvPr/>
          </p:nvSpPr>
          <p:spPr>
            <a:xfrm>
              <a:off x="5746485" y="5120339"/>
              <a:ext cx="1454244" cy="261610"/>
            </a:xfrm>
            <a:prstGeom prst="rect">
              <a:avLst/>
            </a:prstGeom>
            <a:noFill/>
          </p:spPr>
          <p:txBody>
            <a:bodyPr wrap="none" rtlCol="0">
              <a:spAutoFit/>
            </a:bodyPr>
            <a:lstStyle/>
            <a:p>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奥歯の生え</a:t>
              </a:r>
              <a:r>
                <a:rPr lang="ja-JP" altLang="en-US" sz="1100" dirty="0">
                  <a:solidFill>
                    <a:schemeClr val="bg1"/>
                  </a:solidFill>
                  <a:latin typeface="小塚ゴシック Pro R" panose="020B0400000000000000" pitchFamily="34" charset="-128"/>
                  <a:ea typeface="小塚ゴシック Pro R" panose="020B0400000000000000" pitchFamily="34" charset="-128"/>
                </a:rPr>
                <a:t>か</a:t>
              </a:r>
              <a:r>
                <a:rPr lang="ja-JP" altLang="en-US" sz="1100" dirty="0" smtClean="0">
                  <a:solidFill>
                    <a:schemeClr val="bg1"/>
                  </a:solidFill>
                  <a:latin typeface="小塚ゴシック Pro R" panose="020B0400000000000000" pitchFamily="34" charset="-128"/>
                  <a:ea typeface="小塚ゴシック Pro R" panose="020B0400000000000000" pitchFamily="34" charset="-128"/>
                </a:rPr>
                <a:t>わり期</a:t>
              </a:r>
              <a:endParaRPr lang="en-US" altLang="ja-JP" sz="1100" dirty="0">
                <a:solidFill>
                  <a:schemeClr val="bg1"/>
                </a:solidFill>
                <a:latin typeface="小塚ゴシック Pro R" panose="020B0400000000000000" pitchFamily="34" charset="-128"/>
                <a:ea typeface="小塚ゴシック Pro R" panose="020B0400000000000000" pitchFamily="34" charset="-128"/>
              </a:endParaRPr>
            </a:p>
          </p:txBody>
        </p:sp>
      </p:grpSp>
    </p:spTree>
    <p:extLst>
      <p:ext uri="{BB962C8B-B14F-4D97-AF65-F5344CB8AC3E}">
        <p14:creationId xmlns:p14="http://schemas.microsoft.com/office/powerpoint/2010/main" val="163419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乳 幼 児 期 </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226605" y="958214"/>
            <a:ext cx="4477846" cy="2871726"/>
            <a:chOff x="26626" y="1170399"/>
            <a:chExt cx="4477846" cy="2871726"/>
          </a:xfrm>
        </p:grpSpPr>
        <p:sp>
          <p:nvSpPr>
            <p:cNvPr id="5" name="テキスト ボックス 4"/>
            <p:cNvSpPr txBox="1"/>
            <p:nvPr/>
          </p:nvSpPr>
          <p:spPr>
            <a:xfrm>
              <a:off x="485352" y="1170399"/>
              <a:ext cx="3570208" cy="461665"/>
            </a:xfrm>
            <a:prstGeom prst="rect">
              <a:avLst/>
            </a:prstGeom>
            <a:noFill/>
          </p:spPr>
          <p:txBody>
            <a:bodyPr wrap="none" rtlCol="0">
              <a:spAutoFit/>
            </a:bodyPr>
            <a:lstStyle/>
            <a:p>
              <a:r>
                <a:rPr lang="ja-JP" altLang="en-US" sz="2400" dirty="0">
                  <a:solidFill>
                    <a:schemeClr val="bg1"/>
                  </a:solidFill>
                  <a:latin typeface="小塚ゴシック Pro B" panose="020B0800000000000000" pitchFamily="34" charset="-128"/>
                  <a:ea typeface="小塚ゴシック Pro B" panose="020B0800000000000000" pitchFamily="34" charset="-128"/>
                </a:rPr>
                <a:t>おっぱいを飲みやすい</a:t>
              </a:r>
              <a:r>
                <a:rPr lang="ja-JP" altLang="en-US" sz="2400" dirty="0" smtClean="0">
                  <a:solidFill>
                    <a:schemeClr val="bg1"/>
                  </a:solidFill>
                  <a:latin typeface="小塚ゴシック Pro B" panose="020B0800000000000000" pitchFamily="34" charset="-128"/>
                  <a:ea typeface="小塚ゴシック Pro B" panose="020B0800000000000000" pitchFamily="34" charset="-128"/>
                </a:rPr>
                <a:t>口</a:t>
              </a:r>
              <a:endParaRPr lang="en-US" altLang="ja-JP" sz="2400" dirty="0">
                <a:solidFill>
                  <a:schemeClr val="bg1"/>
                </a:solidFill>
                <a:latin typeface="小塚ゴシック Pro B" panose="020B0800000000000000" pitchFamily="34" charset="-128"/>
                <a:ea typeface="小塚ゴシック Pro B" panose="020B0800000000000000" pitchFamily="34"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6" y="1537046"/>
              <a:ext cx="4477846" cy="2076877"/>
            </a:xfrm>
            <a:prstGeom prst="rect">
              <a:avLst/>
            </a:prstGeom>
          </p:spPr>
        </p:pic>
        <p:sp>
          <p:nvSpPr>
            <p:cNvPr id="7" name="テキスト ボックス 6"/>
            <p:cNvSpPr txBox="1"/>
            <p:nvPr/>
          </p:nvSpPr>
          <p:spPr>
            <a:xfrm>
              <a:off x="831599" y="3518905"/>
              <a:ext cx="2877711" cy="523220"/>
            </a:xfrm>
            <a:prstGeom prst="rect">
              <a:avLst/>
            </a:prstGeom>
            <a:noFill/>
          </p:spPr>
          <p:txBody>
            <a:bodyPr wrap="none" rtlCol="0">
              <a:spAutoFit/>
            </a:bodyPr>
            <a:lstStyle/>
            <a:p>
              <a:pPr algn="ctr"/>
              <a:r>
                <a:rPr lang="ja-JP" altLang="en-US" sz="1400" dirty="0" smtClean="0">
                  <a:solidFill>
                    <a:schemeClr val="bg1"/>
                  </a:solidFill>
                  <a:latin typeface="小塚ゴシック Pro R" panose="020B0400000000000000" pitchFamily="34" charset="-128"/>
                  <a:ea typeface="小塚ゴシック Pro R" panose="020B0400000000000000" pitchFamily="34" charset="-128"/>
                </a:rPr>
                <a:t>おっぱいを吸う赤ちゃんと口の中</a:t>
              </a:r>
              <a:endParaRPr lang="en-US" altLang="ja-JP" sz="1400" dirty="0" smtClean="0">
                <a:solidFill>
                  <a:schemeClr val="bg1"/>
                </a:solidFill>
                <a:latin typeface="小塚ゴシック Pro R" panose="020B0400000000000000" pitchFamily="34" charset="-128"/>
                <a:ea typeface="小塚ゴシック Pro R" panose="020B0400000000000000" pitchFamily="34" charset="-128"/>
              </a:endParaRPr>
            </a:p>
            <a:p>
              <a:pPr algn="ctr"/>
              <a:r>
                <a:rPr lang="ja-JP" altLang="en-US" sz="1400" dirty="0">
                  <a:solidFill>
                    <a:schemeClr val="bg1"/>
                  </a:solidFill>
                  <a:latin typeface="小塚ゴシック Pro R" panose="020B0400000000000000" pitchFamily="34" charset="-128"/>
                  <a:ea typeface="小塚ゴシック Pro R" panose="020B0400000000000000" pitchFamily="34" charset="-128"/>
                </a:rPr>
                <a:t>歯</a:t>
              </a:r>
              <a:r>
                <a:rPr lang="ja-JP" altLang="en-US" sz="1400" dirty="0" smtClean="0">
                  <a:solidFill>
                    <a:schemeClr val="bg1"/>
                  </a:solidFill>
                  <a:latin typeface="小塚ゴシック Pro R" panose="020B0400000000000000" pitchFamily="34" charset="-128"/>
                  <a:ea typeface="小塚ゴシック Pro R" panose="020B0400000000000000" pitchFamily="34" charset="-128"/>
                </a:rPr>
                <a:t>はまだ１本も生えていない</a:t>
              </a:r>
              <a:endParaRPr lang="en-US" altLang="ja-JP" sz="1400" dirty="0">
                <a:solidFill>
                  <a:schemeClr val="bg1"/>
                </a:solidFill>
                <a:latin typeface="小塚ゴシック Pro R" panose="020B0400000000000000" pitchFamily="34" charset="-128"/>
                <a:ea typeface="小塚ゴシック Pro R" panose="020B0400000000000000" pitchFamily="34" charset="-128"/>
              </a:endParaRPr>
            </a:p>
          </p:txBody>
        </p:sp>
      </p:grpSp>
      <p:grpSp>
        <p:nvGrpSpPr>
          <p:cNvPr id="8" name="グループ化 7"/>
          <p:cNvGrpSpPr/>
          <p:nvPr/>
        </p:nvGrpSpPr>
        <p:grpSpPr>
          <a:xfrm>
            <a:off x="5050663" y="998431"/>
            <a:ext cx="3913675" cy="3129621"/>
            <a:chOff x="4963198" y="1203221"/>
            <a:chExt cx="3913675" cy="3129621"/>
          </a:xfrm>
        </p:grpSpPr>
        <p:sp>
          <p:nvSpPr>
            <p:cNvPr id="9" name="テキスト ボックス 8"/>
            <p:cNvSpPr txBox="1"/>
            <p:nvPr/>
          </p:nvSpPr>
          <p:spPr>
            <a:xfrm>
              <a:off x="5259627" y="1203221"/>
              <a:ext cx="3262432" cy="461665"/>
            </a:xfrm>
            <a:prstGeom prst="rect">
              <a:avLst/>
            </a:prstGeom>
            <a:noFill/>
          </p:spPr>
          <p:txBody>
            <a:bodyPr wrap="none" rtlCol="0">
              <a:spAutoFit/>
            </a:bodyPr>
            <a:lstStyle/>
            <a:p>
              <a:r>
                <a:rPr lang="ja-JP" altLang="en-US" sz="2400" dirty="0">
                  <a:solidFill>
                    <a:schemeClr val="bg1"/>
                  </a:solidFill>
                  <a:latin typeface="小塚ゴシック Pro B" panose="020B0800000000000000" pitchFamily="34" charset="-128"/>
                  <a:ea typeface="小塚ゴシック Pro B" panose="020B0800000000000000" pitchFamily="34" charset="-128"/>
                </a:rPr>
                <a:t>離乳食を食べやすい</a:t>
              </a:r>
              <a:r>
                <a:rPr lang="ja-JP" altLang="en-US" sz="2400" dirty="0" smtClean="0">
                  <a:solidFill>
                    <a:schemeClr val="bg1"/>
                  </a:solidFill>
                  <a:latin typeface="小塚ゴシック Pro B" panose="020B0800000000000000" pitchFamily="34" charset="-128"/>
                  <a:ea typeface="小塚ゴシック Pro B" panose="020B0800000000000000" pitchFamily="34" charset="-128"/>
                </a:rPr>
                <a:t>口</a:t>
              </a:r>
              <a:endParaRPr lang="en-US" altLang="ja-JP" sz="2400" dirty="0">
                <a:solidFill>
                  <a:schemeClr val="bg1"/>
                </a:solidFill>
                <a:latin typeface="小塚ゴシック Pro B" panose="020B0800000000000000" pitchFamily="34" charset="-128"/>
                <a:ea typeface="小塚ゴシック Pro B" panose="020B0800000000000000" pitchFamily="34"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198" y="1537046"/>
              <a:ext cx="3913675" cy="2795796"/>
            </a:xfrm>
            <a:prstGeom prst="rect">
              <a:avLst/>
            </a:prstGeom>
          </p:spPr>
        </p:pic>
        <p:sp>
          <p:nvSpPr>
            <p:cNvPr id="11" name="テキスト ボックス 10"/>
            <p:cNvSpPr txBox="1"/>
            <p:nvPr/>
          </p:nvSpPr>
          <p:spPr>
            <a:xfrm>
              <a:off x="7033345" y="3055375"/>
              <a:ext cx="1620957" cy="523220"/>
            </a:xfrm>
            <a:prstGeom prst="rect">
              <a:avLst/>
            </a:prstGeom>
            <a:noFill/>
          </p:spPr>
          <p:txBody>
            <a:bodyPr wrap="none" rtlCol="0">
              <a:spAutoFit/>
            </a:bodyPr>
            <a:lstStyle/>
            <a:p>
              <a:pPr algn="ctr"/>
              <a:r>
                <a:rPr lang="ja-JP" altLang="en-US" sz="1400" dirty="0">
                  <a:solidFill>
                    <a:schemeClr val="bg1"/>
                  </a:solidFill>
                  <a:latin typeface="小塚ゴシック Pro R" panose="020B0400000000000000" pitchFamily="34" charset="-128"/>
                  <a:ea typeface="小塚ゴシック Pro R" panose="020B0400000000000000" pitchFamily="34" charset="-128"/>
                </a:rPr>
                <a:t>離乳食を食べる</a:t>
              </a:r>
              <a:endParaRPr lang="en-US" altLang="ja-JP" sz="1400" dirty="0">
                <a:solidFill>
                  <a:schemeClr val="bg1"/>
                </a:solidFill>
                <a:latin typeface="小塚ゴシック Pro R" panose="020B0400000000000000" pitchFamily="34" charset="-128"/>
                <a:ea typeface="小塚ゴシック Pro R" panose="020B0400000000000000" pitchFamily="34" charset="-128"/>
              </a:endParaRPr>
            </a:p>
            <a:p>
              <a:pPr algn="ctr"/>
              <a:r>
                <a:rPr lang="ja-JP" altLang="en-US" sz="1400" dirty="0">
                  <a:solidFill>
                    <a:schemeClr val="bg1"/>
                  </a:solidFill>
                  <a:latin typeface="小塚ゴシック Pro R" panose="020B0400000000000000" pitchFamily="34" charset="-128"/>
                  <a:ea typeface="小塚ゴシック Pro R" panose="020B0400000000000000" pitchFamily="34" charset="-128"/>
                </a:rPr>
                <a:t>赤ちゃんと口の中</a:t>
              </a:r>
              <a:endParaRPr lang="en-US" altLang="ja-JP" sz="1400" dirty="0">
                <a:solidFill>
                  <a:schemeClr val="bg1"/>
                </a:solidFill>
                <a:latin typeface="小塚ゴシック Pro R" panose="020B0400000000000000" pitchFamily="34" charset="-128"/>
                <a:ea typeface="小塚ゴシック Pro R" panose="020B0400000000000000" pitchFamily="34" charset="-128"/>
              </a:endParaRPr>
            </a:p>
          </p:txBody>
        </p:sp>
      </p:grpSp>
      <p:grpSp>
        <p:nvGrpSpPr>
          <p:cNvPr id="12" name="グループ化 11"/>
          <p:cNvGrpSpPr/>
          <p:nvPr/>
        </p:nvGrpSpPr>
        <p:grpSpPr>
          <a:xfrm>
            <a:off x="826099" y="3733758"/>
            <a:ext cx="6623580" cy="2949684"/>
            <a:chOff x="685331" y="3589436"/>
            <a:chExt cx="6623580" cy="2949684"/>
          </a:xfrm>
        </p:grpSpPr>
        <p:sp>
          <p:nvSpPr>
            <p:cNvPr id="13" name="テキスト ボックス 12"/>
            <p:cNvSpPr txBox="1"/>
            <p:nvPr/>
          </p:nvSpPr>
          <p:spPr>
            <a:xfrm>
              <a:off x="685331" y="4519154"/>
              <a:ext cx="2954655" cy="830997"/>
            </a:xfrm>
            <a:prstGeom prst="rect">
              <a:avLst/>
            </a:prstGeom>
            <a:noFill/>
          </p:spPr>
          <p:txBody>
            <a:bodyPr wrap="none" rtlCol="0">
              <a:spAutoFit/>
            </a:bodyPr>
            <a:lstStyle/>
            <a:p>
              <a:pPr algn="ctr"/>
              <a:r>
                <a:rPr lang="ja-JP" altLang="en-US" sz="2400" dirty="0" smtClean="0">
                  <a:solidFill>
                    <a:schemeClr val="bg1"/>
                  </a:solidFill>
                  <a:latin typeface="小塚ゴシック Pro B" panose="020B0800000000000000" pitchFamily="34" charset="-128"/>
                  <a:ea typeface="小塚ゴシック Pro B" panose="020B0800000000000000" pitchFamily="34" charset="-128"/>
                </a:rPr>
                <a:t>乳歯が生えそろい</a:t>
              </a:r>
              <a:endParaRPr lang="en-US" altLang="ja-JP" sz="2400" dirty="0" smtClean="0">
                <a:solidFill>
                  <a:schemeClr val="bg1"/>
                </a:solidFill>
                <a:latin typeface="小塚ゴシック Pro B" panose="020B0800000000000000" pitchFamily="34" charset="-128"/>
                <a:ea typeface="小塚ゴシック Pro B" panose="020B0800000000000000" pitchFamily="34" charset="-128"/>
              </a:endParaRPr>
            </a:p>
            <a:p>
              <a:pPr algn="ctr"/>
              <a:r>
                <a:rPr lang="ja-JP" altLang="en-US" sz="2400" dirty="0" smtClean="0">
                  <a:solidFill>
                    <a:schemeClr val="bg1"/>
                  </a:solidFill>
                  <a:latin typeface="小塚ゴシック Pro B" panose="020B0800000000000000" pitchFamily="34" charset="-128"/>
                  <a:ea typeface="小塚ゴシック Pro B" panose="020B0800000000000000" pitchFamily="34" charset="-128"/>
                </a:rPr>
                <a:t>食べやすいやすい口</a:t>
              </a:r>
              <a:endParaRPr lang="en-US" altLang="ja-JP" sz="2400" dirty="0">
                <a:solidFill>
                  <a:schemeClr val="bg1"/>
                </a:solidFill>
                <a:latin typeface="小塚ゴシック Pro B" panose="020B0800000000000000" pitchFamily="34" charset="-128"/>
                <a:ea typeface="小塚ゴシック Pro B" panose="020B0800000000000000" pitchFamily="34"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981" y="3589436"/>
              <a:ext cx="3769930" cy="2690435"/>
            </a:xfrm>
            <a:prstGeom prst="rect">
              <a:avLst/>
            </a:prstGeom>
          </p:spPr>
        </p:pic>
        <p:sp>
          <p:nvSpPr>
            <p:cNvPr id="15" name="テキスト ボックス 14"/>
            <p:cNvSpPr txBox="1"/>
            <p:nvPr/>
          </p:nvSpPr>
          <p:spPr>
            <a:xfrm>
              <a:off x="3517538" y="5971121"/>
              <a:ext cx="1620957" cy="523220"/>
            </a:xfrm>
            <a:prstGeom prst="rect">
              <a:avLst/>
            </a:prstGeom>
            <a:noFill/>
          </p:spPr>
          <p:txBody>
            <a:bodyPr wrap="none" rtlCol="0">
              <a:spAutoFit/>
            </a:bodyPr>
            <a:lstStyle/>
            <a:p>
              <a:pPr algn="ctr"/>
              <a:r>
                <a:rPr lang="ja-JP" altLang="en-US" sz="1400" dirty="0" smtClean="0">
                  <a:solidFill>
                    <a:schemeClr val="bg1"/>
                  </a:solidFill>
                  <a:latin typeface="小塚ゴシック Pro R" panose="020B0400000000000000" pitchFamily="34" charset="-128"/>
                  <a:ea typeface="小塚ゴシック Pro R" panose="020B0400000000000000" pitchFamily="34" charset="-128"/>
                </a:rPr>
                <a:t>手づかみで食べる</a:t>
              </a:r>
              <a:endParaRPr lang="en-US" altLang="ja-JP" sz="1400" dirty="0" smtClean="0">
                <a:solidFill>
                  <a:schemeClr val="bg1"/>
                </a:solidFill>
                <a:latin typeface="小塚ゴシック Pro R" panose="020B0400000000000000" pitchFamily="34" charset="-128"/>
                <a:ea typeface="小塚ゴシック Pro R" panose="020B0400000000000000" pitchFamily="34" charset="-128"/>
              </a:endParaRPr>
            </a:p>
            <a:p>
              <a:pPr algn="ctr"/>
              <a:r>
                <a:rPr lang="ja-JP" altLang="en-US" sz="1400" dirty="0">
                  <a:solidFill>
                    <a:schemeClr val="bg1"/>
                  </a:solidFill>
                  <a:latin typeface="小塚ゴシック Pro R" panose="020B0400000000000000" pitchFamily="34" charset="-128"/>
                  <a:ea typeface="小塚ゴシック Pro R" panose="020B0400000000000000" pitchFamily="34" charset="-128"/>
                </a:rPr>
                <a:t>幼児</a:t>
              </a:r>
              <a:r>
                <a:rPr lang="ja-JP" altLang="en-US" sz="1400" dirty="0" smtClean="0">
                  <a:solidFill>
                    <a:schemeClr val="bg1"/>
                  </a:solidFill>
                  <a:latin typeface="小塚ゴシック Pro R" panose="020B0400000000000000" pitchFamily="34" charset="-128"/>
                  <a:ea typeface="小塚ゴシック Pro R" panose="020B0400000000000000" pitchFamily="34" charset="-128"/>
                </a:rPr>
                <a:t>と口の中</a:t>
              </a:r>
              <a:endParaRPr lang="en-US" altLang="ja-JP" sz="1400" dirty="0">
                <a:solidFill>
                  <a:schemeClr val="bg1"/>
                </a:solidFill>
                <a:latin typeface="小塚ゴシック Pro R" panose="020B0400000000000000" pitchFamily="34" charset="-128"/>
                <a:ea typeface="小塚ゴシック Pro R" panose="020B0400000000000000" pitchFamily="34" charset="-128"/>
              </a:endParaRPr>
            </a:p>
          </p:txBody>
        </p:sp>
        <p:sp>
          <p:nvSpPr>
            <p:cNvPr id="16" name="テキスト ボックス 15"/>
            <p:cNvSpPr txBox="1"/>
            <p:nvPr/>
          </p:nvSpPr>
          <p:spPr>
            <a:xfrm>
              <a:off x="5772297" y="6231343"/>
              <a:ext cx="902811" cy="307777"/>
            </a:xfrm>
            <a:prstGeom prst="rect">
              <a:avLst/>
            </a:prstGeom>
            <a:noFill/>
          </p:spPr>
          <p:txBody>
            <a:bodyPr wrap="none" rtlCol="0">
              <a:spAutoFit/>
            </a:bodyPr>
            <a:lstStyle/>
            <a:p>
              <a:pPr algn="ctr"/>
              <a:r>
                <a:rPr lang="ja-JP" altLang="en-US" sz="1400" dirty="0" smtClean="0">
                  <a:solidFill>
                    <a:schemeClr val="bg1"/>
                  </a:solidFill>
                  <a:latin typeface="小塚ゴシック Pro R" panose="020B0400000000000000" pitchFamily="34" charset="-128"/>
                  <a:ea typeface="小塚ゴシック Pro R" panose="020B0400000000000000" pitchFamily="34" charset="-128"/>
                </a:rPr>
                <a:t>乳歯列期</a:t>
              </a:r>
              <a:endParaRPr lang="en-US" altLang="ja-JP" sz="1400" dirty="0">
                <a:solidFill>
                  <a:schemeClr val="bg1"/>
                </a:solidFill>
                <a:latin typeface="小塚ゴシック Pro R" panose="020B0400000000000000" pitchFamily="34" charset="-128"/>
                <a:ea typeface="小塚ゴシック Pro R" panose="020B0400000000000000" pitchFamily="34" charset="-128"/>
              </a:endParaRPr>
            </a:p>
          </p:txBody>
        </p:sp>
      </p:grpSp>
    </p:spTree>
    <p:extLst>
      <p:ext uri="{BB962C8B-B14F-4D97-AF65-F5344CB8AC3E}">
        <p14:creationId xmlns:p14="http://schemas.microsoft.com/office/powerpoint/2010/main" val="12231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9"/>
          <p:cNvPicPr>
            <a:picLocks noChangeAspect="1"/>
          </p:cNvPicPr>
          <p:nvPr/>
        </p:nvPicPr>
        <p:blipFill rotWithShape="1">
          <a:blip r:embed="rId3" cstate="print">
            <a:extLst>
              <a:ext uri="{28A0092B-C50C-407E-A947-70E740481C1C}">
                <a14:useLocalDpi xmlns:a14="http://schemas.microsoft.com/office/drawing/2010/main" val="0"/>
              </a:ext>
            </a:extLst>
          </a:blip>
          <a:srcRect l="12490" t="1662" r="15010" b="18723"/>
          <a:stretch/>
        </p:blipFill>
        <p:spPr>
          <a:xfrm>
            <a:off x="5462451" y="2006600"/>
            <a:ext cx="3062807" cy="3430156"/>
          </a:xfrm>
          <a:prstGeom prst="roundRect">
            <a:avLst/>
          </a:prstGeom>
          <a:noFill/>
          <a:ln w="44450">
            <a:solidFill>
              <a:srgbClr val="FFB4E5"/>
            </a:solidFill>
          </a:ln>
        </p:spPr>
      </p:pic>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zh-CN" altLang="en-US" sz="3200" dirty="0">
                <a:solidFill>
                  <a:srgbClr val="FFC000"/>
                </a:solidFill>
                <a:latin typeface="小塚ゴシック Pro M" panose="020B0700000000000000" pitchFamily="34" charset="-128"/>
                <a:ea typeface="小塚ゴシック Pro M" panose="020B0700000000000000" pitchFamily="34" charset="-128"/>
              </a:rPr>
              <a:t>小学校</a:t>
            </a:r>
            <a:r>
              <a:rPr lang="zh-CN" altLang="en-US" sz="3200" dirty="0" smtClean="0">
                <a:solidFill>
                  <a:srgbClr val="FFC000"/>
                </a:solidFill>
                <a:latin typeface="小塚ゴシック Pro M" panose="020B0700000000000000" pitchFamily="34" charset="-128"/>
                <a:ea typeface="小塚ゴシック Pro M" panose="020B0700000000000000" pitchFamily="34" charset="-128"/>
              </a:rPr>
              <a:t>低学年</a:t>
            </a:r>
            <a:r>
              <a:rPr lang="ja-JP" altLang="en-US" sz="3200" dirty="0" smtClean="0">
                <a:solidFill>
                  <a:srgbClr val="FFC000"/>
                </a:solidFill>
                <a:latin typeface="小塚ゴシック Pro M" panose="020B0700000000000000" pitchFamily="34" charset="-128"/>
                <a:ea typeface="小塚ゴシック Pro M" panose="020B0700000000000000" pitchFamily="34" charset="-128"/>
              </a:rPr>
              <a:t>頃</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054863" y="1087499"/>
            <a:ext cx="3877985" cy="830997"/>
          </a:xfrm>
          <a:prstGeom prst="rect">
            <a:avLst/>
          </a:prstGeom>
          <a:noFill/>
        </p:spPr>
        <p:txBody>
          <a:bodyPr wrap="none" rtlCol="0">
            <a:spAutoFit/>
          </a:bodyPr>
          <a:lstStyle/>
          <a:p>
            <a:r>
              <a:rPr lang="ja-JP" altLang="en-US" sz="2400" dirty="0" smtClean="0">
                <a:solidFill>
                  <a:schemeClr val="bg1"/>
                </a:solidFill>
                <a:latin typeface="小塚ゴシック Pro B" panose="020B0800000000000000" charset="-128"/>
                <a:ea typeface="小塚ゴシック Pro B" panose="020B0800000000000000" charset="-128"/>
              </a:rPr>
              <a:t>第１大臼歯</a:t>
            </a:r>
            <a:r>
              <a:rPr lang="ja-JP" altLang="en-US" sz="2400" dirty="0">
                <a:solidFill>
                  <a:schemeClr val="bg1"/>
                </a:solidFill>
                <a:latin typeface="小塚ゴシック Pro B" panose="020B0800000000000000" charset="-128"/>
                <a:ea typeface="小塚ゴシック Pro B" panose="020B0800000000000000" charset="-128"/>
              </a:rPr>
              <a:t>（６歳臼歯）</a:t>
            </a:r>
            <a:r>
              <a:rPr lang="ja-JP" altLang="en-US" sz="2400" dirty="0" smtClean="0">
                <a:solidFill>
                  <a:schemeClr val="bg1"/>
                </a:solidFill>
                <a:latin typeface="小塚ゴシック Pro B" panose="020B0800000000000000" charset="-128"/>
                <a:ea typeface="小塚ゴシック Pro B" panose="020B0800000000000000" charset="-128"/>
              </a:rPr>
              <a:t>が</a:t>
            </a:r>
            <a:endParaRPr lang="en-US" altLang="ja-JP" sz="2400" dirty="0" smtClean="0">
              <a:solidFill>
                <a:schemeClr val="bg1"/>
              </a:solidFill>
              <a:latin typeface="小塚ゴシック Pro B" panose="020B0800000000000000" charset="-128"/>
              <a:ea typeface="小塚ゴシック Pro B" panose="020B0800000000000000" charset="-128"/>
            </a:endParaRPr>
          </a:p>
          <a:p>
            <a:r>
              <a:rPr lang="ja-JP" altLang="en-US" sz="2400" dirty="0" smtClean="0">
                <a:solidFill>
                  <a:schemeClr val="bg1"/>
                </a:solidFill>
                <a:latin typeface="小塚ゴシック Pro B" panose="020B0800000000000000" charset="-128"/>
                <a:ea typeface="小塚ゴシック Pro B" panose="020B0800000000000000" charset="-128"/>
              </a:rPr>
              <a:t>はえる</a:t>
            </a:r>
            <a:endParaRPr lang="en-US" altLang="ja-JP" sz="2400" dirty="0">
              <a:solidFill>
                <a:schemeClr val="bg1"/>
              </a:solidFill>
              <a:latin typeface="小塚ゴシック Pro B" panose="020B0800000000000000" charset="-128"/>
              <a:ea typeface="小塚ゴシック Pro B" panose="020B0800000000000000" charset="-128"/>
            </a:endParaRPr>
          </a:p>
        </p:txBody>
      </p:sp>
      <p:grpSp>
        <p:nvGrpSpPr>
          <p:cNvPr id="6" name="グループ化 5"/>
          <p:cNvGrpSpPr/>
          <p:nvPr/>
        </p:nvGrpSpPr>
        <p:grpSpPr>
          <a:xfrm>
            <a:off x="447675" y="4181475"/>
            <a:ext cx="4434596" cy="2314573"/>
            <a:chOff x="761076" y="3981448"/>
            <a:chExt cx="4561275" cy="2638425"/>
          </a:xfrm>
        </p:grpSpPr>
        <p:sp>
          <p:nvSpPr>
            <p:cNvPr id="7" name="雲形吹き出し 6"/>
            <p:cNvSpPr/>
            <p:nvPr/>
          </p:nvSpPr>
          <p:spPr>
            <a:xfrm rot="10800000">
              <a:off x="761076" y="3981448"/>
              <a:ext cx="4561275" cy="2638425"/>
            </a:xfrm>
            <a:prstGeom prst="cloudCallout">
              <a:avLst>
                <a:gd name="adj1" fmla="val -66555"/>
                <a:gd name="adj2" fmla="val 650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24183" y="4592277"/>
              <a:ext cx="3355627" cy="1640178"/>
            </a:xfrm>
            <a:prstGeom prst="rect">
              <a:avLst/>
            </a:prstGeom>
            <a:noFill/>
          </p:spPr>
          <p:txBody>
            <a:bodyPr wrap="none" rtlCol="0">
              <a:spAutoFit/>
            </a:bodyPr>
            <a:lstStyle/>
            <a:p>
              <a:pPr>
                <a:lnSpc>
                  <a:spcPts val="3500"/>
                </a:lnSpc>
              </a:pPr>
              <a:r>
                <a:rPr lang="ja-JP" altLang="en-US" sz="2400" dirty="0">
                  <a:latin typeface="小塚ゴシック Pro H" panose="020B0800000000000000" pitchFamily="34" charset="-128"/>
                  <a:ea typeface="小塚ゴシック Pro H" panose="020B0800000000000000" pitchFamily="34" charset="-128"/>
                </a:rPr>
                <a:t>前歯でかじれるかな？</a:t>
              </a:r>
            </a:p>
            <a:p>
              <a:pPr>
                <a:lnSpc>
                  <a:spcPts val="3500"/>
                </a:lnSpc>
              </a:pPr>
              <a:r>
                <a:rPr lang="ja-JP" altLang="en-US" sz="2400" dirty="0">
                  <a:latin typeface="小塚ゴシック Pro H" panose="020B0800000000000000" pitchFamily="34" charset="-128"/>
                  <a:ea typeface="小塚ゴシック Pro H" panose="020B0800000000000000" pitchFamily="34" charset="-128"/>
                </a:rPr>
                <a:t>奥歯の</a:t>
              </a:r>
              <a:r>
                <a:rPr lang="ja-JP" altLang="en-US" sz="2400" dirty="0" smtClean="0">
                  <a:latin typeface="小塚ゴシック Pro H" panose="020B0800000000000000" pitchFamily="34" charset="-128"/>
                  <a:ea typeface="小塚ゴシック Pro H" panose="020B0800000000000000" pitchFamily="34" charset="-128"/>
                </a:rPr>
                <a:t>歯みがき</a:t>
              </a:r>
              <a:endParaRPr lang="en-US" altLang="ja-JP" sz="2400" dirty="0" smtClean="0">
                <a:latin typeface="小塚ゴシック Pro H" panose="020B0800000000000000" pitchFamily="34" charset="-128"/>
                <a:ea typeface="小塚ゴシック Pro H" panose="020B0800000000000000" pitchFamily="34" charset="-128"/>
              </a:endParaRPr>
            </a:p>
            <a:p>
              <a:pPr>
                <a:lnSpc>
                  <a:spcPts val="3500"/>
                </a:lnSpc>
              </a:pPr>
              <a:r>
                <a:rPr lang="ja-JP" altLang="en-US" sz="2400" dirty="0">
                  <a:latin typeface="小塚ゴシック Pro H" panose="020B0800000000000000" pitchFamily="34" charset="-128"/>
                  <a:ea typeface="小塚ゴシック Pro H" panose="020B0800000000000000" pitchFamily="34" charset="-128"/>
                </a:rPr>
                <a:t>　</a:t>
              </a:r>
              <a:r>
                <a:rPr lang="ja-JP" altLang="en-US" sz="2400" dirty="0" smtClean="0">
                  <a:latin typeface="小塚ゴシック Pro H" panose="020B0800000000000000" pitchFamily="34" charset="-128"/>
                  <a:ea typeface="小塚ゴシック Pro H" panose="020B0800000000000000" pitchFamily="34" charset="-128"/>
                </a:rPr>
                <a:t>　忘れて</a:t>
              </a:r>
              <a:r>
                <a:rPr lang="ja-JP" altLang="en-US" sz="2400" dirty="0">
                  <a:latin typeface="小塚ゴシック Pro H" panose="020B0800000000000000" pitchFamily="34" charset="-128"/>
                  <a:ea typeface="小塚ゴシック Pro H" panose="020B0800000000000000" pitchFamily="34" charset="-128"/>
                </a:rPr>
                <a:t>ないかな？</a:t>
              </a:r>
              <a:endParaRPr kumimoji="1" lang="ja-JP" altLang="en-US" sz="2400" dirty="0">
                <a:latin typeface="小塚ゴシック Pro H" panose="020B0800000000000000" pitchFamily="34" charset="-128"/>
                <a:ea typeface="小塚ゴシック Pro H" panose="020B0800000000000000" pitchFamily="34" charset="-128"/>
              </a:endParaRPr>
            </a:p>
          </p:txBody>
        </p:sp>
      </p:grpSp>
      <p:pic>
        <p:nvPicPr>
          <p:cNvPr id="9" name="コンテンツ プレースホルダー 10"/>
          <p:cNvPicPr>
            <a:picLocks noChangeAspect="1"/>
          </p:cNvPicPr>
          <p:nvPr/>
        </p:nvPicPr>
        <p:blipFill rotWithShape="1">
          <a:blip r:embed="rId4">
            <a:extLst>
              <a:ext uri="{28A0092B-C50C-407E-A947-70E740481C1C}">
                <a14:useLocalDpi xmlns:a14="http://schemas.microsoft.com/office/drawing/2010/main" val="0"/>
              </a:ext>
            </a:extLst>
          </a:blip>
          <a:srcRect t="2009" r="1400"/>
          <a:stretch/>
        </p:blipFill>
        <p:spPr>
          <a:xfrm>
            <a:off x="319795" y="1651000"/>
            <a:ext cx="4074405" cy="2190610"/>
          </a:xfrm>
          <a:prstGeom prst="roundRect">
            <a:avLst/>
          </a:prstGeom>
          <a:noFill/>
          <a:ln w="44450">
            <a:solidFill>
              <a:srgbClr val="BEDEF6"/>
            </a:solidFill>
          </a:ln>
        </p:spPr>
      </p:pic>
      <p:sp>
        <p:nvSpPr>
          <p:cNvPr id="10" name="テキスト ボックス 9"/>
          <p:cNvSpPr txBox="1"/>
          <p:nvPr/>
        </p:nvSpPr>
        <p:spPr>
          <a:xfrm>
            <a:off x="1062468" y="1086396"/>
            <a:ext cx="2646878" cy="461665"/>
          </a:xfrm>
          <a:prstGeom prst="rect">
            <a:avLst/>
          </a:prstGeom>
          <a:noFill/>
        </p:spPr>
        <p:txBody>
          <a:bodyPr wrap="none" rtlCol="0">
            <a:spAutoFit/>
          </a:bodyPr>
          <a:lstStyle/>
          <a:p>
            <a:r>
              <a:rPr lang="ja-JP" altLang="en-US" sz="2400" dirty="0">
                <a:solidFill>
                  <a:schemeClr val="bg1"/>
                </a:solidFill>
                <a:latin typeface="小塚ゴシック Pro B" panose="020B0800000000000000" charset="-128"/>
                <a:ea typeface="小塚ゴシック Pro B" panose="020B0800000000000000" charset="-128"/>
              </a:rPr>
              <a:t>前歯がはえかわる</a:t>
            </a:r>
            <a:endParaRPr lang="en-US" altLang="ja-JP" sz="2400" dirty="0">
              <a:solidFill>
                <a:schemeClr val="bg1"/>
              </a:solidFill>
              <a:latin typeface="小塚ゴシック Pro B" panose="020B0800000000000000" charset="-128"/>
              <a:ea typeface="小塚ゴシック Pro B" panose="020B0800000000000000" charset="-128"/>
            </a:endParaRPr>
          </a:p>
        </p:txBody>
      </p:sp>
      <p:sp>
        <p:nvSpPr>
          <p:cNvPr id="11" name="テキスト ボックス 10"/>
          <p:cNvSpPr txBox="1"/>
          <p:nvPr/>
        </p:nvSpPr>
        <p:spPr>
          <a:xfrm>
            <a:off x="7224976" y="6488833"/>
            <a:ext cx="1819729" cy="253916"/>
          </a:xfrm>
          <a:prstGeom prst="rect">
            <a:avLst/>
          </a:prstGeom>
          <a:noFill/>
        </p:spPr>
        <p:txBody>
          <a:bodyPr wrap="none" rtlCol="0">
            <a:spAutoFit/>
          </a:bodyPr>
          <a:lstStyle/>
          <a:p>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資料提供　向井美惠先生 </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spTree>
    <p:extLst>
      <p:ext uri="{BB962C8B-B14F-4D97-AF65-F5344CB8AC3E}">
        <p14:creationId xmlns:p14="http://schemas.microsoft.com/office/powerpoint/2010/main" val="37621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43" y="1187241"/>
            <a:ext cx="3944630" cy="2768143"/>
          </a:xfrm>
          <a:prstGeom prst="roundRect">
            <a:avLst/>
          </a:prstGeom>
          <a:ln w="44450">
            <a:solidFill>
              <a:srgbClr val="BEDEF6"/>
            </a:solidFill>
          </a:ln>
        </p:spPr>
      </p:pic>
      <p:sp>
        <p:nvSpPr>
          <p:cNvPr id="3"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zh-CN" altLang="en-US" sz="3200" dirty="0">
                <a:solidFill>
                  <a:srgbClr val="FFC000"/>
                </a:solidFill>
                <a:latin typeface="小塚ゴシック Pro M" panose="020B0700000000000000" pitchFamily="34" charset="-128"/>
                <a:ea typeface="小塚ゴシック Pro M" panose="020B0700000000000000" pitchFamily="34" charset="-128"/>
              </a:rPr>
              <a:t>小学校中学年頃</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4" name="直線コネクタ 3"/>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513022" y="1528871"/>
            <a:ext cx="4416594" cy="2038250"/>
          </a:xfrm>
          <a:prstGeom prst="rect">
            <a:avLst/>
          </a:prstGeom>
          <a:noFill/>
        </p:spPr>
        <p:txBody>
          <a:bodyPr wrap="none" rtlCol="0">
            <a:spAutoFit/>
          </a:bodyPr>
          <a:lstStyle/>
          <a:p>
            <a:pPr>
              <a:lnSpc>
                <a:spcPct val="200000"/>
              </a:lnSpc>
            </a:pPr>
            <a:r>
              <a:rPr lang="ja-JP" altLang="en-US" sz="2200" dirty="0">
                <a:solidFill>
                  <a:schemeClr val="bg1"/>
                </a:solidFill>
                <a:latin typeface="小塚ゴシック Pro B" panose="020B0800000000000000" charset="-128"/>
                <a:ea typeface="小塚ゴシック Pro B" panose="020B0800000000000000" charset="-128"/>
              </a:rPr>
              <a:t>●</a:t>
            </a:r>
            <a:r>
              <a:rPr lang="ja-JP" altLang="en-US" sz="2200" dirty="0" smtClean="0">
                <a:solidFill>
                  <a:schemeClr val="bg1"/>
                </a:solidFill>
                <a:latin typeface="小塚ゴシック Pro B" panose="020B0800000000000000" charset="-128"/>
                <a:ea typeface="小塚ゴシック Pro B" panose="020B0800000000000000" charset="-128"/>
              </a:rPr>
              <a:t>奥歯</a:t>
            </a:r>
            <a:r>
              <a:rPr lang="ja-JP" altLang="en-US" sz="2200" dirty="0">
                <a:solidFill>
                  <a:schemeClr val="bg1"/>
                </a:solidFill>
                <a:latin typeface="小塚ゴシック Pro B" panose="020B0800000000000000" charset="-128"/>
                <a:ea typeface="小塚ゴシック Pro B" panose="020B0800000000000000" charset="-128"/>
              </a:rPr>
              <a:t>が</a:t>
            </a:r>
            <a:r>
              <a:rPr lang="ja-JP" altLang="en-US" sz="2200" dirty="0" smtClean="0">
                <a:solidFill>
                  <a:schemeClr val="bg1"/>
                </a:solidFill>
                <a:latin typeface="小塚ゴシック Pro B" panose="020B0800000000000000" charset="-128"/>
                <a:ea typeface="小塚ゴシック Pro B" panose="020B0800000000000000" charset="-128"/>
              </a:rPr>
              <a:t>はえかわる</a:t>
            </a:r>
            <a:endParaRPr lang="ja-JP" altLang="en-US" sz="2200" dirty="0">
              <a:solidFill>
                <a:schemeClr val="bg1"/>
              </a:solidFill>
              <a:latin typeface="小塚ゴシック Pro B" panose="020B0800000000000000" charset="-128"/>
              <a:ea typeface="小塚ゴシック Pro B" panose="020B0800000000000000" charset="-128"/>
            </a:endParaRPr>
          </a:p>
          <a:p>
            <a:pPr>
              <a:lnSpc>
                <a:spcPct val="200000"/>
              </a:lnSpc>
            </a:pPr>
            <a:r>
              <a:rPr lang="ja-JP" altLang="en-US" sz="2200" dirty="0">
                <a:solidFill>
                  <a:schemeClr val="bg1"/>
                </a:solidFill>
                <a:latin typeface="小塚ゴシック Pro B" panose="020B0800000000000000" charset="-128"/>
                <a:ea typeface="小塚ゴシック Pro B" panose="020B0800000000000000" charset="-128"/>
              </a:rPr>
              <a:t>●</a:t>
            </a:r>
            <a:r>
              <a:rPr lang="ja-JP" altLang="en-US" sz="2200" dirty="0" smtClean="0">
                <a:solidFill>
                  <a:schemeClr val="bg1"/>
                </a:solidFill>
                <a:latin typeface="小塚ゴシック Pro B" panose="020B0800000000000000" charset="-128"/>
                <a:ea typeface="小塚ゴシック Pro B" panose="020B0800000000000000" charset="-128"/>
              </a:rPr>
              <a:t>すき</a:t>
            </a:r>
            <a:r>
              <a:rPr lang="ja-JP" altLang="en-US" sz="2200" dirty="0">
                <a:solidFill>
                  <a:schemeClr val="bg1"/>
                </a:solidFill>
                <a:latin typeface="小塚ゴシック Pro B" panose="020B0800000000000000" charset="-128"/>
                <a:ea typeface="小塚ゴシック Pro B" panose="020B0800000000000000" charset="-128"/>
              </a:rPr>
              <a:t>間が</a:t>
            </a:r>
            <a:r>
              <a:rPr lang="ja-JP" altLang="en-US" sz="2200" dirty="0" smtClean="0">
                <a:solidFill>
                  <a:schemeClr val="bg1"/>
                </a:solidFill>
                <a:latin typeface="小塚ゴシック Pro B" panose="020B0800000000000000" charset="-128"/>
                <a:ea typeface="小塚ゴシック Pro B" panose="020B0800000000000000" charset="-128"/>
              </a:rPr>
              <a:t>多くてよく</a:t>
            </a:r>
            <a:r>
              <a:rPr lang="ja-JP" altLang="en-US" sz="2200" dirty="0">
                <a:solidFill>
                  <a:schemeClr val="bg1"/>
                </a:solidFill>
                <a:latin typeface="小塚ゴシック Pro B" panose="020B0800000000000000" charset="-128"/>
                <a:ea typeface="小塚ゴシック Pro B" panose="020B0800000000000000" charset="-128"/>
              </a:rPr>
              <a:t>かめない</a:t>
            </a:r>
            <a:r>
              <a:rPr lang="ja-JP" altLang="en-US" sz="2200" dirty="0" smtClean="0">
                <a:solidFill>
                  <a:schemeClr val="bg1"/>
                </a:solidFill>
                <a:latin typeface="小塚ゴシック Pro B" panose="020B0800000000000000" charset="-128"/>
                <a:ea typeface="小塚ゴシック Pro B" panose="020B0800000000000000" charset="-128"/>
              </a:rPr>
              <a:t>！</a:t>
            </a:r>
            <a:endParaRPr lang="ja-JP" altLang="en-US" sz="2200" dirty="0">
              <a:solidFill>
                <a:schemeClr val="bg1"/>
              </a:solidFill>
              <a:latin typeface="小塚ゴシック Pro B" panose="020B0800000000000000" charset="-128"/>
              <a:ea typeface="小塚ゴシック Pro B" panose="020B0800000000000000" charset="-128"/>
            </a:endParaRPr>
          </a:p>
          <a:p>
            <a:pPr>
              <a:lnSpc>
                <a:spcPct val="200000"/>
              </a:lnSpc>
            </a:pPr>
            <a:r>
              <a:rPr lang="ja-JP" altLang="en-US" sz="2200" dirty="0">
                <a:solidFill>
                  <a:schemeClr val="bg1"/>
                </a:solidFill>
                <a:latin typeface="小塚ゴシック Pro B" panose="020B0800000000000000" charset="-128"/>
                <a:ea typeface="小塚ゴシック Pro B" panose="020B0800000000000000" charset="-128"/>
              </a:rPr>
              <a:t>●</a:t>
            </a:r>
            <a:r>
              <a:rPr lang="ja-JP" altLang="en-US" sz="2200" dirty="0" smtClean="0">
                <a:solidFill>
                  <a:schemeClr val="bg1"/>
                </a:solidFill>
                <a:latin typeface="小塚ゴシック Pro B" panose="020B0800000000000000" charset="-128"/>
                <a:ea typeface="小塚ゴシック Pro B" panose="020B0800000000000000" charset="-128"/>
              </a:rPr>
              <a:t>ぐらぐらしてよく</a:t>
            </a:r>
            <a:r>
              <a:rPr lang="ja-JP" altLang="en-US" sz="2200" dirty="0">
                <a:solidFill>
                  <a:schemeClr val="bg1"/>
                </a:solidFill>
                <a:latin typeface="小塚ゴシック Pro B" panose="020B0800000000000000" charset="-128"/>
                <a:ea typeface="小塚ゴシック Pro B" panose="020B0800000000000000" charset="-128"/>
              </a:rPr>
              <a:t>かめない！</a:t>
            </a:r>
            <a:endParaRPr kumimoji="1" lang="ja-JP" altLang="en-US" sz="2200" dirty="0">
              <a:solidFill>
                <a:schemeClr val="bg1"/>
              </a:solidFill>
              <a:latin typeface="小塚ゴシック Pro B" panose="020B0800000000000000" charset="-128"/>
              <a:ea typeface="小塚ゴシック Pro B" panose="020B0800000000000000" charset="-128"/>
            </a:endParaRPr>
          </a:p>
        </p:txBody>
      </p:sp>
      <p:grpSp>
        <p:nvGrpSpPr>
          <p:cNvPr id="6" name="グループ化 5"/>
          <p:cNvGrpSpPr/>
          <p:nvPr/>
        </p:nvGrpSpPr>
        <p:grpSpPr>
          <a:xfrm>
            <a:off x="428643" y="4557503"/>
            <a:ext cx="4045052" cy="1835009"/>
            <a:chOff x="188471" y="999630"/>
            <a:chExt cx="4045052" cy="1835009"/>
          </a:xfrm>
        </p:grpSpPr>
        <p:sp>
          <p:nvSpPr>
            <p:cNvPr id="7" name="雲形吹き出し 6"/>
            <p:cNvSpPr/>
            <p:nvPr/>
          </p:nvSpPr>
          <p:spPr>
            <a:xfrm>
              <a:off x="188471" y="999630"/>
              <a:ext cx="4045052" cy="1835009"/>
            </a:xfrm>
            <a:prstGeom prst="cloudCallout">
              <a:avLst>
                <a:gd name="adj1" fmla="val -614"/>
                <a:gd name="adj2" fmla="val -9174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53048" y="1655524"/>
              <a:ext cx="3416320" cy="523220"/>
            </a:xfrm>
            <a:prstGeom prst="rect">
              <a:avLst/>
            </a:prstGeom>
            <a:noFill/>
          </p:spPr>
          <p:txBody>
            <a:bodyPr wrap="none" rtlCol="0">
              <a:spAutoFit/>
            </a:bodyPr>
            <a:lstStyle/>
            <a:p>
              <a:r>
                <a:rPr lang="ja-JP" altLang="en-US" sz="2800" dirty="0">
                  <a:latin typeface="小塚ゴシック Pro H" panose="020B0800000000000000" pitchFamily="34" charset="-128"/>
                  <a:ea typeface="小塚ゴシック Pro H" panose="020B0800000000000000" pitchFamily="34" charset="-128"/>
                </a:rPr>
                <a:t>食事に時間がかかる</a:t>
              </a:r>
              <a:endParaRPr kumimoji="1" lang="ja-JP" altLang="en-US" sz="2800" dirty="0">
                <a:latin typeface="小塚ゴシック Pro H" panose="020B0800000000000000" pitchFamily="34" charset="-128"/>
                <a:ea typeface="小塚ゴシック Pro H" panose="020B0800000000000000" pitchFamily="34" charset="-128"/>
              </a:endParaRPr>
            </a:p>
          </p:txBody>
        </p:sp>
      </p:grpSp>
      <p:grpSp>
        <p:nvGrpSpPr>
          <p:cNvPr id="9" name="グループ化 8"/>
          <p:cNvGrpSpPr/>
          <p:nvPr/>
        </p:nvGrpSpPr>
        <p:grpSpPr>
          <a:xfrm>
            <a:off x="4876730" y="4065017"/>
            <a:ext cx="2977978" cy="1717895"/>
            <a:chOff x="5232330" y="4549555"/>
            <a:chExt cx="2977978" cy="1717895"/>
          </a:xfrm>
        </p:grpSpPr>
        <p:sp>
          <p:nvSpPr>
            <p:cNvPr id="10" name="雲形吹き出し 9"/>
            <p:cNvSpPr/>
            <p:nvPr/>
          </p:nvSpPr>
          <p:spPr>
            <a:xfrm>
              <a:off x="5232330" y="4549555"/>
              <a:ext cx="2977978" cy="1717895"/>
            </a:xfrm>
            <a:prstGeom prst="cloudCallout">
              <a:avLst>
                <a:gd name="adj1" fmla="val -74089"/>
                <a:gd name="adj2" fmla="val -7357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18443" y="5146892"/>
              <a:ext cx="2339102" cy="523220"/>
            </a:xfrm>
            <a:prstGeom prst="rect">
              <a:avLst/>
            </a:prstGeom>
            <a:noFill/>
          </p:spPr>
          <p:txBody>
            <a:bodyPr wrap="none" rtlCol="0">
              <a:spAutoFit/>
            </a:bodyPr>
            <a:lstStyle/>
            <a:p>
              <a:r>
                <a:rPr lang="ja-JP" altLang="en-US" sz="2800" dirty="0" smtClean="0">
                  <a:latin typeface="小塚ゴシック Pro H" panose="020B0800000000000000" pitchFamily="34" charset="-128"/>
                  <a:ea typeface="小塚ゴシック Pro H" panose="020B0800000000000000" pitchFamily="34" charset="-128"/>
                </a:rPr>
                <a:t>汚れがたまる</a:t>
              </a:r>
              <a:endParaRPr kumimoji="1" lang="ja-JP" altLang="en-US" sz="2800" dirty="0">
                <a:latin typeface="小塚ゴシック Pro H" panose="020B0800000000000000" pitchFamily="34" charset="-128"/>
                <a:ea typeface="小塚ゴシック Pro H" panose="020B0800000000000000" pitchFamily="34" charset="-128"/>
              </a:endParaRPr>
            </a:p>
          </p:txBody>
        </p:sp>
      </p:grpSp>
      <p:sp>
        <p:nvSpPr>
          <p:cNvPr id="12" name="テキスト ボックス 11"/>
          <p:cNvSpPr txBox="1"/>
          <p:nvPr/>
        </p:nvSpPr>
        <p:spPr>
          <a:xfrm>
            <a:off x="7224976" y="6488833"/>
            <a:ext cx="1819729" cy="253916"/>
          </a:xfrm>
          <a:prstGeom prst="rect">
            <a:avLst/>
          </a:prstGeom>
          <a:noFill/>
        </p:spPr>
        <p:txBody>
          <a:bodyPr wrap="none" rtlCol="0">
            <a:spAutoFit/>
          </a:bodyPr>
          <a:lstStyle/>
          <a:p>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資料提供　向井美惠先生 </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spTree>
    <p:extLst>
      <p:ext uri="{BB962C8B-B14F-4D97-AF65-F5344CB8AC3E}">
        <p14:creationId xmlns:p14="http://schemas.microsoft.com/office/powerpoint/2010/main" val="31070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7" y="235056"/>
            <a:ext cx="9144000" cy="48767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zh-CN" altLang="en-US" sz="3200" dirty="0">
                <a:solidFill>
                  <a:srgbClr val="FFC000"/>
                </a:solidFill>
                <a:latin typeface="小塚ゴシック Pro M" panose="020B0700000000000000" pitchFamily="34" charset="-128"/>
                <a:ea typeface="小塚ゴシック Pro M" panose="020B0700000000000000" pitchFamily="34" charset="-128"/>
              </a:rPr>
              <a:t>小学校高学年頃</a:t>
            </a:r>
            <a:endParaRPr lang="ja-JP" altLang="en-US" sz="3200" dirty="0">
              <a:solidFill>
                <a:srgbClr val="FFC000"/>
              </a:solidFill>
              <a:latin typeface="小塚ゴシック Pro M" panose="020B0700000000000000" pitchFamily="34" charset="-128"/>
              <a:ea typeface="小塚ゴシック Pro M" panose="020B0700000000000000" pitchFamily="34" charset="-128"/>
            </a:endParaRPr>
          </a:p>
        </p:txBody>
      </p:sp>
      <p:cxnSp>
        <p:nvCxnSpPr>
          <p:cNvPr id="3" name="直線コネクタ 2"/>
          <p:cNvCxnSpPr/>
          <p:nvPr/>
        </p:nvCxnSpPr>
        <p:spPr>
          <a:xfrm>
            <a:off x="-159246" y="840474"/>
            <a:ext cx="93962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655709" y="1007934"/>
            <a:ext cx="3635455" cy="3629571"/>
            <a:chOff x="655709" y="1007934"/>
            <a:chExt cx="3635455" cy="3629571"/>
          </a:xfrm>
        </p:grpSpPr>
        <p:pic>
          <p:nvPicPr>
            <p:cNvPr id="5" name="Picture 24" descr="中高生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9" y="1007934"/>
              <a:ext cx="3635455" cy="2639556"/>
            </a:xfrm>
            <a:prstGeom prst="roundRect">
              <a:avLst/>
            </a:prstGeom>
            <a:noFill/>
            <a:ln w="44450">
              <a:solidFill>
                <a:srgbClr val="FFB4E5"/>
              </a:solidFill>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55709" y="3647490"/>
              <a:ext cx="3635455" cy="990015"/>
            </a:xfrm>
            <a:prstGeom prst="rect">
              <a:avLst/>
            </a:prstGeom>
            <a:noFill/>
            <a:ln w="44450">
              <a:noFill/>
            </a:ln>
          </p:spPr>
          <p:txBody>
            <a:bodyPr wrap="square" rtlCol="0">
              <a:spAutoFit/>
            </a:bodyPr>
            <a:lstStyle/>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第２大臼歯（</a:t>
              </a:r>
              <a:r>
                <a:rPr lang="en-US" altLang="ja-JP" sz="2200" dirty="0" smtClean="0">
                  <a:solidFill>
                    <a:schemeClr val="bg1"/>
                  </a:solidFill>
                  <a:latin typeface="小塚ゴシック Pro B" panose="020B0800000000000000" charset="-128"/>
                  <a:ea typeface="小塚ゴシック Pro B" panose="020B0800000000000000" charset="-128"/>
                </a:rPr>
                <a:t>12</a:t>
              </a:r>
              <a:r>
                <a:rPr lang="ja-JP" altLang="en-US" sz="2200" dirty="0" smtClean="0">
                  <a:solidFill>
                    <a:schemeClr val="bg1"/>
                  </a:solidFill>
                  <a:latin typeface="小塚ゴシック Pro B" panose="020B0800000000000000" charset="-128"/>
                  <a:ea typeface="小塚ゴシック Pro B" panose="020B0800000000000000" charset="-128"/>
                </a:rPr>
                <a:t>歳</a:t>
              </a:r>
              <a:r>
                <a:rPr lang="ja-JP" altLang="en-US" sz="2200" dirty="0">
                  <a:solidFill>
                    <a:schemeClr val="bg1"/>
                  </a:solidFill>
                  <a:latin typeface="小塚ゴシック Pro B" panose="020B0800000000000000" charset="-128"/>
                  <a:ea typeface="小塚ゴシック Pro B" panose="020B0800000000000000" charset="-128"/>
                </a:rPr>
                <a:t>臼歯</a:t>
              </a:r>
              <a:r>
                <a:rPr lang="ja-JP" altLang="en-US" sz="2200" dirty="0" smtClean="0">
                  <a:solidFill>
                    <a:schemeClr val="bg1"/>
                  </a:solidFill>
                  <a:latin typeface="小塚ゴシック Pro B" panose="020B0800000000000000" charset="-128"/>
                  <a:ea typeface="小塚ゴシック Pro B" panose="020B0800000000000000" charset="-128"/>
                </a:rPr>
                <a:t>）が</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はえる！</a:t>
              </a:r>
              <a:endParaRPr lang="ja-JP" altLang="en-US" sz="2200" dirty="0">
                <a:solidFill>
                  <a:schemeClr val="bg1"/>
                </a:solidFill>
                <a:latin typeface="小塚ゴシック Pro B" panose="020B0800000000000000" charset="-128"/>
                <a:ea typeface="小塚ゴシック Pro B" panose="020B0800000000000000" charset="-128"/>
              </a:endParaRPr>
            </a:p>
          </p:txBody>
        </p:sp>
      </p:grpSp>
      <p:grpSp>
        <p:nvGrpSpPr>
          <p:cNvPr id="7" name="グループ化 6"/>
          <p:cNvGrpSpPr/>
          <p:nvPr/>
        </p:nvGrpSpPr>
        <p:grpSpPr>
          <a:xfrm>
            <a:off x="4788012" y="1007934"/>
            <a:ext cx="3843405" cy="3630509"/>
            <a:chOff x="4788012" y="1007934"/>
            <a:chExt cx="3843405" cy="3630509"/>
          </a:xfrm>
        </p:grpSpPr>
        <p:pic>
          <p:nvPicPr>
            <p:cNvPr id="8" name="Picture 25" descr="中高生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12" y="1007934"/>
              <a:ext cx="3737020" cy="2639556"/>
            </a:xfrm>
            <a:prstGeom prst="roundRect">
              <a:avLst/>
            </a:prstGeom>
            <a:noFill/>
            <a:ln w="44450">
              <a:solidFill>
                <a:srgbClr val="BEDEF6"/>
              </a:solidFill>
            </a:ln>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788012" y="3648428"/>
              <a:ext cx="3843405" cy="990015"/>
            </a:xfrm>
            <a:prstGeom prst="rect">
              <a:avLst/>
            </a:prstGeom>
            <a:noFill/>
            <a:ln>
              <a:noFill/>
            </a:ln>
          </p:spPr>
          <p:txBody>
            <a:bodyPr wrap="square" rtlCol="0">
              <a:spAutoFit/>
            </a:bodyPr>
            <a:lstStyle/>
            <a:p>
              <a:pPr>
                <a:lnSpc>
                  <a:spcPts val="3500"/>
                </a:lnSpc>
              </a:pPr>
              <a:r>
                <a:rPr lang="ja-JP" altLang="en-US" sz="2200" dirty="0" smtClean="0">
                  <a:solidFill>
                    <a:schemeClr val="bg1"/>
                  </a:solidFill>
                  <a:latin typeface="小塚ゴシック Pro B" panose="020B0800000000000000" charset="-128"/>
                  <a:ea typeface="小塚ゴシック Pro B" panose="020B0800000000000000" charset="-128"/>
                </a:rPr>
                <a:t>マナー</a:t>
              </a:r>
              <a:r>
                <a:rPr lang="ja-JP" altLang="en-US" sz="2200" dirty="0">
                  <a:solidFill>
                    <a:schemeClr val="bg1"/>
                  </a:solidFill>
                  <a:latin typeface="小塚ゴシック Pro B" panose="020B0800000000000000" charset="-128"/>
                  <a:ea typeface="小塚ゴシック Pro B" panose="020B0800000000000000" charset="-128"/>
                </a:rPr>
                <a:t>を知って上手</a:t>
              </a:r>
              <a:r>
                <a:rPr lang="ja-JP" altLang="en-US" sz="2200" dirty="0" smtClean="0">
                  <a:solidFill>
                    <a:schemeClr val="bg1"/>
                  </a:solidFill>
                  <a:latin typeface="小塚ゴシック Pro B" panose="020B0800000000000000" charset="-128"/>
                  <a:ea typeface="小塚ゴシック Pro B" panose="020B0800000000000000" charset="-128"/>
                </a:rPr>
                <a:t>に食べ</a:t>
              </a:r>
              <a:endParaRPr lang="en-US" altLang="ja-JP" sz="2200" dirty="0" smtClean="0">
                <a:solidFill>
                  <a:schemeClr val="bg1"/>
                </a:solidFill>
                <a:latin typeface="小塚ゴシック Pro B" panose="020B0800000000000000" charset="-128"/>
                <a:ea typeface="小塚ゴシック Pro B" panose="020B0800000000000000" charset="-128"/>
              </a:endParaRPr>
            </a:p>
            <a:p>
              <a:pPr>
                <a:lnSpc>
                  <a:spcPts val="3500"/>
                </a:lnSpc>
              </a:pPr>
              <a:r>
                <a:rPr lang="ja-JP" altLang="en-US" sz="2200" dirty="0" err="1" smtClean="0">
                  <a:solidFill>
                    <a:schemeClr val="bg1"/>
                  </a:solidFill>
                  <a:latin typeface="小塚ゴシック Pro B" panose="020B0800000000000000" charset="-128"/>
                  <a:ea typeface="小塚ゴシック Pro B" panose="020B0800000000000000" charset="-128"/>
                </a:rPr>
                <a:t>られるように</a:t>
              </a:r>
              <a:r>
                <a:rPr lang="ja-JP" altLang="en-US" sz="2200" dirty="0" smtClean="0">
                  <a:solidFill>
                    <a:schemeClr val="bg1"/>
                  </a:solidFill>
                  <a:latin typeface="小塚ゴシック Pro B" panose="020B0800000000000000" charset="-128"/>
                  <a:ea typeface="小塚ゴシック Pro B" panose="020B0800000000000000" charset="-128"/>
                </a:rPr>
                <a:t>なりました</a:t>
              </a:r>
              <a:r>
                <a:rPr lang="ja-JP" altLang="en-US" sz="2200" dirty="0">
                  <a:solidFill>
                    <a:schemeClr val="bg1"/>
                  </a:solidFill>
                  <a:latin typeface="小塚ゴシック Pro B" panose="020B0800000000000000" charset="-128"/>
                  <a:ea typeface="小塚ゴシック Pro B" panose="020B0800000000000000" charset="-128"/>
                </a:rPr>
                <a:t>か？</a:t>
              </a:r>
              <a:endParaRPr kumimoji="1" lang="ja-JP" altLang="en-US" sz="2200" dirty="0">
                <a:solidFill>
                  <a:schemeClr val="bg1"/>
                </a:solidFill>
                <a:latin typeface="小塚ゴシック Pro B" panose="020B0800000000000000" charset="-128"/>
                <a:ea typeface="小塚ゴシック Pro B" panose="020B0800000000000000" charset="-128"/>
              </a:endParaRPr>
            </a:p>
          </p:txBody>
        </p:sp>
      </p:grpSp>
      <p:grpSp>
        <p:nvGrpSpPr>
          <p:cNvPr id="10" name="グループ化 9"/>
          <p:cNvGrpSpPr/>
          <p:nvPr/>
        </p:nvGrpSpPr>
        <p:grpSpPr>
          <a:xfrm>
            <a:off x="2436637" y="4637505"/>
            <a:ext cx="4204481" cy="2094886"/>
            <a:chOff x="2032901" y="4602388"/>
            <a:chExt cx="4204481" cy="2094886"/>
          </a:xfrm>
        </p:grpSpPr>
        <p:sp>
          <p:nvSpPr>
            <p:cNvPr id="11" name="雲形吹き出し 10"/>
            <p:cNvSpPr/>
            <p:nvPr/>
          </p:nvSpPr>
          <p:spPr>
            <a:xfrm rot="187349">
              <a:off x="2032901" y="4602388"/>
              <a:ext cx="4204481" cy="2094886"/>
            </a:xfrm>
            <a:prstGeom prst="cloudCallout">
              <a:avLst>
                <a:gd name="adj1" fmla="val 37870"/>
                <a:gd name="adj2" fmla="val -3781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473436" y="4902051"/>
              <a:ext cx="3416320" cy="1384995"/>
            </a:xfrm>
            <a:prstGeom prst="rect">
              <a:avLst/>
            </a:prstGeom>
            <a:noFill/>
          </p:spPr>
          <p:txBody>
            <a:bodyPr wrap="none" rtlCol="0">
              <a:spAutoFit/>
            </a:bodyPr>
            <a:lstStyle/>
            <a:p>
              <a:pPr algn="ctr">
                <a:lnSpc>
                  <a:spcPct val="150000"/>
                </a:lnSpc>
              </a:pPr>
              <a:r>
                <a:rPr lang="ja-JP" altLang="en-US" sz="2800" dirty="0" smtClean="0">
                  <a:latin typeface="小塚ゴシック Pro H" panose="020B0800000000000000" pitchFamily="34" charset="-128"/>
                  <a:ea typeface="小塚ゴシック Pro H" panose="020B0800000000000000" pitchFamily="34" charset="-128"/>
                </a:rPr>
                <a:t>みがきにくい</a:t>
              </a:r>
              <a:r>
                <a:rPr lang="ja-JP" altLang="en-US" sz="2800" dirty="0">
                  <a:latin typeface="小塚ゴシック Pro H" panose="020B0800000000000000" pitchFamily="34" charset="-128"/>
                  <a:ea typeface="小塚ゴシック Pro H" panose="020B0800000000000000" pitchFamily="34" charset="-128"/>
                </a:rPr>
                <a:t>奥歯</a:t>
              </a:r>
            </a:p>
            <a:p>
              <a:pPr algn="ctr">
                <a:lnSpc>
                  <a:spcPct val="150000"/>
                </a:lnSpc>
              </a:pPr>
              <a:r>
                <a:rPr lang="ja-JP" altLang="en-US" sz="2800" dirty="0">
                  <a:latin typeface="小塚ゴシック Pro H" panose="020B0800000000000000" pitchFamily="34" charset="-128"/>
                  <a:ea typeface="小塚ゴシック Pro H" panose="020B0800000000000000" pitchFamily="34" charset="-128"/>
                </a:rPr>
                <a:t>一生使う歯を守ろう</a:t>
              </a:r>
              <a:endParaRPr kumimoji="1" lang="ja-JP" altLang="en-US" sz="2800" dirty="0">
                <a:latin typeface="小塚ゴシック Pro H" panose="020B0800000000000000" pitchFamily="34" charset="-128"/>
                <a:ea typeface="小塚ゴシック Pro H" panose="020B0800000000000000" pitchFamily="34" charset="-128"/>
              </a:endParaRPr>
            </a:p>
          </p:txBody>
        </p:sp>
      </p:grpSp>
      <p:sp>
        <p:nvSpPr>
          <p:cNvPr id="13" name="テキスト ボックス 12"/>
          <p:cNvSpPr txBox="1"/>
          <p:nvPr/>
        </p:nvSpPr>
        <p:spPr>
          <a:xfrm>
            <a:off x="7224976" y="6488833"/>
            <a:ext cx="1819729" cy="253916"/>
          </a:xfrm>
          <a:prstGeom prst="rect">
            <a:avLst/>
          </a:prstGeom>
          <a:noFill/>
        </p:spPr>
        <p:txBody>
          <a:bodyPr wrap="none" rtlCol="0">
            <a:spAutoFit/>
          </a:bodyPr>
          <a:lstStyle/>
          <a:p>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r>
              <a:rPr lang="ja-JP" altLang="en-US" sz="1050" b="1" dirty="0" smtClean="0">
                <a:solidFill>
                  <a:schemeClr val="bg1"/>
                </a:solidFill>
                <a:latin typeface="小塚ゴシック Pro EL" panose="020B0200000000000000" pitchFamily="34" charset="-128"/>
                <a:ea typeface="小塚ゴシック Pro EL" panose="020B0200000000000000" pitchFamily="34" charset="-128"/>
              </a:rPr>
              <a:t>資料提供　向井美惠先生 </a:t>
            </a:r>
            <a:r>
              <a:rPr lang="en-US" altLang="ja-JP" sz="1050" b="1" dirty="0" smtClean="0">
                <a:solidFill>
                  <a:schemeClr val="bg1"/>
                </a:solidFill>
                <a:latin typeface="小塚ゴシック Pro EL" panose="020B0200000000000000" pitchFamily="34" charset="-128"/>
                <a:ea typeface="小塚ゴシック Pro EL" panose="020B0200000000000000" pitchFamily="34" charset="-128"/>
              </a:rPr>
              <a:t>]</a:t>
            </a:r>
            <a:endParaRPr lang="en-US" altLang="ja-JP" sz="1050" b="1" dirty="0">
              <a:solidFill>
                <a:schemeClr val="bg1"/>
              </a:solidFill>
              <a:latin typeface="小塚ゴシック Pro EL" panose="020B0200000000000000" pitchFamily="34" charset="-128"/>
              <a:ea typeface="小塚ゴシック Pro EL" panose="020B0200000000000000" pitchFamily="34" charset="-128"/>
            </a:endParaRPr>
          </a:p>
        </p:txBody>
      </p:sp>
    </p:spTree>
    <p:extLst>
      <p:ext uri="{BB962C8B-B14F-4D97-AF65-F5344CB8AC3E}">
        <p14:creationId xmlns:p14="http://schemas.microsoft.com/office/powerpoint/2010/main" val="25542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3746</Words>
  <Application>Microsoft Office PowerPoint</Application>
  <PresentationFormat>画面に合わせる (4:3)</PresentationFormat>
  <Paragraphs>590</Paragraphs>
  <Slides>39</Slides>
  <Notes>26</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宮城県</cp:lastModifiedBy>
  <cp:revision>4</cp:revision>
  <dcterms:created xsi:type="dcterms:W3CDTF">2017-02-01T00:55:20Z</dcterms:created>
  <dcterms:modified xsi:type="dcterms:W3CDTF">2017-02-01T01:31:26Z</dcterms:modified>
</cp:coreProperties>
</file>