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20" r:id="rId2"/>
    <p:sldId id="543" r:id="rId3"/>
    <p:sldId id="544" r:id="rId4"/>
    <p:sldId id="545" r:id="rId5"/>
    <p:sldId id="530" r:id="rId6"/>
    <p:sldId id="531" r:id="rId7"/>
    <p:sldId id="532" r:id="rId8"/>
    <p:sldId id="529" r:id="rId9"/>
    <p:sldId id="546" r:id="rId10"/>
    <p:sldId id="533" r:id="rId11"/>
    <p:sldId id="538" r:id="rId12"/>
    <p:sldId id="547" r:id="rId13"/>
    <p:sldId id="535" r:id="rId14"/>
    <p:sldId id="525" r:id="rId15"/>
    <p:sldId id="539" r:id="rId16"/>
    <p:sldId id="540" r:id="rId17"/>
    <p:sldId id="537" r:id="rId18"/>
    <p:sldId id="527" r:id="rId1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まとめ" id="{F4DB3D9A-4AD0-4B21-9A70-D2F7DC6C460D}">
          <p14:sldIdLst>
            <p14:sldId id="520"/>
            <p14:sldId id="543"/>
            <p14:sldId id="544"/>
          </p14:sldIdLst>
        </p14:section>
        <p14:section name="指導案" id="{7715CB9B-D7FC-42D0-88F5-C0DA675B5CDE}">
          <p14:sldIdLst>
            <p14:sldId id="545"/>
            <p14:sldId id="530"/>
            <p14:sldId id="531"/>
            <p14:sldId id="532"/>
            <p14:sldId id="529"/>
            <p14:sldId id="546"/>
            <p14:sldId id="533"/>
            <p14:sldId id="538"/>
            <p14:sldId id="547"/>
            <p14:sldId id="535"/>
            <p14:sldId id="525"/>
            <p14:sldId id="539"/>
            <p14:sldId id="540"/>
            <p14:sldId id="537"/>
            <p14:sldId id="5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CC00"/>
    <a:srgbClr val="FFFF00"/>
    <a:srgbClr val="FF9933"/>
    <a:srgbClr val="FF3399"/>
    <a:srgbClr val="9999FF"/>
    <a:srgbClr val="339966"/>
    <a:srgbClr val="996600"/>
    <a:srgbClr val="FF996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65" autoAdjust="0"/>
    <p:restoredTop sz="81802" autoAdjust="0"/>
  </p:normalViewPr>
  <p:slideViewPr>
    <p:cSldViewPr>
      <p:cViewPr varScale="1">
        <p:scale>
          <a:sx n="60" d="100"/>
          <a:sy n="60" d="100"/>
        </p:scale>
        <p:origin x="1428" y="60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notesViewPr>
    <p:cSldViewPr>
      <p:cViewPr varScale="1">
        <p:scale>
          <a:sx n="77" d="100"/>
          <a:sy n="77" d="100"/>
        </p:scale>
        <p:origin x="21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BF51B-74E2-4F0D-BBBB-60F4EB9FBA9D}" type="datetimeFigureOut">
              <a:rPr kumimoji="1" lang="ja-JP" altLang="en-US" smtClean="0"/>
              <a:t>2021/7/5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ADC80-918F-445A-AD56-CA415887F2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9636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1456C-E9CF-4A3B-A360-FAFD8267C420}" type="datetimeFigureOut">
              <a:rPr kumimoji="1" lang="ja-JP" altLang="en-US" smtClean="0"/>
              <a:pPr/>
              <a:t>2021/7/5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69595-CB9C-4055-8312-7BBEB59C1C8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380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566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●</a:t>
            </a:r>
            <a:r>
              <a:rPr lang="ja-JP" altLang="en-US" sz="1200" b="1" i="0" u="none" strike="noStrike" dirty="0" smtClean="0">
                <a:solidFill>
                  <a:schemeClr val="tx2">
                    <a:lumMod val="10000"/>
                  </a:schemeClr>
                </a:solidFill>
                <a:effectLst/>
                <a:latin typeface="+mn-ea"/>
                <a:ea typeface="+mn-ea"/>
              </a:rPr>
              <a:t>歯みがきのポイント</a:t>
            </a:r>
            <a:r>
              <a:rPr lang="en-US" altLang="ja-JP" sz="1200" b="1" i="0" u="none" strike="noStrike" dirty="0" smtClean="0">
                <a:solidFill>
                  <a:schemeClr val="tx2">
                    <a:lumMod val="10000"/>
                  </a:schemeClr>
                </a:solidFill>
                <a:effectLst/>
                <a:latin typeface="+mn-ea"/>
                <a:ea typeface="+mn-ea"/>
              </a:rPr>
              <a:t>(</a:t>
            </a:r>
            <a:r>
              <a:rPr lang="ja-JP" altLang="en-US" sz="1200" b="1" i="0" u="none" strike="noStrike" dirty="0" smtClean="0">
                <a:solidFill>
                  <a:schemeClr val="tx2">
                    <a:lumMod val="10000"/>
                  </a:schemeClr>
                </a:solidFill>
                <a:effectLst/>
                <a:latin typeface="+mn-ea"/>
                <a:ea typeface="+mn-ea"/>
              </a:rPr>
              <a:t>スライドなし</a:t>
            </a:r>
            <a:r>
              <a:rPr lang="en-US" altLang="ja-JP" sz="1200" b="1" i="0" u="none" strike="noStrike" dirty="0" smtClean="0">
                <a:solidFill>
                  <a:schemeClr val="tx2">
                    <a:lumMod val="10000"/>
                  </a:schemeClr>
                </a:solidFill>
                <a:effectLst/>
                <a:latin typeface="+mn-ea"/>
                <a:ea typeface="+mn-ea"/>
              </a:rPr>
              <a:t>)</a:t>
            </a:r>
            <a:endParaRPr lang="ja-JP" altLang="en-US" sz="1200" b="1" i="0" u="none" strike="noStrike" dirty="0" smtClean="0">
              <a:solidFill>
                <a:schemeClr val="tx2">
                  <a:lumMod val="10000"/>
                </a:schemeClr>
              </a:solidFill>
              <a:effectLst/>
              <a:latin typeface="+mn-ea"/>
              <a:ea typeface="+mn-ea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487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●</a:t>
            </a:r>
            <a:r>
              <a:rPr lang="ja-JP" altLang="en-US" sz="1200" b="1" i="0" u="none" strike="noStrike" dirty="0" smtClean="0">
                <a:solidFill>
                  <a:schemeClr val="tx2">
                    <a:lumMod val="10000"/>
                  </a:schemeClr>
                </a:solidFill>
                <a:effectLst/>
                <a:latin typeface="+mn-ea"/>
                <a:ea typeface="+mn-ea"/>
              </a:rPr>
              <a:t>歯みがきのポイント</a:t>
            </a:r>
            <a:r>
              <a:rPr lang="en-US" altLang="ja-JP" sz="1200" b="1" i="0" u="none" strike="noStrike" dirty="0" smtClean="0">
                <a:solidFill>
                  <a:schemeClr val="tx2">
                    <a:lumMod val="10000"/>
                  </a:schemeClr>
                </a:solidFill>
                <a:effectLst/>
                <a:latin typeface="+mn-ea"/>
                <a:ea typeface="+mn-ea"/>
              </a:rPr>
              <a:t>(</a:t>
            </a:r>
            <a:r>
              <a:rPr lang="ja-JP" altLang="en-US" sz="1200" b="1" i="0" u="none" strike="noStrike" dirty="0" smtClean="0">
                <a:solidFill>
                  <a:schemeClr val="tx2">
                    <a:lumMod val="10000"/>
                  </a:schemeClr>
                </a:solidFill>
                <a:effectLst/>
                <a:latin typeface="+mn-ea"/>
                <a:ea typeface="+mn-ea"/>
              </a:rPr>
              <a:t>スライドあり</a:t>
            </a:r>
            <a:r>
              <a:rPr lang="en-US" altLang="ja-JP" sz="1200" b="1" i="0" u="none" strike="noStrike" dirty="0" smtClean="0">
                <a:solidFill>
                  <a:schemeClr val="tx2">
                    <a:lumMod val="10000"/>
                  </a:schemeClr>
                </a:solidFill>
                <a:effectLst/>
                <a:latin typeface="+mn-ea"/>
                <a:ea typeface="+mn-ea"/>
              </a:rPr>
              <a:t>)</a:t>
            </a:r>
            <a:endParaRPr lang="ja-JP" altLang="en-US" sz="1200" b="1" i="0" u="none" strike="noStrike" dirty="0" smtClean="0">
              <a:solidFill>
                <a:schemeClr val="tx2">
                  <a:lumMod val="10000"/>
                </a:schemeClr>
              </a:solidFill>
              <a:effectLst/>
              <a:latin typeface="+mn-ea"/>
              <a:ea typeface="+mn-ea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478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●歯肉の病気の原因とその予防</a:t>
            </a:r>
            <a:r>
              <a:rPr lang="en-US" altLang="ja-JP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(</a:t>
            </a:r>
            <a:r>
              <a:rPr lang="ja-JP" altLang="en-US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スライドなし</a:t>
            </a:r>
            <a:r>
              <a:rPr lang="en-US" altLang="ja-JP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)</a:t>
            </a:r>
            <a:r>
              <a:rPr lang="ja-JP" altLang="en-US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 </a:t>
            </a:r>
          </a:p>
          <a:p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531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●歯肉の病気の原因とその予防</a:t>
            </a:r>
            <a:r>
              <a:rPr lang="en-US" altLang="ja-JP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(</a:t>
            </a:r>
            <a:r>
              <a:rPr lang="ja-JP" altLang="en-US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スライドあり</a:t>
            </a:r>
            <a:r>
              <a:rPr lang="en-US" altLang="ja-JP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)</a:t>
            </a:r>
            <a:r>
              <a:rPr lang="ja-JP" altLang="en-US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420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●むし歯の原因とその予防</a:t>
            </a:r>
            <a:r>
              <a:rPr lang="en-US" altLang="ja-JP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(</a:t>
            </a:r>
            <a:r>
              <a:rPr lang="ja-JP" altLang="en-US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スライドなし</a:t>
            </a:r>
            <a:r>
              <a:rPr lang="en-US" altLang="ja-JP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)</a:t>
            </a:r>
            <a:endParaRPr kumimoji="1" lang="ja-JP" altLang="en-US" dirty="0">
              <a:solidFill>
                <a:schemeClr val="tx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360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●むし歯の原因とその予防</a:t>
            </a:r>
            <a:r>
              <a:rPr lang="en-US" altLang="ja-JP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(</a:t>
            </a:r>
            <a:r>
              <a:rPr lang="ja-JP" altLang="en-US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スライドあり</a:t>
            </a:r>
            <a:r>
              <a:rPr lang="en-US" altLang="ja-JP" sz="1200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)</a:t>
            </a:r>
            <a:endParaRPr kumimoji="1" lang="ja-JP" altLang="en-US" dirty="0">
              <a:solidFill>
                <a:schemeClr val="tx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94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●</a:t>
            </a:r>
            <a:r>
              <a:rPr kumimoji="1" lang="en-US" altLang="ja-JP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1</a:t>
            </a:r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～</a:t>
            </a:r>
            <a:r>
              <a:rPr kumimoji="1" lang="en-US" altLang="ja-JP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2</a:t>
            </a:r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学年　学級活動</a:t>
            </a:r>
            <a:r>
              <a:rPr kumimoji="1" lang="en-US" altLang="ja-JP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(</a:t>
            </a:r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歯科保健</a:t>
            </a:r>
            <a:r>
              <a:rPr kumimoji="1" lang="en-US" altLang="ja-JP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)</a:t>
            </a:r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指導案</a:t>
            </a:r>
            <a:endParaRPr kumimoji="1" lang="ja-JP" altLang="en-US" b="1" dirty="0">
              <a:solidFill>
                <a:schemeClr val="tx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41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●第</a:t>
            </a:r>
            <a:r>
              <a:rPr kumimoji="1" lang="en-US" altLang="ja-JP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3</a:t>
            </a:r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～</a:t>
            </a:r>
            <a:r>
              <a:rPr kumimoji="1" lang="en-US" altLang="ja-JP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4</a:t>
            </a:r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学年　学級活動指導案</a:t>
            </a:r>
            <a:endParaRPr kumimoji="1" lang="ja-JP" altLang="en-US" b="1" dirty="0">
              <a:solidFill>
                <a:schemeClr val="tx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39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●</a:t>
            </a:r>
            <a:r>
              <a:rPr kumimoji="1" lang="en-US" altLang="ja-JP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5</a:t>
            </a:r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～</a:t>
            </a:r>
            <a:r>
              <a:rPr kumimoji="1" lang="en-US" altLang="ja-JP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6</a:t>
            </a:r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年　保健学習指導案</a:t>
            </a:r>
            <a:endParaRPr kumimoji="1" lang="ja-JP" altLang="en-US" b="1" dirty="0">
              <a:solidFill>
                <a:schemeClr val="tx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630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●ワンポイント歯科保健指導</a:t>
            </a:r>
            <a:r>
              <a:rPr kumimoji="1" lang="en-US" altLang="ja-JP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(</a:t>
            </a:r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歯と口の中のふしぎ</a:t>
            </a:r>
            <a:r>
              <a:rPr kumimoji="1" lang="en-US" altLang="ja-JP" b="1" dirty="0" smtClean="0">
                <a:solidFill>
                  <a:schemeClr val="tx2">
                    <a:lumMod val="10000"/>
                  </a:schemeClr>
                </a:solidFill>
                <a:latin typeface="+mn-ea"/>
                <a:ea typeface="+mn-ea"/>
              </a:rPr>
              <a:t>)</a:t>
            </a:r>
            <a:endParaRPr kumimoji="1" lang="ja-JP" altLang="en-US" b="1" dirty="0">
              <a:solidFill>
                <a:schemeClr val="tx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88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</a:rPr>
              <a:t>●歯と口の健康まつり</a:t>
            </a:r>
            <a:endParaRPr kumimoji="1" lang="ja-JP" alt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01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</a:rPr>
              <a:t>●学校行事でのパワーポイントの注目使用例</a:t>
            </a:r>
            <a:endParaRPr kumimoji="1" lang="ja-JP" alt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9595-CB9C-4055-8312-7BBEB59C1C8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92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2021/7/5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79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2021/7/5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34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2021/7/5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30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2021/7/5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9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2021/7/5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00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2021/7/5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13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2021/7/5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47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2021/7/5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55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2021/7/5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44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2021/7/5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59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7DF8-EE14-4A22-9473-34773C2CCD3C}" type="datetimeFigureOut">
              <a:rPr kumimoji="1" lang="ja-JP" altLang="en-US" smtClean="0"/>
              <a:pPr/>
              <a:t>2021/7/5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88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7DF8-EE14-4A22-9473-34773C2CCD3C}" type="datetimeFigureOut">
              <a:rPr kumimoji="1" lang="ja-JP" altLang="en-US" smtClean="0"/>
              <a:pPr/>
              <a:t>2021/7/5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56D42-1E33-4171-BA16-06C774E031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823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__3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__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__2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rgbClr val="FFC000"/>
                </a:solidFill>
              </a:rPr>
              <a:t>まとめ</a:t>
            </a:r>
            <a:endParaRPr kumimoji="1" lang="ja-JP" altLang="en-US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113441"/>
              </p:ext>
            </p:extLst>
          </p:nvPr>
        </p:nvGraphicFramePr>
        <p:xfrm>
          <a:off x="1703388" y="274638"/>
          <a:ext cx="5794375" cy="622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Document" r:id="rId4" imgW="8647706" imgH="9281588" progId="Word.Document.8">
                  <p:embed/>
                </p:oleObj>
              </mc:Choice>
              <mc:Fallback>
                <p:oleObj name="Document" r:id="rId4" imgW="8647706" imgH="928158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3388" y="274638"/>
                        <a:ext cx="5794375" cy="622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9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655377"/>
              </p:ext>
            </p:extLst>
          </p:nvPr>
        </p:nvGraphicFramePr>
        <p:xfrm>
          <a:off x="1644650" y="265113"/>
          <a:ext cx="5959475" cy="630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" name="Document" r:id="rId4" imgW="5394960" imgH="5710340" progId="Word.Document.12">
                  <p:embed/>
                </p:oleObj>
              </mc:Choice>
              <mc:Fallback>
                <p:oleObj name="Document" r:id="rId4" imgW="5394960" imgH="57103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4650" y="265113"/>
                        <a:ext cx="5959475" cy="630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パネル等作成例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28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178155"/>
              </p:ext>
            </p:extLst>
          </p:nvPr>
        </p:nvGraphicFramePr>
        <p:xfrm>
          <a:off x="0" y="-10"/>
          <a:ext cx="9105900" cy="6865501"/>
        </p:xfrm>
        <a:graphic>
          <a:graphicData uri="http://schemas.openxmlformats.org/drawingml/2006/table">
            <a:tbl>
              <a:tblPr/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889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2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3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4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5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6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7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8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9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2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3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4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5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6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7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8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9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7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71"/>
                    </a:ext>
                  </a:extLst>
                </a:gridCol>
              </a:tblGrid>
              <a:tr h="480179">
                <a:tc gridSpan="72">
                  <a:txBody>
                    <a:bodyPr/>
                    <a:lstStyle/>
                    <a:p>
                      <a:pPr algn="ctr" fontAlgn="ctr"/>
                      <a:r>
                        <a:rPr lang="ja-JP" altLang="en-US" sz="3200" b="1" i="0" u="none" strike="noStrike" dirty="0">
                          <a:solidFill>
                            <a:srgbClr val="0000CC"/>
                          </a:solidFill>
                          <a:effectLst/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</a:rPr>
                        <a:t>歯みがきの</a:t>
                      </a:r>
                      <a:r>
                        <a:rPr lang="ja-JP" altLang="en-US" sz="32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</a:rPr>
                        <a:t>ポイント</a:t>
                      </a:r>
                      <a:endParaRPr lang="ja-JP" altLang="en-US" sz="3200" b="1" i="0" u="none" strike="noStrike" dirty="0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179"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 dirty="0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 dirty="0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 dirty="0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 dirty="0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 dirty="0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 dirty="0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 dirty="0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02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5102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187624" y="220486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スライド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7944" y="220486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スライド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494116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スライド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39952" y="494116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スライド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20272" y="220486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スライド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20272" y="494116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スライド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2687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solidFill>
                  <a:schemeClr val="bg1"/>
                </a:solidFill>
              </a:rPr>
              <a:t>歯ブラシの持ち方　歯ブラシの選び方</a:t>
            </a:r>
            <a:r>
              <a:rPr kumimoji="1" lang="ja-JP" altLang="en-US" dirty="0" smtClean="0">
                <a:solidFill>
                  <a:schemeClr val="bg1"/>
                </a:solidFill>
              </a:rPr>
              <a:t>　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75856" y="1367190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solidFill>
                  <a:schemeClr val="bg1"/>
                </a:solidFill>
              </a:rPr>
              <a:t>歯をみがく順番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28184" y="1367190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solidFill>
                  <a:schemeClr val="bg1"/>
                </a:solidFill>
              </a:rPr>
              <a:t>歯みがきの</a:t>
            </a:r>
            <a:r>
              <a:rPr lang="ja-JP" altLang="en-US" sz="1100" dirty="0">
                <a:solidFill>
                  <a:schemeClr val="bg1"/>
                </a:solidFill>
              </a:rPr>
              <a:t>３</a:t>
            </a:r>
            <a:r>
              <a:rPr kumimoji="1" lang="ja-JP" altLang="en-US" sz="1100" dirty="0" smtClean="0">
                <a:solidFill>
                  <a:schemeClr val="bg1"/>
                </a:solidFill>
              </a:rPr>
              <a:t>つのポイント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7" y="4149080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solidFill>
                  <a:schemeClr val="bg1"/>
                </a:solidFill>
              </a:rPr>
              <a:t>歯と歯肉の境目に</a:t>
            </a:r>
            <a:endParaRPr kumimoji="1" lang="en-US" altLang="ja-JP" sz="1100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100" dirty="0" smtClean="0">
                <a:solidFill>
                  <a:schemeClr val="bg1"/>
                </a:solidFill>
              </a:rPr>
              <a:t>ブラシの毛先をあてましょう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75856" y="4149080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solidFill>
                  <a:schemeClr val="bg1"/>
                </a:solidFill>
              </a:rPr>
              <a:t>前歯のみがき方のポイント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28184" y="4149080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solidFill>
                  <a:schemeClr val="bg1"/>
                </a:solidFill>
              </a:rPr>
              <a:t>奥歯のみがき方のポイント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74133"/>
              </p:ext>
            </p:extLst>
          </p:nvPr>
        </p:nvGraphicFramePr>
        <p:xfrm>
          <a:off x="0" y="-10"/>
          <a:ext cx="9144000" cy="6865501"/>
        </p:xfrm>
        <a:graphic>
          <a:graphicData uri="http://schemas.openxmlformats.org/drawingml/2006/table">
            <a:tbl>
              <a:tblPr/>
              <a:tblGrid>
                <a:gridCol w="1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43160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210840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2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3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4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5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6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7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8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59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1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2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3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4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5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6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7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8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69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70"/>
                    </a:ext>
                  </a:extLst>
                </a:gridCol>
                <a:gridCol w="127000">
                  <a:extLst>
                    <a:ext uri="{9D8B030D-6E8A-4147-A177-3AD203B41FA5}">
                      <a16:colId xmlns:a16="http://schemas.microsoft.com/office/drawing/2014/main" val="20071"/>
                    </a:ext>
                  </a:extLst>
                </a:gridCol>
              </a:tblGrid>
              <a:tr h="480179">
                <a:tc gridSpan="72">
                  <a:txBody>
                    <a:bodyPr/>
                    <a:lstStyle/>
                    <a:p>
                      <a:pPr algn="ctr" fontAlgn="ctr"/>
                      <a:r>
                        <a:rPr lang="ja-JP" altLang="en-US" sz="3200" b="1" i="0" u="none" strike="noStrike" dirty="0">
                          <a:solidFill>
                            <a:srgbClr val="0000CC"/>
                          </a:solidFill>
                          <a:effectLst/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</a:rPr>
                        <a:t>歯みがきのポイント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179"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 dirty="0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 dirty="0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 dirty="0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 dirty="0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 dirty="0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100" b="1" i="0" u="none" strike="noStrike">
                        <a:solidFill>
                          <a:srgbClr val="0000CC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02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5102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5703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38" y="1239023"/>
            <a:ext cx="2555644" cy="236372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252" y="1217713"/>
            <a:ext cx="2560677" cy="2394265"/>
          </a:xfrm>
          <a:prstGeom prst="rect">
            <a:avLst/>
          </a:prstGeom>
        </p:spPr>
      </p:pic>
      <p:pic>
        <p:nvPicPr>
          <p:cNvPr id="13" name="図 1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5" y="4005064"/>
            <a:ext cx="2606404" cy="2400635"/>
          </a:xfrm>
          <a:prstGeom prst="rect">
            <a:avLst/>
          </a:prstGeom>
        </p:spPr>
      </p:pic>
      <p:pic>
        <p:nvPicPr>
          <p:cNvPr id="14" name="図 1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214068" y="4005064"/>
            <a:ext cx="2606404" cy="2400635"/>
          </a:xfrm>
          <a:prstGeom prst="rect">
            <a:avLst/>
          </a:prstGeom>
        </p:spPr>
      </p:pic>
      <p:pic>
        <p:nvPicPr>
          <p:cNvPr id="5" name="図 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214068" y="1196752"/>
            <a:ext cx="2606404" cy="2434930"/>
          </a:xfrm>
          <a:prstGeom prst="rect">
            <a:avLst/>
          </a:prstGeom>
        </p:spPr>
      </p:pic>
      <p:pic>
        <p:nvPicPr>
          <p:cNvPr id="6" name="図 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4005064"/>
            <a:ext cx="2606404" cy="2400635"/>
          </a:xfrm>
          <a:prstGeom prst="rect">
            <a:avLst/>
          </a:prstGeom>
        </p:spPr>
      </p:pic>
      <p:pic>
        <p:nvPicPr>
          <p:cNvPr id="7" name="図 6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275856" y="4005064"/>
            <a:ext cx="2606404" cy="2400635"/>
          </a:xfrm>
          <a:prstGeom prst="rect">
            <a:avLst/>
          </a:prstGeom>
        </p:spPr>
      </p:pic>
      <p:pic>
        <p:nvPicPr>
          <p:cNvPr id="8" name="図 7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228184" y="4005064"/>
            <a:ext cx="2606404" cy="2400635"/>
          </a:xfrm>
          <a:prstGeom prst="rect">
            <a:avLst/>
          </a:prstGeom>
        </p:spPr>
      </p:pic>
      <p:pic>
        <p:nvPicPr>
          <p:cNvPr id="9" name="図 8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228184" y="1196752"/>
            <a:ext cx="2606404" cy="24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3117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歯肉の病気の原因とその予防</a:t>
            </a:r>
            <a:r>
              <a:rPr lang="ja-JP" altLang="en-US" sz="3600" dirty="0"/>
              <a:t> 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79512" y="679249"/>
            <a:ext cx="4610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　</a:t>
            </a:r>
            <a:r>
              <a:rPr lang="ja-JP" altLang="en-US" sz="2000" b="1" dirty="0" smtClean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歯</a:t>
            </a:r>
            <a:r>
              <a:rPr lang="ja-JP" altLang="en-US" sz="20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肉の健康チェックをしてみましょう。</a:t>
            </a:r>
            <a:r>
              <a:rPr lang="ja-JP" altLang="en-US" sz="2000" dirty="0"/>
              <a:t> 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39572" y="1039289"/>
            <a:ext cx="26837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000000"/>
                </a:solidFill>
                <a:latin typeface="AR P丸ゴシック体M"/>
              </a:rPr>
              <a:t>◇</a:t>
            </a:r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歯肉の色は何色ですか？</a:t>
            </a:r>
            <a:r>
              <a:rPr lang="ja-JP" altLang="en-US" sz="1600" dirty="0"/>
              <a:t> 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642999" y="1327321"/>
            <a:ext cx="30283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000000"/>
                </a:solidFill>
                <a:latin typeface="AR P丸ゴシック体M"/>
              </a:rPr>
              <a:t>①ピンク色　 ②赤黒色　 ③紫色</a:t>
            </a:r>
            <a:r>
              <a:rPr lang="ja-JP" altLang="en-US" sz="1600" dirty="0" smtClean="0"/>
              <a:t> 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75198" y="1608676"/>
            <a:ext cx="2892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 </a:t>
            </a:r>
            <a:r>
              <a:rPr lang="ja-JP" altLang="en-US" sz="1600" b="1" dirty="0" smtClean="0">
                <a:solidFill>
                  <a:srgbClr val="000000"/>
                </a:solidFill>
                <a:latin typeface="AR P丸ゴシック体M"/>
              </a:rPr>
              <a:t>◇</a:t>
            </a:r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歯肉のはれはありますか？</a:t>
            </a:r>
            <a:r>
              <a:rPr lang="ja-JP" altLang="en-US" sz="1600" dirty="0"/>
              <a:t> 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642999" y="1898159"/>
            <a:ext cx="2018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000000"/>
                </a:solidFill>
                <a:latin typeface="AR P丸ゴシック体M"/>
              </a:rPr>
              <a:t>①</a:t>
            </a:r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ある　 　 　②ない</a:t>
            </a:r>
            <a:r>
              <a:rPr lang="ja-JP" altLang="en-US" sz="1600" dirty="0"/>
              <a:t> 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79512" y="2151347"/>
            <a:ext cx="3841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　健康な歯肉と炎症のある歯肉</a:t>
            </a:r>
            <a:r>
              <a:rPr lang="ja-JP" altLang="en-US" sz="2000" dirty="0"/>
              <a:t> 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1012120" y="2479449"/>
            <a:ext cx="1507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0070C0"/>
                </a:solidFill>
                <a:latin typeface="AR P丸ゴシック体M"/>
              </a:rPr>
              <a:t>健康な歯肉</a:t>
            </a:r>
            <a:r>
              <a:rPr lang="ja-JP" altLang="en-US" sz="2000" dirty="0"/>
              <a:t> 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62910" y="4311587"/>
            <a:ext cx="2140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　歯肉炎の原因</a:t>
            </a:r>
            <a:r>
              <a:rPr lang="ja-JP" altLang="en-US" sz="2000" dirty="0"/>
              <a:t> 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431032" y="4696151"/>
            <a:ext cx="9094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 歯肉の病気の原因</a:t>
            </a:r>
            <a:r>
              <a:rPr lang="ja-JP" altLang="en-US" sz="1600" b="1" dirty="0" smtClean="0">
                <a:solidFill>
                  <a:srgbClr val="000000"/>
                </a:solidFill>
                <a:latin typeface="AR P丸ゴシック体M"/>
              </a:rPr>
              <a:t>は</a:t>
            </a:r>
            <a:r>
              <a:rPr lang="ja-JP" altLang="en-US" sz="1600" b="1" dirty="0" smtClean="0">
                <a:solidFill>
                  <a:srgbClr val="FF0000"/>
                </a:solidFill>
                <a:latin typeface="AR P丸ゴシック体M"/>
              </a:rPr>
              <a:t>プラーク</a:t>
            </a:r>
            <a:r>
              <a:rPr lang="ja-JP" altLang="en-US" sz="1600" b="1" dirty="0" smtClean="0">
                <a:solidFill>
                  <a:srgbClr val="000000"/>
                </a:solidFill>
                <a:latin typeface="AR P丸ゴシック体M"/>
              </a:rPr>
              <a:t>です</a:t>
            </a:r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。歯肉炎をそのまま放置しておくと歯周病になり、歯の周りを</a:t>
            </a:r>
            <a:r>
              <a:rPr lang="ja-JP" altLang="en-US" sz="1600" dirty="0"/>
              <a:t> 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503040" y="4966016"/>
            <a:ext cx="8225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支えている組織が破壊されてしまいます。重度の歯周病になると歯がグラグラになって</a:t>
            </a:r>
            <a:r>
              <a:rPr lang="ja-JP" altLang="en-US" sz="1600" dirty="0"/>
              <a:t> 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503040" y="5237239"/>
            <a:ext cx="1879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抜けてしまいます。</a:t>
            </a:r>
            <a:r>
              <a:rPr lang="ja-JP" altLang="en-US" sz="1600" dirty="0"/>
              <a:t> 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43000" y="5535723"/>
            <a:ext cx="2140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　歯肉炎の予防</a:t>
            </a:r>
            <a:r>
              <a:rPr lang="ja-JP" altLang="en-US" sz="2000" dirty="0"/>
              <a:t> 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431032" y="5935833"/>
            <a:ext cx="3595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 </a:t>
            </a:r>
            <a:r>
              <a:rPr lang="ja-JP" altLang="en-US" sz="1600" b="1" dirty="0" smtClean="0">
                <a:solidFill>
                  <a:srgbClr val="000000"/>
                </a:solidFill>
                <a:latin typeface="AR P丸ゴシック体M"/>
              </a:rPr>
              <a:t>プラークを</a:t>
            </a:r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歯や歯肉に残さないように、</a:t>
            </a:r>
            <a:r>
              <a:rPr lang="ja-JP" altLang="en-US" sz="1600" dirty="0"/>
              <a:t> 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506240" y="6208938"/>
            <a:ext cx="3449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ていねいな歯みがき（ブラッシング）で</a:t>
            </a:r>
            <a:r>
              <a:rPr lang="ja-JP" altLang="en-US" sz="1600" dirty="0"/>
              <a:t> 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506240" y="6482043"/>
            <a:ext cx="3259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000000"/>
                </a:solidFill>
                <a:latin typeface="AR P丸ゴシック体M"/>
              </a:rPr>
              <a:t>プラークを</a:t>
            </a:r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取り除くことが大切です。</a:t>
            </a:r>
            <a:r>
              <a:rPr lang="ja-JP" altLang="en-US" sz="1600" dirty="0"/>
              <a:t> 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5399584" y="1285853"/>
            <a:ext cx="2771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FF0066"/>
                </a:solidFill>
                <a:latin typeface="AR P丸ゴシック体M"/>
              </a:rPr>
              <a:t>☞</a:t>
            </a:r>
            <a:r>
              <a:rPr lang="ja-JP" altLang="en-US" sz="1600" b="1" dirty="0">
                <a:solidFill>
                  <a:srgbClr val="FF0066"/>
                </a:solidFill>
                <a:latin typeface="AR P丸ゴシック体M"/>
              </a:rPr>
              <a:t>健康な歯肉はピンク色です</a:t>
            </a:r>
            <a:r>
              <a:rPr lang="ja-JP" altLang="en-US" sz="1600" dirty="0"/>
              <a:t> 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5399584" y="1878726"/>
            <a:ext cx="2996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FF0066"/>
                </a:solidFill>
                <a:latin typeface="AR P丸ゴシック体M"/>
              </a:rPr>
              <a:t>☞</a:t>
            </a:r>
            <a:r>
              <a:rPr lang="ja-JP" altLang="en-US" sz="1600" b="1" dirty="0">
                <a:solidFill>
                  <a:srgbClr val="FF0066"/>
                </a:solidFill>
                <a:latin typeface="AR P丸ゴシック体M"/>
              </a:rPr>
              <a:t>健康な歯肉</a:t>
            </a:r>
            <a:r>
              <a:rPr lang="ja-JP" altLang="en-US" sz="1600" b="1" dirty="0" smtClean="0">
                <a:solidFill>
                  <a:srgbClr val="FF0066"/>
                </a:solidFill>
                <a:latin typeface="AR P丸ゴシック体M"/>
              </a:rPr>
              <a:t>ははれていません</a:t>
            </a:r>
            <a:endParaRPr lang="ja-JP" altLang="en-US" sz="1600" dirty="0"/>
          </a:p>
        </p:txBody>
      </p:sp>
      <p:sp>
        <p:nvSpPr>
          <p:cNvPr id="33" name="正方形/長方形 32"/>
          <p:cNvSpPr/>
          <p:nvPr/>
        </p:nvSpPr>
        <p:spPr>
          <a:xfrm>
            <a:off x="7200717" y="2902457"/>
            <a:ext cx="1989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 smtClean="0">
                <a:solidFill>
                  <a:srgbClr val="000000"/>
                </a:solidFill>
                <a:latin typeface="AR P丸ゴシック体M"/>
              </a:rPr>
              <a:t>歯</a:t>
            </a:r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や歯肉</a:t>
            </a:r>
            <a:r>
              <a:rPr lang="ja-JP" altLang="en-US" sz="1200" b="1" dirty="0" smtClean="0">
                <a:solidFill>
                  <a:srgbClr val="000000"/>
                </a:solidFill>
                <a:latin typeface="AR P丸ゴシック体M"/>
              </a:rPr>
              <a:t>に</a:t>
            </a:r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ﾌﾟﾗｰｸがたまり、</a:t>
            </a:r>
            <a:endParaRPr lang="ja-JP" altLang="en-US" sz="1200" dirty="0"/>
          </a:p>
        </p:txBody>
      </p:sp>
      <p:sp>
        <p:nvSpPr>
          <p:cNvPr id="34" name="正方形/長方形 33"/>
          <p:cNvSpPr/>
          <p:nvPr/>
        </p:nvSpPr>
        <p:spPr>
          <a:xfrm>
            <a:off x="7199784" y="3199529"/>
            <a:ext cx="1590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 smtClean="0">
                <a:solidFill>
                  <a:srgbClr val="000000"/>
                </a:solidFill>
                <a:latin typeface="AR P丸ゴシック体M"/>
              </a:rPr>
              <a:t>細菌</a:t>
            </a:r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の毒素で歯肉が</a:t>
            </a:r>
            <a:r>
              <a:rPr lang="ja-JP" altLang="en-US" sz="1200" dirty="0"/>
              <a:t> 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7199784" y="3488791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炎症をおこしています。</a:t>
            </a:r>
            <a:r>
              <a:rPr lang="ja-JP" altLang="en-US" sz="1200" dirty="0"/>
              <a:t> 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7199784" y="3758656"/>
            <a:ext cx="1210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歯肉は充血し、</a:t>
            </a:r>
            <a:r>
              <a:rPr lang="ja-JP" altLang="en-US" sz="1200" dirty="0"/>
              <a:t> 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7199784" y="4040557"/>
            <a:ext cx="16257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赤や紫色になります。</a:t>
            </a:r>
            <a:r>
              <a:rPr lang="ja-JP" altLang="en-US" sz="1200" dirty="0"/>
              <a:t> 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2867529" y="2905139"/>
            <a:ext cx="19030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 smtClean="0">
                <a:solidFill>
                  <a:srgbClr val="000000"/>
                </a:solidFill>
                <a:latin typeface="AR P丸ゴシック体M"/>
              </a:rPr>
              <a:t>歯</a:t>
            </a:r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肉はピンク色をしていて</a:t>
            </a:r>
            <a:r>
              <a:rPr lang="ja-JP" altLang="en-US" sz="1200" dirty="0"/>
              <a:t> 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2867529" y="3192371"/>
            <a:ext cx="1595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 smtClean="0">
                <a:solidFill>
                  <a:srgbClr val="000000"/>
                </a:solidFill>
                <a:latin typeface="AR P丸ゴシック体M"/>
              </a:rPr>
              <a:t>引き締まって</a:t>
            </a:r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います。</a:t>
            </a:r>
            <a:r>
              <a:rPr lang="ja-JP" altLang="en-US" sz="1200" dirty="0"/>
              <a:t> 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2874923" y="3481215"/>
            <a:ext cx="1813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 smtClean="0">
                <a:solidFill>
                  <a:srgbClr val="000000"/>
                </a:solidFill>
                <a:latin typeface="AR P丸ゴシック体M"/>
              </a:rPr>
              <a:t>歯</a:t>
            </a:r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と歯の間はＶ字の形を</a:t>
            </a:r>
            <a:r>
              <a:rPr lang="ja-JP" altLang="en-US" sz="1200" dirty="0"/>
              <a:t> 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2907674" y="3768447"/>
            <a:ext cx="1013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 smtClean="0">
                <a:solidFill>
                  <a:srgbClr val="000000"/>
                </a:solidFill>
                <a:latin typeface="AR P丸ゴシック体M"/>
              </a:rPr>
              <a:t>して</a:t>
            </a:r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います。</a:t>
            </a:r>
            <a:r>
              <a:rPr lang="ja-JP" altLang="en-US" sz="1200" dirty="0"/>
              <a:t> 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4607496" y="2439379"/>
            <a:ext cx="3031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AR P丸ゴシック体M"/>
              </a:rPr>
              <a:t>炎症のある歯肉（歯肉炎）</a:t>
            </a:r>
            <a:r>
              <a:rPr lang="ja-JP" altLang="en-US" sz="2000" dirty="0"/>
              <a:t> 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575048" y="2839489"/>
            <a:ext cx="2304256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4895528" y="2839489"/>
            <a:ext cx="2304256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6623720" y="5445224"/>
            <a:ext cx="2232248" cy="12961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4031432" y="5445224"/>
            <a:ext cx="2232248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295128" y="3343545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スライド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615608" y="3343545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スライド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716016" y="587727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スライド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308304" y="587727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スライド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9" y="2874278"/>
            <a:ext cx="2295525" cy="14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358" y="2873398"/>
            <a:ext cx="2295525" cy="144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92" y="5445224"/>
            <a:ext cx="2254250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179512" y="542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歯肉の病気の原因とその予防</a:t>
            </a:r>
            <a:r>
              <a:rPr lang="ja-JP" altLang="en-US" sz="3600" dirty="0"/>
              <a:t> 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79512" y="702300"/>
            <a:ext cx="4610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　歯肉の健康チェックをしてみましょう。</a:t>
            </a:r>
            <a:r>
              <a:rPr lang="ja-JP" altLang="en-US" sz="2000" dirty="0"/>
              <a:t> 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39572" y="1062340"/>
            <a:ext cx="26837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000000"/>
                </a:solidFill>
                <a:latin typeface="AR P丸ゴシック体M"/>
              </a:rPr>
              <a:t>◇</a:t>
            </a:r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歯肉の色は何色ですか？</a:t>
            </a:r>
            <a:r>
              <a:rPr lang="ja-JP" altLang="en-US" sz="1600" dirty="0"/>
              <a:t> 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642999" y="1350372"/>
            <a:ext cx="30283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000000"/>
                </a:solidFill>
                <a:latin typeface="AR P丸ゴシック体M"/>
              </a:rPr>
              <a:t>①ピンク色　 ②赤黒色　 ③紫色</a:t>
            </a:r>
            <a:r>
              <a:rPr lang="ja-JP" altLang="en-US" sz="1600" dirty="0" smtClean="0"/>
              <a:t> 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75198" y="1631727"/>
            <a:ext cx="2892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 ◇歯肉のはれはありますか？</a:t>
            </a:r>
            <a:r>
              <a:rPr lang="ja-JP" altLang="en-US" sz="1600" dirty="0"/>
              <a:t> 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642999" y="1921210"/>
            <a:ext cx="2018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000000"/>
                </a:solidFill>
                <a:latin typeface="AR P丸ゴシック体M"/>
              </a:rPr>
              <a:t>①</a:t>
            </a:r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ある　 　 　②ない</a:t>
            </a:r>
            <a:r>
              <a:rPr lang="ja-JP" altLang="en-US" sz="1600" dirty="0"/>
              <a:t> 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79512" y="2174398"/>
            <a:ext cx="3841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　健康な歯肉と炎症のある歯肉</a:t>
            </a:r>
            <a:r>
              <a:rPr lang="ja-JP" altLang="en-US" sz="2000" dirty="0"/>
              <a:t> 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1084128" y="2502500"/>
            <a:ext cx="1507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0070C0"/>
                </a:solidFill>
                <a:latin typeface="AR P丸ゴシック体M"/>
              </a:rPr>
              <a:t>健康な歯肉</a:t>
            </a:r>
            <a:r>
              <a:rPr lang="ja-JP" altLang="en-US" sz="2000" dirty="0"/>
              <a:t> 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62910" y="4334638"/>
            <a:ext cx="2140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　歯肉炎の原因</a:t>
            </a:r>
            <a:r>
              <a:rPr lang="ja-JP" altLang="en-US" sz="2000" dirty="0"/>
              <a:t> 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431032" y="4719202"/>
            <a:ext cx="9094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 歯肉の病気の原因</a:t>
            </a:r>
            <a:r>
              <a:rPr lang="ja-JP" altLang="en-US" sz="1600" b="1" dirty="0" smtClean="0">
                <a:solidFill>
                  <a:srgbClr val="000000"/>
                </a:solidFill>
                <a:latin typeface="AR P丸ゴシック体M"/>
              </a:rPr>
              <a:t>は</a:t>
            </a:r>
            <a:r>
              <a:rPr lang="ja-JP" altLang="en-US" sz="1600" b="1" dirty="0" smtClean="0">
                <a:solidFill>
                  <a:srgbClr val="FF0000"/>
                </a:solidFill>
                <a:latin typeface="AR P丸ゴシック体M"/>
              </a:rPr>
              <a:t>プラーク</a:t>
            </a:r>
            <a:r>
              <a:rPr lang="ja-JP" altLang="en-US" sz="1600" b="1" dirty="0" smtClean="0">
                <a:solidFill>
                  <a:srgbClr val="000000"/>
                </a:solidFill>
                <a:latin typeface="AR P丸ゴシック体M"/>
              </a:rPr>
              <a:t>です</a:t>
            </a:r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。歯肉炎をそのまま放置しておくと歯周病になり、歯の周りを</a:t>
            </a:r>
            <a:r>
              <a:rPr lang="ja-JP" altLang="en-US" sz="1600" dirty="0"/>
              <a:t> 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503040" y="4989067"/>
            <a:ext cx="8225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支えている組織が破壊されてしまいます。重度の歯周病になると歯がグラグラになって</a:t>
            </a:r>
            <a:r>
              <a:rPr lang="ja-JP" altLang="en-US" sz="1600" dirty="0"/>
              <a:t> 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503040" y="5260290"/>
            <a:ext cx="1879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抜けてしまいます。</a:t>
            </a:r>
            <a:r>
              <a:rPr lang="ja-JP" altLang="en-US" sz="1600" dirty="0"/>
              <a:t> 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43000" y="5558774"/>
            <a:ext cx="2140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　歯肉炎の予防</a:t>
            </a:r>
            <a:r>
              <a:rPr lang="ja-JP" altLang="en-US" sz="2000" dirty="0"/>
              <a:t> 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431032" y="5958884"/>
            <a:ext cx="3595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 </a:t>
            </a:r>
            <a:r>
              <a:rPr lang="ja-JP" altLang="en-US" sz="1600" b="1" dirty="0" smtClean="0">
                <a:solidFill>
                  <a:srgbClr val="000000"/>
                </a:solidFill>
                <a:latin typeface="AR P丸ゴシック体M"/>
              </a:rPr>
              <a:t>プラークを</a:t>
            </a:r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歯や歯肉に残さないように、</a:t>
            </a:r>
            <a:r>
              <a:rPr lang="ja-JP" altLang="en-US" sz="1600" dirty="0"/>
              <a:t> 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506240" y="6231989"/>
            <a:ext cx="3449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ていねいな歯みがき（ブラッシング）で</a:t>
            </a:r>
            <a:r>
              <a:rPr lang="ja-JP" altLang="en-US" sz="1600" dirty="0"/>
              <a:t> 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506240" y="6505094"/>
            <a:ext cx="3259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>
                <a:solidFill>
                  <a:srgbClr val="000000"/>
                </a:solidFill>
                <a:latin typeface="AR P丸ゴシック体M"/>
              </a:rPr>
              <a:t>プラークを</a:t>
            </a:r>
            <a:r>
              <a:rPr lang="ja-JP" altLang="en-US" sz="1600" b="1" dirty="0">
                <a:solidFill>
                  <a:srgbClr val="000000"/>
                </a:solidFill>
                <a:latin typeface="AR P丸ゴシック体M"/>
              </a:rPr>
              <a:t>取り除くことが大切です。</a:t>
            </a:r>
            <a:r>
              <a:rPr lang="ja-JP" altLang="en-US" sz="1600" dirty="0"/>
              <a:t> 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5399584" y="1308904"/>
            <a:ext cx="2771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rgbClr val="FF0066"/>
                </a:solidFill>
                <a:latin typeface="AR P丸ゴシック体M"/>
              </a:rPr>
              <a:t>☞健康な歯肉はピンク色です</a:t>
            </a:r>
            <a:r>
              <a:rPr lang="ja-JP" altLang="en-US" sz="1600" dirty="0"/>
              <a:t> 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5399584" y="1901777"/>
            <a:ext cx="3042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rgbClr val="FF0066"/>
                </a:solidFill>
                <a:latin typeface="AR P丸ゴシック体M"/>
              </a:rPr>
              <a:t>☞健康な歯肉</a:t>
            </a:r>
            <a:r>
              <a:rPr lang="ja-JP" altLang="en-US" sz="1600" b="1" dirty="0" smtClean="0">
                <a:solidFill>
                  <a:srgbClr val="FF0066"/>
                </a:solidFill>
                <a:latin typeface="AR P丸ゴシック体M"/>
              </a:rPr>
              <a:t>ははれていません</a:t>
            </a:r>
            <a:r>
              <a:rPr lang="ja-JP" altLang="en-US" sz="1600" dirty="0" smtClean="0"/>
              <a:t> </a:t>
            </a:r>
            <a:endParaRPr lang="ja-JP" altLang="en-US" sz="1600" dirty="0"/>
          </a:p>
        </p:txBody>
      </p:sp>
      <p:sp>
        <p:nvSpPr>
          <p:cNvPr id="33" name="正方形/長方形 32"/>
          <p:cNvSpPr/>
          <p:nvPr/>
        </p:nvSpPr>
        <p:spPr>
          <a:xfrm>
            <a:off x="7200717" y="2925508"/>
            <a:ext cx="2024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歯や歯肉</a:t>
            </a:r>
            <a:r>
              <a:rPr lang="ja-JP" altLang="en-US" sz="1200" b="1" dirty="0" smtClean="0">
                <a:solidFill>
                  <a:srgbClr val="000000"/>
                </a:solidFill>
                <a:latin typeface="AR P丸ゴシック体M"/>
              </a:rPr>
              <a:t>にﾌﾟﾗｰｸが</a:t>
            </a:r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たまり、</a:t>
            </a:r>
            <a:r>
              <a:rPr lang="ja-JP" altLang="en-US" sz="1200" dirty="0"/>
              <a:t> 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7199784" y="3222580"/>
            <a:ext cx="1590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細菌の毒素で歯肉が</a:t>
            </a:r>
            <a:r>
              <a:rPr lang="ja-JP" altLang="en-US" sz="1200" dirty="0"/>
              <a:t> 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7199784" y="3511842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炎症をおこしています。</a:t>
            </a:r>
            <a:r>
              <a:rPr lang="ja-JP" altLang="en-US" sz="1200" dirty="0"/>
              <a:t> 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7199784" y="3781707"/>
            <a:ext cx="1210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歯肉は充血し、</a:t>
            </a:r>
            <a:r>
              <a:rPr lang="ja-JP" altLang="en-US" sz="1200" dirty="0"/>
              <a:t> 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7199784" y="4063608"/>
            <a:ext cx="16257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赤や紫色になります。</a:t>
            </a:r>
            <a:r>
              <a:rPr lang="ja-JP" altLang="en-US" sz="1200" dirty="0"/>
              <a:t> 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2867529" y="2928190"/>
            <a:ext cx="19030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歯肉はピンク色をしていて</a:t>
            </a:r>
            <a:r>
              <a:rPr lang="ja-JP" altLang="en-US" sz="1200" dirty="0"/>
              <a:t> 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2867529" y="3215422"/>
            <a:ext cx="1595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引き締まっています。</a:t>
            </a:r>
            <a:r>
              <a:rPr lang="ja-JP" altLang="en-US" sz="1200" dirty="0"/>
              <a:t> 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2874923" y="3504266"/>
            <a:ext cx="1813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歯と歯の間はＶ字の形を</a:t>
            </a:r>
            <a:r>
              <a:rPr lang="ja-JP" altLang="en-US" sz="1200" dirty="0"/>
              <a:t> 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2907674" y="3791498"/>
            <a:ext cx="1013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>
                <a:solidFill>
                  <a:srgbClr val="000000"/>
                </a:solidFill>
                <a:latin typeface="AR P丸ゴシック体M"/>
              </a:rPr>
              <a:t>しています。</a:t>
            </a:r>
            <a:r>
              <a:rPr lang="ja-JP" altLang="en-US" sz="1200" dirty="0"/>
              <a:t> 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4679504" y="2462430"/>
            <a:ext cx="3031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AR P丸ゴシック体M"/>
              </a:rPr>
              <a:t>炎症のある歯肉（歯肉炎）</a:t>
            </a:r>
            <a:r>
              <a:rPr lang="ja-JP" altLang="en-US" sz="2000" dirty="0"/>
              <a:t> </a:t>
            </a:r>
          </a:p>
        </p:txBody>
      </p:sp>
      <p:pic>
        <p:nvPicPr>
          <p:cNvPr id="3" name="図 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5438166"/>
            <a:ext cx="2240593" cy="1303202"/>
          </a:xfrm>
          <a:prstGeom prst="rect">
            <a:avLst/>
          </a:prstGeom>
        </p:spPr>
      </p:pic>
      <p:pic>
        <p:nvPicPr>
          <p:cNvPr id="2" name="図 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24" y="5445224"/>
            <a:ext cx="2240593" cy="1303202"/>
          </a:xfrm>
          <a:prstGeom prst="rect">
            <a:avLst/>
          </a:prstGeom>
        </p:spPr>
      </p:pic>
      <p:pic>
        <p:nvPicPr>
          <p:cNvPr id="4" name="図 3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588224" y="5445224"/>
            <a:ext cx="2240593" cy="1303202"/>
          </a:xfrm>
          <a:prstGeom prst="rect">
            <a:avLst/>
          </a:prstGeom>
        </p:spPr>
      </p:pic>
      <p:pic>
        <p:nvPicPr>
          <p:cNvPr id="5" name="図 4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588224" y="5445224"/>
            <a:ext cx="2240593" cy="13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/>
          <p:cNvSpPr/>
          <p:nvPr/>
        </p:nvSpPr>
        <p:spPr>
          <a:xfrm>
            <a:off x="4090853" y="4160895"/>
            <a:ext cx="4945644" cy="258047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0" y="426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むし歯の原因とその予防</a:t>
            </a:r>
            <a:r>
              <a:rPr lang="ja-JP" altLang="en-US" sz="3600" dirty="0"/>
              <a:t> </a:t>
            </a:r>
          </a:p>
        </p:txBody>
      </p:sp>
      <p:sp>
        <p:nvSpPr>
          <p:cNvPr id="3" name="円形吹き出し 2"/>
          <p:cNvSpPr/>
          <p:nvPr/>
        </p:nvSpPr>
        <p:spPr>
          <a:xfrm>
            <a:off x="25468" y="335179"/>
            <a:ext cx="2156429" cy="1042035"/>
          </a:xfrm>
          <a:prstGeom prst="wedgeEllipseCallout">
            <a:avLst>
              <a:gd name="adj1" fmla="val 66065"/>
              <a:gd name="adj2" fmla="val 45768"/>
            </a:avLst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endParaRPr lang="en-US" altLang="ja-JP" sz="2000" kern="100" dirty="0">
              <a:effectLst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altLang="ja-JP" sz="2000" kern="100" dirty="0">
              <a:effectLst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sz="2000" kern="100" dirty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なぜむし歯になるの？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72024" y="1531543"/>
            <a:ext cx="2374368" cy="950320"/>
            <a:chOff x="249212" y="1540156"/>
            <a:chExt cx="2374368" cy="950320"/>
          </a:xfrm>
        </p:grpSpPr>
        <p:sp>
          <p:nvSpPr>
            <p:cNvPr id="4" name="正方形/長方形 3"/>
            <p:cNvSpPr/>
            <p:nvPr/>
          </p:nvSpPr>
          <p:spPr>
            <a:xfrm>
              <a:off x="249212" y="1540156"/>
              <a:ext cx="2109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むし歯は歯の表面が溶けて、</a:t>
              </a:r>
              <a:r>
                <a:rPr lang="ja-JP" altLang="en-US" sz="1200" dirty="0"/>
                <a:t> </a:t>
              </a: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249212" y="1781429"/>
              <a:ext cx="16289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穴ができる病気です。</a:t>
              </a:r>
              <a:r>
                <a:rPr lang="ja-JP" altLang="en-US" sz="1200" dirty="0"/>
                <a:t> 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49212" y="1997453"/>
              <a:ext cx="18533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一度穴があいてしまうと、</a:t>
              </a:r>
              <a:r>
                <a:rPr lang="ja-JP" altLang="en-US" sz="1200" dirty="0"/>
                <a:t> </a:t>
              </a: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49212" y="2213477"/>
              <a:ext cx="23743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二度と元の状態には戻りません。</a:t>
              </a:r>
              <a:r>
                <a:rPr lang="ja-JP" altLang="en-US" sz="1200" dirty="0"/>
                <a:t> </a:t>
              </a: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6293285" y="863710"/>
            <a:ext cx="2755676" cy="743294"/>
            <a:chOff x="6470705" y="802299"/>
            <a:chExt cx="2755676" cy="743294"/>
          </a:xfrm>
        </p:grpSpPr>
        <p:sp>
          <p:nvSpPr>
            <p:cNvPr id="9" name="正方形/長方形 8"/>
            <p:cNvSpPr/>
            <p:nvPr/>
          </p:nvSpPr>
          <p:spPr>
            <a:xfrm>
              <a:off x="6470705" y="806297"/>
              <a:ext cx="3738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①</a:t>
              </a:r>
              <a:r>
                <a:rPr lang="ja-JP" altLang="en-US" sz="1200" dirty="0"/>
                <a:t> 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690109" y="802299"/>
              <a:ext cx="25362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歯の表面には、</a:t>
              </a:r>
              <a:r>
                <a:rPr lang="ja-JP" altLang="en-US" sz="1200" b="1" dirty="0" err="1">
                  <a:solidFill>
                    <a:srgbClr val="000000"/>
                  </a:solidFill>
                  <a:latin typeface="AR P丸ゴシック体M"/>
                </a:rPr>
                <a:t>いろいろなばい</a:t>
              </a:r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菌が</a:t>
              </a:r>
              <a:r>
                <a:rPr lang="ja-JP" altLang="en-US" sz="1200" dirty="0"/>
                <a:t> 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690109" y="1025607"/>
              <a:ext cx="11977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住んでいます。</a:t>
              </a:r>
              <a:r>
                <a:rPr lang="ja-JP" altLang="en-US" sz="1200" dirty="0"/>
                <a:t> 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690109" y="1268594"/>
              <a:ext cx="22236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そのかたまり</a:t>
              </a:r>
              <a:r>
                <a:rPr lang="ja-JP" altLang="en-US" sz="1200" b="1" dirty="0" smtClean="0">
                  <a:solidFill>
                    <a:srgbClr val="000000"/>
                  </a:solidFill>
                  <a:latin typeface="AR P丸ゴシック体M"/>
                </a:rPr>
                <a:t>がプラークです</a:t>
              </a:r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。</a:t>
              </a:r>
              <a:r>
                <a:rPr lang="ja-JP" altLang="en-US" sz="1200" dirty="0"/>
                <a:t> </a:t>
              </a:r>
            </a:p>
          </p:txBody>
        </p:sp>
      </p:grpSp>
      <p:sp>
        <p:nvSpPr>
          <p:cNvPr id="13" name="下矢印 12"/>
          <p:cNvSpPr/>
          <p:nvPr/>
        </p:nvSpPr>
        <p:spPr>
          <a:xfrm>
            <a:off x="7636997" y="1598829"/>
            <a:ext cx="287655" cy="245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7636997" y="2533912"/>
            <a:ext cx="287655" cy="247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grpSp>
        <p:nvGrpSpPr>
          <p:cNvPr id="46" name="グループ化 45"/>
          <p:cNvGrpSpPr/>
          <p:nvPr/>
        </p:nvGrpSpPr>
        <p:grpSpPr>
          <a:xfrm>
            <a:off x="6293285" y="2771708"/>
            <a:ext cx="2881200" cy="483803"/>
            <a:chOff x="6293285" y="2771708"/>
            <a:chExt cx="2881200" cy="483803"/>
          </a:xfrm>
        </p:grpSpPr>
        <p:sp>
          <p:nvSpPr>
            <p:cNvPr id="18" name="正方形/長方形 17"/>
            <p:cNvSpPr/>
            <p:nvPr/>
          </p:nvSpPr>
          <p:spPr>
            <a:xfrm>
              <a:off x="6293285" y="2771724"/>
              <a:ext cx="3738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③</a:t>
              </a:r>
              <a:r>
                <a:rPr lang="ja-JP" altLang="en-US" sz="1200" dirty="0"/>
                <a:t> 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530813" y="2771708"/>
              <a:ext cx="26436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そのような状態が長く続くと</a:t>
              </a:r>
              <a:r>
                <a:rPr lang="ja-JP" altLang="en-US" sz="1200" b="1" dirty="0" smtClean="0">
                  <a:solidFill>
                    <a:srgbClr val="000000"/>
                  </a:solidFill>
                  <a:latin typeface="AR P丸ゴシック体M"/>
                </a:rPr>
                <a:t>、</a:t>
              </a:r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硬い歯の</a:t>
              </a:r>
              <a:endParaRPr lang="ja-JP" altLang="en-US" sz="1200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6531562" y="2978512"/>
              <a:ext cx="259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000000"/>
                  </a:solidFill>
                  <a:latin typeface="AR P丸ゴシック体M"/>
                </a:rPr>
                <a:t>表面が溶けて</a:t>
              </a:r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穴</a:t>
              </a:r>
              <a:r>
                <a:rPr lang="ja-JP" altLang="en-US" sz="1200" b="1" dirty="0" smtClean="0">
                  <a:solidFill>
                    <a:srgbClr val="000000"/>
                  </a:solidFill>
                  <a:latin typeface="AR P丸ゴシック体M"/>
                </a:rPr>
                <a:t>に</a:t>
              </a:r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なっていきます。</a:t>
              </a:r>
              <a:r>
                <a:rPr lang="ja-JP" altLang="en-US" sz="1200" dirty="0"/>
                <a:t> </a:t>
              </a:r>
            </a:p>
          </p:txBody>
        </p:sp>
      </p:grpSp>
      <p:sp>
        <p:nvSpPr>
          <p:cNvPr id="21" name="円形吹き出し 20"/>
          <p:cNvSpPr/>
          <p:nvPr/>
        </p:nvSpPr>
        <p:spPr>
          <a:xfrm>
            <a:off x="5796136" y="3340320"/>
            <a:ext cx="3240361" cy="760258"/>
          </a:xfrm>
          <a:prstGeom prst="wedgeEllipseCallout">
            <a:avLst>
              <a:gd name="adj1" fmla="val -64914"/>
              <a:gd name="adj2" fmla="val 50275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ja-JP" sz="1600" kern="100">
                <a:solidFill>
                  <a:srgbClr val="FFFFFF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むし歯に予防するために自分でできること</a:t>
            </a:r>
            <a:endParaRPr lang="ja-JP" sz="1050" kern="10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099648" y="4148385"/>
            <a:ext cx="1048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○歯みがき</a:t>
            </a:r>
            <a:r>
              <a:rPr lang="ja-JP" altLang="en-US" sz="1400" dirty="0"/>
              <a:t> 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4051225" y="4375056"/>
            <a:ext cx="8579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歯みがきは寝る前に時間をかけてやりましょう。歯と歯の間</a:t>
            </a:r>
            <a:r>
              <a:rPr lang="en-US" altLang="ja-JP" sz="1200" dirty="0" smtClean="0">
                <a:solidFill>
                  <a:srgbClr val="000000"/>
                </a:solidFill>
                <a:latin typeface="AR P丸ゴシック体M"/>
              </a:rPr>
              <a:t>､</a:t>
            </a:r>
            <a:r>
              <a:rPr lang="ja-JP" altLang="en-US" sz="1200" dirty="0" smtClean="0">
                <a:solidFill>
                  <a:srgbClr val="000000"/>
                </a:solidFill>
                <a:latin typeface="AR P丸ゴシック体M"/>
              </a:rPr>
              <a:t>歯と歯肉の</a:t>
            </a:r>
            <a:endParaRPr lang="ja-JP" altLang="en-US" sz="1200" dirty="0"/>
          </a:p>
        </p:txBody>
      </p:sp>
      <p:sp>
        <p:nvSpPr>
          <p:cNvPr id="24" name="正方形/長方形 23"/>
          <p:cNvSpPr/>
          <p:nvPr/>
        </p:nvSpPr>
        <p:spPr>
          <a:xfrm>
            <a:off x="4051225" y="4548545"/>
            <a:ext cx="75775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間</a:t>
            </a:r>
            <a:r>
              <a:rPr lang="en-US" altLang="ja-JP" sz="1200" dirty="0" smtClean="0">
                <a:solidFill>
                  <a:srgbClr val="000000"/>
                </a:solidFill>
                <a:latin typeface="AR P丸ゴシック体M"/>
              </a:rPr>
              <a:t>､</a:t>
            </a:r>
            <a:r>
              <a:rPr lang="ja-JP" altLang="en-US" sz="1200" dirty="0" smtClean="0"/>
              <a:t> </a:t>
            </a:r>
            <a:r>
              <a:rPr lang="ja-JP" altLang="en-US" sz="1200" dirty="0" smtClean="0">
                <a:solidFill>
                  <a:srgbClr val="000000"/>
                </a:solidFill>
                <a:latin typeface="AR P丸ゴシック体M"/>
              </a:rPr>
              <a:t>奥歯の溝をよくみがきましょう。フッ化物配合歯みがき剤の使用が</a:t>
            </a:r>
            <a:endParaRPr lang="ja-JP" altLang="en-US" sz="1200" dirty="0"/>
          </a:p>
        </p:txBody>
      </p:sp>
      <p:sp>
        <p:nvSpPr>
          <p:cNvPr id="25" name="正方形/長方形 24"/>
          <p:cNvSpPr/>
          <p:nvPr/>
        </p:nvSpPr>
        <p:spPr>
          <a:xfrm>
            <a:off x="4051225" y="4738802"/>
            <a:ext cx="8334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効果的です。</a:t>
            </a:r>
            <a:r>
              <a:rPr lang="ja-JP" altLang="en-US" sz="12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歯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と歯の境目はデンタルフロスの使用が有効です。</a:t>
            </a:r>
            <a:r>
              <a:rPr lang="ja-JP" altLang="en-US" sz="1200" dirty="0"/>
              <a:t> 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4094570" y="4915392"/>
            <a:ext cx="7432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○食事</a:t>
            </a:r>
            <a:r>
              <a:rPr lang="ja-JP" altLang="en-US" sz="1400" dirty="0"/>
              <a:t> 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4051225" y="5103781"/>
            <a:ext cx="7328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甘いお菓子や飲み物は、一日に食べる回数を決めて</a:t>
            </a:r>
            <a:r>
              <a:rPr lang="ja-JP" altLang="en-US" sz="1200" dirty="0"/>
              <a:t> 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4051225" y="5298391"/>
            <a:ext cx="2880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だらだら長時間たべないようにしましょう。</a:t>
            </a:r>
            <a:r>
              <a:rPr lang="ja-JP" altLang="en-US" sz="1200" dirty="0"/>
              <a:t> 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4099648" y="5497119"/>
            <a:ext cx="732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○生活</a:t>
            </a:r>
            <a:r>
              <a:rPr lang="ja-JP" altLang="en-US" sz="1400" dirty="0"/>
              <a:t> 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4062441" y="5715001"/>
            <a:ext cx="84142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規則正しい食生活が大切です。寝る前や、歯みがきの後に食べないように</a:t>
            </a:r>
            <a:r>
              <a:rPr lang="ja-JP" altLang="en-US" sz="1200" dirty="0"/>
              <a:t> 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4062441" y="587727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しましょう。</a:t>
            </a:r>
            <a:r>
              <a:rPr lang="ja-JP" altLang="en-US" sz="1200" dirty="0"/>
              <a:t> 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4099648" y="6021288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○よく噛む</a:t>
            </a:r>
            <a:r>
              <a:rPr lang="ja-JP" altLang="en-US" sz="1400" dirty="0"/>
              <a:t> 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4068244" y="6237312"/>
            <a:ext cx="6756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よく噛むこと</a:t>
            </a:r>
            <a:r>
              <a:rPr lang="ja-JP" altLang="en-US" sz="1200" dirty="0" smtClean="0">
                <a:solidFill>
                  <a:srgbClr val="000000"/>
                </a:solidFill>
                <a:latin typeface="AR P丸ゴシック体M"/>
              </a:rPr>
              <a:t>で</a:t>
            </a:r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唾</a:t>
            </a:r>
            <a:r>
              <a:rPr lang="ja-JP" altLang="en-US" sz="1200" dirty="0" smtClean="0">
                <a:solidFill>
                  <a:srgbClr val="000000"/>
                </a:solidFill>
                <a:latin typeface="AR P丸ゴシック体M"/>
              </a:rPr>
              <a:t>液</a:t>
            </a:r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が出ます。消化を助け飲み込みやすくなります。</a:t>
            </a:r>
            <a:r>
              <a:rPr lang="ja-JP" altLang="en-US" sz="1200" dirty="0"/>
              <a:t> 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4062441" y="6453336"/>
            <a:ext cx="6412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また</a:t>
            </a:r>
            <a:r>
              <a:rPr lang="ja-JP" altLang="en-US" sz="1200" dirty="0" smtClean="0">
                <a:solidFill>
                  <a:srgbClr val="000000"/>
                </a:solidFill>
                <a:latin typeface="AR P丸ゴシック体M"/>
              </a:rPr>
              <a:t>、</a:t>
            </a:r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唾</a:t>
            </a:r>
            <a:r>
              <a:rPr lang="ja-JP" altLang="en-US" sz="1200" dirty="0" smtClean="0">
                <a:solidFill>
                  <a:srgbClr val="000000"/>
                </a:solidFill>
                <a:latin typeface="AR P丸ゴシック体M"/>
              </a:rPr>
              <a:t>液</a:t>
            </a:r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にはむし歯を予防する効果もあります。</a:t>
            </a:r>
            <a:r>
              <a:rPr lang="ja-JP" altLang="en-US" sz="1200" dirty="0"/>
              <a:t> </a:t>
            </a:r>
          </a:p>
        </p:txBody>
      </p:sp>
      <p:sp>
        <p:nvSpPr>
          <p:cNvPr id="35" name="円形吹き出し 34"/>
          <p:cNvSpPr/>
          <p:nvPr/>
        </p:nvSpPr>
        <p:spPr>
          <a:xfrm>
            <a:off x="170232" y="2779794"/>
            <a:ext cx="1866899" cy="1050925"/>
          </a:xfrm>
          <a:prstGeom prst="wedgeEllipseCallout">
            <a:avLst>
              <a:gd name="adj1" fmla="val 64651"/>
              <a:gd name="adj2" fmla="val 7517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ja-JP" sz="2000" kern="10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むし歯の発生原因</a:t>
            </a:r>
            <a:endParaRPr lang="ja-JP" sz="1050" kern="10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6293285" y="1832606"/>
            <a:ext cx="4362779" cy="732298"/>
            <a:chOff x="6293285" y="1855787"/>
            <a:chExt cx="4362779" cy="732298"/>
          </a:xfrm>
        </p:grpSpPr>
        <p:sp>
          <p:nvSpPr>
            <p:cNvPr id="14" name="正方形/長方形 13"/>
            <p:cNvSpPr/>
            <p:nvPr/>
          </p:nvSpPr>
          <p:spPr>
            <a:xfrm>
              <a:off x="6293285" y="1855787"/>
              <a:ext cx="3738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②</a:t>
              </a:r>
              <a:r>
                <a:rPr lang="ja-JP" altLang="en-US" sz="1200" dirty="0"/>
                <a:t> </a:t>
              </a: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512689" y="1858556"/>
              <a:ext cx="2891070" cy="286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000000"/>
                  </a:solidFill>
                  <a:latin typeface="AR P丸ゴシック体M"/>
                </a:rPr>
                <a:t>プラークの</a:t>
              </a:r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中のミュータンスなど</a:t>
              </a:r>
              <a:r>
                <a:rPr lang="ja-JP" altLang="en-US" sz="1200" b="1" dirty="0" smtClean="0">
                  <a:solidFill>
                    <a:srgbClr val="000000"/>
                  </a:solidFill>
                  <a:latin typeface="AR P丸ゴシック体M"/>
                </a:rPr>
                <a:t>の</a:t>
              </a:r>
              <a:endParaRPr lang="ja-JP" altLang="en-US" sz="1200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512689" y="2067229"/>
              <a:ext cx="41433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むし歯菌が、</a:t>
              </a:r>
              <a:r>
                <a:rPr lang="ja-JP" altLang="en-US" sz="1200" b="1" dirty="0" smtClean="0">
                  <a:solidFill>
                    <a:srgbClr val="000000"/>
                  </a:solidFill>
                  <a:latin typeface="AR P丸ゴシック体M"/>
                </a:rPr>
                <a:t>糖分</a:t>
              </a:r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を栄養に</a:t>
              </a:r>
              <a:r>
                <a:rPr lang="ja-JP" altLang="en-US" sz="1200" b="1" dirty="0" smtClean="0">
                  <a:solidFill>
                    <a:srgbClr val="000000"/>
                  </a:solidFill>
                  <a:latin typeface="AR P丸ゴシック体M"/>
                </a:rPr>
                <a:t>して</a:t>
              </a:r>
              <a:endParaRPr lang="ja-JP" altLang="en-US" sz="12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512689" y="2218753"/>
              <a:ext cx="2163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「酸」をつくりだします。</a:t>
              </a:r>
              <a:r>
                <a:rPr lang="ja-JP" altLang="en-US" dirty="0"/>
                <a:t> </a:t>
              </a:r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2555776" y="824736"/>
            <a:ext cx="3672408" cy="259228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107504" y="4149080"/>
            <a:ext cx="3889872" cy="259228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851920" y="177281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スライド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475656" y="5229200"/>
            <a:ext cx="135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スライド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5776" y="1002214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どうしてむし歯になるのだろう？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7504" y="431458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むし歯の</a:t>
            </a:r>
            <a:r>
              <a:rPr lang="ja-JP" altLang="en-US" sz="1600" dirty="0" smtClean="0">
                <a:solidFill>
                  <a:schemeClr val="bg1"/>
                </a:solidFill>
              </a:rPr>
              <a:t>４つの原因と対策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36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/>
          <p:cNvSpPr/>
          <p:nvPr/>
        </p:nvSpPr>
        <p:spPr>
          <a:xfrm>
            <a:off x="4090853" y="4160895"/>
            <a:ext cx="4945644" cy="258047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0" y="426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むし歯の原因とその予防</a:t>
            </a:r>
            <a:r>
              <a:rPr lang="ja-JP" altLang="en-US" sz="3600" dirty="0"/>
              <a:t> </a:t>
            </a:r>
          </a:p>
        </p:txBody>
      </p:sp>
      <p:sp>
        <p:nvSpPr>
          <p:cNvPr id="3" name="円形吹き出し 2"/>
          <p:cNvSpPr/>
          <p:nvPr/>
        </p:nvSpPr>
        <p:spPr>
          <a:xfrm>
            <a:off x="25468" y="335179"/>
            <a:ext cx="2156429" cy="1042035"/>
          </a:xfrm>
          <a:prstGeom prst="wedgeEllipseCallout">
            <a:avLst>
              <a:gd name="adj1" fmla="val 66065"/>
              <a:gd name="adj2" fmla="val 45768"/>
            </a:avLst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endParaRPr lang="en-US" altLang="ja-JP" sz="2000" kern="100" dirty="0">
              <a:effectLst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altLang="ja-JP" sz="2000" kern="100" dirty="0">
              <a:effectLst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sz="2000" kern="100" dirty="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なぜむし歯になるの？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kern="100" dirty="0">
                <a:effectLst/>
                <a:latin typeface="HGP創英角ﾎﾟｯﾌﾟ体" panose="040B0A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72024" y="1531543"/>
            <a:ext cx="2374368" cy="1039624"/>
            <a:chOff x="249212" y="1540156"/>
            <a:chExt cx="2374368" cy="1039624"/>
          </a:xfrm>
        </p:grpSpPr>
        <p:sp>
          <p:nvSpPr>
            <p:cNvPr id="4" name="正方形/長方形 3"/>
            <p:cNvSpPr/>
            <p:nvPr/>
          </p:nvSpPr>
          <p:spPr>
            <a:xfrm>
              <a:off x="249212" y="1540156"/>
              <a:ext cx="2109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むし歯は歯の表面が溶けて、</a:t>
              </a:r>
              <a:r>
                <a:rPr lang="ja-JP" altLang="en-US" sz="1200" dirty="0"/>
                <a:t> </a:t>
              </a: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249212" y="1782969"/>
              <a:ext cx="16289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穴ができる病気です。</a:t>
              </a:r>
              <a:r>
                <a:rPr lang="ja-JP" altLang="en-US" sz="1200" dirty="0"/>
                <a:t> 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49212" y="2025782"/>
              <a:ext cx="18533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一度穴があいてしまうと、</a:t>
              </a:r>
              <a:r>
                <a:rPr lang="ja-JP" altLang="en-US" sz="1200" dirty="0"/>
                <a:t> </a:t>
              </a: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49212" y="2302781"/>
              <a:ext cx="23743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二度と元の状態には戻りません。</a:t>
              </a:r>
              <a:r>
                <a:rPr lang="ja-JP" altLang="en-US" sz="1200" dirty="0"/>
                <a:t> </a:t>
              </a: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99" y="809625"/>
            <a:ext cx="37052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グループ化 37"/>
          <p:cNvGrpSpPr/>
          <p:nvPr/>
        </p:nvGrpSpPr>
        <p:grpSpPr>
          <a:xfrm>
            <a:off x="6293285" y="863710"/>
            <a:ext cx="2755676" cy="743294"/>
            <a:chOff x="6470705" y="802299"/>
            <a:chExt cx="2755676" cy="743294"/>
          </a:xfrm>
        </p:grpSpPr>
        <p:sp>
          <p:nvSpPr>
            <p:cNvPr id="9" name="正方形/長方形 8"/>
            <p:cNvSpPr/>
            <p:nvPr/>
          </p:nvSpPr>
          <p:spPr>
            <a:xfrm>
              <a:off x="6470705" y="806297"/>
              <a:ext cx="3738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①</a:t>
              </a:r>
              <a:r>
                <a:rPr lang="ja-JP" altLang="en-US" sz="1200" dirty="0"/>
                <a:t> 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690109" y="802299"/>
              <a:ext cx="25362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歯の表面には、</a:t>
              </a:r>
              <a:r>
                <a:rPr lang="ja-JP" altLang="en-US" sz="1200" b="1" dirty="0" err="1">
                  <a:solidFill>
                    <a:srgbClr val="000000"/>
                  </a:solidFill>
                  <a:latin typeface="AR P丸ゴシック体M"/>
                </a:rPr>
                <a:t>いろいろなばい</a:t>
              </a:r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菌が</a:t>
              </a:r>
              <a:r>
                <a:rPr lang="ja-JP" altLang="en-US" sz="1200" dirty="0"/>
                <a:t> 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690109" y="1025607"/>
              <a:ext cx="11977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住んでいます。</a:t>
              </a:r>
              <a:r>
                <a:rPr lang="ja-JP" altLang="en-US" sz="1200" dirty="0"/>
                <a:t> 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690109" y="1268594"/>
              <a:ext cx="214674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そのかたまり</a:t>
              </a:r>
              <a:r>
                <a:rPr lang="ja-JP" altLang="en-US" sz="1200" b="1" dirty="0" smtClean="0">
                  <a:solidFill>
                    <a:srgbClr val="000000"/>
                  </a:solidFill>
                  <a:latin typeface="AR P丸ゴシック体M"/>
                </a:rPr>
                <a:t>がプラークです</a:t>
              </a:r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。</a:t>
              </a:r>
              <a:r>
                <a:rPr lang="ja-JP" altLang="en-US" sz="1200" dirty="0"/>
                <a:t> </a:t>
              </a:r>
            </a:p>
          </p:txBody>
        </p:sp>
      </p:grpSp>
      <p:sp>
        <p:nvSpPr>
          <p:cNvPr id="13" name="下矢印 12"/>
          <p:cNvSpPr/>
          <p:nvPr/>
        </p:nvSpPr>
        <p:spPr>
          <a:xfrm>
            <a:off x="7636997" y="1598829"/>
            <a:ext cx="287655" cy="245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7636997" y="2533912"/>
            <a:ext cx="287655" cy="247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grpSp>
        <p:nvGrpSpPr>
          <p:cNvPr id="46" name="グループ化 45"/>
          <p:cNvGrpSpPr/>
          <p:nvPr/>
        </p:nvGrpSpPr>
        <p:grpSpPr>
          <a:xfrm>
            <a:off x="6293285" y="2771708"/>
            <a:ext cx="2881200" cy="483803"/>
            <a:chOff x="6293285" y="2771708"/>
            <a:chExt cx="2881200" cy="483803"/>
          </a:xfrm>
        </p:grpSpPr>
        <p:sp>
          <p:nvSpPr>
            <p:cNvPr id="18" name="正方形/長方形 17"/>
            <p:cNvSpPr/>
            <p:nvPr/>
          </p:nvSpPr>
          <p:spPr>
            <a:xfrm>
              <a:off x="6293285" y="2771724"/>
              <a:ext cx="3738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③</a:t>
              </a:r>
              <a:r>
                <a:rPr lang="ja-JP" altLang="en-US" sz="1200" dirty="0"/>
                <a:t> 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530813" y="2771708"/>
              <a:ext cx="26436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そのような状態が長く続くと</a:t>
              </a:r>
              <a:r>
                <a:rPr lang="ja-JP" altLang="en-US" sz="1200" b="1" dirty="0" smtClean="0">
                  <a:solidFill>
                    <a:srgbClr val="000000"/>
                  </a:solidFill>
                  <a:latin typeface="AR P丸ゴシック体M"/>
                </a:rPr>
                <a:t>、</a:t>
              </a:r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硬い歯の</a:t>
              </a:r>
              <a:endParaRPr lang="ja-JP" altLang="en-US" sz="1200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6531562" y="2978512"/>
              <a:ext cx="25938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000000"/>
                  </a:solidFill>
                  <a:latin typeface="AR P丸ゴシック体M"/>
                </a:rPr>
                <a:t>表面が溶けて</a:t>
              </a:r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穴</a:t>
              </a:r>
              <a:r>
                <a:rPr lang="ja-JP" altLang="en-US" sz="1200" b="1" dirty="0" smtClean="0">
                  <a:solidFill>
                    <a:srgbClr val="000000"/>
                  </a:solidFill>
                  <a:latin typeface="AR P丸ゴシック体M"/>
                </a:rPr>
                <a:t>に</a:t>
              </a:r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なっていきます。</a:t>
              </a:r>
              <a:r>
                <a:rPr lang="ja-JP" altLang="en-US" sz="1200" dirty="0"/>
                <a:t> </a:t>
              </a:r>
            </a:p>
          </p:txBody>
        </p:sp>
      </p:grpSp>
      <p:sp>
        <p:nvSpPr>
          <p:cNvPr id="21" name="円形吹き出し 20"/>
          <p:cNvSpPr/>
          <p:nvPr/>
        </p:nvSpPr>
        <p:spPr>
          <a:xfrm>
            <a:off x="5868144" y="3340320"/>
            <a:ext cx="3275857" cy="760258"/>
          </a:xfrm>
          <a:prstGeom prst="wedgeEllipseCallout">
            <a:avLst>
              <a:gd name="adj1" fmla="val -64914"/>
              <a:gd name="adj2" fmla="val 50275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ja-JP" sz="1600" kern="100">
                <a:solidFill>
                  <a:srgbClr val="FFFFFF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むし歯に予防するために自分でできること</a:t>
            </a:r>
            <a:endParaRPr lang="ja-JP" sz="1050" kern="10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099648" y="4148385"/>
            <a:ext cx="1048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○歯みがき</a:t>
            </a:r>
            <a:r>
              <a:rPr lang="ja-JP" altLang="en-US" sz="1400" dirty="0"/>
              <a:t> 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4051225" y="4375056"/>
            <a:ext cx="8579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歯みがきは寝る前に時間をかけてやりましょう。歯と歯の間</a:t>
            </a:r>
            <a:r>
              <a:rPr lang="en-US" altLang="ja-JP" sz="1200" dirty="0">
                <a:solidFill>
                  <a:srgbClr val="000000"/>
                </a:solidFill>
                <a:latin typeface="AR P丸ゴシック体M"/>
              </a:rPr>
              <a:t>､</a:t>
            </a:r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歯と歯肉</a:t>
            </a:r>
            <a:r>
              <a:rPr lang="ja-JP" altLang="en-US" sz="1200" dirty="0" smtClean="0">
                <a:solidFill>
                  <a:srgbClr val="000000"/>
                </a:solidFill>
                <a:latin typeface="AR P丸ゴシック体M"/>
              </a:rPr>
              <a:t>の</a:t>
            </a:r>
            <a:endParaRPr lang="ja-JP" altLang="en-US" sz="1200" dirty="0"/>
          </a:p>
        </p:txBody>
      </p:sp>
      <p:sp>
        <p:nvSpPr>
          <p:cNvPr id="24" name="正方形/長方形 23"/>
          <p:cNvSpPr/>
          <p:nvPr/>
        </p:nvSpPr>
        <p:spPr>
          <a:xfrm>
            <a:off x="4051225" y="4548545"/>
            <a:ext cx="75775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間</a:t>
            </a:r>
            <a:r>
              <a:rPr lang="en-US" altLang="ja-JP" sz="1200" dirty="0" smtClean="0">
                <a:solidFill>
                  <a:srgbClr val="000000"/>
                </a:solidFill>
                <a:latin typeface="AR P丸ゴシック体M"/>
              </a:rPr>
              <a:t>､</a:t>
            </a:r>
            <a:r>
              <a:rPr lang="ja-JP" altLang="en-US" sz="1200" dirty="0" smtClean="0"/>
              <a:t> </a:t>
            </a:r>
            <a:r>
              <a:rPr lang="ja-JP" altLang="en-US" sz="1200" dirty="0" smtClean="0">
                <a:solidFill>
                  <a:srgbClr val="000000"/>
                </a:solidFill>
                <a:latin typeface="AR P丸ゴシック体M"/>
              </a:rPr>
              <a:t>奥歯</a:t>
            </a:r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の溝をよくみがきましょう。フッ化物配合歯みがき剤の使用</a:t>
            </a:r>
            <a:r>
              <a:rPr lang="ja-JP" altLang="en-US" sz="1200" dirty="0" smtClean="0">
                <a:solidFill>
                  <a:srgbClr val="000000"/>
                </a:solidFill>
                <a:latin typeface="AR P丸ゴシック体M"/>
              </a:rPr>
              <a:t>が</a:t>
            </a:r>
            <a:endParaRPr lang="ja-JP" altLang="en-US" sz="1200" dirty="0"/>
          </a:p>
        </p:txBody>
      </p:sp>
      <p:sp>
        <p:nvSpPr>
          <p:cNvPr id="25" name="正方形/長方形 24"/>
          <p:cNvSpPr/>
          <p:nvPr/>
        </p:nvSpPr>
        <p:spPr>
          <a:xfrm>
            <a:off x="4051225" y="4738802"/>
            <a:ext cx="8334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効果的です。</a:t>
            </a:r>
            <a:r>
              <a:rPr lang="ja-JP" altLang="en-US" sz="12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歯</a:t>
            </a:r>
            <a:r>
              <a:rPr lang="ja-JP" altLang="en-US" sz="12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と歯の境目はデンタルフロスの使用が有効です。</a:t>
            </a:r>
            <a:r>
              <a:rPr lang="ja-JP" altLang="en-US" sz="1200" dirty="0"/>
              <a:t> 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4094570" y="4915392"/>
            <a:ext cx="7432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○食事</a:t>
            </a:r>
            <a:r>
              <a:rPr lang="ja-JP" altLang="en-US" sz="1400" dirty="0"/>
              <a:t> 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4051225" y="5103781"/>
            <a:ext cx="7328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甘いお菓子や飲み物は、一日に食べる回数を決めて</a:t>
            </a:r>
            <a:r>
              <a:rPr lang="ja-JP" altLang="en-US" sz="1200" dirty="0"/>
              <a:t> 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4051225" y="5298391"/>
            <a:ext cx="2880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だらだら長時間たべないようにしましょう。</a:t>
            </a:r>
            <a:r>
              <a:rPr lang="ja-JP" altLang="en-US" sz="1200" dirty="0"/>
              <a:t> 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4099648" y="5497119"/>
            <a:ext cx="732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○生活</a:t>
            </a:r>
            <a:r>
              <a:rPr lang="ja-JP" altLang="en-US" sz="1400" dirty="0"/>
              <a:t> 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4062441" y="5715001"/>
            <a:ext cx="84142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規則正しい食生活が大切です。寝る前や、歯みがきの後に食べないように</a:t>
            </a:r>
            <a:r>
              <a:rPr lang="ja-JP" altLang="en-US" sz="1200" dirty="0"/>
              <a:t> 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4062441" y="5888305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しましょう。</a:t>
            </a:r>
            <a:r>
              <a:rPr lang="ja-JP" altLang="en-US" sz="1200" dirty="0"/>
              <a:t> 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4099648" y="6021288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○よく噛む</a:t>
            </a:r>
            <a:r>
              <a:rPr lang="ja-JP" altLang="en-US" sz="1400" dirty="0"/>
              <a:t> 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4068244" y="6237312"/>
            <a:ext cx="6756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よく噛むこと</a:t>
            </a:r>
            <a:r>
              <a:rPr lang="ja-JP" altLang="en-US" sz="1200" dirty="0" smtClean="0">
                <a:solidFill>
                  <a:srgbClr val="000000"/>
                </a:solidFill>
                <a:latin typeface="AR P丸ゴシック体M"/>
              </a:rPr>
              <a:t>で</a:t>
            </a:r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唾</a:t>
            </a:r>
            <a:r>
              <a:rPr lang="ja-JP" altLang="en-US" sz="1200" dirty="0" smtClean="0">
                <a:solidFill>
                  <a:srgbClr val="000000"/>
                </a:solidFill>
                <a:latin typeface="AR P丸ゴシック体M"/>
              </a:rPr>
              <a:t>液</a:t>
            </a:r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が出ます。消化を助け飲み込みやすくなります。</a:t>
            </a:r>
            <a:r>
              <a:rPr lang="ja-JP" altLang="en-US" sz="1200" dirty="0"/>
              <a:t> 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4062441" y="6464369"/>
            <a:ext cx="6412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また</a:t>
            </a:r>
            <a:r>
              <a:rPr lang="ja-JP" altLang="en-US" sz="1200" dirty="0" smtClean="0">
                <a:solidFill>
                  <a:srgbClr val="000000"/>
                </a:solidFill>
                <a:latin typeface="AR P丸ゴシック体M"/>
              </a:rPr>
              <a:t>、</a:t>
            </a:r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唾</a:t>
            </a:r>
            <a:r>
              <a:rPr lang="ja-JP" altLang="en-US" sz="1200" dirty="0" smtClean="0">
                <a:solidFill>
                  <a:srgbClr val="000000"/>
                </a:solidFill>
                <a:latin typeface="AR P丸ゴシック体M"/>
              </a:rPr>
              <a:t>液</a:t>
            </a:r>
            <a:r>
              <a:rPr lang="ja-JP" altLang="en-US" sz="1200" dirty="0">
                <a:solidFill>
                  <a:srgbClr val="000000"/>
                </a:solidFill>
                <a:latin typeface="AR P丸ゴシック体M"/>
              </a:rPr>
              <a:t>にはむし歯を予防する効果もあります。</a:t>
            </a:r>
            <a:r>
              <a:rPr lang="ja-JP" altLang="en-US" sz="1200" dirty="0"/>
              <a:t> </a:t>
            </a:r>
          </a:p>
        </p:txBody>
      </p:sp>
      <p:sp>
        <p:nvSpPr>
          <p:cNvPr id="35" name="円形吹き出し 34"/>
          <p:cNvSpPr/>
          <p:nvPr/>
        </p:nvSpPr>
        <p:spPr>
          <a:xfrm>
            <a:off x="170232" y="2779794"/>
            <a:ext cx="1866899" cy="1050925"/>
          </a:xfrm>
          <a:prstGeom prst="wedgeEllipseCallout">
            <a:avLst>
              <a:gd name="adj1" fmla="val 64651"/>
              <a:gd name="adj2" fmla="val 7517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ja-JP" sz="2000" kern="100">
                <a:effectLst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むし歯の発生原因</a:t>
            </a:r>
            <a:endParaRPr lang="ja-JP" sz="1050" kern="10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6293285" y="1832606"/>
            <a:ext cx="4362779" cy="732298"/>
            <a:chOff x="6293285" y="1855787"/>
            <a:chExt cx="4362779" cy="732298"/>
          </a:xfrm>
        </p:grpSpPr>
        <p:sp>
          <p:nvSpPr>
            <p:cNvPr id="14" name="正方形/長方形 13"/>
            <p:cNvSpPr/>
            <p:nvPr/>
          </p:nvSpPr>
          <p:spPr>
            <a:xfrm>
              <a:off x="6293285" y="1855787"/>
              <a:ext cx="3738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②</a:t>
              </a:r>
              <a:r>
                <a:rPr lang="ja-JP" altLang="en-US" sz="1200" dirty="0"/>
                <a:t> </a:t>
              </a: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512689" y="1858556"/>
              <a:ext cx="2891070" cy="286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プラーク</a:t>
              </a:r>
              <a:r>
                <a:rPr lang="ja-JP" altLang="en-US" sz="1200" b="1" dirty="0" smtClean="0">
                  <a:solidFill>
                    <a:srgbClr val="000000"/>
                  </a:solidFill>
                  <a:latin typeface="AR P丸ゴシック体M"/>
                </a:rPr>
                <a:t>の</a:t>
              </a:r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中のミュータンスなど</a:t>
              </a:r>
              <a:r>
                <a:rPr lang="ja-JP" altLang="en-US" sz="1200" b="1" dirty="0" smtClean="0">
                  <a:solidFill>
                    <a:srgbClr val="000000"/>
                  </a:solidFill>
                  <a:latin typeface="AR P丸ゴシック体M"/>
                </a:rPr>
                <a:t>の</a:t>
              </a:r>
              <a:endParaRPr lang="ja-JP" altLang="en-US" sz="1200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512689" y="2067229"/>
              <a:ext cx="41433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むし歯菌が、</a:t>
              </a:r>
              <a:r>
                <a:rPr lang="ja-JP" altLang="en-US" sz="1200" b="1" dirty="0" smtClean="0">
                  <a:solidFill>
                    <a:srgbClr val="000000"/>
                  </a:solidFill>
                  <a:latin typeface="AR P丸ゴシック体M"/>
                </a:rPr>
                <a:t>糖分</a:t>
              </a:r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を栄養に</a:t>
              </a:r>
              <a:r>
                <a:rPr lang="ja-JP" altLang="en-US" sz="1200" b="1" dirty="0" smtClean="0">
                  <a:solidFill>
                    <a:srgbClr val="000000"/>
                  </a:solidFill>
                  <a:latin typeface="AR P丸ゴシック体M"/>
                </a:rPr>
                <a:t>して</a:t>
              </a:r>
              <a:endParaRPr lang="ja-JP" altLang="en-US" sz="12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512689" y="2218753"/>
              <a:ext cx="2163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solidFill>
                    <a:srgbClr val="000000"/>
                  </a:solidFill>
                  <a:latin typeface="AR P丸ゴシック体M"/>
                </a:rPr>
                <a:t>「酸」をつくりだします。</a:t>
              </a:r>
              <a:r>
                <a:rPr lang="ja-JP" altLang="en-US" dirty="0"/>
                <a:t> </a:t>
              </a:r>
            </a:p>
          </p:txBody>
        </p:sp>
      </p:grpSp>
      <p:pic>
        <p:nvPicPr>
          <p:cNvPr id="39" name="図 3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149080"/>
            <a:ext cx="3886742" cy="2592288"/>
          </a:xfrm>
          <a:prstGeom prst="rect">
            <a:avLst/>
          </a:prstGeom>
        </p:spPr>
      </p:pic>
      <p:pic>
        <p:nvPicPr>
          <p:cNvPr id="36" name="図 3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149080"/>
            <a:ext cx="3886742" cy="2606404"/>
          </a:xfrm>
          <a:prstGeom prst="rect">
            <a:avLst/>
          </a:prstGeom>
        </p:spPr>
      </p:pic>
      <p:pic>
        <p:nvPicPr>
          <p:cNvPr id="43" name="図 4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836712"/>
            <a:ext cx="3703837" cy="260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メモ 6"/>
          <p:cNvSpPr/>
          <p:nvPr/>
        </p:nvSpPr>
        <p:spPr>
          <a:xfrm>
            <a:off x="755576" y="188640"/>
            <a:ext cx="8388424" cy="6669360"/>
          </a:xfrm>
          <a:prstGeom prst="foldedCorner">
            <a:avLst>
              <a:gd name="adj" fmla="val 11640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49804" y="188640"/>
            <a:ext cx="8494633" cy="6669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みやぎっ子</a:t>
            </a:r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　</a:t>
            </a:r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</a:t>
            </a:r>
            <a:r>
              <a:rPr lang="ja-JP" altLang="en-US" sz="36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歯みがき五箇条</a:t>
            </a:r>
            <a:endParaRPr lang="en-US" altLang="ja-JP" sz="36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　　　　　　　　　</a:t>
            </a:r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一．自分の口の様子を知るべし</a:t>
            </a:r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</a:t>
            </a:r>
            <a:r>
              <a:rPr lang="ja-JP" altLang="en-US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毎年歯・口の様子が変わるので、よく観察しよう</a:t>
            </a:r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二．自分に合った歯ブラシを選ぶべし</a:t>
            </a:r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</a:t>
            </a:r>
            <a:r>
              <a:rPr lang="ja-JP" altLang="en-US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大きすぎたり、毛さきが長すぎると上手くみがけません</a:t>
            </a:r>
            <a:endParaRPr lang="en-US" altLang="ja-JP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三．みがきにくいところは、ていねいにするべし</a:t>
            </a:r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</a:t>
            </a:r>
            <a:r>
              <a:rPr lang="ja-JP" altLang="en-US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歯と歯の間・歯と歯肉の間・噛む面を注意しよう</a:t>
            </a:r>
            <a:endParaRPr lang="en-US" altLang="ja-JP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</a:t>
            </a:r>
            <a:r>
              <a:rPr lang="ja-JP" altLang="en-US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デンタルフロスやフッ化物入り歯みがき剤も効果あり</a:t>
            </a:r>
            <a:endParaRPr lang="en-US" altLang="ja-JP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四．順序を決め、全ての歯をみがくべし</a:t>
            </a:r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</a:t>
            </a:r>
            <a:r>
              <a:rPr lang="ja-JP" altLang="en-US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こきざみに、力を入れず、一か所二十回みがこう</a:t>
            </a:r>
            <a:endParaRPr lang="en-US" altLang="ja-JP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五、第一大臼歯はむし歯にしない</a:t>
            </a:r>
            <a:r>
              <a:rPr lang="ja-JP" altLang="en-US" sz="2800" dirty="0" err="1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べ</a:t>
            </a:r>
            <a:r>
              <a:rPr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し</a:t>
            </a:r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r>
              <a:rPr kumimoji="1"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</a:t>
            </a:r>
            <a:r>
              <a:rPr lang="ja-JP" altLang="en-US" dirty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他</a:t>
            </a:r>
            <a:r>
              <a:rPr kumimoji="1" lang="ja-JP" altLang="en-US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の永久歯もむし歯になりにくくなります</a:t>
            </a:r>
            <a:endParaRPr kumimoji="1" lang="ja-JP" altLang="en-US" sz="2800" dirty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8532440" y="548680"/>
            <a:ext cx="611560" cy="6237312"/>
            <a:chOff x="0" y="548680"/>
            <a:chExt cx="611560" cy="6237312"/>
          </a:xfrm>
        </p:grpSpPr>
        <p:sp>
          <p:nvSpPr>
            <p:cNvPr id="5" name="正方形/長方形 4"/>
            <p:cNvSpPr/>
            <p:nvPr/>
          </p:nvSpPr>
          <p:spPr>
            <a:xfrm>
              <a:off x="179512" y="548680"/>
              <a:ext cx="216024" cy="62373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角丸四角形 3"/>
            <p:cNvSpPr/>
            <p:nvPr/>
          </p:nvSpPr>
          <p:spPr>
            <a:xfrm>
              <a:off x="0" y="692696"/>
              <a:ext cx="611560" cy="597666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0" y="836712"/>
              <a:ext cx="611560" cy="5616624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26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2333" decel="476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92326 -0.0032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63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" presetClass="emph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3" presetClass="emph" presetSubtype="1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3" presetClass="emph" presetSubtype="1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750"/>
                            </p:stCondLst>
                            <p:childTnLst>
                              <p:par>
                                <p:cTn id="84" presetID="3" presetClass="emph" presetSubtype="1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3" presetClass="emph" presetSubtype="1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3" presetClass="emph" presetSubtype="1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3" presetClass="emph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3" presetClass="emph" presetSubtype="1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メモ 6"/>
          <p:cNvSpPr/>
          <p:nvPr/>
        </p:nvSpPr>
        <p:spPr>
          <a:xfrm>
            <a:off x="755576" y="188640"/>
            <a:ext cx="8388424" cy="6669360"/>
          </a:xfrm>
          <a:prstGeom prst="foldedCorner">
            <a:avLst>
              <a:gd name="adj" fmla="val 11640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33271" y="188640"/>
            <a:ext cx="8002191" cy="66693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みやぎっ子</a:t>
            </a:r>
            <a:endParaRPr lang="en-US" altLang="ja-JP" sz="24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　</a:t>
            </a:r>
            <a:endParaRPr lang="en-US" altLang="ja-JP" sz="24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　</a:t>
            </a:r>
            <a:r>
              <a:rPr lang="ja-JP" altLang="en-US" sz="32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食・生活習慣五箇条</a:t>
            </a:r>
            <a:r>
              <a:rPr lang="ja-JP" altLang="en-US" sz="24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　　　　　　　　　</a:t>
            </a:r>
            <a:endParaRPr lang="en-US" altLang="ja-JP" sz="24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endParaRPr lang="en-US" altLang="ja-JP" sz="24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pPr>
              <a:buNone/>
            </a:pPr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一、正しい食事・生活習慣を身につけるべし</a:t>
            </a:r>
            <a:endParaRPr lang="en-US" altLang="ja-JP" sz="24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　</a:t>
            </a:r>
            <a:r>
              <a:rPr lang="ja-JP" altLang="en-US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早寝・早起き・朝ごはん　リズムある生活をしよう</a:t>
            </a:r>
            <a:r>
              <a:rPr lang="ja-JP" altLang="en-US" sz="24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</a:t>
            </a:r>
            <a:endParaRPr lang="en-US" altLang="ja-JP" sz="24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　　　</a:t>
            </a:r>
            <a:endParaRPr lang="en-US" altLang="ja-JP" sz="24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二、食事は、正しい姿勢で、良く噛んで食べ</a:t>
            </a:r>
            <a:r>
              <a:rPr lang="ja-JP" altLang="en-US" sz="28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るべし</a:t>
            </a:r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　</a:t>
            </a:r>
            <a:r>
              <a:rPr lang="ja-JP" altLang="en-US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よく味わって、楽しく食べよう</a:t>
            </a:r>
            <a:endParaRPr lang="ja-JP" altLang="en-US" sz="24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endParaRPr lang="en-US" altLang="ja-JP" sz="24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三、おやつは、だらだらと食べない</a:t>
            </a:r>
            <a:r>
              <a:rPr lang="ja-JP" altLang="en-US" sz="2400" dirty="0" err="1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べ</a:t>
            </a:r>
            <a:r>
              <a:rPr lang="ja-JP" altLang="en-US" sz="24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し</a:t>
            </a:r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　　　回数、食べるもの、食べ合わせを工夫しよう</a:t>
            </a:r>
            <a:endParaRPr lang="en-US" altLang="ja-JP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endParaRPr lang="en-US" altLang="ja-JP" sz="24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四、ジュースやスポーツドリンクは、毎日飲まない</a:t>
            </a:r>
            <a:r>
              <a:rPr lang="ja-JP" altLang="en-US" sz="2400" dirty="0" err="1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べ</a:t>
            </a:r>
            <a:r>
              <a:rPr lang="ja-JP" altLang="en-US" sz="24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し</a:t>
            </a:r>
            <a:endParaRPr lang="en-US" altLang="ja-JP" sz="28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　</a:t>
            </a:r>
            <a:r>
              <a:rPr lang="ja-JP" altLang="en-US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お茶や水での水分を摂ろう</a:t>
            </a:r>
            <a:endParaRPr lang="en-US" altLang="ja-JP" sz="24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pPr>
              <a:buNone/>
            </a:pPr>
            <a:endParaRPr lang="en-US" altLang="ja-JP" sz="24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五、寝る前、三度の食事のあとは、歯をみがくべし</a:t>
            </a:r>
            <a:endParaRPr lang="en-US" altLang="ja-JP" sz="24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bg1"/>
                </a:solidFill>
                <a:latin typeface="HGP行書体" pitchFamily="66" charset="-128"/>
                <a:ea typeface="HGP行書体" pitchFamily="66" charset="-128"/>
              </a:rPr>
              <a:t>　　　　　　　　寝る前の飲食はさけ、歯みがきの後は食べないこと</a:t>
            </a:r>
            <a:endParaRPr lang="en-US" altLang="ja-JP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endParaRPr kumimoji="1" lang="en-US" altLang="ja-JP" sz="2400" dirty="0" smtClean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  <a:p>
            <a:endParaRPr kumimoji="1" lang="ja-JP" altLang="en-US" sz="2400" dirty="0">
              <a:solidFill>
                <a:schemeClr val="bg1"/>
              </a:solidFill>
              <a:latin typeface="HGP行書体" pitchFamily="66" charset="-128"/>
              <a:ea typeface="HGP行書体" pitchFamily="66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8496944" y="548680"/>
            <a:ext cx="611560" cy="6237312"/>
            <a:chOff x="0" y="548680"/>
            <a:chExt cx="611560" cy="6237312"/>
          </a:xfrm>
        </p:grpSpPr>
        <p:sp>
          <p:nvSpPr>
            <p:cNvPr id="5" name="正方形/長方形 4"/>
            <p:cNvSpPr/>
            <p:nvPr/>
          </p:nvSpPr>
          <p:spPr>
            <a:xfrm>
              <a:off x="179512" y="548680"/>
              <a:ext cx="216024" cy="62373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角丸四角形 3"/>
            <p:cNvSpPr/>
            <p:nvPr/>
          </p:nvSpPr>
          <p:spPr>
            <a:xfrm>
              <a:off x="0" y="692696"/>
              <a:ext cx="611560" cy="597666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0" y="836712"/>
              <a:ext cx="611560" cy="5616624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03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2333" decel="4766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92343 -2.2222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67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" presetClass="emph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3" presetClass="emph" presetSubtype="1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3" presetClass="emph" presetSubtype="1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3" presetClass="emph" presetSubtype="1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3" presetClass="emph" presetSubtype="1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3" presetClass="emph" presetSubtype="1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歯科保健学習・指導等での使用例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2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024711"/>
              </p:ext>
            </p:extLst>
          </p:nvPr>
        </p:nvGraphicFramePr>
        <p:xfrm>
          <a:off x="2411413" y="338138"/>
          <a:ext cx="4449762" cy="624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" name="Document" r:id="rId4" imgW="6832776" imgH="9579961" progId="Word.Document.12">
                  <p:embed/>
                </p:oleObj>
              </mc:Choice>
              <mc:Fallback>
                <p:oleObj name="Document" r:id="rId4" imgW="6832776" imgH="95799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413" y="338138"/>
                        <a:ext cx="4449762" cy="624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09743"/>
              </p:ext>
            </p:extLst>
          </p:nvPr>
        </p:nvGraphicFramePr>
        <p:xfrm>
          <a:off x="2476500" y="407988"/>
          <a:ext cx="4156075" cy="583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" name="Document" r:id="rId4" imgW="6473592" imgH="9072157" progId="Word.Document.12">
                  <p:embed/>
                </p:oleObj>
              </mc:Choice>
              <mc:Fallback>
                <p:oleObj name="Document" r:id="rId4" imgW="6473592" imgH="90721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6500" y="407988"/>
                        <a:ext cx="4156075" cy="583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7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681734"/>
              </p:ext>
            </p:extLst>
          </p:nvPr>
        </p:nvGraphicFramePr>
        <p:xfrm>
          <a:off x="2482850" y="260350"/>
          <a:ext cx="4283075" cy="620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" name="Document" r:id="rId4" imgW="6473592" imgH="9366397" progId="Word.Document.12">
                  <p:embed/>
                </p:oleObj>
              </mc:Choice>
              <mc:Fallback>
                <p:oleObj name="Document" r:id="rId4" imgW="6473592" imgH="93663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2850" y="260350"/>
                        <a:ext cx="4283075" cy="620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コネクタ 3"/>
          <p:cNvCxnSpPr/>
          <p:nvPr/>
        </p:nvCxnSpPr>
        <p:spPr>
          <a:xfrm>
            <a:off x="6804248" y="1124744"/>
            <a:ext cx="0" cy="540060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0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846101"/>
              </p:ext>
            </p:extLst>
          </p:nvPr>
        </p:nvGraphicFramePr>
        <p:xfrm>
          <a:off x="2601119" y="269081"/>
          <a:ext cx="4084638" cy="631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Document" r:id="rId4" imgW="6216129" imgH="9605515" progId="Word.Document.8">
                  <p:embed/>
                </p:oleObj>
              </mc:Choice>
              <mc:Fallback>
                <p:oleObj name="Document" r:id="rId4" imgW="6216129" imgH="960551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1119" y="269081"/>
                        <a:ext cx="4084638" cy="631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コネクタ 6"/>
          <p:cNvCxnSpPr/>
          <p:nvPr/>
        </p:nvCxnSpPr>
        <p:spPr>
          <a:xfrm>
            <a:off x="6732240" y="404664"/>
            <a:ext cx="0" cy="295232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732240" y="3645024"/>
            <a:ext cx="0" cy="2780928"/>
          </a:xfrm>
          <a:prstGeom prst="line">
            <a:avLst/>
          </a:prstGeom>
          <a:ln w="31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143000"/>
          </a:xfrm>
        </p:spPr>
        <p:txBody>
          <a:bodyPr/>
          <a:lstStyle/>
          <a:p>
            <a:r>
              <a:rPr kumimoji="1" lang="ja-JP" altLang="en-US" dirty="0" smtClean="0"/>
              <a:t>その他の活用例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27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ユーザー定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2408</Words>
  <Application>Microsoft Office PowerPoint</Application>
  <PresentationFormat>画面に合わせる (4:3)</PresentationFormat>
  <Paragraphs>1024</Paragraphs>
  <Slides>18</Slides>
  <Notes>15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9" baseType="lpstr">
      <vt:lpstr>AR P丸ゴシック体M</vt:lpstr>
      <vt:lpstr>HGP行書体</vt:lpstr>
      <vt:lpstr>HGP創英角ﾎﾟｯﾌﾟ体</vt:lpstr>
      <vt:lpstr>ＭＳ Ｐゴシック</vt:lpstr>
      <vt:lpstr>ＭＳ 明朝</vt:lpstr>
      <vt:lpstr>Arial</vt:lpstr>
      <vt:lpstr>Calibri</vt:lpstr>
      <vt:lpstr>Century</vt:lpstr>
      <vt:lpstr>Times New Roman</vt:lpstr>
      <vt:lpstr>Office ​​テーマ</vt:lpstr>
      <vt:lpstr>Document</vt:lpstr>
      <vt:lpstr>まとめ</vt:lpstr>
      <vt:lpstr>PowerPoint プレゼンテーション</vt:lpstr>
      <vt:lpstr>PowerPoint プレゼンテーション</vt:lpstr>
      <vt:lpstr>歯科保健学習・指導等での使用例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その他の活用例</vt:lpstr>
      <vt:lpstr>PowerPoint プレゼンテーション</vt:lpstr>
      <vt:lpstr>PowerPoint プレゼンテーション</vt:lpstr>
      <vt:lpstr>パネル等作成例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2021-07-05T10:11:15Z</dcterms:created>
  <dcterms:modified xsi:type="dcterms:W3CDTF">2021-07-05T10:11:25Z</dcterms:modified>
</cp:coreProperties>
</file>