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59" r:id="rId3"/>
  </p:sldIdLst>
  <p:sldSz cx="6858000" cy="9906000" type="A4"/>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8" d="100"/>
          <a:sy n="78" d="100"/>
        </p:scale>
        <p:origin x="1752" y="54"/>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4321"/>
            <a:ext cx="5143500" cy="3448756"/>
          </a:xfrm>
        </p:spPr>
        <p:txBody>
          <a:bodyPr anchor="b">
            <a:normAutofit/>
          </a:bodyPr>
          <a:lstStyle>
            <a:lvl1pPr algn="ctr">
              <a:defRPr sz="337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normAutofit/>
          </a:bodyPr>
          <a:lstStyle>
            <a:lvl1pPr marL="0" indent="0" algn="ctr">
              <a:buNone/>
              <a:defRPr sz="1350">
                <a:solidFill>
                  <a:schemeClr val="tx1">
                    <a:lumMod val="75000"/>
                    <a:lumOff val="25000"/>
                  </a:schemeClr>
                </a:solidFill>
              </a:defRPr>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89390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3342544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0523"/>
            <a:ext cx="1478756" cy="8394877"/>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71487" y="520523"/>
            <a:ext cx="4350544" cy="839487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2464959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155756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73500"/>
            <a:ext cx="5915025" cy="4118412"/>
          </a:xfrm>
        </p:spPr>
        <p:txBody>
          <a:bodyPr anchor="b">
            <a:normAutofit/>
          </a:bodyPr>
          <a:lstStyle>
            <a:lvl1pPr>
              <a:defRPr sz="3375"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576026"/>
            <a:ext cx="5915025" cy="2166937"/>
          </a:xfrm>
        </p:spPr>
        <p:txBody>
          <a:bodyPr anchor="t">
            <a:normAutofit/>
          </a:bodyPr>
          <a:lstStyle>
            <a:lvl1pPr marL="0" indent="0">
              <a:buNone/>
              <a:defRPr sz="1350">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274509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5384" y="2641601"/>
            <a:ext cx="2914650" cy="62852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41601"/>
            <a:ext cx="2914650" cy="62852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265334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429340"/>
            <a:ext cx="2900363" cy="1192676"/>
          </a:xfrm>
        </p:spPr>
        <p:txBody>
          <a:bodyPr anchor="b">
            <a:normAutofit/>
          </a:bodyP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4" name="Content Placeholder 3"/>
          <p:cNvSpPr>
            <a:spLocks noGrp="1"/>
          </p:cNvSpPr>
          <p:nvPr>
            <p:ph sz="half" idx="2"/>
          </p:nvPr>
        </p:nvSpPr>
        <p:spPr>
          <a:xfrm>
            <a:off x="475384" y="3622017"/>
            <a:ext cx="2900363" cy="531631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9340"/>
            <a:ext cx="2914651" cy="1192675"/>
          </a:xfrm>
        </p:spPr>
        <p:txBody>
          <a:bodyPr anchor="b"/>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22017"/>
            <a:ext cx="2914651" cy="531631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4248010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55988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1757827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1"/>
            <a:ext cx="2211705" cy="2311396"/>
          </a:xfrm>
        </p:spPr>
        <p:txBody>
          <a:bodyPr anchor="b">
            <a:normAutofit/>
          </a:bodyPr>
          <a:lstStyle>
            <a:lvl1pPr>
              <a:defRPr sz="18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4650" y="1430867"/>
            <a:ext cx="3471863" cy="70442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3202" y="2971799"/>
            <a:ext cx="2211705" cy="5503335"/>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261109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3202" y="660400"/>
            <a:ext cx="2211705" cy="2311400"/>
          </a:xfrm>
        </p:spPr>
        <p:txBody>
          <a:bodyPr anchor="b">
            <a:normAutofit/>
          </a:bodyPr>
          <a:lstStyle>
            <a:lvl1pPr>
              <a:defRPr sz="18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914650" y="1430867"/>
            <a:ext cx="3471863" cy="70442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smtClean="0"/>
              <a:t>図を追加</a:t>
            </a:r>
            <a:endParaRPr lang="en-US" dirty="0"/>
          </a:p>
        </p:txBody>
      </p:sp>
      <p:sp>
        <p:nvSpPr>
          <p:cNvPr id="4" name="Text Placeholder 3"/>
          <p:cNvSpPr>
            <a:spLocks noGrp="1"/>
          </p:cNvSpPr>
          <p:nvPr>
            <p:ph type="body" sz="half" idx="2"/>
          </p:nvPr>
        </p:nvSpPr>
        <p:spPr>
          <a:xfrm>
            <a:off x="473202" y="2971800"/>
            <a:ext cx="2211705" cy="5503333"/>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8F4BB36-7D58-49A9-B3D7-AFAB23BEA089}" type="datetimeFigureOut">
              <a:rPr kumimoji="1" lang="ja-JP" altLang="en-US" smtClean="0"/>
              <a:t>2025/5/13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4027297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4" y="528320"/>
            <a:ext cx="5915025" cy="19147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5384" y="2641601"/>
            <a:ext cx="5915025" cy="628526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19">
                <a:solidFill>
                  <a:schemeClr val="tx1">
                    <a:lumMod val="65000"/>
                    <a:lumOff val="35000"/>
                  </a:schemeClr>
                </a:solidFill>
              </a:defRPr>
            </a:lvl1pPr>
          </a:lstStyle>
          <a:p>
            <a:fld id="{58F4BB36-7D58-49A9-B3D7-AFAB23BEA089}" type="datetimeFigureOut">
              <a:rPr kumimoji="1" lang="ja-JP" altLang="en-US" smtClean="0"/>
              <a:t>2025/5/13</a:t>
            </a:fld>
            <a:endParaRPr kumimoji="1" lang="ja-JP" altLang="en-US"/>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19">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4847359" y="9181395"/>
            <a:ext cx="1543050" cy="527403"/>
          </a:xfrm>
          <a:prstGeom prst="rect">
            <a:avLst/>
          </a:prstGeom>
        </p:spPr>
        <p:txBody>
          <a:bodyPr vert="horz" lIns="91440" tIns="45720" rIns="91440" bIns="45720" rtlCol="0" anchor="ctr"/>
          <a:lstStyle>
            <a:lvl1pPr algn="r">
              <a:defRPr sz="619">
                <a:solidFill>
                  <a:schemeClr val="tx1">
                    <a:tint val="75000"/>
                  </a:schemeClr>
                </a:solidFill>
              </a:defRPr>
            </a:lvl1pPr>
          </a:lstStyle>
          <a:p>
            <a:fld id="{02EF57AB-9DDF-4141-AAAF-37256E5F26F3}" type="slidenum">
              <a:rPr kumimoji="1" lang="ja-JP" altLang="en-US" smtClean="0"/>
              <a:t>‹#›</a:t>
            </a:fld>
            <a:endParaRPr kumimoji="1" lang="ja-JP" altLang="en-US"/>
          </a:p>
        </p:txBody>
      </p:sp>
    </p:spTree>
    <p:extLst>
      <p:ext uri="{BB962C8B-B14F-4D97-AF65-F5344CB8AC3E}">
        <p14:creationId xmlns:p14="http://schemas.microsoft.com/office/powerpoint/2010/main" val="4112109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Wingdings 2" pitchFamily="18" charset="2"/>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Wingdings 2" pitchFamily="18" charset="2"/>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Wingdings 2" pitchFamily="18" charset="2"/>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Wingdings 2" pitchFamily="18" charset="2"/>
        <a:buChar char=""/>
        <a:defRPr kumimoji="1" sz="1013" kern="1200">
          <a:solidFill>
            <a:schemeClr val="tx1"/>
          </a:solidFill>
          <a:latin typeface="+mn-lt"/>
          <a:ea typeface="+mn-ea"/>
          <a:cs typeface="+mn-cs"/>
        </a:defRPr>
      </a:lvl5pPr>
      <a:lvl6pPr marL="141446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6pPr>
      <a:lvl7pPr marL="167163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7pPr>
      <a:lvl8pPr marL="1928813"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8pPr>
      <a:lvl9pPr marL="2185988" indent="-128588" algn="l" defTabSz="514350" rtl="0" eaLnBrk="1" latinLnBrk="0" hangingPunct="1">
        <a:spcBef>
          <a:spcPct val="20000"/>
        </a:spcBef>
        <a:buFont typeface="Wingdings 2" pitchFamily="18" charset="2"/>
        <a:buChar char=""/>
        <a:defRPr kumimoji="1" sz="1013"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6666" t="59431" r="77523" b="36425"/>
          <a:stretch/>
        </p:blipFill>
        <p:spPr>
          <a:xfrm>
            <a:off x="2630747" y="2094578"/>
            <a:ext cx="1550153" cy="218436"/>
          </a:xfrm>
          <a:prstGeom prst="rect">
            <a:avLst/>
          </a:prstGeom>
        </p:spPr>
      </p:pic>
      <p:sp>
        <p:nvSpPr>
          <p:cNvPr id="9" name="テキスト ボックス 8"/>
          <p:cNvSpPr txBox="1"/>
          <p:nvPr/>
        </p:nvSpPr>
        <p:spPr>
          <a:xfrm>
            <a:off x="124949" y="1916849"/>
            <a:ext cx="6617245" cy="907941"/>
          </a:xfrm>
          <a:prstGeom prst="rect">
            <a:avLst/>
          </a:prstGeom>
          <a:noFill/>
        </p:spPr>
        <p:txBody>
          <a:bodyPr wrap="square" rtlCol="0">
            <a:spAutoFit/>
          </a:bodyPr>
          <a:lstStyle/>
          <a:p>
            <a:pPr algn="ctr"/>
            <a:r>
              <a:rPr kumimoji="1" lang="ja-JP" altLang="en-US" dirty="0" smtClean="0">
                <a:latin typeface="UD デジタル 教科書体 NP-B" panose="02020700000000000000" pitchFamily="18" charset="-128"/>
                <a:ea typeface="UD デジタル 教科書体 NP-B" panose="02020700000000000000" pitchFamily="18" charset="-128"/>
              </a:rPr>
              <a:t>総合的</a:t>
            </a:r>
            <a:r>
              <a:rPr kumimoji="1" lang="ja-JP" altLang="en-US" dirty="0">
                <a:latin typeface="UD デジタル 教科書体 NP-B" panose="02020700000000000000" pitchFamily="18" charset="-128"/>
                <a:ea typeface="UD デジタル 教科書体 NP-B" panose="02020700000000000000" pitchFamily="18" charset="-128"/>
              </a:rPr>
              <a:t>な相談</a:t>
            </a:r>
            <a:endParaRPr kumimoji="1" lang="en-US" altLang="ja-JP" dirty="0">
              <a:latin typeface="UD デジタル 教科書体 NP-B" panose="02020700000000000000" pitchFamily="18" charset="-128"/>
              <a:ea typeface="UD デジタル 教科書体 NP-B" panose="02020700000000000000" pitchFamily="18" charset="-128"/>
            </a:endParaRPr>
          </a:p>
          <a:p>
            <a:r>
              <a:rPr kumimoji="1" lang="ja-JP" altLang="en-US" sz="1100" dirty="0" smtClean="0">
                <a:latin typeface="UD デジタル 教科書体 NP-B" panose="02020700000000000000" pitchFamily="18" charset="-128"/>
                <a:ea typeface="UD デジタル 教科書体 NP-B" panose="02020700000000000000" pitchFamily="18" charset="-128"/>
              </a:rPr>
              <a:t>　</a:t>
            </a:r>
            <a:endParaRPr kumimoji="1" lang="en-US" altLang="ja-JP" sz="1100" dirty="0" smtClean="0">
              <a:latin typeface="UD デジタル 教科書体 NP-B" panose="02020700000000000000" pitchFamily="18" charset="-128"/>
              <a:ea typeface="UD デジタル 教科書体 NP-B" panose="02020700000000000000" pitchFamily="18" charset="-128"/>
            </a:endParaRPr>
          </a:p>
          <a:p>
            <a:r>
              <a:rPr kumimoji="1" lang="ja-JP" altLang="en-US" sz="1200" dirty="0" smtClean="0">
                <a:latin typeface="UD デジタル 教科書体 NP-B" panose="02020700000000000000" pitchFamily="18" charset="-128"/>
                <a:ea typeface="UD デジタル 教科書体 NP-B" panose="02020700000000000000" pitchFamily="18" charset="-128"/>
              </a:rPr>
              <a:t>　宮城県</a:t>
            </a:r>
            <a:r>
              <a:rPr kumimoji="1" lang="ja-JP" altLang="en-US" sz="1200" dirty="0">
                <a:latin typeface="UD デジタル 教科書体 NP-B" panose="02020700000000000000" pitchFamily="18" charset="-128"/>
                <a:ea typeface="UD デジタル 教科書体 NP-B" panose="02020700000000000000" pitchFamily="18" charset="-128"/>
              </a:rPr>
              <a:t>で</a:t>
            </a:r>
            <a:r>
              <a:rPr kumimoji="1" lang="ja-JP" altLang="en-US" sz="1200" dirty="0" smtClean="0">
                <a:latin typeface="UD デジタル 教科書体 NP-B" panose="02020700000000000000" pitchFamily="18" charset="-128"/>
                <a:ea typeface="UD デジタル 教科書体 NP-B" panose="02020700000000000000" pitchFamily="18" charset="-128"/>
              </a:rPr>
              <a:t>は、高次</a:t>
            </a:r>
            <a:r>
              <a:rPr kumimoji="1" lang="ja-JP" altLang="en-US" sz="1200" dirty="0">
                <a:latin typeface="UD デジタル 教科書体 NP-B" panose="02020700000000000000" pitchFamily="18" charset="-128"/>
                <a:ea typeface="UD デジタル 教科書体 NP-B" panose="02020700000000000000" pitchFamily="18" charset="-128"/>
              </a:rPr>
              <a:t>脳機能障害者を支援するための事業を実施して</a:t>
            </a:r>
            <a:r>
              <a:rPr kumimoji="1" lang="ja-JP" altLang="en-US" sz="1200" dirty="0" smtClean="0">
                <a:latin typeface="UD デジタル 教科書体 NP-B" panose="02020700000000000000" pitchFamily="18" charset="-128"/>
                <a:ea typeface="UD デジタル 教科書体 NP-B" panose="02020700000000000000" pitchFamily="18" charset="-128"/>
              </a:rPr>
              <a:t>おり、各種</a:t>
            </a:r>
            <a:r>
              <a:rPr kumimoji="1" lang="ja-JP" altLang="en-US" sz="1200" dirty="0">
                <a:latin typeface="UD デジタル 教科書体 NP-B" panose="02020700000000000000" pitchFamily="18" charset="-128"/>
                <a:ea typeface="UD デジタル 教科書体 NP-B" panose="02020700000000000000" pitchFamily="18" charset="-128"/>
              </a:rPr>
              <a:t>相談に対応しています。高次脳機能障害に関する詳しいことを知りたい場合</a:t>
            </a:r>
            <a:r>
              <a:rPr kumimoji="1" lang="ja-JP" altLang="en-US" sz="1200" dirty="0" smtClean="0">
                <a:latin typeface="UD デジタル 教科書体 NP-B" panose="02020700000000000000" pitchFamily="18" charset="-128"/>
                <a:ea typeface="UD デジタル 教科書体 NP-B" panose="02020700000000000000" pitchFamily="18" charset="-128"/>
              </a:rPr>
              <a:t>は、下記</a:t>
            </a:r>
            <a:r>
              <a:rPr kumimoji="1" lang="ja-JP" altLang="en-US" sz="1200" dirty="0">
                <a:latin typeface="UD デジタル 教科書体 NP-B" panose="02020700000000000000" pitchFamily="18" charset="-128"/>
                <a:ea typeface="UD デジタル 教科書体 NP-B" panose="02020700000000000000" pitchFamily="18" charset="-128"/>
              </a:rPr>
              <a:t>の窓口にご相談ください。</a:t>
            </a:r>
            <a:endParaRPr kumimoji="1" lang="en-US" altLang="ja-JP" sz="1200" dirty="0">
              <a:latin typeface="UD デジタル 教科書体 NP-B" panose="02020700000000000000" pitchFamily="18" charset="-128"/>
              <a:ea typeface="UD デジタル 教科書体 NP-B" panose="02020700000000000000" pitchFamily="18" charset="-128"/>
            </a:endParaRPr>
          </a:p>
        </p:txBody>
      </p:sp>
      <p:sp>
        <p:nvSpPr>
          <p:cNvPr id="25" name="角丸四角形 24"/>
          <p:cNvSpPr/>
          <p:nvPr/>
        </p:nvSpPr>
        <p:spPr>
          <a:xfrm>
            <a:off x="713817" y="880691"/>
            <a:ext cx="5430357" cy="72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5470" t="5614" r="84010" b="90739"/>
          <a:stretch/>
        </p:blipFill>
        <p:spPr>
          <a:xfrm>
            <a:off x="2749991" y="4856981"/>
            <a:ext cx="1311667" cy="255445"/>
          </a:xfrm>
          <a:prstGeom prst="rect">
            <a:avLst/>
          </a:prstGeom>
        </p:spPr>
      </p:pic>
      <p:sp>
        <p:nvSpPr>
          <p:cNvPr id="3" name="タイトル 1"/>
          <p:cNvSpPr>
            <a:spLocks noGrp="1"/>
          </p:cNvSpPr>
          <p:nvPr>
            <p:ph type="title"/>
          </p:nvPr>
        </p:nvSpPr>
        <p:spPr>
          <a:xfrm>
            <a:off x="-3" y="574081"/>
            <a:ext cx="6857999" cy="480038"/>
          </a:xfrm>
          <a:prstGeom prst="roundRect">
            <a:avLst>
              <a:gd name="adj" fmla="val 25139"/>
            </a:avLst>
          </a:prstGeom>
          <a:noFill/>
          <a:ln>
            <a:noFill/>
          </a:ln>
        </p:spPr>
        <p:style>
          <a:lnRef idx="3">
            <a:schemeClr val="lt1"/>
          </a:lnRef>
          <a:fillRef idx="1">
            <a:schemeClr val="accent1"/>
          </a:fillRef>
          <a:effectRef idx="1">
            <a:schemeClr val="accent1"/>
          </a:effectRef>
          <a:fontRef idx="minor">
            <a:schemeClr val="lt1"/>
          </a:fontRef>
        </p:style>
        <p:txBody>
          <a:bodyPr>
            <a:noAutofit/>
          </a:bodyPr>
          <a:lstStyle/>
          <a:p>
            <a:pPr algn="ctr"/>
            <a:r>
              <a:rPr kumimoji="1" lang="ja-JP" altLang="en-US" sz="2800" b="1" dirty="0" smtClean="0">
                <a:solidFill>
                  <a:schemeClr val="tx1"/>
                </a:solidFill>
                <a:latin typeface="UD デジタル 教科書体 NP-B" panose="02020700000000000000" pitchFamily="18" charset="-128"/>
                <a:ea typeface="UD デジタル 教科書体 NP-B" panose="02020700000000000000" pitchFamily="18" charset="-128"/>
              </a:rPr>
              <a:t>高次脳機能障害に関する相談窓口</a:t>
            </a:r>
            <a:endParaRPr kumimoji="1" lang="ja-JP" altLang="en-US" sz="2800" b="1" dirty="0">
              <a:solidFill>
                <a:schemeClr val="tx1"/>
              </a:solidFill>
              <a:latin typeface="UD デジタル 教科書体 NP-B" panose="02020700000000000000" pitchFamily="18" charset="-128"/>
              <a:ea typeface="UD デジタル 教科書体 NP-B" panose="02020700000000000000" pitchFamily="18" charset="-128"/>
            </a:endParaRPr>
          </a:p>
        </p:txBody>
      </p:sp>
      <p:graphicFrame>
        <p:nvGraphicFramePr>
          <p:cNvPr id="6" name="表 5"/>
          <p:cNvGraphicFramePr>
            <a:graphicFrameLocks noGrp="1"/>
          </p:cNvGraphicFramePr>
          <p:nvPr>
            <p:extLst>
              <p:ext uri="{D42A27DB-BD31-4B8C-83A1-F6EECF244321}">
                <p14:modId xmlns:p14="http://schemas.microsoft.com/office/powerpoint/2010/main" val="680285962"/>
              </p:ext>
            </p:extLst>
          </p:nvPr>
        </p:nvGraphicFramePr>
        <p:xfrm>
          <a:off x="124949" y="2836678"/>
          <a:ext cx="6624000" cy="1280160"/>
        </p:xfrm>
        <a:graphic>
          <a:graphicData uri="http://schemas.openxmlformats.org/drawingml/2006/table">
            <a:tbl>
              <a:tblPr firstRow="1" bandRow="1">
                <a:tableStyleId>{69012ECD-51FC-41F1-AA8D-1B2483CD663E}</a:tableStyleId>
              </a:tblPr>
              <a:tblGrid>
                <a:gridCol w="3376240">
                  <a:extLst>
                    <a:ext uri="{9D8B030D-6E8A-4147-A177-3AD203B41FA5}">
                      <a16:colId xmlns:a16="http://schemas.microsoft.com/office/drawing/2014/main" val="155393302"/>
                    </a:ext>
                  </a:extLst>
                </a:gridCol>
                <a:gridCol w="3247760">
                  <a:extLst>
                    <a:ext uri="{9D8B030D-6E8A-4147-A177-3AD203B41FA5}">
                      <a16:colId xmlns:a16="http://schemas.microsoft.com/office/drawing/2014/main" val="814838810"/>
                    </a:ext>
                  </a:extLst>
                </a:gridCol>
              </a:tblGrid>
              <a:tr h="169487">
                <a:tc>
                  <a:txBody>
                    <a:bodyPr/>
                    <a:lstStyle/>
                    <a:p>
                      <a:pPr algn="l">
                        <a:lnSpc>
                          <a:spcPct val="100000"/>
                        </a:lnSpc>
                      </a:pPr>
                      <a:r>
                        <a:rPr kumimoji="1" lang="ja-JP" altLang="en-US"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気仙沼市社会福祉課障害福祉係</a:t>
                      </a:r>
                      <a:endParaRPr kumimoji="1" lang="en-US" altLang="ja-JP"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endParaRPr>
                    </a:p>
                  </a:txBody>
                  <a:tcPr anchor="ctr">
                    <a:lnL w="19050" cap="flat" cmpd="sng" algn="ctr">
                      <a:solidFill>
                        <a:schemeClr val="accent1">
                          <a:lumMod val="75000"/>
                        </a:schemeClr>
                      </a:solidFill>
                      <a:prstDash val="solid"/>
                      <a:round/>
                      <a:headEnd type="none" w="med" len="med"/>
                      <a:tailEnd type="none" w="med" len="med"/>
                    </a:lnL>
                    <a:lnR w="63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r>
                        <a:rPr kumimoji="1" lang="en-US" altLang="ja-JP"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0226-52-0498</a:t>
                      </a:r>
                    </a:p>
                  </a:txBody>
                  <a:tcPr anchor="ctr">
                    <a:lnL w="63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2152752"/>
                  </a:ext>
                </a:extLst>
              </a:tr>
              <a:tr h="169487">
                <a:tc>
                  <a:txBody>
                    <a:bodyPr/>
                    <a:lstStyle/>
                    <a:p>
                      <a:pPr algn="l">
                        <a:lnSpc>
                          <a:spcPct val="100000"/>
                        </a:lnSpc>
                      </a:pPr>
                      <a:r>
                        <a:rPr kumimoji="1" lang="ja-JP" altLang="en-US"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南三陸町保健福祉課健康増進係</a:t>
                      </a:r>
                      <a:endParaRPr kumimoji="1" lang="en-US" altLang="ja-JP"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endParaRPr>
                    </a:p>
                  </a:txBody>
                  <a:tcPr anchor="ctr">
                    <a:lnL w="19050" cap="flat" cmpd="sng" algn="ctr">
                      <a:solidFill>
                        <a:schemeClr val="accent1">
                          <a:lumMod val="75000"/>
                        </a:schemeClr>
                      </a:solidFill>
                      <a:prstDash val="solid"/>
                      <a:round/>
                      <a:headEnd type="none" w="med" len="med"/>
                      <a:tailEnd type="none" w="med" len="med"/>
                    </a:lnL>
                    <a:lnR w="63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tc>
                  <a:txBody>
                    <a:bodyPr/>
                    <a:lstStyle/>
                    <a:p>
                      <a:pPr algn="l">
                        <a:lnSpc>
                          <a:spcPct val="100000"/>
                        </a:lnSpc>
                      </a:pPr>
                      <a:r>
                        <a:rPr kumimoji="1" lang="en-US" altLang="ja-JP"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0226-46-5113</a:t>
                      </a:r>
                    </a:p>
                  </a:txBody>
                  <a:tcPr anchor="ctr">
                    <a:lnL w="63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12284563"/>
                  </a:ext>
                </a:extLst>
              </a:tr>
              <a:tr h="169487">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宮城県気仙沼保健福祉事務所　母子・障害班</a:t>
                      </a:r>
                      <a:endParaRPr kumimoji="1" lang="en-US" altLang="ja-JP"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endParaRPr>
                    </a:p>
                  </a:txBody>
                  <a:tcPr anchor="ctr">
                    <a:lnL w="19050" cap="flat" cmpd="sng" algn="ctr">
                      <a:solidFill>
                        <a:schemeClr val="accent1">
                          <a:lumMod val="75000"/>
                        </a:schemeClr>
                      </a:solidFill>
                      <a:prstDash val="solid"/>
                      <a:round/>
                      <a:headEnd type="none" w="med" len="med"/>
                      <a:tailEnd type="none" w="med" len="med"/>
                    </a:lnL>
                    <a:lnR w="63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en-US" altLang="ja-JP"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0226-21-1356</a:t>
                      </a:r>
                    </a:p>
                  </a:txBody>
                  <a:tcPr anchor="ctr">
                    <a:lnL w="63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4497071"/>
                  </a:ext>
                </a:extLst>
              </a:tr>
              <a:tr h="169487">
                <a:tc>
                  <a:txBody>
                    <a:bodyPr/>
                    <a:lstStyle/>
                    <a:p>
                      <a:pPr algn="l">
                        <a:lnSpc>
                          <a:spcPct val="100000"/>
                        </a:lnSpc>
                      </a:pPr>
                      <a:r>
                        <a:rPr kumimoji="1" lang="ja-JP" altLang="en-US"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宮城県リハビリテーション支援センター　</a:t>
                      </a:r>
                    </a:p>
                    <a:p>
                      <a:pPr algn="l">
                        <a:lnSpc>
                          <a:spcPct val="100000"/>
                        </a:lnSpc>
                      </a:pPr>
                      <a:r>
                        <a:rPr kumimoji="1" lang="ja-JP" altLang="en-US"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リハビリテーション支援班</a:t>
                      </a:r>
                    </a:p>
                  </a:txBody>
                  <a:tcPr anchor="ctr">
                    <a:lnL w="19050" cap="flat" cmpd="sng" algn="ctr">
                      <a:solidFill>
                        <a:schemeClr val="accent1">
                          <a:lumMod val="75000"/>
                        </a:schemeClr>
                      </a:solidFill>
                      <a:prstDash val="solid"/>
                      <a:round/>
                      <a:headEnd type="none" w="med" len="med"/>
                      <a:tailEnd type="none" w="med" len="med"/>
                    </a:lnL>
                    <a:lnR w="63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en-US" altLang="ja-JP"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022-784-3588</a:t>
                      </a:r>
                      <a:endParaRPr kumimoji="1" lang="ja-JP" altLang="en-US" sz="1200" dirty="0" smtClean="0">
                        <a:solidFill>
                          <a:sysClr val="windowText" lastClr="000000"/>
                        </a:solidFill>
                        <a:latin typeface="UD デジタル 教科書体 NP-B" panose="02020700000000000000" pitchFamily="18" charset="-128"/>
                        <a:ea typeface="UD デジタル 教科書体 NP-B" panose="02020700000000000000" pitchFamily="18" charset="-128"/>
                      </a:endParaRPr>
                    </a:p>
                  </a:txBody>
                  <a:tcPr anchor="ctr">
                    <a:lnL w="63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7215542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895876592"/>
              </p:ext>
            </p:extLst>
          </p:nvPr>
        </p:nvGraphicFramePr>
        <p:xfrm>
          <a:off x="124949" y="5862162"/>
          <a:ext cx="6617245" cy="1188720"/>
        </p:xfrm>
        <a:graphic>
          <a:graphicData uri="http://schemas.openxmlformats.org/drawingml/2006/table">
            <a:tbl>
              <a:tblPr firstRow="1" bandRow="1">
                <a:tableStyleId>{69012ECD-51FC-41F1-AA8D-1B2483CD663E}</a:tableStyleId>
              </a:tblPr>
              <a:tblGrid>
                <a:gridCol w="3376240">
                  <a:extLst>
                    <a:ext uri="{9D8B030D-6E8A-4147-A177-3AD203B41FA5}">
                      <a16:colId xmlns:a16="http://schemas.microsoft.com/office/drawing/2014/main" val="155393302"/>
                    </a:ext>
                  </a:extLst>
                </a:gridCol>
                <a:gridCol w="3241005">
                  <a:extLst>
                    <a:ext uri="{9D8B030D-6E8A-4147-A177-3AD203B41FA5}">
                      <a16:colId xmlns:a16="http://schemas.microsoft.com/office/drawing/2014/main" val="814838810"/>
                    </a:ext>
                  </a:extLst>
                </a:gridCol>
              </a:tblGrid>
              <a:tr h="150492">
                <a:tc>
                  <a:txBody>
                    <a:bodyPr/>
                    <a:lstStyle/>
                    <a:p>
                      <a:pPr algn="l">
                        <a:lnSpc>
                          <a:spcPct val="100000"/>
                        </a:lnSpc>
                      </a:pP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東北医科薬科大学病院</a:t>
                      </a:r>
                      <a:endParaRPr kumimoji="1" lang="en-US" altLang="ja-JP" sz="12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（拠点病院、高次脳機能障害支援センター）</a:t>
                      </a:r>
                    </a:p>
                  </a:txBody>
                  <a:tcPr anchor="ctr">
                    <a:lnL w="19050" cap="flat" cmpd="sng" algn="ctr">
                      <a:solidFill>
                        <a:schemeClr val="accent6">
                          <a:lumMod val="75000"/>
                        </a:schemeClr>
                      </a:solidFill>
                      <a:prstDash val="solid"/>
                      <a:round/>
                      <a:headEnd type="none" w="med" len="med"/>
                      <a:tailEnd type="none" w="med" len="med"/>
                    </a:lnL>
                    <a:lnR w="63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tc>
                  <a:txBody>
                    <a:bodyPr/>
                    <a:lstStyle/>
                    <a:p>
                      <a:pPr algn="l">
                        <a:lnSpc>
                          <a:spcPct val="100000"/>
                        </a:lnSpc>
                      </a:pPr>
                      <a:r>
                        <a:rPr kumimoji="1" lang="en-US" altLang="ja-JP" sz="1200" dirty="0" smtClean="0">
                          <a:solidFill>
                            <a:schemeClr val="tx1"/>
                          </a:solidFill>
                          <a:latin typeface="UD デジタル 教科書体 NP-B" panose="02020700000000000000" pitchFamily="18" charset="-128"/>
                          <a:ea typeface="UD デジタル 教科書体 NP-B" panose="02020700000000000000" pitchFamily="18" charset="-128"/>
                        </a:rPr>
                        <a:t>022-259-1221</a:t>
                      </a: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（代表）</a:t>
                      </a:r>
                      <a:endParaRPr kumimoji="1" lang="en-US" altLang="ja-JP" sz="12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相談支援センターご相談の際は「高次脳機能障害の件」とお伝えください。</a:t>
                      </a:r>
                    </a:p>
                  </a:txBody>
                  <a:tcPr anchor="ctr">
                    <a:lnL w="6350" cap="flat" cmpd="sng" algn="ctr">
                      <a:solidFill>
                        <a:schemeClr val="accent6">
                          <a:lumMod val="75000"/>
                        </a:schemeClr>
                      </a:solidFill>
                      <a:prstDash val="solid"/>
                      <a:round/>
                      <a:headEnd type="none" w="med" len="med"/>
                      <a:tailEnd type="none" w="med" len="med"/>
                    </a:lnL>
                    <a:lnR w="190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947307510"/>
                  </a:ext>
                </a:extLst>
              </a:tr>
              <a:tr h="150492">
                <a:tc>
                  <a:txBody>
                    <a:bodyPr/>
                    <a:lstStyle/>
                    <a:p>
                      <a:pPr algn="l">
                        <a:lnSpc>
                          <a:spcPct val="100000"/>
                        </a:lnSpc>
                      </a:pPr>
                      <a:r>
                        <a:rPr kumimoji="1" lang="ja-JP" altLang="en-US" sz="1200" dirty="0" smtClean="0">
                          <a:latin typeface="UD デジタル 教科書体 NP-B" panose="02020700000000000000" pitchFamily="18" charset="-128"/>
                          <a:ea typeface="UD デジタル 教科書体 NP-B" panose="02020700000000000000" pitchFamily="18" charset="-128"/>
                        </a:rPr>
                        <a:t>気仙沼市立病院</a:t>
                      </a:r>
                      <a:endParaRPr kumimoji="1" lang="en-US" altLang="ja-JP" sz="1200" dirty="0" smtClean="0">
                        <a:latin typeface="UD デジタル 教科書体 NP-B" panose="02020700000000000000" pitchFamily="18" charset="-128"/>
                        <a:ea typeface="UD デジタル 教科書体 NP-B" panose="02020700000000000000" pitchFamily="18" charset="-128"/>
                      </a:endParaRPr>
                    </a:p>
                  </a:txBody>
                  <a:tcPr anchor="ctr">
                    <a:lnL w="19050" cap="flat" cmpd="sng" algn="ctr">
                      <a:solidFill>
                        <a:schemeClr val="accent6">
                          <a:lumMod val="75000"/>
                        </a:schemeClr>
                      </a:solidFill>
                      <a:prstDash val="solid"/>
                      <a:round/>
                      <a:headEnd type="none" w="med" len="med"/>
                      <a:tailEnd type="none" w="med" len="med"/>
                    </a:lnL>
                    <a:lnR w="63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tc>
                  <a:txBody>
                    <a:bodyPr/>
                    <a:lstStyle/>
                    <a:p>
                      <a:pPr algn="l">
                        <a:lnSpc>
                          <a:spcPct val="100000"/>
                        </a:lnSpc>
                      </a:pPr>
                      <a:r>
                        <a:rPr kumimoji="1" lang="en-US" altLang="ja-JP" sz="1200" dirty="0" smtClean="0">
                          <a:latin typeface="UD デジタル 教科書体 NP-B" panose="02020700000000000000" pitchFamily="18" charset="-128"/>
                          <a:ea typeface="UD デジタル 教科書体 NP-B" panose="02020700000000000000" pitchFamily="18" charset="-128"/>
                        </a:rPr>
                        <a:t>0226-22-7100</a:t>
                      </a:r>
                    </a:p>
                  </a:txBody>
                  <a:tcPr anchor="ctr">
                    <a:lnL w="6350" cap="flat" cmpd="sng" algn="ctr">
                      <a:solidFill>
                        <a:schemeClr val="accent6">
                          <a:lumMod val="75000"/>
                        </a:schemeClr>
                      </a:solidFill>
                      <a:prstDash val="solid"/>
                      <a:round/>
                      <a:headEnd type="none" w="med" len="med"/>
                      <a:tailEnd type="none" w="med" len="med"/>
                    </a:lnL>
                    <a:lnR w="190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130209012"/>
                  </a:ext>
                </a:extLst>
              </a:tr>
              <a:tr h="150492">
                <a:tc>
                  <a:txBody>
                    <a:bodyPr/>
                    <a:lstStyle/>
                    <a:p>
                      <a:pPr algn="l">
                        <a:lnSpc>
                          <a:spcPct val="100000"/>
                        </a:lnSpc>
                      </a:pPr>
                      <a:r>
                        <a:rPr kumimoji="1" lang="ja-JP" altLang="en-US" sz="1200" dirty="0" smtClean="0">
                          <a:latin typeface="UD デジタル 教科書体 NP-B" panose="02020700000000000000" pitchFamily="18" charset="-128"/>
                          <a:ea typeface="UD デジタル 教科書体 NP-B" panose="02020700000000000000" pitchFamily="18" charset="-128"/>
                        </a:rPr>
                        <a:t>気仙沼市立病院附属本吉病院　</a:t>
                      </a:r>
                      <a:r>
                        <a:rPr kumimoji="1" lang="en-US" altLang="ja-JP" sz="1200" dirty="0" smtClean="0">
                          <a:latin typeface="UD デジタル 教科書体 NP-B" panose="02020700000000000000" pitchFamily="18" charset="-128"/>
                          <a:ea typeface="UD デジタル 教科書体 NP-B" panose="02020700000000000000" pitchFamily="18" charset="-128"/>
                        </a:rPr>
                        <a:t>※CT</a:t>
                      </a:r>
                      <a:r>
                        <a:rPr kumimoji="1" lang="ja-JP" altLang="en-US" sz="1200" dirty="0" smtClean="0">
                          <a:latin typeface="UD デジタル 教科書体 NP-B" panose="02020700000000000000" pitchFamily="18" charset="-128"/>
                          <a:ea typeface="UD デジタル 教科書体 NP-B" panose="02020700000000000000" pitchFamily="18" charset="-128"/>
                        </a:rPr>
                        <a:t>検査のみ</a:t>
                      </a:r>
                      <a:endParaRPr kumimoji="1" lang="en-US" altLang="ja-JP" sz="1200" dirty="0" smtClean="0">
                        <a:latin typeface="UD デジタル 教科書体 NP-B" panose="02020700000000000000" pitchFamily="18" charset="-128"/>
                        <a:ea typeface="UD デジタル 教科書体 NP-B" panose="02020700000000000000" pitchFamily="18" charset="-128"/>
                      </a:endParaRPr>
                    </a:p>
                  </a:txBody>
                  <a:tcPr anchor="ctr">
                    <a:lnL w="19050" cap="flat" cmpd="sng" algn="ctr">
                      <a:solidFill>
                        <a:schemeClr val="accent6">
                          <a:lumMod val="75000"/>
                        </a:schemeClr>
                      </a:solidFill>
                      <a:prstDash val="solid"/>
                      <a:round/>
                      <a:headEnd type="none" w="med" len="med"/>
                      <a:tailEnd type="none" w="med" len="med"/>
                    </a:lnL>
                    <a:lnR w="63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tc>
                  <a:txBody>
                    <a:bodyPr/>
                    <a:lstStyle/>
                    <a:p>
                      <a:pPr algn="l">
                        <a:lnSpc>
                          <a:spcPct val="100000"/>
                        </a:lnSpc>
                      </a:pPr>
                      <a:r>
                        <a:rPr kumimoji="1" lang="en-US" altLang="ja-JP" sz="1200" dirty="0" smtClean="0">
                          <a:latin typeface="UD デジタル 教科書体 NP-B" panose="02020700000000000000" pitchFamily="18" charset="-128"/>
                          <a:ea typeface="UD デジタル 教科書体 NP-B" panose="02020700000000000000" pitchFamily="18" charset="-128"/>
                        </a:rPr>
                        <a:t>0226-42-2621</a:t>
                      </a:r>
                    </a:p>
                  </a:txBody>
                  <a:tcPr anchor="ctr">
                    <a:lnL w="6350" cap="flat" cmpd="sng" algn="ctr">
                      <a:solidFill>
                        <a:schemeClr val="accent6">
                          <a:lumMod val="75000"/>
                        </a:schemeClr>
                      </a:solidFill>
                      <a:prstDash val="solid"/>
                      <a:round/>
                      <a:headEnd type="none" w="med" len="med"/>
                      <a:tailEnd type="none" w="med" len="med"/>
                    </a:lnL>
                    <a:lnR w="190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056886666"/>
                  </a:ext>
                </a:extLst>
              </a:tr>
            </a:tbl>
          </a:graphicData>
        </a:graphic>
      </p:graphicFrame>
      <p:sp>
        <p:nvSpPr>
          <p:cNvPr id="2" name="テキスト ボックス 1"/>
          <p:cNvSpPr txBox="1"/>
          <p:nvPr/>
        </p:nvSpPr>
        <p:spPr>
          <a:xfrm>
            <a:off x="124949" y="1143019"/>
            <a:ext cx="6617245" cy="646331"/>
          </a:xfrm>
          <a:prstGeom prst="rect">
            <a:avLst/>
          </a:prstGeom>
          <a:noFill/>
        </p:spPr>
        <p:txBody>
          <a:bodyPr wrap="square" rtlCol="0">
            <a:spAutoFit/>
          </a:bodyPr>
          <a:lstStyle/>
          <a:p>
            <a:r>
              <a:rPr kumimoji="1" lang="ja-JP" altLang="en-US" sz="1200" dirty="0" smtClean="0">
                <a:latin typeface="UD デジタル 教科書体 NP-B" panose="02020700000000000000" pitchFamily="18" charset="-128"/>
                <a:ea typeface="UD デジタル 教科書体 NP-B" panose="02020700000000000000" pitchFamily="18" charset="-128"/>
              </a:rPr>
              <a:t>　高次脳機能障害は、病気や事故後の後遺症としてみられる障害で、本人や家族が生活のしづらさを感じながら過ごしていることがあります。高次脳機能障害のことでお悩みの際は、下記の相談窓口にご相談ください。</a:t>
            </a:r>
            <a:endParaRPr kumimoji="1" lang="en-US" altLang="ja-JP" sz="1200" dirty="0" smtClean="0">
              <a:latin typeface="UD デジタル 教科書体 NP-B" panose="02020700000000000000" pitchFamily="18" charset="-128"/>
              <a:ea typeface="UD デジタル 教科書体 NP-B" panose="02020700000000000000" pitchFamily="18" charset="-128"/>
            </a:endParaRPr>
          </a:p>
        </p:txBody>
      </p:sp>
      <p:sp>
        <p:nvSpPr>
          <p:cNvPr id="7" name="テキスト ボックス 6"/>
          <p:cNvSpPr txBox="1"/>
          <p:nvPr/>
        </p:nvSpPr>
        <p:spPr>
          <a:xfrm>
            <a:off x="124949" y="4713796"/>
            <a:ext cx="6617245" cy="1138773"/>
          </a:xfrm>
          <a:prstGeom prst="rect">
            <a:avLst/>
          </a:prstGeom>
          <a:noFill/>
        </p:spPr>
        <p:txBody>
          <a:bodyPr wrap="square" rtlCol="0">
            <a:spAutoFit/>
          </a:bodyPr>
          <a:lstStyle/>
          <a:p>
            <a:pPr algn="ctr"/>
            <a:r>
              <a:rPr kumimoji="1" lang="ja-JP" altLang="en-US" dirty="0">
                <a:latin typeface="UD デジタル 教科書体 NP-B" panose="02020700000000000000" pitchFamily="18" charset="-128"/>
                <a:ea typeface="UD デジタル 教科書体 NP-B" panose="02020700000000000000" pitchFamily="18" charset="-128"/>
              </a:rPr>
              <a:t>医療のこと</a:t>
            </a:r>
            <a:r>
              <a:rPr kumimoji="1" lang="ja-JP" altLang="en-US" sz="1100" dirty="0">
                <a:latin typeface="UD デジタル 教科書体 NP-B" panose="02020700000000000000" pitchFamily="18" charset="-128"/>
                <a:ea typeface="UD デジタル 教科書体 NP-B" panose="02020700000000000000" pitchFamily="18" charset="-128"/>
              </a:rPr>
              <a:t>　</a:t>
            </a:r>
            <a:endParaRPr kumimoji="1" lang="en-US" altLang="ja-JP" sz="1100" dirty="0" smtClean="0">
              <a:latin typeface="UD デジタル 教科書体 NP-B" panose="02020700000000000000" pitchFamily="18" charset="-128"/>
              <a:ea typeface="UD デジタル 教科書体 NP-B" panose="02020700000000000000" pitchFamily="18" charset="-128"/>
            </a:endParaRPr>
          </a:p>
          <a:p>
            <a:r>
              <a:rPr kumimoji="1" lang="ja-JP" altLang="en-US" sz="1400" dirty="0" smtClean="0">
                <a:latin typeface="UD デジタル 教科書体 NP-B" panose="02020700000000000000" pitchFamily="18" charset="-128"/>
                <a:ea typeface="UD デジタル 教科書体 NP-B" panose="02020700000000000000" pitchFamily="18" charset="-128"/>
              </a:rPr>
              <a:t>　</a:t>
            </a:r>
            <a:endParaRPr kumimoji="1" lang="en-US" altLang="ja-JP" sz="1400" dirty="0" smtClean="0">
              <a:latin typeface="UD デジタル 教科書体 NP-B" panose="02020700000000000000" pitchFamily="18" charset="-128"/>
              <a:ea typeface="UD デジタル 教科書体 NP-B" panose="02020700000000000000" pitchFamily="18" charset="-128"/>
            </a:endParaRPr>
          </a:p>
          <a:p>
            <a:r>
              <a:rPr kumimoji="1" lang="ja-JP" altLang="en-US" sz="1200" dirty="0" smtClean="0">
                <a:latin typeface="UD デジタル 教科書体 NP-B" panose="02020700000000000000" pitchFamily="18" charset="-128"/>
                <a:ea typeface="UD デジタル 教科書体 NP-B" panose="02020700000000000000" pitchFamily="18" charset="-128"/>
              </a:rPr>
              <a:t>　宮城県</a:t>
            </a:r>
            <a:r>
              <a:rPr kumimoji="1" lang="ja-JP" altLang="en-US" sz="1200" dirty="0">
                <a:latin typeface="UD デジタル 教科書体 NP-B" panose="02020700000000000000" pitchFamily="18" charset="-128"/>
                <a:ea typeface="UD デジタル 教科書体 NP-B" panose="02020700000000000000" pitchFamily="18" charset="-128"/>
              </a:rPr>
              <a:t>で</a:t>
            </a:r>
            <a:r>
              <a:rPr kumimoji="1" lang="ja-JP" altLang="en-US" sz="1200" dirty="0" smtClean="0">
                <a:latin typeface="UD デジタル 教科書体 NP-B" panose="02020700000000000000" pitchFamily="18" charset="-128"/>
                <a:ea typeface="UD デジタル 教科書体 NP-B" panose="02020700000000000000" pitchFamily="18" charset="-128"/>
              </a:rPr>
              <a:t>は、高次</a:t>
            </a:r>
            <a:r>
              <a:rPr kumimoji="1" lang="ja-JP" altLang="en-US" sz="1200" dirty="0">
                <a:latin typeface="UD デジタル 教科書体 NP-B" panose="02020700000000000000" pitchFamily="18" charset="-128"/>
                <a:ea typeface="UD デジタル 教科書体 NP-B" panose="02020700000000000000" pitchFamily="18" charset="-128"/>
              </a:rPr>
              <a:t>脳機能障害支援</a:t>
            </a:r>
            <a:r>
              <a:rPr kumimoji="1" lang="ja-JP" altLang="en-US" sz="1200" dirty="0" smtClean="0">
                <a:latin typeface="UD デジタル 教科書体 NP-B" panose="02020700000000000000" pitchFamily="18" charset="-128"/>
                <a:ea typeface="UD デジタル 教科書体 NP-B" panose="02020700000000000000" pitchFamily="18" charset="-128"/>
              </a:rPr>
              <a:t>センターを</a:t>
            </a:r>
            <a:r>
              <a:rPr kumimoji="1" lang="ja-JP" altLang="en-US" sz="1200" dirty="0">
                <a:latin typeface="UD デジタル 教科書体 NP-B" panose="02020700000000000000" pitchFamily="18" charset="-128"/>
                <a:ea typeface="UD デジタル 教科書体 NP-B" panose="02020700000000000000" pitchFamily="18" charset="-128"/>
              </a:rPr>
              <a:t>設置</a:t>
            </a:r>
            <a:r>
              <a:rPr kumimoji="1" lang="ja-JP" altLang="en-US" sz="1200" dirty="0" smtClean="0">
                <a:latin typeface="UD デジタル 教科書体 NP-B" panose="02020700000000000000" pitchFamily="18" charset="-128"/>
                <a:ea typeface="UD デジタル 教科書体 NP-B" panose="02020700000000000000" pitchFamily="18" charset="-128"/>
              </a:rPr>
              <a:t>し、他</a:t>
            </a:r>
            <a:r>
              <a:rPr kumimoji="1" lang="ja-JP" altLang="en-US" sz="1200" dirty="0">
                <a:latin typeface="UD デジタル 教科書体 NP-B" panose="02020700000000000000" pitchFamily="18" charset="-128"/>
                <a:ea typeface="UD デジタル 教科書体 NP-B" panose="02020700000000000000" pitchFamily="18" charset="-128"/>
              </a:rPr>
              <a:t>の病院や地域と連携</a:t>
            </a:r>
            <a:r>
              <a:rPr kumimoji="1" lang="ja-JP" altLang="en-US" sz="1200" dirty="0" smtClean="0">
                <a:latin typeface="UD デジタル 教科書体 NP-B" panose="02020700000000000000" pitchFamily="18" charset="-128"/>
                <a:ea typeface="UD デジタル 教科書体 NP-B" panose="02020700000000000000" pitchFamily="18" charset="-128"/>
              </a:rPr>
              <a:t>して、高次</a:t>
            </a:r>
            <a:r>
              <a:rPr kumimoji="1" lang="ja-JP" altLang="en-US" sz="1200" dirty="0">
                <a:latin typeface="UD デジタル 教科書体 NP-B" panose="02020700000000000000" pitchFamily="18" charset="-128"/>
                <a:ea typeface="UD デジタル 教科書体 NP-B" panose="02020700000000000000" pitchFamily="18" charset="-128"/>
              </a:rPr>
              <a:t>脳機能障害者の支援を行っています。かかりつけの病院の</a:t>
            </a:r>
            <a:r>
              <a:rPr kumimoji="1" lang="ja-JP" altLang="en-US" sz="1200" dirty="0" smtClean="0">
                <a:latin typeface="UD デジタル 教科書体 NP-B" panose="02020700000000000000" pitchFamily="18" charset="-128"/>
                <a:ea typeface="UD デジタル 教科書体 NP-B" panose="02020700000000000000" pitchFamily="18" charset="-128"/>
              </a:rPr>
              <a:t>他、下記</a:t>
            </a:r>
            <a:r>
              <a:rPr kumimoji="1" lang="ja-JP" altLang="en-US" sz="1200" dirty="0">
                <a:latin typeface="UD デジタル 教科書体 NP-B" panose="02020700000000000000" pitchFamily="18" charset="-128"/>
                <a:ea typeface="UD デジタル 教科書体 NP-B" panose="02020700000000000000" pitchFamily="18" charset="-128"/>
              </a:rPr>
              <a:t>の病院でも高次脳機能障害の検査や</a:t>
            </a:r>
            <a:r>
              <a:rPr kumimoji="1" lang="ja-JP" altLang="en-US" sz="1200" dirty="0" smtClean="0">
                <a:latin typeface="UD デジタル 教科書体 NP-B" panose="02020700000000000000" pitchFamily="18" charset="-128"/>
                <a:ea typeface="UD デジタル 教科書体 NP-B" panose="02020700000000000000" pitchFamily="18" charset="-128"/>
              </a:rPr>
              <a:t>治療、リハビリテーション</a:t>
            </a:r>
            <a:r>
              <a:rPr kumimoji="1" lang="ja-JP" altLang="en-US" sz="1200" dirty="0">
                <a:latin typeface="UD デジタル 教科書体 NP-B" panose="02020700000000000000" pitchFamily="18" charset="-128"/>
                <a:ea typeface="UD デジタル 教科書体 NP-B" panose="02020700000000000000" pitchFamily="18" charset="-128"/>
              </a:rPr>
              <a:t>等のことについて相談することができます</a:t>
            </a:r>
            <a:r>
              <a:rPr kumimoji="1" lang="ja-JP" altLang="en-US" sz="1200" dirty="0" smtClean="0">
                <a:latin typeface="UD デジタル 教科書体 NP-B" panose="02020700000000000000" pitchFamily="18" charset="-128"/>
                <a:ea typeface="UD デジタル 教科書体 NP-B" panose="02020700000000000000" pitchFamily="18" charset="-128"/>
              </a:rPr>
              <a:t>。</a:t>
            </a:r>
            <a:endParaRPr kumimoji="1" lang="en-US" altLang="ja-JP" sz="1200" dirty="0">
              <a:latin typeface="UD デジタル 教科書体 NP-B" panose="02020700000000000000" pitchFamily="18" charset="-128"/>
              <a:ea typeface="UD デジタル 教科書体 NP-B" panose="02020700000000000000" pitchFamily="18" charset="-128"/>
            </a:endParaRPr>
          </a:p>
        </p:txBody>
      </p:sp>
      <p:sp>
        <p:nvSpPr>
          <p:cNvPr id="8" name="正方形/長方形 7"/>
          <p:cNvSpPr/>
          <p:nvPr/>
        </p:nvSpPr>
        <p:spPr>
          <a:xfrm>
            <a:off x="76678" y="7810398"/>
            <a:ext cx="6704640" cy="461665"/>
          </a:xfrm>
          <a:prstGeom prst="rect">
            <a:avLst/>
          </a:prstGeom>
        </p:spPr>
        <p:txBody>
          <a:bodyPr wrap="square">
            <a:spAutoFit/>
          </a:bodyPr>
          <a:lstStyle/>
          <a:p>
            <a:r>
              <a:rPr kumimoji="1" lang="ja-JP" altLang="en-US" sz="1200" dirty="0" smtClean="0">
                <a:latin typeface="UD デジタル 教科書体 NP-B" panose="02020700000000000000" pitchFamily="18" charset="-128"/>
                <a:ea typeface="UD デジタル 教科書体 NP-B" panose="02020700000000000000" pitchFamily="18" charset="-128"/>
              </a:rPr>
              <a:t>　高次</a:t>
            </a:r>
            <a:r>
              <a:rPr kumimoji="1" lang="ja-JP" altLang="en-US" sz="1200" dirty="0">
                <a:latin typeface="UD デジタル 教科書体 NP-B" panose="02020700000000000000" pitchFamily="18" charset="-128"/>
                <a:ea typeface="UD デジタル 教科書体 NP-B" panose="02020700000000000000" pitchFamily="18" charset="-128"/>
              </a:rPr>
              <a:t>脳機能障害で</a:t>
            </a:r>
            <a:r>
              <a:rPr kumimoji="1" lang="ja-JP" altLang="en-US" sz="1200" dirty="0" smtClean="0">
                <a:latin typeface="UD デジタル 教科書体 NP-B" panose="02020700000000000000" pitchFamily="18" charset="-128"/>
                <a:ea typeface="UD デジタル 教科書体 NP-B" panose="02020700000000000000" pitchFamily="18" charset="-128"/>
              </a:rPr>
              <a:t>は、脳</a:t>
            </a:r>
            <a:r>
              <a:rPr kumimoji="1" lang="ja-JP" altLang="en-US" sz="1200" dirty="0">
                <a:latin typeface="UD デジタル 教科書体 NP-B" panose="02020700000000000000" pitchFamily="18" charset="-128"/>
                <a:ea typeface="UD デジタル 教科書体 NP-B" panose="02020700000000000000" pitchFamily="18" charset="-128"/>
              </a:rPr>
              <a:t>が障害を受けたことで精神症状が現れる</a:t>
            </a:r>
            <a:r>
              <a:rPr kumimoji="1" lang="ja-JP" altLang="en-US" sz="1200" dirty="0" smtClean="0">
                <a:latin typeface="UD デジタル 教科書体 NP-B" panose="02020700000000000000" pitchFamily="18" charset="-128"/>
                <a:ea typeface="UD デジタル 教科書体 NP-B" panose="02020700000000000000" pitchFamily="18" charset="-128"/>
              </a:rPr>
              <a:t>ことがあります。精神疾患が疑われる場合は、精神科</a:t>
            </a:r>
            <a:r>
              <a:rPr kumimoji="1" lang="ja-JP" altLang="en-US" sz="1200" dirty="0">
                <a:latin typeface="UD デジタル 教科書体 NP-B" panose="02020700000000000000" pitchFamily="18" charset="-128"/>
                <a:ea typeface="UD デジタル 教科書体 NP-B" panose="02020700000000000000" pitchFamily="18" charset="-128"/>
              </a:rPr>
              <a:t>病院でも相談することができます。</a:t>
            </a:r>
            <a:endParaRPr kumimoji="1" lang="en-US" altLang="ja-JP" sz="1200" dirty="0">
              <a:latin typeface="UD デジタル 教科書体 NP-B" panose="02020700000000000000" pitchFamily="18" charset="-128"/>
              <a:ea typeface="UD デジタル 教科書体 NP-B" panose="02020700000000000000" pitchFamily="18"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195053688"/>
              </p:ext>
            </p:extLst>
          </p:nvPr>
        </p:nvGraphicFramePr>
        <p:xfrm>
          <a:off x="124949" y="8281808"/>
          <a:ext cx="6617245" cy="548640"/>
        </p:xfrm>
        <a:graphic>
          <a:graphicData uri="http://schemas.openxmlformats.org/drawingml/2006/table">
            <a:tbl>
              <a:tblPr firstRow="1" bandRow="1">
                <a:tableStyleId>{69012ECD-51FC-41F1-AA8D-1B2483CD663E}</a:tableStyleId>
              </a:tblPr>
              <a:tblGrid>
                <a:gridCol w="3424367">
                  <a:extLst>
                    <a:ext uri="{9D8B030D-6E8A-4147-A177-3AD203B41FA5}">
                      <a16:colId xmlns:a16="http://schemas.microsoft.com/office/drawing/2014/main" val="155393302"/>
                    </a:ext>
                  </a:extLst>
                </a:gridCol>
                <a:gridCol w="3192878">
                  <a:extLst>
                    <a:ext uri="{9D8B030D-6E8A-4147-A177-3AD203B41FA5}">
                      <a16:colId xmlns:a16="http://schemas.microsoft.com/office/drawing/2014/main" val="814838810"/>
                    </a:ext>
                  </a:extLst>
                </a:gridCol>
              </a:tblGrid>
              <a:tr h="150492">
                <a:tc>
                  <a:txBody>
                    <a:bodyPr/>
                    <a:lstStyle/>
                    <a:p>
                      <a:pPr algn="l">
                        <a:lnSpc>
                          <a:spcPct val="100000"/>
                        </a:lnSpc>
                      </a:pP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光ヶ丘保養園</a:t>
                      </a:r>
                    </a:p>
                  </a:txBody>
                  <a:tcPr anchor="ctr">
                    <a:lnL w="19050" cap="flat" cmpd="sng" algn="ctr">
                      <a:solidFill>
                        <a:schemeClr val="accent6">
                          <a:lumMod val="75000"/>
                        </a:schemeClr>
                      </a:solidFill>
                      <a:prstDash val="solid"/>
                      <a:round/>
                      <a:headEnd type="none" w="med" len="med"/>
                      <a:tailEnd type="none" w="med" len="med"/>
                    </a:lnL>
                    <a:lnR w="63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tc>
                  <a:txBody>
                    <a:bodyPr/>
                    <a:lstStyle/>
                    <a:p>
                      <a:pPr algn="l">
                        <a:lnSpc>
                          <a:spcPct val="100000"/>
                        </a:lnSpc>
                      </a:pPr>
                      <a:r>
                        <a:rPr kumimoji="1" lang="en-US" altLang="ja-JP" sz="1200" dirty="0" smtClean="0">
                          <a:solidFill>
                            <a:schemeClr val="tx1"/>
                          </a:solidFill>
                          <a:latin typeface="UD デジタル 教科書体 NP-B" panose="02020700000000000000" pitchFamily="18" charset="-128"/>
                          <a:ea typeface="UD デジタル 教科書体 NP-B" panose="02020700000000000000" pitchFamily="18" charset="-128"/>
                        </a:rPr>
                        <a:t>0226-22-6920</a:t>
                      </a:r>
                      <a:endPar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6350" cap="flat" cmpd="sng" algn="ctr">
                      <a:solidFill>
                        <a:schemeClr val="accent6">
                          <a:lumMod val="75000"/>
                        </a:schemeClr>
                      </a:solidFill>
                      <a:prstDash val="solid"/>
                      <a:round/>
                      <a:headEnd type="none" w="med" len="med"/>
                      <a:tailEnd type="none" w="med" len="med"/>
                    </a:lnL>
                    <a:lnR w="190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834119947"/>
                  </a:ext>
                </a:extLst>
              </a:tr>
              <a:tr h="150492">
                <a:tc>
                  <a:txBody>
                    <a:bodyPr/>
                    <a:lstStyle/>
                    <a:p>
                      <a:pPr algn="l">
                        <a:lnSpc>
                          <a:spcPct val="100000"/>
                        </a:lnSpc>
                      </a:pPr>
                      <a:r>
                        <a:rPr kumimoji="1" lang="ja-JP" altLang="en-US" sz="1200" dirty="0" smtClean="0">
                          <a:latin typeface="UD デジタル 教科書体 NP-B" panose="02020700000000000000" pitchFamily="18" charset="-128"/>
                          <a:ea typeface="UD デジタル 教科書体 NP-B" panose="02020700000000000000" pitchFamily="18" charset="-128"/>
                        </a:rPr>
                        <a:t>三峰病院</a:t>
                      </a:r>
                      <a:endParaRPr kumimoji="1" lang="en-US" altLang="ja-JP" sz="1200" dirty="0" smtClean="0">
                        <a:latin typeface="UD デジタル 教科書体 NP-B" panose="02020700000000000000" pitchFamily="18" charset="-128"/>
                        <a:ea typeface="UD デジタル 教科書体 NP-B" panose="02020700000000000000" pitchFamily="18" charset="-128"/>
                      </a:endParaRPr>
                    </a:p>
                  </a:txBody>
                  <a:tcPr anchor="ctr">
                    <a:lnL w="19050" cap="flat" cmpd="sng" algn="ctr">
                      <a:solidFill>
                        <a:schemeClr val="accent6">
                          <a:lumMod val="75000"/>
                        </a:schemeClr>
                      </a:solidFill>
                      <a:prstDash val="solid"/>
                      <a:round/>
                      <a:headEnd type="none" w="med" len="med"/>
                      <a:tailEnd type="none" w="med" len="med"/>
                    </a:lnL>
                    <a:lnR w="63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tc>
                  <a:txBody>
                    <a:bodyPr/>
                    <a:lstStyle/>
                    <a:p>
                      <a:pPr algn="l">
                        <a:lnSpc>
                          <a:spcPct val="100000"/>
                        </a:lnSpc>
                      </a:pPr>
                      <a:r>
                        <a:rPr kumimoji="1" lang="en-US" altLang="ja-JP" sz="1200" dirty="0" smtClean="0">
                          <a:latin typeface="UD デジタル 教科書体 NP-B" panose="02020700000000000000" pitchFamily="18" charset="-128"/>
                          <a:ea typeface="UD デジタル 教科書体 NP-B" panose="02020700000000000000" pitchFamily="18" charset="-128"/>
                        </a:rPr>
                        <a:t>0226-22-6685</a:t>
                      </a:r>
                    </a:p>
                  </a:txBody>
                  <a:tcPr anchor="ctr">
                    <a:lnL w="6350" cap="flat" cmpd="sng" algn="ctr">
                      <a:solidFill>
                        <a:schemeClr val="accent6">
                          <a:lumMod val="75000"/>
                        </a:schemeClr>
                      </a:solidFill>
                      <a:prstDash val="solid"/>
                      <a:round/>
                      <a:headEnd type="none" w="med" len="med"/>
                      <a:tailEnd type="none" w="med" len="med"/>
                    </a:lnL>
                    <a:lnR w="19050" cap="flat" cmpd="sng" algn="ctr">
                      <a:solidFill>
                        <a:schemeClr val="accent6">
                          <a:lumMod val="75000"/>
                        </a:schemeClr>
                      </a:solidFill>
                      <a:prstDash val="solid"/>
                      <a:round/>
                      <a:headEnd type="none" w="med" len="med"/>
                      <a:tailEnd type="none" w="med" len="med"/>
                    </a:lnR>
                    <a:lnT w="19050" cap="flat" cmpd="sng" algn="ctr">
                      <a:solidFill>
                        <a:schemeClr val="accent6">
                          <a:lumMod val="75000"/>
                        </a:schemeClr>
                      </a:solidFill>
                      <a:prstDash val="solid"/>
                      <a:round/>
                      <a:headEnd type="none" w="med" len="med"/>
                      <a:tailEnd type="none" w="med" len="med"/>
                    </a:lnT>
                    <a:lnB w="19050" cap="flat" cmpd="sng" algn="ctr">
                      <a:solidFill>
                        <a:schemeClr val="accent6">
                          <a:lumMod val="75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567913300"/>
                  </a:ext>
                </a:extLst>
              </a:tr>
            </a:tbl>
          </a:graphicData>
        </a:graphic>
      </p:graphicFrame>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62366" y="6525925"/>
            <a:ext cx="952899" cy="895627"/>
          </a:xfrm>
          <a:prstGeom prst="rect">
            <a:avLst/>
          </a:prstGeom>
        </p:spPr>
      </p:pic>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2366" y="8707022"/>
            <a:ext cx="786258" cy="786258"/>
          </a:xfrm>
          <a:prstGeom prst="rect">
            <a:avLst/>
          </a:prstGeom>
        </p:spPr>
      </p:pic>
      <p:sp>
        <p:nvSpPr>
          <p:cNvPr id="17" name="テキスト ボックス 16"/>
          <p:cNvSpPr txBox="1"/>
          <p:nvPr/>
        </p:nvSpPr>
        <p:spPr>
          <a:xfrm>
            <a:off x="3865550" y="109892"/>
            <a:ext cx="2880000" cy="246221"/>
          </a:xfrm>
          <a:prstGeom prst="rect">
            <a:avLst/>
          </a:prstGeom>
          <a:noFill/>
          <a:ln w="3175">
            <a:solidFill>
              <a:schemeClr val="tx1"/>
            </a:solidFill>
          </a:ln>
        </p:spPr>
        <p:txBody>
          <a:bodyPr wrap="square" rtlCol="0" anchor="ctr">
            <a:spAutoFit/>
          </a:bodyPr>
          <a:lstStyle/>
          <a:p>
            <a:pPr>
              <a:lnSpc>
                <a:spcPts val="1200"/>
              </a:lnSpc>
            </a:pPr>
            <a:r>
              <a:rPr kumimoji="1" lang="ja-JP" altLang="en-US" sz="1000" dirty="0" smtClean="0"/>
              <a:t>令和７年</a:t>
            </a:r>
            <a:r>
              <a:rPr kumimoji="1" lang="ja-JP" altLang="en-US" sz="1000" dirty="0"/>
              <a:t>５</a:t>
            </a:r>
            <a:r>
              <a:rPr kumimoji="1" lang="ja-JP" altLang="en-US" sz="1000" dirty="0" smtClean="0"/>
              <a:t>月　宮城県気仙沼保健福祉事務所作成</a:t>
            </a:r>
            <a:endParaRPr kumimoji="1" lang="en-US" altLang="ja-JP" sz="1000" dirty="0" smtClean="0"/>
          </a:p>
        </p:txBody>
      </p:sp>
      <p:sp>
        <p:nvSpPr>
          <p:cNvPr id="4" name="テキスト ボックス 3"/>
          <p:cNvSpPr txBox="1"/>
          <p:nvPr/>
        </p:nvSpPr>
        <p:spPr>
          <a:xfrm>
            <a:off x="2911642" y="168442"/>
            <a:ext cx="649705" cy="369332"/>
          </a:xfrm>
          <a:prstGeom prst="rect">
            <a:avLst/>
          </a:prstGeom>
          <a:noFill/>
        </p:spPr>
        <p:txBody>
          <a:bodyPr wrap="square" rtlCol="0">
            <a:spAutoFit/>
          </a:bodyPr>
          <a:lstStyle/>
          <a:p>
            <a:r>
              <a:rPr kumimoji="1" lang="ja-JP" altLang="en-US" b="1" dirty="0" smtClean="0"/>
              <a:t>（案）</a:t>
            </a:r>
            <a:endParaRPr kumimoji="1" lang="ja-JP" altLang="en-US" b="1" dirty="0"/>
          </a:p>
        </p:txBody>
      </p:sp>
    </p:spTree>
    <p:extLst>
      <p:ext uri="{BB962C8B-B14F-4D97-AF65-F5344CB8AC3E}">
        <p14:creationId xmlns:p14="http://schemas.microsoft.com/office/powerpoint/2010/main" val="3044417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566" t="24015" r="83979" b="71385"/>
          <a:stretch/>
        </p:blipFill>
        <p:spPr>
          <a:xfrm>
            <a:off x="2776874" y="7733827"/>
            <a:ext cx="1281225" cy="265813"/>
          </a:xfrm>
          <a:prstGeom prst="rect">
            <a:avLst/>
          </a:prstGeom>
        </p:spPr>
      </p:pic>
      <p:pic>
        <p:nvPicPr>
          <p:cNvPr id="2" name="図 1"/>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3246" t="33789" r="65759" b="63042"/>
          <a:stretch/>
        </p:blipFill>
        <p:spPr>
          <a:xfrm>
            <a:off x="448103" y="503027"/>
            <a:ext cx="6072880" cy="215034"/>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1565050341"/>
              </p:ext>
            </p:extLst>
          </p:nvPr>
        </p:nvGraphicFramePr>
        <p:xfrm>
          <a:off x="108244" y="135872"/>
          <a:ext cx="6624000" cy="7561688"/>
        </p:xfrm>
        <a:graphic>
          <a:graphicData uri="http://schemas.openxmlformats.org/drawingml/2006/table">
            <a:tbl>
              <a:tblPr firstRow="1" bandRow="1">
                <a:tableStyleId>{69012ECD-51FC-41F1-AA8D-1B2483CD663E}</a:tableStyleId>
              </a:tblPr>
              <a:tblGrid>
                <a:gridCol w="2016000">
                  <a:extLst>
                    <a:ext uri="{9D8B030D-6E8A-4147-A177-3AD203B41FA5}">
                      <a16:colId xmlns:a16="http://schemas.microsoft.com/office/drawing/2014/main" val="20000"/>
                    </a:ext>
                  </a:extLst>
                </a:gridCol>
                <a:gridCol w="2304000">
                  <a:extLst>
                    <a:ext uri="{9D8B030D-6E8A-4147-A177-3AD203B41FA5}">
                      <a16:colId xmlns:a16="http://schemas.microsoft.com/office/drawing/2014/main" val="20001"/>
                    </a:ext>
                  </a:extLst>
                </a:gridCol>
                <a:gridCol w="2304000">
                  <a:extLst>
                    <a:ext uri="{9D8B030D-6E8A-4147-A177-3AD203B41FA5}">
                      <a16:colId xmlns:a16="http://schemas.microsoft.com/office/drawing/2014/main" val="1024738557"/>
                    </a:ext>
                  </a:extLst>
                </a:gridCol>
              </a:tblGrid>
              <a:tr h="934789">
                <a:tc gridSpan="3">
                  <a:txBody>
                    <a:bodyPr/>
                    <a:lstStyle/>
                    <a:p>
                      <a:pPr algn="ctr">
                        <a:lnSpc>
                          <a:spcPct val="150000"/>
                        </a:lnSpc>
                      </a:pPr>
                      <a:r>
                        <a:rPr kumimoji="1" lang="ja-JP" altLang="en-US" sz="1800" dirty="0" smtClean="0">
                          <a:solidFill>
                            <a:schemeClr val="tx1"/>
                          </a:solidFill>
                          <a:latin typeface="UD デジタル 教科書体 NP-B" panose="02020700000000000000" pitchFamily="18" charset="-128"/>
                          <a:ea typeface="UD デジタル 教科書体 NP-B" panose="02020700000000000000" pitchFamily="18" charset="-128"/>
                        </a:rPr>
                        <a:t>障害福祉サービス・介護保険サービス・福祉制度など</a:t>
                      </a:r>
                      <a:endParaRPr kumimoji="1" lang="en-US" altLang="ja-JP" sz="10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300" dirty="0" smtClean="0">
                          <a:solidFill>
                            <a:schemeClr val="tx1"/>
                          </a:solidFill>
                          <a:latin typeface="UD デジタル 教科書体 NP-B" panose="02020700000000000000" pitchFamily="18" charset="-128"/>
                          <a:ea typeface="UD デジタル 教科書体 NP-B" panose="02020700000000000000" pitchFamily="18" charset="-128"/>
                        </a:rPr>
                        <a:t>　</a:t>
                      </a: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生活の中での困りごとについて、様々なサービスや制度を利用することができます。利用については下記の窓口にご相談ください。</a:t>
                      </a:r>
                      <a:endPar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endParaRPr>
                    </a:p>
                  </a:txBody>
                  <a:tcPr marB="0" anchor="b">
                    <a:lnL w="6350" cap="flat" cmpd="sng" algn="ctr">
                      <a:noFill/>
                      <a:prstDash val="solid"/>
                    </a:lnL>
                    <a:lnR w="6350" cap="flat" cmpd="sng" algn="ctr">
                      <a:noFill/>
                      <a:prstDash val="solid"/>
                    </a:lnR>
                    <a:lnT w="6350" cap="flat" cmpd="sng" algn="ctr">
                      <a:noFill/>
                      <a:prstDash val="solid"/>
                    </a:lnT>
                    <a:lnB w="1905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600"/>
                        </a:lnSpc>
                      </a:pPr>
                      <a:endParaRPr kumimoji="1" lang="ja-JP" altLang="en-US" sz="900" dirty="0">
                        <a:latin typeface="HG丸ｺﾞｼｯｸM-PRO" panose="020F0600000000000000" pitchFamily="50" charset="-128"/>
                        <a:ea typeface="HG丸ｺﾞｼｯｸM-PRO" panose="020F0600000000000000" pitchFamily="50" charset="-128"/>
                      </a:endParaRPr>
                    </a:p>
                  </a:txBody>
                  <a:tcPr>
                    <a:noFill/>
                  </a:tcPr>
                </a:tc>
                <a:tc hMerge="1">
                  <a:txBody>
                    <a:bodyPr/>
                    <a:lstStyle/>
                    <a:p>
                      <a:endParaRPr kumimoji="1" lang="ja-JP" altLang="en-US"/>
                    </a:p>
                  </a:txBody>
                  <a:tcPr/>
                </a:tc>
                <a:extLst>
                  <a:ext uri="{0D108BD9-81ED-4DB2-BD59-A6C34878D82A}">
                    <a16:rowId xmlns:a16="http://schemas.microsoft.com/office/drawing/2014/main" val="2101605312"/>
                  </a:ext>
                </a:extLst>
              </a:tr>
              <a:tr h="280622">
                <a:tc>
                  <a:txBody>
                    <a:bodyPr/>
                    <a:lstStyle>
                      <a:lvl1pPr marL="0" algn="l" defTabSz="514350" rtl="0" eaLnBrk="1" latinLnBrk="0" hangingPunct="1">
                        <a:defRPr kumimoji="1" sz="1013" b="1" kern="1200">
                          <a:solidFill>
                            <a:schemeClr val="lt1"/>
                          </a:solidFill>
                          <a:latin typeface="Perpetua"/>
                        </a:defRPr>
                      </a:lvl1pPr>
                      <a:lvl2pPr marL="257175" algn="l" defTabSz="514350" rtl="0" eaLnBrk="1" latinLnBrk="0" hangingPunct="1">
                        <a:defRPr kumimoji="1" sz="1013" b="1" kern="1200">
                          <a:solidFill>
                            <a:schemeClr val="lt1"/>
                          </a:solidFill>
                          <a:latin typeface="Perpetua"/>
                        </a:defRPr>
                      </a:lvl2pPr>
                      <a:lvl3pPr marL="514350" algn="l" defTabSz="514350" rtl="0" eaLnBrk="1" latinLnBrk="0" hangingPunct="1">
                        <a:defRPr kumimoji="1" sz="1013" b="1" kern="1200">
                          <a:solidFill>
                            <a:schemeClr val="lt1"/>
                          </a:solidFill>
                          <a:latin typeface="Perpetua"/>
                        </a:defRPr>
                      </a:lvl3pPr>
                      <a:lvl4pPr marL="771525" algn="l" defTabSz="514350" rtl="0" eaLnBrk="1" latinLnBrk="0" hangingPunct="1">
                        <a:defRPr kumimoji="1" sz="1013" b="1" kern="1200">
                          <a:solidFill>
                            <a:schemeClr val="lt1"/>
                          </a:solidFill>
                          <a:latin typeface="Perpetua"/>
                        </a:defRPr>
                      </a:lvl4pPr>
                      <a:lvl5pPr marL="1028700" algn="l" defTabSz="514350" rtl="0" eaLnBrk="1" latinLnBrk="0" hangingPunct="1">
                        <a:defRPr kumimoji="1" sz="1013" b="1" kern="1200">
                          <a:solidFill>
                            <a:schemeClr val="lt1"/>
                          </a:solidFill>
                          <a:latin typeface="Perpetua"/>
                        </a:defRPr>
                      </a:lvl5pPr>
                      <a:lvl6pPr marL="1285875" algn="l" defTabSz="514350" rtl="0" eaLnBrk="1" latinLnBrk="0" hangingPunct="1">
                        <a:defRPr kumimoji="1" sz="1013" b="1" kern="1200">
                          <a:solidFill>
                            <a:schemeClr val="lt1"/>
                          </a:solidFill>
                          <a:latin typeface="Perpetua"/>
                        </a:defRPr>
                      </a:lvl6pPr>
                      <a:lvl7pPr marL="1543050" algn="l" defTabSz="514350" rtl="0" eaLnBrk="1" latinLnBrk="0" hangingPunct="1">
                        <a:defRPr kumimoji="1" sz="1013" b="1" kern="1200">
                          <a:solidFill>
                            <a:schemeClr val="lt1"/>
                          </a:solidFill>
                          <a:latin typeface="Perpetua"/>
                        </a:defRPr>
                      </a:lvl7pPr>
                      <a:lvl8pPr marL="1800225" algn="l" defTabSz="514350" rtl="0" eaLnBrk="1" latinLnBrk="0" hangingPunct="1">
                        <a:defRPr kumimoji="1" sz="1013" b="1" kern="1200">
                          <a:solidFill>
                            <a:schemeClr val="lt1"/>
                          </a:solidFill>
                          <a:latin typeface="Perpetua"/>
                        </a:defRPr>
                      </a:lvl8pPr>
                      <a:lvl9pPr marL="2057400" algn="l" defTabSz="514350" rtl="0" eaLnBrk="1" latinLnBrk="0" hangingPunct="1">
                        <a:defRPr kumimoji="1" sz="1013" b="1" kern="1200">
                          <a:solidFill>
                            <a:schemeClr val="lt1"/>
                          </a:solidFill>
                          <a:latin typeface="Perpetua"/>
                        </a:defRPr>
                      </a:lvl9pPr>
                    </a:lstStyle>
                    <a:p>
                      <a:pPr algn="ctr">
                        <a:lnSpc>
                          <a:spcPct val="100000"/>
                        </a:lnSpc>
                      </a:pPr>
                      <a:endParaRPr kumimoji="1" lang="ja-JP" altLang="en-US" sz="1200" spc="0" baseline="0" dirty="0">
                        <a:latin typeface="UD デジタル 教科書体 NP-B" panose="02020700000000000000" pitchFamily="18" charset="-128"/>
                        <a:ea typeface="UD デジタル 教科書体 NP-B" panose="02020700000000000000" pitchFamily="18" charset="-128"/>
                      </a:endParaRP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solidFill>
                  </a:tcPr>
                </a:tc>
                <a:tc>
                  <a:txBody>
                    <a:bodyPr/>
                    <a:lstStyle>
                      <a:lvl1pPr marL="0" algn="l" defTabSz="514350" rtl="0" eaLnBrk="1" latinLnBrk="0" hangingPunct="1">
                        <a:defRPr kumimoji="1" sz="1013" b="1" kern="1200">
                          <a:solidFill>
                            <a:schemeClr val="lt1"/>
                          </a:solidFill>
                          <a:latin typeface="Perpetua"/>
                        </a:defRPr>
                      </a:lvl1pPr>
                      <a:lvl2pPr marL="257175" algn="l" defTabSz="514350" rtl="0" eaLnBrk="1" latinLnBrk="0" hangingPunct="1">
                        <a:defRPr kumimoji="1" sz="1013" b="1" kern="1200">
                          <a:solidFill>
                            <a:schemeClr val="lt1"/>
                          </a:solidFill>
                          <a:latin typeface="Perpetua"/>
                        </a:defRPr>
                      </a:lvl2pPr>
                      <a:lvl3pPr marL="514350" algn="l" defTabSz="514350" rtl="0" eaLnBrk="1" latinLnBrk="0" hangingPunct="1">
                        <a:defRPr kumimoji="1" sz="1013" b="1" kern="1200">
                          <a:solidFill>
                            <a:schemeClr val="lt1"/>
                          </a:solidFill>
                          <a:latin typeface="Perpetua"/>
                        </a:defRPr>
                      </a:lvl3pPr>
                      <a:lvl4pPr marL="771525" algn="l" defTabSz="514350" rtl="0" eaLnBrk="1" latinLnBrk="0" hangingPunct="1">
                        <a:defRPr kumimoji="1" sz="1013" b="1" kern="1200">
                          <a:solidFill>
                            <a:schemeClr val="lt1"/>
                          </a:solidFill>
                          <a:latin typeface="Perpetua"/>
                        </a:defRPr>
                      </a:lvl4pPr>
                      <a:lvl5pPr marL="1028700" algn="l" defTabSz="514350" rtl="0" eaLnBrk="1" latinLnBrk="0" hangingPunct="1">
                        <a:defRPr kumimoji="1" sz="1013" b="1" kern="1200">
                          <a:solidFill>
                            <a:schemeClr val="lt1"/>
                          </a:solidFill>
                          <a:latin typeface="Perpetua"/>
                        </a:defRPr>
                      </a:lvl5pPr>
                      <a:lvl6pPr marL="1285875" algn="l" defTabSz="514350" rtl="0" eaLnBrk="1" latinLnBrk="0" hangingPunct="1">
                        <a:defRPr kumimoji="1" sz="1013" b="1" kern="1200">
                          <a:solidFill>
                            <a:schemeClr val="lt1"/>
                          </a:solidFill>
                          <a:latin typeface="Perpetua"/>
                        </a:defRPr>
                      </a:lvl6pPr>
                      <a:lvl7pPr marL="1543050" algn="l" defTabSz="514350" rtl="0" eaLnBrk="1" latinLnBrk="0" hangingPunct="1">
                        <a:defRPr kumimoji="1" sz="1013" b="1" kern="1200">
                          <a:solidFill>
                            <a:schemeClr val="lt1"/>
                          </a:solidFill>
                          <a:latin typeface="Perpetua"/>
                        </a:defRPr>
                      </a:lvl7pPr>
                      <a:lvl8pPr marL="1800225" algn="l" defTabSz="514350" rtl="0" eaLnBrk="1" latinLnBrk="0" hangingPunct="1">
                        <a:defRPr kumimoji="1" sz="1013" b="1" kern="1200">
                          <a:solidFill>
                            <a:schemeClr val="lt1"/>
                          </a:solidFill>
                          <a:latin typeface="Perpetua"/>
                        </a:defRPr>
                      </a:lvl8pPr>
                      <a:lvl9pPr marL="2057400" algn="l" defTabSz="514350" rtl="0" eaLnBrk="1" latinLnBrk="0" hangingPunct="1">
                        <a:defRPr kumimoji="1" sz="1013" b="1" kern="1200">
                          <a:solidFill>
                            <a:schemeClr val="lt1"/>
                          </a:solidFill>
                          <a:latin typeface="Perpetua"/>
                        </a:defRPr>
                      </a:lvl9pPr>
                    </a:lstStyle>
                    <a:p>
                      <a:pPr algn="ctr">
                        <a:lnSpc>
                          <a:spcPct val="100000"/>
                        </a:lnSpc>
                      </a:pPr>
                      <a:r>
                        <a:rPr kumimoji="1" lang="ja-JP" altLang="en-US" sz="1200" spc="0" baseline="0" dirty="0" smtClean="0">
                          <a:solidFill>
                            <a:schemeClr val="tx1"/>
                          </a:solidFill>
                          <a:latin typeface="UD デジタル 教科書体 NP-B" panose="02020700000000000000" pitchFamily="18" charset="-128"/>
                          <a:ea typeface="UD デジタル 教科書体 NP-B" panose="02020700000000000000" pitchFamily="18" charset="-128"/>
                        </a:rPr>
                        <a:t>気仙沼市</a:t>
                      </a:r>
                      <a:endParaRPr kumimoji="1" lang="ja-JP" altLang="en-US" sz="1200" spc="0"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solidFill>
                  </a:tcPr>
                </a:tc>
                <a:tc>
                  <a:txBody>
                    <a:bodyPr/>
                    <a:lstStyle/>
                    <a:p>
                      <a:pPr algn="ctr">
                        <a:lnSpc>
                          <a:spcPct val="100000"/>
                        </a:lnSpc>
                      </a:pPr>
                      <a:r>
                        <a:rPr kumimoji="1" lang="ja-JP" altLang="en-US" sz="1200" b="1" spc="0" baseline="0" dirty="0" smtClean="0">
                          <a:solidFill>
                            <a:schemeClr val="tx1"/>
                          </a:solidFill>
                          <a:latin typeface="UD デジタル 教科書体 NP-B" panose="02020700000000000000" pitchFamily="18" charset="-128"/>
                          <a:ea typeface="UD デジタル 教科書体 NP-B" panose="02020700000000000000" pitchFamily="18" charset="-128"/>
                        </a:rPr>
                        <a:t>南三陸町</a:t>
                      </a:r>
                      <a:endParaRPr kumimoji="1" lang="ja-JP" altLang="en-US" sz="1200" b="1" spc="0"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610901">
                <a:tc>
                  <a:txBody>
                    <a:bodyPr/>
                    <a:lstStyle>
                      <a:lvl1pPr marL="0" algn="l" defTabSz="514350" rtl="0" eaLnBrk="1" latinLnBrk="0" hangingPunct="1">
                        <a:defRPr kumimoji="1" sz="1013" kern="1200">
                          <a:solidFill>
                            <a:schemeClr val="dk1"/>
                          </a:solidFill>
                          <a:latin typeface="Perpetua"/>
                        </a:defRPr>
                      </a:lvl1pPr>
                      <a:lvl2pPr marL="257175" algn="l" defTabSz="514350" rtl="0" eaLnBrk="1" latinLnBrk="0" hangingPunct="1">
                        <a:defRPr kumimoji="1" sz="1013" kern="1200">
                          <a:solidFill>
                            <a:schemeClr val="dk1"/>
                          </a:solidFill>
                          <a:latin typeface="Perpetua"/>
                        </a:defRPr>
                      </a:lvl2pPr>
                      <a:lvl3pPr marL="514350" algn="l" defTabSz="514350" rtl="0" eaLnBrk="1" latinLnBrk="0" hangingPunct="1">
                        <a:defRPr kumimoji="1" sz="1013" kern="1200">
                          <a:solidFill>
                            <a:schemeClr val="dk1"/>
                          </a:solidFill>
                          <a:latin typeface="Perpetua"/>
                        </a:defRPr>
                      </a:lvl3pPr>
                      <a:lvl4pPr marL="771525" algn="l" defTabSz="514350" rtl="0" eaLnBrk="1" latinLnBrk="0" hangingPunct="1">
                        <a:defRPr kumimoji="1" sz="1013" kern="1200">
                          <a:solidFill>
                            <a:schemeClr val="dk1"/>
                          </a:solidFill>
                          <a:latin typeface="Perpetua"/>
                        </a:defRPr>
                      </a:lvl4pPr>
                      <a:lvl5pPr marL="1028700" algn="l" defTabSz="514350" rtl="0" eaLnBrk="1" latinLnBrk="0" hangingPunct="1">
                        <a:defRPr kumimoji="1" sz="1013" kern="1200">
                          <a:solidFill>
                            <a:schemeClr val="dk1"/>
                          </a:solidFill>
                          <a:latin typeface="Perpetua"/>
                        </a:defRPr>
                      </a:lvl5pPr>
                      <a:lvl6pPr marL="1285875" algn="l" defTabSz="514350" rtl="0" eaLnBrk="1" latinLnBrk="0" hangingPunct="1">
                        <a:defRPr kumimoji="1" sz="1013" kern="1200">
                          <a:solidFill>
                            <a:schemeClr val="dk1"/>
                          </a:solidFill>
                          <a:latin typeface="Perpetua"/>
                        </a:defRPr>
                      </a:lvl6pPr>
                      <a:lvl7pPr marL="1543050" algn="l" defTabSz="514350" rtl="0" eaLnBrk="1" latinLnBrk="0" hangingPunct="1">
                        <a:defRPr kumimoji="1" sz="1013" kern="1200">
                          <a:solidFill>
                            <a:schemeClr val="dk1"/>
                          </a:solidFill>
                          <a:latin typeface="Perpetua"/>
                        </a:defRPr>
                      </a:lvl7pPr>
                      <a:lvl8pPr marL="1800225" algn="l" defTabSz="514350" rtl="0" eaLnBrk="1" latinLnBrk="0" hangingPunct="1">
                        <a:defRPr kumimoji="1" sz="1013" kern="1200">
                          <a:solidFill>
                            <a:schemeClr val="dk1"/>
                          </a:solidFill>
                          <a:latin typeface="Perpetua"/>
                        </a:defRPr>
                      </a:lvl8pPr>
                      <a:lvl9pPr marL="2057400" algn="l" defTabSz="514350" rtl="0" eaLnBrk="1" latinLnBrk="0" hangingPunct="1">
                        <a:defRPr kumimoji="1" sz="1013" kern="1200">
                          <a:solidFill>
                            <a:schemeClr val="dk1"/>
                          </a:solidFill>
                          <a:latin typeface="Perpetu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■各種障害者手帳</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■障害福祉サービス</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■自立支援医療などの</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　相談・受付</a:t>
                      </a:r>
                      <a:endParaRPr kumimoji="1" lang="ja-JP" altLang="en-US" sz="1200" b="1" spc="0" baseline="0" dirty="0" smtClean="0">
                        <a:solidFill>
                          <a:schemeClr val="bg1"/>
                        </a:solidFill>
                        <a:latin typeface="UD デジタル 教科書体 NP-B" panose="02020700000000000000" pitchFamily="18" charset="-128"/>
                        <a:ea typeface="UD デジタル 教科書体 NP-B" panose="02020700000000000000" pitchFamily="18" charset="-128"/>
                      </a:endParaRP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lvl1pPr marL="0" algn="l" defTabSz="514350" rtl="0" eaLnBrk="1" latinLnBrk="0" hangingPunct="1">
                        <a:defRPr kumimoji="1" sz="1013" kern="1200">
                          <a:solidFill>
                            <a:schemeClr val="dk1"/>
                          </a:solidFill>
                          <a:latin typeface="Perpetua"/>
                        </a:defRPr>
                      </a:lvl1pPr>
                      <a:lvl2pPr marL="257175" algn="l" defTabSz="514350" rtl="0" eaLnBrk="1" latinLnBrk="0" hangingPunct="1">
                        <a:defRPr kumimoji="1" sz="1013" kern="1200">
                          <a:solidFill>
                            <a:schemeClr val="dk1"/>
                          </a:solidFill>
                          <a:latin typeface="Perpetua"/>
                        </a:defRPr>
                      </a:lvl2pPr>
                      <a:lvl3pPr marL="514350" algn="l" defTabSz="514350" rtl="0" eaLnBrk="1" latinLnBrk="0" hangingPunct="1">
                        <a:defRPr kumimoji="1" sz="1013" kern="1200">
                          <a:solidFill>
                            <a:schemeClr val="dk1"/>
                          </a:solidFill>
                          <a:latin typeface="Perpetua"/>
                        </a:defRPr>
                      </a:lvl3pPr>
                      <a:lvl4pPr marL="771525" algn="l" defTabSz="514350" rtl="0" eaLnBrk="1" latinLnBrk="0" hangingPunct="1">
                        <a:defRPr kumimoji="1" sz="1013" kern="1200">
                          <a:solidFill>
                            <a:schemeClr val="dk1"/>
                          </a:solidFill>
                          <a:latin typeface="Perpetua"/>
                        </a:defRPr>
                      </a:lvl4pPr>
                      <a:lvl5pPr marL="1028700" algn="l" defTabSz="514350" rtl="0" eaLnBrk="1" latinLnBrk="0" hangingPunct="1">
                        <a:defRPr kumimoji="1" sz="1013" kern="1200">
                          <a:solidFill>
                            <a:schemeClr val="dk1"/>
                          </a:solidFill>
                          <a:latin typeface="Perpetua"/>
                        </a:defRPr>
                      </a:lvl5pPr>
                      <a:lvl6pPr marL="1285875" algn="l" defTabSz="514350" rtl="0" eaLnBrk="1" latinLnBrk="0" hangingPunct="1">
                        <a:defRPr kumimoji="1" sz="1013" kern="1200">
                          <a:solidFill>
                            <a:schemeClr val="dk1"/>
                          </a:solidFill>
                          <a:latin typeface="Perpetua"/>
                        </a:defRPr>
                      </a:lvl6pPr>
                      <a:lvl7pPr marL="1543050" algn="l" defTabSz="514350" rtl="0" eaLnBrk="1" latinLnBrk="0" hangingPunct="1">
                        <a:defRPr kumimoji="1" sz="1013" kern="1200">
                          <a:solidFill>
                            <a:schemeClr val="dk1"/>
                          </a:solidFill>
                          <a:latin typeface="Perpetua"/>
                        </a:defRPr>
                      </a:lvl7pPr>
                      <a:lvl8pPr marL="1800225" algn="l" defTabSz="514350" rtl="0" eaLnBrk="1" latinLnBrk="0" hangingPunct="1">
                        <a:defRPr kumimoji="1" sz="1013" kern="1200">
                          <a:solidFill>
                            <a:schemeClr val="dk1"/>
                          </a:solidFill>
                          <a:latin typeface="Perpetua"/>
                        </a:defRPr>
                      </a:lvl8pPr>
                      <a:lvl9pPr marL="2057400" algn="l" defTabSz="514350" rtl="0" eaLnBrk="1" latinLnBrk="0" hangingPunct="1">
                        <a:defRPr kumimoji="1" sz="1013" kern="1200">
                          <a:solidFill>
                            <a:schemeClr val="dk1"/>
                          </a:solidFill>
                          <a:latin typeface="Perpetua"/>
                        </a:defRPr>
                      </a:lvl9pPr>
                    </a:lstStyle>
                    <a:p>
                      <a:pPr algn="l">
                        <a:lnSpc>
                          <a:spcPct val="100000"/>
                        </a:lnSpc>
                      </a:pPr>
                      <a:r>
                        <a:rPr lang="ja-JP" altLang="en-US" sz="1200" spc="-50" baseline="0" dirty="0" smtClean="0">
                          <a:latin typeface="UD デジタル 教科書体 NP-B" panose="02020700000000000000" pitchFamily="18" charset="-128"/>
                          <a:ea typeface="UD デジタル 教科書体 NP-B" panose="02020700000000000000" pitchFamily="18" charset="-128"/>
                        </a:rPr>
                        <a:t>気仙沼市社会福祉課障害福祉係</a:t>
                      </a:r>
                      <a:endParaRPr lang="en-US" altLang="ja-JP" sz="1200" spc="-5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100" baseline="0" dirty="0" smtClean="0">
                          <a:latin typeface="UD デジタル 教科書体 NP-B" panose="02020700000000000000" pitchFamily="18" charset="-128"/>
                          <a:ea typeface="UD デジタル 教科書体 NP-B" panose="02020700000000000000" pitchFamily="18" charset="-128"/>
                        </a:rPr>
                        <a:t>0226-52-0498</a:t>
                      </a:r>
                    </a:p>
                    <a:p>
                      <a:pPr>
                        <a:lnSpc>
                          <a:spcPct val="100000"/>
                        </a:lnSpc>
                      </a:pPr>
                      <a:endParaRPr lang="ja-JP" altLang="en-US" sz="1200" spc="0" baseline="0" dirty="0" smtClean="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a:lnSpc>
                          <a:spcPct val="100000"/>
                        </a:lnSpc>
                      </a:pPr>
                      <a:r>
                        <a:rPr lang="ja-JP" altLang="en-US" sz="1200" spc="-50" baseline="0" dirty="0" smtClean="0">
                          <a:latin typeface="UD デジタル 教科書体 NP-B" panose="02020700000000000000" pitchFamily="18" charset="-128"/>
                          <a:ea typeface="UD デジタル 教科書体 NP-B" panose="02020700000000000000" pitchFamily="18" charset="-128"/>
                        </a:rPr>
                        <a:t>南三陸町保健福祉課社会福祉係</a:t>
                      </a:r>
                      <a:endParaRPr lang="en-US" altLang="ja-JP" sz="1200" spc="-5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en-US" altLang="ja-JP" sz="1200" spc="0" baseline="0" dirty="0" smtClean="0">
                          <a:latin typeface="UD デジタル 教科書体 NP-B" panose="02020700000000000000" pitchFamily="18" charset="-128"/>
                          <a:ea typeface="UD デジタル 教科書体 NP-B" panose="02020700000000000000" pitchFamily="18" charset="-128"/>
                        </a:rPr>
                        <a:t> </a:t>
                      </a: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0226-46-2601</a:t>
                      </a: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南三陸町保健福祉課高齢者</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福祉係</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0226-46-3041</a:t>
                      </a: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r h="365873">
                <a:tc rowSpan="2">
                  <a:txBody>
                    <a:bodyPr/>
                    <a:lstStyle>
                      <a:lvl1pPr marL="0" algn="l" defTabSz="514350" rtl="0" eaLnBrk="1" latinLnBrk="0" hangingPunct="1">
                        <a:defRPr kumimoji="1" sz="1013" kern="1200">
                          <a:solidFill>
                            <a:schemeClr val="dk1"/>
                          </a:solidFill>
                          <a:latin typeface="Perpetua"/>
                        </a:defRPr>
                      </a:lvl1pPr>
                      <a:lvl2pPr marL="257175" algn="l" defTabSz="514350" rtl="0" eaLnBrk="1" latinLnBrk="0" hangingPunct="1">
                        <a:defRPr kumimoji="1" sz="1013" kern="1200">
                          <a:solidFill>
                            <a:schemeClr val="dk1"/>
                          </a:solidFill>
                          <a:latin typeface="Perpetua"/>
                        </a:defRPr>
                      </a:lvl2pPr>
                      <a:lvl3pPr marL="514350" algn="l" defTabSz="514350" rtl="0" eaLnBrk="1" latinLnBrk="0" hangingPunct="1">
                        <a:defRPr kumimoji="1" sz="1013" kern="1200">
                          <a:solidFill>
                            <a:schemeClr val="dk1"/>
                          </a:solidFill>
                          <a:latin typeface="Perpetua"/>
                        </a:defRPr>
                      </a:lvl3pPr>
                      <a:lvl4pPr marL="771525" algn="l" defTabSz="514350" rtl="0" eaLnBrk="1" latinLnBrk="0" hangingPunct="1">
                        <a:defRPr kumimoji="1" sz="1013" kern="1200">
                          <a:solidFill>
                            <a:schemeClr val="dk1"/>
                          </a:solidFill>
                          <a:latin typeface="Perpetua"/>
                        </a:defRPr>
                      </a:lvl4pPr>
                      <a:lvl5pPr marL="1028700" algn="l" defTabSz="514350" rtl="0" eaLnBrk="1" latinLnBrk="0" hangingPunct="1">
                        <a:defRPr kumimoji="1" sz="1013" kern="1200">
                          <a:solidFill>
                            <a:schemeClr val="dk1"/>
                          </a:solidFill>
                          <a:latin typeface="Perpetua"/>
                        </a:defRPr>
                      </a:lvl5pPr>
                      <a:lvl6pPr marL="1285875" algn="l" defTabSz="514350" rtl="0" eaLnBrk="1" latinLnBrk="0" hangingPunct="1">
                        <a:defRPr kumimoji="1" sz="1013" kern="1200">
                          <a:solidFill>
                            <a:schemeClr val="dk1"/>
                          </a:solidFill>
                          <a:latin typeface="Perpetua"/>
                        </a:defRPr>
                      </a:lvl6pPr>
                      <a:lvl7pPr marL="1543050" algn="l" defTabSz="514350" rtl="0" eaLnBrk="1" latinLnBrk="0" hangingPunct="1">
                        <a:defRPr kumimoji="1" sz="1013" kern="1200">
                          <a:solidFill>
                            <a:schemeClr val="dk1"/>
                          </a:solidFill>
                          <a:latin typeface="Perpetua"/>
                        </a:defRPr>
                      </a:lvl7pPr>
                      <a:lvl8pPr marL="1800225" algn="l" defTabSz="514350" rtl="0" eaLnBrk="1" latinLnBrk="0" hangingPunct="1">
                        <a:defRPr kumimoji="1" sz="1013" kern="1200">
                          <a:solidFill>
                            <a:schemeClr val="dk1"/>
                          </a:solidFill>
                          <a:latin typeface="Perpetua"/>
                        </a:defRPr>
                      </a:lvl8pPr>
                      <a:lvl9pPr marL="2057400" algn="l" defTabSz="514350" rtl="0" eaLnBrk="1" latinLnBrk="0" hangingPunct="1">
                        <a:defRPr kumimoji="1" sz="1013" kern="1200">
                          <a:solidFill>
                            <a:schemeClr val="dk1"/>
                          </a:solidFill>
                          <a:latin typeface="Perpetu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■障害者が地域で生活する</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　ための様々な相談</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en-US" altLang="ja-JP" sz="1200" spc="0" baseline="0" dirty="0" smtClean="0">
                          <a:latin typeface="UD デジタル 教科書体 NP-B" panose="02020700000000000000" pitchFamily="18" charset="-128"/>
                          <a:ea typeface="UD デジタル 教科書体 NP-B" panose="02020700000000000000" pitchFamily="18" charset="-128"/>
                        </a:rPr>
                        <a:t>※</a:t>
                      </a:r>
                      <a:r>
                        <a:rPr lang="ja-JP" altLang="en-US" sz="1200" spc="0" baseline="0" dirty="0" smtClean="0">
                          <a:latin typeface="UD デジタル 教科書体 NP-B" panose="02020700000000000000" pitchFamily="18" charset="-128"/>
                          <a:ea typeface="UD デジタル 教科書体 NP-B" panose="02020700000000000000" pitchFamily="18" charset="-128"/>
                        </a:rPr>
                        <a:t>一般相談、障害福祉サー　</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ビスの利用支援、情報提</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供等</a:t>
                      </a:r>
                      <a:endParaRPr lang="ja-JP" altLang="en-US" sz="1200" b="1" spc="0" baseline="0" dirty="0" smtClean="0">
                        <a:solidFill>
                          <a:schemeClr val="bg1"/>
                        </a:solidFill>
                        <a:latin typeface="UD デジタル 教科書体 NP-B" panose="02020700000000000000" pitchFamily="18" charset="-128"/>
                        <a:ea typeface="UD デジタル 教科書体 NP-B" panose="02020700000000000000" pitchFamily="18" charset="-128"/>
                      </a:endParaRP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lvl1pPr marL="0" algn="l" defTabSz="514350" rtl="0" eaLnBrk="1" latinLnBrk="0" hangingPunct="1">
                        <a:defRPr kumimoji="1" sz="1013" kern="1200">
                          <a:solidFill>
                            <a:schemeClr val="dk1"/>
                          </a:solidFill>
                          <a:latin typeface="Perpetua"/>
                        </a:defRPr>
                      </a:lvl1pPr>
                      <a:lvl2pPr marL="257175" algn="l" defTabSz="514350" rtl="0" eaLnBrk="1" latinLnBrk="0" hangingPunct="1">
                        <a:defRPr kumimoji="1" sz="1013" kern="1200">
                          <a:solidFill>
                            <a:schemeClr val="dk1"/>
                          </a:solidFill>
                          <a:latin typeface="Perpetua"/>
                        </a:defRPr>
                      </a:lvl2pPr>
                      <a:lvl3pPr marL="514350" algn="l" defTabSz="514350" rtl="0" eaLnBrk="1" latinLnBrk="0" hangingPunct="1">
                        <a:defRPr kumimoji="1" sz="1013" kern="1200">
                          <a:solidFill>
                            <a:schemeClr val="dk1"/>
                          </a:solidFill>
                          <a:latin typeface="Perpetua"/>
                        </a:defRPr>
                      </a:lvl3pPr>
                      <a:lvl4pPr marL="771525" algn="l" defTabSz="514350" rtl="0" eaLnBrk="1" latinLnBrk="0" hangingPunct="1">
                        <a:defRPr kumimoji="1" sz="1013" kern="1200">
                          <a:solidFill>
                            <a:schemeClr val="dk1"/>
                          </a:solidFill>
                          <a:latin typeface="Perpetua"/>
                        </a:defRPr>
                      </a:lvl4pPr>
                      <a:lvl5pPr marL="1028700" algn="l" defTabSz="514350" rtl="0" eaLnBrk="1" latinLnBrk="0" hangingPunct="1">
                        <a:defRPr kumimoji="1" sz="1013" kern="1200">
                          <a:solidFill>
                            <a:schemeClr val="dk1"/>
                          </a:solidFill>
                          <a:latin typeface="Perpetua"/>
                        </a:defRPr>
                      </a:lvl5pPr>
                      <a:lvl6pPr marL="1285875" algn="l" defTabSz="514350" rtl="0" eaLnBrk="1" latinLnBrk="0" hangingPunct="1">
                        <a:defRPr kumimoji="1" sz="1013" kern="1200">
                          <a:solidFill>
                            <a:schemeClr val="dk1"/>
                          </a:solidFill>
                          <a:latin typeface="Perpetua"/>
                        </a:defRPr>
                      </a:lvl6pPr>
                      <a:lvl7pPr marL="1543050" algn="l" defTabSz="514350" rtl="0" eaLnBrk="1" latinLnBrk="0" hangingPunct="1">
                        <a:defRPr kumimoji="1" sz="1013" kern="1200">
                          <a:solidFill>
                            <a:schemeClr val="dk1"/>
                          </a:solidFill>
                          <a:latin typeface="Perpetua"/>
                        </a:defRPr>
                      </a:lvl7pPr>
                      <a:lvl8pPr marL="1800225" algn="l" defTabSz="514350" rtl="0" eaLnBrk="1" latinLnBrk="0" hangingPunct="1">
                        <a:defRPr kumimoji="1" sz="1013" kern="1200">
                          <a:solidFill>
                            <a:schemeClr val="dk1"/>
                          </a:solidFill>
                          <a:latin typeface="Perpetua"/>
                        </a:defRPr>
                      </a:lvl8pPr>
                      <a:lvl9pPr marL="2057400" algn="l" defTabSz="514350" rtl="0" eaLnBrk="1" latinLnBrk="0" hangingPunct="1">
                        <a:defRPr kumimoji="1" sz="1013" kern="1200">
                          <a:solidFill>
                            <a:schemeClr val="dk1"/>
                          </a:solidFill>
                          <a:latin typeface="Perpetua"/>
                        </a:defRPr>
                      </a:lvl9pPr>
                    </a:lstStyle>
                    <a:p>
                      <a:pPr>
                        <a:lnSpc>
                          <a:spcPct val="100000"/>
                        </a:lnSpc>
                      </a:pPr>
                      <a:r>
                        <a:rPr lang="ja-JP" altLang="en-US" sz="1200" spc="-100" baseline="0" dirty="0" smtClean="0">
                          <a:latin typeface="UD デジタル 教科書体 NP-B" panose="02020700000000000000" pitchFamily="18" charset="-128"/>
                          <a:ea typeface="UD デジタル 教科書体 NP-B" panose="02020700000000000000" pitchFamily="18" charset="-128"/>
                        </a:rPr>
                        <a:t>気仙沼市障害者生活支援センター</a:t>
                      </a:r>
                      <a:endParaRPr lang="en-US" altLang="ja-JP" sz="1200" spc="-10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0226-24-5161</a:t>
                      </a:r>
                    </a:p>
                  </a:txBody>
                  <a:tcP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南三陸町相談支援センター</a:t>
                      </a: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0226-29-6442</a:t>
                      </a:r>
                      <a:endParaRPr lang="ja-JP" altLang="en-US" sz="1200" spc="0" baseline="0" dirty="0" smtClean="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2"/>
                  </a:ext>
                </a:extLst>
              </a:tr>
              <a:tr h="277220">
                <a:tc vMerge="1">
                  <a:txBody>
                    <a:bodyPr/>
                    <a:lstStyle/>
                    <a:p>
                      <a:pPr>
                        <a:lnSpc>
                          <a:spcPct val="100000"/>
                        </a:lnSpc>
                      </a:pPr>
                      <a:endParaRPr lang="ja-JP" altLang="en-US" sz="1300" b="1" spc="-150" baseline="0" dirty="0" smtClean="0">
                        <a:solidFill>
                          <a:schemeClr val="bg1"/>
                        </a:solidFill>
                        <a:latin typeface="UD デジタル 教科書体 NP-B" panose="02020700000000000000" pitchFamily="18" charset="-128"/>
                        <a:ea typeface="UD デジタル 教科書体 NP-B" panose="020207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tc gridSpan="2">
                  <a:txBody>
                    <a:bodyPr/>
                    <a:lstStyle/>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一般社団法人どん</a:t>
                      </a:r>
                      <a:r>
                        <a:rPr lang="ja-JP" altLang="en-US" sz="1200" spc="0" baseline="0" dirty="0" err="1" smtClean="0">
                          <a:latin typeface="UD デジタル 教科書体 NP-B" panose="02020700000000000000" pitchFamily="18" charset="-128"/>
                          <a:ea typeface="UD デジタル 教科書体 NP-B" panose="02020700000000000000" pitchFamily="18" charset="-128"/>
                        </a:rPr>
                        <a:t>まい</a:t>
                      </a:r>
                      <a:r>
                        <a:rPr lang="ja-JP" altLang="en-US" sz="1200" spc="0" baseline="0" dirty="0" smtClean="0">
                          <a:latin typeface="UD デジタル 教科書体 NP-B" panose="02020700000000000000" pitchFamily="18" charset="-128"/>
                          <a:ea typeface="UD デジタル 教科書体 NP-B" panose="02020700000000000000" pitchFamily="18" charset="-128"/>
                        </a:rPr>
                        <a:t>ネットみやぎ・高次脳機能障害連絡協議会</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022‐797-8801</a:t>
                      </a: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hMerge="1">
                  <a:txBody>
                    <a:bodyPr/>
                    <a:lstStyle/>
                    <a:p>
                      <a:pPr>
                        <a:lnSpc>
                          <a:spcPct val="100000"/>
                        </a:lnSpc>
                      </a:pPr>
                      <a:endParaRPr lang="ja-JP" altLang="en-US" sz="1300" spc="-80" baseline="0" dirty="0" smtClean="0">
                        <a:latin typeface="UD デジタル 教科書体 NP-B" panose="02020700000000000000" pitchFamily="18" charset="-128"/>
                        <a:ea typeface="UD デジタル 教科書体 NP-B" panose="020207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93253345"/>
                  </a:ext>
                </a:extLst>
              </a:tr>
              <a:tr h="1471927">
                <a:tc>
                  <a:txBody>
                    <a:bodyPr/>
                    <a:lstStyle>
                      <a:lvl1pPr marL="0" algn="l" defTabSz="514350" rtl="0" eaLnBrk="1" latinLnBrk="0" hangingPunct="1">
                        <a:defRPr kumimoji="1" sz="1013" kern="1200">
                          <a:solidFill>
                            <a:schemeClr val="dk1"/>
                          </a:solidFill>
                          <a:latin typeface="Perpetua"/>
                        </a:defRPr>
                      </a:lvl1pPr>
                      <a:lvl2pPr marL="257175" algn="l" defTabSz="514350" rtl="0" eaLnBrk="1" latinLnBrk="0" hangingPunct="1">
                        <a:defRPr kumimoji="1" sz="1013" kern="1200">
                          <a:solidFill>
                            <a:schemeClr val="dk1"/>
                          </a:solidFill>
                          <a:latin typeface="Perpetua"/>
                        </a:defRPr>
                      </a:lvl2pPr>
                      <a:lvl3pPr marL="514350" algn="l" defTabSz="514350" rtl="0" eaLnBrk="1" latinLnBrk="0" hangingPunct="1">
                        <a:defRPr kumimoji="1" sz="1013" kern="1200">
                          <a:solidFill>
                            <a:schemeClr val="dk1"/>
                          </a:solidFill>
                          <a:latin typeface="Perpetua"/>
                        </a:defRPr>
                      </a:lvl3pPr>
                      <a:lvl4pPr marL="771525" algn="l" defTabSz="514350" rtl="0" eaLnBrk="1" latinLnBrk="0" hangingPunct="1">
                        <a:defRPr kumimoji="1" sz="1013" kern="1200">
                          <a:solidFill>
                            <a:schemeClr val="dk1"/>
                          </a:solidFill>
                          <a:latin typeface="Perpetua"/>
                        </a:defRPr>
                      </a:lvl4pPr>
                      <a:lvl5pPr marL="1028700" algn="l" defTabSz="514350" rtl="0" eaLnBrk="1" latinLnBrk="0" hangingPunct="1">
                        <a:defRPr kumimoji="1" sz="1013" kern="1200">
                          <a:solidFill>
                            <a:schemeClr val="dk1"/>
                          </a:solidFill>
                          <a:latin typeface="Perpetua"/>
                        </a:defRPr>
                      </a:lvl5pPr>
                      <a:lvl6pPr marL="1285875" algn="l" defTabSz="514350" rtl="0" eaLnBrk="1" latinLnBrk="0" hangingPunct="1">
                        <a:defRPr kumimoji="1" sz="1013" kern="1200">
                          <a:solidFill>
                            <a:schemeClr val="dk1"/>
                          </a:solidFill>
                          <a:latin typeface="Perpetua"/>
                        </a:defRPr>
                      </a:lvl6pPr>
                      <a:lvl7pPr marL="1543050" algn="l" defTabSz="514350" rtl="0" eaLnBrk="1" latinLnBrk="0" hangingPunct="1">
                        <a:defRPr kumimoji="1" sz="1013" kern="1200">
                          <a:solidFill>
                            <a:schemeClr val="dk1"/>
                          </a:solidFill>
                          <a:latin typeface="Perpetua"/>
                        </a:defRPr>
                      </a:lvl7pPr>
                      <a:lvl8pPr marL="1800225" algn="l" defTabSz="514350" rtl="0" eaLnBrk="1" latinLnBrk="0" hangingPunct="1">
                        <a:defRPr kumimoji="1" sz="1013" kern="1200">
                          <a:solidFill>
                            <a:schemeClr val="dk1"/>
                          </a:solidFill>
                          <a:latin typeface="Perpetua"/>
                        </a:defRPr>
                      </a:lvl8pPr>
                      <a:lvl9pPr marL="2057400" algn="l" defTabSz="514350" rtl="0" eaLnBrk="1" latinLnBrk="0" hangingPunct="1">
                        <a:defRPr kumimoji="1" sz="1013" kern="1200">
                          <a:solidFill>
                            <a:schemeClr val="dk1"/>
                          </a:solidFill>
                          <a:latin typeface="Perpetua"/>
                        </a:defRPr>
                      </a:lvl9pPr>
                    </a:lstStyle>
                    <a:p>
                      <a:pPr algn="l">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■介護保険サービス</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en-US" altLang="ja-JP" sz="1200" spc="0" baseline="0" dirty="0" smtClean="0">
                          <a:latin typeface="UD デジタル 教科書体 NP-B" panose="02020700000000000000" pitchFamily="18" charset="-128"/>
                          <a:ea typeface="UD デジタル 教科書体 NP-B" panose="02020700000000000000" pitchFamily="18" charset="-128"/>
                        </a:rPr>
                        <a:t>※65</a:t>
                      </a: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歳以上または、</a:t>
                      </a:r>
                      <a:r>
                        <a:rPr kumimoji="1" lang="en-US" altLang="ja-JP" sz="1200" spc="0" baseline="0" dirty="0" smtClean="0">
                          <a:latin typeface="UD デジタル 教科書体 NP-B" panose="02020700000000000000" pitchFamily="18" charset="-128"/>
                          <a:ea typeface="UD デジタル 教科書体 NP-B" panose="02020700000000000000" pitchFamily="18" charset="-128"/>
                        </a:rPr>
                        <a:t>40</a:t>
                      </a: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歳</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　以上の特定疾病の方</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　（脳血管障害等）</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■成年後見制度や権利擁護</a:t>
                      </a: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lvl1pPr marL="0" algn="l" defTabSz="514350" rtl="0" eaLnBrk="1" latinLnBrk="0" hangingPunct="1">
                        <a:defRPr kumimoji="1" sz="1013" kern="1200">
                          <a:solidFill>
                            <a:schemeClr val="dk1"/>
                          </a:solidFill>
                          <a:latin typeface="Perpetua"/>
                        </a:defRPr>
                      </a:lvl1pPr>
                      <a:lvl2pPr marL="257175" algn="l" defTabSz="514350" rtl="0" eaLnBrk="1" latinLnBrk="0" hangingPunct="1">
                        <a:defRPr kumimoji="1" sz="1013" kern="1200">
                          <a:solidFill>
                            <a:schemeClr val="dk1"/>
                          </a:solidFill>
                          <a:latin typeface="Perpetua"/>
                        </a:defRPr>
                      </a:lvl2pPr>
                      <a:lvl3pPr marL="514350" algn="l" defTabSz="514350" rtl="0" eaLnBrk="1" latinLnBrk="0" hangingPunct="1">
                        <a:defRPr kumimoji="1" sz="1013" kern="1200">
                          <a:solidFill>
                            <a:schemeClr val="dk1"/>
                          </a:solidFill>
                          <a:latin typeface="Perpetua"/>
                        </a:defRPr>
                      </a:lvl3pPr>
                      <a:lvl4pPr marL="771525" algn="l" defTabSz="514350" rtl="0" eaLnBrk="1" latinLnBrk="0" hangingPunct="1">
                        <a:defRPr kumimoji="1" sz="1013" kern="1200">
                          <a:solidFill>
                            <a:schemeClr val="dk1"/>
                          </a:solidFill>
                          <a:latin typeface="Perpetua"/>
                        </a:defRPr>
                      </a:lvl4pPr>
                      <a:lvl5pPr marL="1028700" algn="l" defTabSz="514350" rtl="0" eaLnBrk="1" latinLnBrk="0" hangingPunct="1">
                        <a:defRPr kumimoji="1" sz="1013" kern="1200">
                          <a:solidFill>
                            <a:schemeClr val="dk1"/>
                          </a:solidFill>
                          <a:latin typeface="Perpetua"/>
                        </a:defRPr>
                      </a:lvl5pPr>
                      <a:lvl6pPr marL="1285875" algn="l" defTabSz="514350" rtl="0" eaLnBrk="1" latinLnBrk="0" hangingPunct="1">
                        <a:defRPr kumimoji="1" sz="1013" kern="1200">
                          <a:solidFill>
                            <a:schemeClr val="dk1"/>
                          </a:solidFill>
                          <a:latin typeface="Perpetua"/>
                        </a:defRPr>
                      </a:lvl6pPr>
                      <a:lvl7pPr marL="1543050" algn="l" defTabSz="514350" rtl="0" eaLnBrk="1" latinLnBrk="0" hangingPunct="1">
                        <a:defRPr kumimoji="1" sz="1013" kern="1200">
                          <a:solidFill>
                            <a:schemeClr val="dk1"/>
                          </a:solidFill>
                          <a:latin typeface="Perpetua"/>
                        </a:defRPr>
                      </a:lvl7pPr>
                      <a:lvl8pPr marL="1800225" algn="l" defTabSz="514350" rtl="0" eaLnBrk="1" latinLnBrk="0" hangingPunct="1">
                        <a:defRPr kumimoji="1" sz="1013" kern="1200">
                          <a:solidFill>
                            <a:schemeClr val="dk1"/>
                          </a:solidFill>
                          <a:latin typeface="Perpetua"/>
                        </a:defRPr>
                      </a:lvl8pPr>
                      <a:lvl9pPr marL="2057400" algn="l" defTabSz="514350" rtl="0" eaLnBrk="1" latinLnBrk="0" hangingPunct="1">
                        <a:defRPr kumimoji="1" sz="1013" kern="1200">
                          <a:solidFill>
                            <a:schemeClr val="dk1"/>
                          </a:solidFill>
                          <a:latin typeface="Perpetua"/>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pc="-180" baseline="0" dirty="0" smtClean="0">
                          <a:latin typeface="UD デジタル 教科書体 NP-B" panose="02020700000000000000" pitchFamily="18" charset="-128"/>
                          <a:ea typeface="UD デジタル 教科書体 NP-B" panose="02020700000000000000" pitchFamily="18" charset="-128"/>
                        </a:rPr>
                        <a:t>気仙沼市高齢介護課</a:t>
                      </a:r>
                      <a:endParaRPr lang="en-US" altLang="ja-JP" sz="1200" spc="-180" baseline="0" dirty="0" smtClean="0">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pc="-180" baseline="0" dirty="0" smtClean="0">
                          <a:latin typeface="UD デジタル 教科書体 NP-B" panose="02020700000000000000" pitchFamily="18" charset="-128"/>
                          <a:ea typeface="UD デジタル 教科書体 NP-B" panose="02020700000000000000" pitchFamily="18" charset="-128"/>
                        </a:rPr>
                        <a:t>（市地域包括支援センター）</a:t>
                      </a:r>
                      <a:endParaRPr lang="en-US" altLang="ja-JP" sz="1200" spc="-180" baseline="0" dirty="0" smtClean="0">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100" baseline="0" dirty="0" smtClean="0">
                          <a:latin typeface="UD デジタル 教科書体 NP-B" panose="02020700000000000000" pitchFamily="18" charset="-128"/>
                          <a:ea typeface="UD デジタル 教科書体 NP-B" panose="02020700000000000000" pitchFamily="18" charset="-128"/>
                        </a:rPr>
                        <a:t>0226-22-3463</a:t>
                      </a:r>
                    </a:p>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200" spc="-170" baseline="0" dirty="0" smtClean="0">
                          <a:latin typeface="UD デジタル 教科書体 NP-B" panose="02020700000000000000" pitchFamily="18" charset="-128"/>
                          <a:ea typeface="UD デジタル 教科書体 NP-B" panose="02020700000000000000" pitchFamily="18" charset="-128"/>
                        </a:rPr>
                        <a:t>各地域担当の地域包括支援センター</a:t>
                      </a:r>
                      <a:endParaRPr lang="en-US" altLang="ja-JP" sz="1200" spc="-170" baseline="0" dirty="0" smtClean="0">
                        <a:latin typeface="UD デジタル 教科書体 NP-B" panose="02020700000000000000" pitchFamily="18" charset="-128"/>
                        <a:ea typeface="UD デジタル 教科書体 NP-B" panose="02020700000000000000" pitchFamily="18" charset="-128"/>
                      </a:endParaRPr>
                    </a:p>
                    <a:p>
                      <a:pPr marL="0" indent="0">
                        <a:lnSpc>
                          <a:spcPct val="100000"/>
                        </a:lnSpc>
                        <a:buNone/>
                      </a:pPr>
                      <a:r>
                        <a:rPr lang="ja-JP" altLang="en-US" sz="1200" spc="-100" baseline="0" dirty="0" smtClean="0">
                          <a:latin typeface="UD デジタル 教科書体 NP-B" panose="02020700000000000000" pitchFamily="18" charset="-128"/>
                          <a:ea typeface="UD デジタル 教科書体 NP-B" panose="02020700000000000000" pitchFamily="18" charset="-128"/>
                        </a:rPr>
                        <a:t>（気仙沼（上・中・南・西）、</a:t>
                      </a:r>
                      <a:endParaRPr lang="en-US" altLang="ja-JP" sz="1200" spc="-100" baseline="0" dirty="0" smtClean="0">
                        <a:latin typeface="UD デジタル 教科書体 NP-B" panose="02020700000000000000" pitchFamily="18" charset="-128"/>
                        <a:ea typeface="UD デジタル 教科書体 NP-B" panose="02020700000000000000" pitchFamily="18" charset="-128"/>
                      </a:endParaRPr>
                    </a:p>
                    <a:p>
                      <a:pPr marL="0" indent="0">
                        <a:lnSpc>
                          <a:spcPct val="100000"/>
                        </a:lnSpc>
                        <a:buNone/>
                      </a:pPr>
                      <a:r>
                        <a:rPr lang="ja-JP" altLang="en-US" sz="1200" spc="-100" baseline="0" dirty="0" smtClean="0">
                          <a:latin typeface="UD デジタル 教科書体 NP-B" panose="02020700000000000000" pitchFamily="18" charset="-128"/>
                          <a:ea typeface="UD デジタル 教科書体 NP-B" panose="02020700000000000000" pitchFamily="18" charset="-128"/>
                        </a:rPr>
                        <a:t>　大島、松岩･新月、鹿折･唐桑、</a:t>
                      </a:r>
                      <a:endParaRPr lang="en-US" altLang="ja-JP" sz="1200" spc="-100" baseline="0" dirty="0" smtClean="0">
                        <a:latin typeface="UD デジタル 教科書体 NP-B" panose="02020700000000000000" pitchFamily="18" charset="-128"/>
                        <a:ea typeface="UD デジタル 教科書体 NP-B" panose="02020700000000000000" pitchFamily="18" charset="-128"/>
                      </a:endParaRPr>
                    </a:p>
                    <a:p>
                      <a:pPr marL="0" indent="0">
                        <a:lnSpc>
                          <a:spcPct val="100000"/>
                        </a:lnSpc>
                        <a:buNone/>
                      </a:pPr>
                      <a:r>
                        <a:rPr lang="ja-JP" altLang="en-US" sz="1200" spc="-100" baseline="0" dirty="0" smtClean="0">
                          <a:latin typeface="UD デジタル 教科書体 NP-B" panose="02020700000000000000" pitchFamily="18" charset="-128"/>
                          <a:ea typeface="UD デジタル 教科書体 NP-B" panose="02020700000000000000" pitchFamily="18" charset="-128"/>
                        </a:rPr>
                        <a:t>　階上･面瀬、本吉）</a:t>
                      </a:r>
                    </a:p>
                  </a:txBody>
                  <a:tcP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marL="0" indent="0">
                        <a:lnSpc>
                          <a:spcPct val="100000"/>
                        </a:lnSpc>
                        <a:buNone/>
                      </a:pPr>
                      <a:r>
                        <a:rPr kumimoji="1" lang="ja-JP" altLang="en-US" sz="1200" spc="-100" baseline="0" dirty="0" smtClean="0">
                          <a:latin typeface="UD デジタル 教科書体 NP-B" panose="02020700000000000000" pitchFamily="18" charset="-128"/>
                          <a:ea typeface="UD デジタル 教科書体 NP-B" panose="02020700000000000000" pitchFamily="18" charset="-128"/>
                        </a:rPr>
                        <a:t>南三陸町地域包括支援センター</a:t>
                      </a:r>
                      <a:endParaRPr kumimoji="1" lang="en-US" altLang="ja-JP" sz="1200" spc="-100" baseline="0" dirty="0" smtClean="0">
                        <a:latin typeface="UD デジタル 教科書体 NP-B" panose="02020700000000000000" pitchFamily="18" charset="-128"/>
                        <a:ea typeface="UD デジタル 教科書体 NP-B" panose="02020700000000000000" pitchFamily="18" charset="-128"/>
                      </a:endParaRPr>
                    </a:p>
                    <a:p>
                      <a:pPr marL="0" indent="0">
                        <a:lnSpc>
                          <a:spcPct val="100000"/>
                        </a:lnSpc>
                        <a:buNone/>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0226-46-5588</a:t>
                      </a:r>
                    </a:p>
                    <a:p>
                      <a:pPr marL="0" indent="0">
                        <a:lnSpc>
                          <a:spcPct val="150000"/>
                        </a:lnSpc>
                        <a:buNone/>
                      </a:pPr>
                      <a:r>
                        <a:rPr lang="ja-JP" altLang="en-US" sz="1200" spc="0" baseline="0" dirty="0" smtClean="0">
                          <a:latin typeface="UD デジタル 教科書体 NP-B" panose="02020700000000000000" pitchFamily="18" charset="-128"/>
                          <a:ea typeface="UD デジタル 教科書体 NP-B" panose="02020700000000000000" pitchFamily="18" charset="-128"/>
                        </a:rPr>
                        <a:t>南三陸町保健福祉課高齢者</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marL="0" indent="0">
                        <a:lnSpc>
                          <a:spcPct val="100000"/>
                        </a:lnSpc>
                        <a:buNone/>
                      </a:pPr>
                      <a:r>
                        <a:rPr lang="ja-JP" altLang="en-US" sz="1200" spc="0" baseline="0" dirty="0" smtClean="0">
                          <a:latin typeface="UD デジタル 教科書体 NP-B" panose="02020700000000000000" pitchFamily="18" charset="-128"/>
                          <a:ea typeface="UD デジタル 教科書体 NP-B" panose="02020700000000000000" pitchFamily="18" charset="-128"/>
                        </a:rPr>
                        <a:t>福祉係</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0226-46-3041</a:t>
                      </a:r>
                    </a:p>
                    <a:p>
                      <a:pPr marL="0" indent="0">
                        <a:lnSpc>
                          <a:spcPct val="100000"/>
                        </a:lnSpc>
                        <a:buNone/>
                      </a:pPr>
                      <a:endParaRPr lang="ja-JP" altLang="en-US" sz="1200" spc="0" baseline="0" dirty="0" smtClean="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3"/>
                  </a:ext>
                </a:extLst>
              </a:tr>
              <a:tr h="5764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■福祉サービス利用の手伝い</a:t>
                      </a:r>
                      <a:endParaRPr kumimoji="1" lang="en-US" altLang="ja-JP"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■日常的な金銭管理の手伝い</a:t>
                      </a:r>
                      <a:endParaRPr kumimoji="1" lang="en-US" altLang="ja-JP"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■書類等の申請の手伝いと</a:t>
                      </a:r>
                      <a:endParaRPr kumimoji="1" lang="en-US" altLang="ja-JP"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　預かり</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サービスの選択や手続き等</a:t>
                      </a:r>
                      <a:endParaRPr kumimoji="1" lang="en-US" altLang="ja-JP"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　の判断を本人だけで行う</a:t>
                      </a:r>
                      <a:r>
                        <a:rPr kumimoji="1" lang="ja-JP" altLang="en-US" sz="1200" b="0" spc="-100" baseline="0" dirty="0" err="1" smtClean="0">
                          <a:solidFill>
                            <a:schemeClr val="tx1"/>
                          </a:solidFill>
                          <a:latin typeface="UD デジタル 教科書体 NP-B" panose="02020700000000000000" pitchFamily="18" charset="-128"/>
                          <a:ea typeface="UD デジタル 教科書体 NP-B" panose="02020700000000000000" pitchFamily="18" charset="-128"/>
                        </a:rPr>
                        <a:t>こ</a:t>
                      </a:r>
                      <a:endParaRPr kumimoji="1" lang="en-US" altLang="ja-JP"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rPr>
                        <a:t>　とが難しい方</a:t>
                      </a:r>
                      <a:endParaRPr kumimoji="1" lang="en-US" altLang="ja-JP" sz="1200" b="0" spc="-10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gridSpan="2">
                  <a:txBody>
                    <a:bodyPr/>
                    <a:lstStyle/>
                    <a:p>
                      <a:pPr algn="l">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まもりー</a:t>
                      </a:r>
                      <a:r>
                        <a:rPr kumimoji="1" lang="ja-JP" altLang="en-US" sz="1200" spc="0" baseline="0" dirty="0" err="1" smtClean="0">
                          <a:latin typeface="UD デジタル 教科書体 NP-B" panose="02020700000000000000" pitchFamily="18" charset="-128"/>
                          <a:ea typeface="UD デジタル 教科書体 NP-B" panose="02020700000000000000" pitchFamily="18" charset="-128"/>
                        </a:rPr>
                        <a:t>ぶ</a:t>
                      </a: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（日常生活自立支援事業）</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気仙沼・南三陸地域福祉サポートセンター</a:t>
                      </a:r>
                      <a:endParaRPr kumimoji="1" lang="en-US" altLang="ja-JP" sz="1200" spc="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kumimoji="1" lang="en-US" altLang="ja-JP" sz="1200" spc="0" baseline="0" dirty="0" smtClean="0">
                          <a:latin typeface="UD デジタル 教科書体 NP-B" panose="02020700000000000000" pitchFamily="18" charset="-128"/>
                          <a:ea typeface="UD デジタル 教科書体 NP-B" panose="02020700000000000000" pitchFamily="18" charset="-128"/>
                        </a:rPr>
                        <a:t>0226-23-1182</a:t>
                      </a:r>
                      <a:endParaRPr kumimoji="1" lang="ja-JP" altLang="en-US" sz="1200" spc="0" baseline="0" dirty="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98387397"/>
                  </a:ext>
                </a:extLst>
              </a:tr>
              <a:tr h="472626">
                <a:tc>
                  <a:txBody>
                    <a:bodyPr/>
                    <a:lstStyle/>
                    <a:p>
                      <a:pPr algn="l">
                        <a:lnSpc>
                          <a:spcPct val="100000"/>
                        </a:lnSpc>
                      </a:pPr>
                      <a:r>
                        <a:rPr lang="ja-JP" altLang="en-US"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rPr>
                        <a:t>■障害基礎年金</a:t>
                      </a:r>
                      <a:endParaRPr lang="en-US" altLang="ja-JP"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ct val="100000"/>
                        </a:lnSpc>
                      </a:pPr>
                      <a:r>
                        <a:rPr lang="ja-JP" altLang="en-US"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rPr>
                        <a:t>（国民年金）</a:t>
                      </a:r>
                      <a:endParaRPr lang="ja-JP" altLang="en-US" sz="1200" b="0" spc="0"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algn="l">
                        <a:lnSpc>
                          <a:spcPct val="100000"/>
                        </a:lnSpc>
                      </a:pPr>
                      <a:r>
                        <a:rPr lang="ja-JP" altLang="en-US" sz="1200" spc="-100" baseline="0" dirty="0" smtClean="0">
                          <a:latin typeface="UD デジタル 教科書体 NP-B" panose="02020700000000000000" pitchFamily="18" charset="-128"/>
                          <a:ea typeface="UD デジタル 教科書体 NP-B" panose="02020700000000000000" pitchFamily="18" charset="-128"/>
                        </a:rPr>
                        <a:t>気仙沼市保険年金課国民年金係</a:t>
                      </a:r>
                      <a:endParaRPr lang="en-US" altLang="ja-JP" sz="1200" spc="-10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0226-22-3423</a:t>
                      </a:r>
                      <a:endParaRPr lang="ja-JP" altLang="en-US" sz="1200" spc="0" baseline="0" dirty="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a:txBody>
                    <a:bodyPr/>
                    <a:lstStyle/>
                    <a:p>
                      <a:pPr algn="l">
                        <a:lnSpc>
                          <a:spcPct val="100000"/>
                        </a:lnSpc>
                      </a:pPr>
                      <a:r>
                        <a:rPr lang="ja-JP" altLang="en-US" sz="1200" spc="-100" baseline="0" dirty="0" smtClean="0">
                          <a:latin typeface="UD デジタル 教科書体 NP-B" panose="02020700000000000000" pitchFamily="18" charset="-128"/>
                          <a:ea typeface="UD デジタル 教科書体 NP-B" panose="02020700000000000000" pitchFamily="18" charset="-128"/>
                        </a:rPr>
                        <a:t>南三陸町町民税務課戸籍住民係</a:t>
                      </a:r>
                      <a:endParaRPr lang="en-US" altLang="ja-JP" sz="1200" spc="-100" baseline="0" dirty="0" smtClean="0">
                        <a:latin typeface="UD デジタル 教科書体 NP-B" panose="02020700000000000000" pitchFamily="18" charset="-128"/>
                        <a:ea typeface="UD デジタル 教科書体 NP-B" panose="02020700000000000000" pitchFamily="18" charset="-128"/>
                      </a:endParaRPr>
                    </a:p>
                    <a:p>
                      <a:pPr algn="l">
                        <a:lnSpc>
                          <a:spcPct val="100000"/>
                        </a:lnSpc>
                      </a:pP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0226-46-1373</a:t>
                      </a:r>
                      <a:endParaRPr lang="ja-JP" altLang="en-US" sz="1200" spc="0" baseline="0" dirty="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231039224"/>
                  </a:ext>
                </a:extLst>
              </a:tr>
              <a:tr h="280622">
                <a:tc rowSpan="2">
                  <a:txBody>
                    <a:bodyPr/>
                    <a:lstStyle/>
                    <a:p>
                      <a:pPr algn="l">
                        <a:lnSpc>
                          <a:spcPct val="100000"/>
                        </a:lnSpc>
                      </a:pPr>
                      <a:r>
                        <a:rPr lang="ja-JP" altLang="en-US"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rPr>
                        <a:t>■障害厚生年金</a:t>
                      </a:r>
                      <a:endParaRPr lang="en-US" altLang="ja-JP"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ct val="100000"/>
                        </a:lnSpc>
                      </a:pPr>
                      <a:r>
                        <a:rPr lang="en-US" altLang="ja-JP"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rPr>
                        <a:t>※</a:t>
                      </a:r>
                      <a:r>
                        <a:rPr lang="ja-JP" altLang="en-US"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rPr>
                        <a:t>予約制</a:t>
                      </a: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pc="0" baseline="0" dirty="0" smtClean="0">
                          <a:latin typeface="UD デジタル 教科書体 NP-B" panose="02020700000000000000" pitchFamily="18" charset="-128"/>
                          <a:ea typeface="UD デジタル 教科書体 NP-B" panose="02020700000000000000" pitchFamily="18" charset="-128"/>
                        </a:rPr>
                        <a:t>石巻年金事務</a:t>
                      </a:r>
                      <a:r>
                        <a:rPr lang="ja-JP" altLang="en-US" sz="1200" spc="0" baseline="0" dirty="0" smtClean="0">
                          <a:solidFill>
                            <a:schemeClr val="tx1"/>
                          </a:solidFill>
                          <a:latin typeface="UD デジタル 教科書体 NP-B" panose="02020700000000000000" pitchFamily="18" charset="-128"/>
                          <a:ea typeface="UD デジタル 教科書体 NP-B" panose="02020700000000000000" pitchFamily="18" charset="-128"/>
                        </a:rPr>
                        <a:t>室</a:t>
                      </a:r>
                      <a:r>
                        <a:rPr lang="ja-JP" altLang="en-US" sz="1200" spc="0" baseline="0" dirty="0" smtClean="0">
                          <a:latin typeface="UD デジタル 教科書体 NP-B" panose="02020700000000000000" pitchFamily="18" charset="-128"/>
                          <a:ea typeface="UD デジタル 教科書体 NP-B" panose="02020700000000000000" pitchFamily="18" charset="-128"/>
                        </a:rPr>
                        <a:t> 　</a:t>
                      </a:r>
                      <a:r>
                        <a:rPr lang="en-US" altLang="ja-JP" sz="1200" spc="0" baseline="0" dirty="0" smtClean="0">
                          <a:latin typeface="UD デジタル 教科書体 NP-B" panose="02020700000000000000" pitchFamily="18" charset="-128"/>
                          <a:ea typeface="UD デジタル 教科書体 NP-B" panose="02020700000000000000" pitchFamily="18" charset="-128"/>
                        </a:rPr>
                        <a:t>0225-22-511</a:t>
                      </a:r>
                      <a:r>
                        <a:rPr lang="ja-JP" altLang="en-US" sz="1200" spc="0" baseline="0" dirty="0" smtClean="0">
                          <a:latin typeface="UD デジタル 教科書体 NP-B" panose="02020700000000000000" pitchFamily="18" charset="-128"/>
                          <a:ea typeface="UD デジタル 教科書体 NP-B" panose="02020700000000000000" pitchFamily="18" charset="-128"/>
                        </a:rPr>
                        <a:t>５</a:t>
                      </a:r>
                      <a:endParaRPr lang="en-US" altLang="ja-JP" sz="1200" spc="0" baseline="0" dirty="0" smtClean="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63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552040578"/>
                  </a:ext>
                </a:extLst>
              </a:tr>
              <a:tr h="161937">
                <a:tc vMerge="1">
                  <a:txBody>
                    <a:bodyPr/>
                    <a:lstStyle/>
                    <a:p>
                      <a:endParaRPr kumimoji="1" lang="ja-JP" alt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pc="-140" baseline="0" dirty="0" smtClean="0">
                          <a:latin typeface="UD デジタル 教科書体 NP-B" panose="02020700000000000000" pitchFamily="18" charset="-128"/>
                          <a:ea typeface="UD デジタル 教科書体 NP-B" panose="02020700000000000000" pitchFamily="18" charset="-128"/>
                        </a:rPr>
                        <a:t>気仙沼出張相談所  </a:t>
                      </a:r>
                      <a:r>
                        <a:rPr lang="en-US" altLang="ja-JP" sz="1200" spc="-140" baseline="0" dirty="0" smtClean="0">
                          <a:latin typeface="UD デジタル 教科書体 NP-B" panose="02020700000000000000" pitchFamily="18" charset="-128"/>
                          <a:ea typeface="UD デジタル 教科書体 NP-B" panose="02020700000000000000" pitchFamily="18" charset="-128"/>
                        </a:rPr>
                        <a:t>NTT</a:t>
                      </a:r>
                      <a:r>
                        <a:rPr lang="ja-JP" altLang="en-US" sz="1200" spc="-140" baseline="0" dirty="0" smtClean="0">
                          <a:latin typeface="UD デジタル 教科書体 NP-B" panose="02020700000000000000" pitchFamily="18" charset="-128"/>
                          <a:ea typeface="UD デジタル 教科書体 NP-B" panose="02020700000000000000" pitchFamily="18" charset="-128"/>
                        </a:rPr>
                        <a:t>気仙沼ビル</a:t>
                      </a:r>
                      <a:endParaRPr lang="en-US" altLang="ja-JP" sz="1200" spc="-140" baseline="0" dirty="0" smtClean="0">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pc="0" baseline="0" dirty="0" smtClean="0">
                          <a:latin typeface="UD デジタル 教科書体 NP-B" panose="02020700000000000000" pitchFamily="18" charset="-128"/>
                          <a:ea typeface="UD デジタル 教科書体 NP-B" panose="02020700000000000000" pitchFamily="18" charset="-128"/>
                        </a:rPr>
                        <a:t>（月から金）</a:t>
                      </a: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200" spc="0" baseline="0" dirty="0" smtClean="0">
                        <a:latin typeface="UD デジタル 教科書体 NP-B" panose="02020700000000000000" pitchFamily="18" charset="-128"/>
                        <a:ea typeface="UD デジタル 教科書体 NP-B" panose="02020700000000000000" pitchFamily="18" charset="-128"/>
                      </a:endParaRP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63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432057029"/>
                  </a:ext>
                </a:extLst>
              </a:tr>
              <a:tr h="280622">
                <a:tc>
                  <a:txBody>
                    <a:bodyPr/>
                    <a:lstStyle/>
                    <a:p>
                      <a:pPr algn="l">
                        <a:lnSpc>
                          <a:spcPct val="100000"/>
                        </a:lnSpc>
                      </a:pPr>
                      <a:r>
                        <a:rPr lang="ja-JP" altLang="en-US" sz="1200" b="0" spc="0" baseline="0" dirty="0" smtClean="0">
                          <a:solidFill>
                            <a:schemeClr val="tx1"/>
                          </a:solidFill>
                          <a:latin typeface="UD デジタル 教科書体 NP-B" panose="02020700000000000000" pitchFamily="18" charset="-128"/>
                          <a:ea typeface="UD デジタル 教科書体 NP-B" panose="02020700000000000000" pitchFamily="18" charset="-128"/>
                        </a:rPr>
                        <a:t>■障害共済年金</a:t>
                      </a:r>
                    </a:p>
                  </a:txBody>
                  <a:tcPr>
                    <a:lnL w="19050" cap="flat" cmpd="sng" algn="ctr">
                      <a:solidFill>
                        <a:schemeClr val="accent4">
                          <a:lumMod val="75000"/>
                        </a:schemeClr>
                      </a:solidFill>
                      <a:prstDash val="solid"/>
                      <a:round/>
                      <a:headEnd type="none" w="med" len="med"/>
                      <a:tailEnd type="none" w="med" len="med"/>
                    </a:lnL>
                    <a:lnR w="63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pc="0" baseline="0" dirty="0" smtClean="0">
                          <a:latin typeface="UD デジタル 教科書体 NP-B" panose="02020700000000000000" pitchFamily="18" charset="-128"/>
                          <a:ea typeface="UD デジタル 教科書体 NP-B" panose="02020700000000000000" pitchFamily="18" charset="-128"/>
                        </a:rPr>
                        <a:t>各共済組合または勤務先にお問い合わせください</a:t>
                      </a:r>
                    </a:p>
                  </a:txBody>
                  <a:tcPr>
                    <a:lnL w="6350" cap="flat" cmpd="sng" algn="ctr">
                      <a:solidFill>
                        <a:schemeClr val="accent4">
                          <a:lumMod val="75000"/>
                        </a:schemeClr>
                      </a:solidFill>
                      <a:prstDash val="solid"/>
                      <a:round/>
                      <a:headEnd type="none" w="med" len="med"/>
                      <a:tailEnd type="none" w="med" len="med"/>
                    </a:lnL>
                    <a:lnR w="19050" cap="flat" cmpd="sng" algn="ctr">
                      <a:solidFill>
                        <a:schemeClr val="accent4">
                          <a:lumMod val="75000"/>
                        </a:schemeClr>
                      </a:solidFill>
                      <a:prstDash val="solid"/>
                      <a:round/>
                      <a:headEnd type="none" w="med" len="med"/>
                      <a:tailEnd type="none" w="med" len="med"/>
                    </a:lnR>
                    <a:lnT w="19050" cap="flat" cmpd="sng" algn="ctr">
                      <a:solidFill>
                        <a:schemeClr val="accent4">
                          <a:lumMod val="75000"/>
                        </a:schemeClr>
                      </a:solidFill>
                      <a:prstDash val="solid"/>
                      <a:round/>
                      <a:headEnd type="none" w="med" len="med"/>
                      <a:tailEnd type="none" w="med" len="med"/>
                    </a:lnT>
                    <a:lnB w="19050" cap="flat" cmpd="sng" algn="ctr">
                      <a:solidFill>
                        <a:schemeClr val="accent4">
                          <a:lumMod val="75000"/>
                        </a:schemeClr>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12694865"/>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401677003"/>
              </p:ext>
            </p:extLst>
          </p:nvPr>
        </p:nvGraphicFramePr>
        <p:xfrm>
          <a:off x="108244" y="7662098"/>
          <a:ext cx="6618487" cy="1935480"/>
        </p:xfrm>
        <a:graphic>
          <a:graphicData uri="http://schemas.openxmlformats.org/drawingml/2006/table">
            <a:tbl>
              <a:tblPr firstRow="1" bandRow="1">
                <a:tableStyleId>{69012ECD-51FC-41F1-AA8D-1B2483CD663E}</a:tableStyleId>
              </a:tblPr>
              <a:tblGrid>
                <a:gridCol w="2016000">
                  <a:extLst>
                    <a:ext uri="{9D8B030D-6E8A-4147-A177-3AD203B41FA5}">
                      <a16:colId xmlns:a16="http://schemas.microsoft.com/office/drawing/2014/main" val="20000"/>
                    </a:ext>
                  </a:extLst>
                </a:gridCol>
                <a:gridCol w="4602487">
                  <a:extLst>
                    <a:ext uri="{9D8B030D-6E8A-4147-A177-3AD203B41FA5}">
                      <a16:colId xmlns:a16="http://schemas.microsoft.com/office/drawing/2014/main" val="20001"/>
                    </a:ext>
                  </a:extLst>
                </a:gridCol>
              </a:tblGrid>
              <a:tr h="589301">
                <a:tc gridSpan="2">
                  <a:txBody>
                    <a:bodyPr/>
                    <a:lstStyle/>
                    <a:p>
                      <a:pPr algn="ctr">
                        <a:lnSpc>
                          <a:spcPct val="150000"/>
                        </a:lnSpc>
                      </a:pPr>
                      <a:r>
                        <a:rPr kumimoji="1" lang="ja-JP" altLang="en-US" sz="1800" dirty="0" smtClean="0">
                          <a:solidFill>
                            <a:schemeClr val="tx1"/>
                          </a:solidFill>
                          <a:latin typeface="UD デジタル 教科書体 NP-B" panose="02020700000000000000" pitchFamily="18" charset="-128"/>
                          <a:ea typeface="UD デジタル 教科書体 NP-B" panose="02020700000000000000" pitchFamily="18" charset="-128"/>
                        </a:rPr>
                        <a:t>仕事のこと</a:t>
                      </a:r>
                      <a:endParaRPr kumimoji="1" lang="en-US" altLang="ja-JP" sz="14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ct val="100000"/>
                        </a:lnSpc>
                      </a:pPr>
                      <a:r>
                        <a:rPr kumimoji="1" lang="ja-JP" altLang="en-US" sz="1300" dirty="0" smtClean="0">
                          <a:solidFill>
                            <a:schemeClr val="tx1"/>
                          </a:solidFill>
                          <a:latin typeface="UD デジタル 教科書体 NP-B" panose="02020700000000000000" pitchFamily="18" charset="-128"/>
                          <a:ea typeface="UD デジタル 教科書体 NP-B" panose="02020700000000000000" pitchFamily="18" charset="-128"/>
                        </a:rPr>
                        <a:t>　</a:t>
                      </a: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高次脳機能障害者の復職や就職等に向けて、サポートしてくれる機関があります。仕事に関することでお悩みの方は、下記の窓口にご相談ください。</a:t>
                      </a:r>
                      <a:endPar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endParaRPr>
                    </a:p>
                  </a:txBody>
                  <a:tcPr marB="0" anchor="b">
                    <a:lnL w="6350" cap="flat" cmpd="sng" algn="ctr">
                      <a:noFill/>
                      <a:prstDash val="solid"/>
                    </a:lnL>
                    <a:lnR w="6350" cap="flat" cmpd="sng" algn="ctr">
                      <a:noFill/>
                      <a:prstDash val="solid"/>
                    </a:lnR>
                    <a:lnT w="6350" cap="flat" cmpd="sng" algn="ctr">
                      <a:noFill/>
                      <a:prstDash val="solid"/>
                    </a:lnT>
                    <a:lnB w="19050" cap="flat" cmpd="sng" algn="ctr">
                      <a:solidFill>
                        <a:schemeClr val="accent2">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ts val="1600"/>
                        </a:lnSpc>
                      </a:pPr>
                      <a:endParaRPr kumimoji="1" lang="ja-JP" altLang="en-US" sz="900" dirty="0">
                        <a:latin typeface="HG丸ｺﾞｼｯｸM-PRO" panose="020F0600000000000000" pitchFamily="50" charset="-128"/>
                        <a:ea typeface="HG丸ｺﾞｼｯｸM-PRO" panose="020F0600000000000000" pitchFamily="50" charset="-128"/>
                      </a:endParaRPr>
                    </a:p>
                  </a:txBody>
                  <a:tcPr>
                    <a:noFill/>
                  </a:tcPr>
                </a:tc>
                <a:extLst>
                  <a:ext uri="{0D108BD9-81ED-4DB2-BD59-A6C34878D82A}">
                    <a16:rowId xmlns:a16="http://schemas.microsoft.com/office/drawing/2014/main" val="2101605312"/>
                  </a:ext>
                </a:extLst>
              </a:tr>
              <a:tr h="3702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80" baseline="0" dirty="0" smtClean="0">
                          <a:solidFill>
                            <a:schemeClr val="tx1"/>
                          </a:solidFill>
                          <a:latin typeface="UD デジタル 教科書体 NP-B" panose="02020700000000000000" pitchFamily="18" charset="-128"/>
                          <a:ea typeface="UD デジタル 教科書体 NP-B" panose="02020700000000000000" pitchFamily="18" charset="-128"/>
                        </a:rPr>
                        <a:t>■仕事、日常・地域生活に</a:t>
                      </a:r>
                      <a:endParaRPr kumimoji="1" lang="en-US" altLang="ja-JP" sz="1200" b="0" spc="-8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spc="-80" baseline="0" dirty="0" smtClean="0">
                          <a:solidFill>
                            <a:schemeClr val="tx1"/>
                          </a:solidFill>
                          <a:latin typeface="UD デジタル 教科書体 NP-B" panose="02020700000000000000" pitchFamily="18" charset="-128"/>
                          <a:ea typeface="UD デジタル 教科書体 NP-B" panose="02020700000000000000" pitchFamily="18" charset="-128"/>
                        </a:rPr>
                        <a:t>　関する相談</a:t>
                      </a:r>
                    </a:p>
                  </a:txBody>
                  <a:tcPr anchor="ctr">
                    <a:lnL w="19050" cap="flat" cmpd="sng" algn="ctr">
                      <a:solidFill>
                        <a:schemeClr val="accent2">
                          <a:lumMod val="75000"/>
                        </a:schemeClr>
                      </a:solidFill>
                      <a:prstDash val="solid"/>
                      <a:round/>
                      <a:headEnd type="none" w="med" len="med"/>
                      <a:tailEnd type="none" w="med" len="med"/>
                    </a:lnL>
                    <a:lnR w="63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algn="l">
                        <a:lnSpc>
                          <a:spcPct val="100000"/>
                        </a:lnSpc>
                      </a:pPr>
                      <a:r>
                        <a:rPr kumimoji="1" lang="ja-JP" altLang="en-US" sz="1200" spc="-80" baseline="0" dirty="0" smtClean="0">
                          <a:latin typeface="UD デジタル 教科書体 NP-B" panose="02020700000000000000" pitchFamily="18" charset="-128"/>
                          <a:ea typeface="UD デジタル 教科書体 NP-B" panose="02020700000000000000" pitchFamily="18" charset="-128"/>
                        </a:rPr>
                        <a:t>障害者就業・生活支援センター「かなえ」</a:t>
                      </a:r>
                    </a:p>
                    <a:p>
                      <a:pPr algn="l">
                        <a:lnSpc>
                          <a:spcPct val="100000"/>
                        </a:lnSpc>
                      </a:pPr>
                      <a:r>
                        <a:rPr kumimoji="1" lang="ja-JP" altLang="en-US" sz="1200" spc="-80" baseline="0" dirty="0" smtClean="0">
                          <a:latin typeface="UD デジタル 教科書体 NP-B" panose="02020700000000000000" pitchFamily="18" charset="-128"/>
                          <a:ea typeface="UD デジタル 教科書体 NP-B" panose="02020700000000000000" pitchFamily="18" charset="-128"/>
                        </a:rPr>
                        <a:t>　</a:t>
                      </a:r>
                      <a:r>
                        <a:rPr kumimoji="1" lang="en-US" altLang="ja-JP" sz="1200" spc="-80" baseline="0" dirty="0" smtClean="0">
                          <a:latin typeface="UD デジタル 教科書体 NP-B" panose="02020700000000000000" pitchFamily="18" charset="-128"/>
                          <a:ea typeface="UD デジタル 教科書体 NP-B" panose="02020700000000000000" pitchFamily="18" charset="-128"/>
                        </a:rPr>
                        <a:t>0226-24-5162</a:t>
                      </a:r>
                    </a:p>
                  </a:txBody>
                  <a:tcPr>
                    <a:lnL w="63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450012">
                <a:tc>
                  <a:txBody>
                    <a:bodyPr/>
                    <a:lstStyle/>
                    <a:p>
                      <a:pPr algn="l">
                        <a:lnSpc>
                          <a:spcPct val="100000"/>
                        </a:lnSpc>
                      </a:pPr>
                      <a:r>
                        <a:rPr lang="ja-JP" altLang="en-US" sz="1200" b="0" spc="-80" baseline="0" dirty="0" smtClean="0">
                          <a:solidFill>
                            <a:schemeClr val="tx1"/>
                          </a:solidFill>
                          <a:latin typeface="UD デジタル 教科書体 NP-B" panose="02020700000000000000" pitchFamily="18" charset="-128"/>
                          <a:ea typeface="UD デジタル 教科書体 NP-B" panose="02020700000000000000" pitchFamily="18" charset="-128"/>
                        </a:rPr>
                        <a:t>■求職、就業指導に</a:t>
                      </a:r>
                      <a:endParaRPr lang="en-US" altLang="ja-JP" sz="1200" b="0" spc="-80" baseline="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ct val="100000"/>
                        </a:lnSpc>
                      </a:pPr>
                      <a:r>
                        <a:rPr lang="ja-JP" altLang="en-US" sz="1200" b="0" spc="-80" baseline="0" dirty="0" smtClean="0">
                          <a:solidFill>
                            <a:schemeClr val="tx1"/>
                          </a:solidFill>
                          <a:latin typeface="UD デジタル 教科書体 NP-B" panose="02020700000000000000" pitchFamily="18" charset="-128"/>
                          <a:ea typeface="UD デジタル 教科書体 NP-B" panose="02020700000000000000" pitchFamily="18" charset="-128"/>
                        </a:rPr>
                        <a:t>　関する相談</a:t>
                      </a:r>
                    </a:p>
                  </a:txBody>
                  <a:tcPr anchor="ctr">
                    <a:lnL w="19050" cap="flat" cmpd="sng" algn="ctr">
                      <a:solidFill>
                        <a:schemeClr val="accent2">
                          <a:lumMod val="75000"/>
                        </a:schemeClr>
                      </a:solidFill>
                      <a:prstDash val="solid"/>
                      <a:round/>
                      <a:headEnd type="none" w="med" len="med"/>
                      <a:tailEnd type="none" w="med" len="med"/>
                    </a:lnL>
                    <a:lnR w="63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tc>
                  <a:txBody>
                    <a:bodyPr/>
                    <a:lstStyle/>
                    <a:p>
                      <a:pPr algn="l">
                        <a:lnSpc>
                          <a:spcPct val="100000"/>
                        </a:lnSpc>
                      </a:pPr>
                      <a:r>
                        <a:rPr lang="ja-JP" altLang="en-US" sz="1200" spc="-80" baseline="0" dirty="0" smtClean="0">
                          <a:latin typeface="UD デジタル 教科書体 NP-B" panose="02020700000000000000" pitchFamily="18" charset="-128"/>
                          <a:ea typeface="UD デジタル 教科書体 NP-B" panose="02020700000000000000" pitchFamily="18" charset="-128"/>
                        </a:rPr>
                        <a:t>ハローワーク気仙沼  </a:t>
                      </a:r>
                    </a:p>
                    <a:p>
                      <a:pPr algn="l">
                        <a:lnSpc>
                          <a:spcPct val="100000"/>
                        </a:lnSpc>
                      </a:pPr>
                      <a:r>
                        <a:rPr lang="ja-JP" altLang="en-US" sz="1200" spc="-80" baseline="0" dirty="0" smtClean="0">
                          <a:latin typeface="UD デジタル 教科書体 NP-B" panose="02020700000000000000" pitchFamily="18" charset="-128"/>
                          <a:ea typeface="UD デジタル 教科書体 NP-B" panose="02020700000000000000" pitchFamily="18" charset="-128"/>
                        </a:rPr>
                        <a:t>　</a:t>
                      </a:r>
                      <a:r>
                        <a:rPr lang="en-US" altLang="ja-JP" sz="1200" spc="-80" baseline="0" dirty="0" smtClean="0">
                          <a:latin typeface="UD デジタル 教科書体 NP-B" panose="02020700000000000000" pitchFamily="18" charset="-128"/>
                          <a:ea typeface="UD デジタル 教科書体 NP-B" panose="02020700000000000000" pitchFamily="18" charset="-128"/>
                        </a:rPr>
                        <a:t>0226-24-1716</a:t>
                      </a:r>
                    </a:p>
                    <a:p>
                      <a:pPr algn="l">
                        <a:lnSpc>
                          <a:spcPct val="100000"/>
                        </a:lnSpc>
                      </a:pPr>
                      <a:r>
                        <a:rPr lang="en-US" altLang="ja-JP" sz="1200" spc="-80" baseline="0" dirty="0" smtClean="0">
                          <a:latin typeface="UD デジタル 教科書体 NP-B" panose="02020700000000000000" pitchFamily="18" charset="-128"/>
                          <a:ea typeface="UD デジタル 教科書体 NP-B" panose="02020700000000000000" pitchFamily="18" charset="-128"/>
                        </a:rPr>
                        <a:t>※</a:t>
                      </a:r>
                      <a:r>
                        <a:rPr lang="ja-JP" altLang="en-US" sz="1200" spc="-80" baseline="0" dirty="0" smtClean="0">
                          <a:latin typeface="UD デジタル 教科書体 NP-B" panose="02020700000000000000" pitchFamily="18" charset="-128"/>
                          <a:ea typeface="UD デジタル 教科書体 NP-B" panose="02020700000000000000" pitchFamily="18" charset="-128"/>
                        </a:rPr>
                        <a:t>障害者専用の相談窓口があります</a:t>
                      </a:r>
                    </a:p>
                  </a:txBody>
                  <a:tcPr>
                    <a:lnL w="6350" cap="flat" cmpd="sng" algn="ctr">
                      <a:solidFill>
                        <a:schemeClr val="accent2">
                          <a:lumMod val="75000"/>
                        </a:schemeClr>
                      </a:solidFill>
                      <a:prstDash val="solid"/>
                      <a:round/>
                      <a:headEnd type="none" w="med" len="med"/>
                      <a:tailEnd type="none" w="med" len="med"/>
                    </a:lnL>
                    <a:lnR w="19050" cap="flat" cmpd="sng" algn="ctr">
                      <a:solidFill>
                        <a:schemeClr val="accent2">
                          <a:lumMod val="75000"/>
                        </a:schemeClr>
                      </a:solidFill>
                      <a:prstDash val="solid"/>
                      <a:round/>
                      <a:headEnd type="none" w="med" len="med"/>
                      <a:tailEnd type="none" w="med" len="med"/>
                    </a:lnR>
                    <a:lnT w="19050" cap="flat" cmpd="sng" algn="ctr">
                      <a:solidFill>
                        <a:schemeClr val="accent2">
                          <a:lumMod val="75000"/>
                        </a:schemeClr>
                      </a:solidFill>
                      <a:prstDash val="solid"/>
                      <a:round/>
                      <a:headEnd type="none" w="med" len="med"/>
                      <a:tailEnd type="none" w="med" len="med"/>
                    </a:lnT>
                    <a:lnB w="19050" cap="flat" cmpd="sng" algn="ctr">
                      <a:solidFill>
                        <a:schemeClr val="accent2">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bl>
          </a:graphicData>
        </a:graphic>
      </p:graphicFrame>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8245" y="1792812"/>
            <a:ext cx="583456" cy="434674"/>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01049" y="4946438"/>
            <a:ext cx="1136878" cy="1206235"/>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89147" y="6760239"/>
            <a:ext cx="609547" cy="684885"/>
          </a:xfrm>
          <a:prstGeom prst="rect">
            <a:avLst/>
          </a:prstGeom>
        </p:spPr>
      </p:pic>
      <p:pic>
        <p:nvPicPr>
          <p:cNvPr id="13" name="図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66585" y="8913560"/>
            <a:ext cx="739480" cy="684018"/>
          </a:xfrm>
          <a:prstGeom prst="rect">
            <a:avLst/>
          </a:prstGeom>
        </p:spPr>
      </p:pic>
      <p:pic>
        <p:nvPicPr>
          <p:cNvPr id="14" name="図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32449" y="8487402"/>
            <a:ext cx="766245" cy="768167"/>
          </a:xfrm>
          <a:prstGeom prst="rect">
            <a:avLst/>
          </a:prstGeom>
        </p:spPr>
      </p:pic>
      <p:sp>
        <p:nvSpPr>
          <p:cNvPr id="15" name="テキスト ボックス 14"/>
          <p:cNvSpPr txBox="1"/>
          <p:nvPr/>
        </p:nvSpPr>
        <p:spPr>
          <a:xfrm>
            <a:off x="3708244" y="71007"/>
            <a:ext cx="3024000" cy="246221"/>
          </a:xfrm>
          <a:prstGeom prst="rect">
            <a:avLst/>
          </a:prstGeom>
          <a:noFill/>
          <a:ln w="3175">
            <a:solidFill>
              <a:schemeClr val="tx1"/>
            </a:solidFill>
          </a:ln>
        </p:spPr>
        <p:txBody>
          <a:bodyPr wrap="square" rtlCol="0" anchor="ctr">
            <a:spAutoFit/>
          </a:bodyPr>
          <a:lstStyle/>
          <a:p>
            <a:pPr>
              <a:lnSpc>
                <a:spcPts val="1200"/>
              </a:lnSpc>
            </a:pPr>
            <a:r>
              <a:rPr kumimoji="1" lang="ja-JP" altLang="en-US" sz="1050" dirty="0" smtClean="0"/>
              <a:t>令和７年</a:t>
            </a:r>
            <a:r>
              <a:rPr kumimoji="1" lang="ja-JP" altLang="en-US" sz="1050" dirty="0"/>
              <a:t>５</a:t>
            </a:r>
            <a:r>
              <a:rPr kumimoji="1" lang="ja-JP" altLang="en-US" sz="1050" dirty="0" smtClean="0"/>
              <a:t>月　宮城県気仙沼保健福祉</a:t>
            </a:r>
            <a:r>
              <a:rPr kumimoji="1" lang="ja-JP" altLang="en-US" sz="1000" dirty="0" smtClean="0"/>
              <a:t>事務所</a:t>
            </a:r>
            <a:r>
              <a:rPr kumimoji="1" lang="ja-JP" altLang="en-US" sz="1050" dirty="0" smtClean="0"/>
              <a:t>作成</a:t>
            </a:r>
            <a:endParaRPr kumimoji="1" lang="en-US" altLang="ja-JP" sz="1050" dirty="0" smtClean="0"/>
          </a:p>
        </p:txBody>
      </p:sp>
    </p:spTree>
    <p:extLst>
      <p:ext uri="{BB962C8B-B14F-4D97-AF65-F5344CB8AC3E}">
        <p14:creationId xmlns:p14="http://schemas.microsoft.com/office/powerpoint/2010/main" val="2289833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1873</TotalTime>
  <Words>792</Words>
  <Application>Microsoft Office PowerPoint</Application>
  <PresentationFormat>A4 210 x 297 mm</PresentationFormat>
  <Paragraphs>110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UD デジタル 教科書体 NP-B</vt:lpstr>
      <vt:lpstr>Calibri</vt:lpstr>
      <vt:lpstr>Calibri Light</vt:lpstr>
      <vt:lpstr>Wingdings 2</vt:lpstr>
      <vt:lpstr>HDOfficeLightV0</vt:lpstr>
      <vt:lpstr>高次脳機能障害に関する相談窓口</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高次脳機能障害とは？</dc:title>
  <dc:creator>木村  荘子</dc:creator>
  <cp:lastModifiedBy>熊谷　芳江</cp:lastModifiedBy>
  <cp:revision>171</cp:revision>
  <cp:lastPrinted>2025-04-23T06:31:17Z</cp:lastPrinted>
  <dcterms:created xsi:type="dcterms:W3CDTF">2020-09-29T09:28:32Z</dcterms:created>
  <dcterms:modified xsi:type="dcterms:W3CDTF">2025-05-13T01:50:22Z</dcterms:modified>
</cp:coreProperties>
</file>