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3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74" autoAdjust="0"/>
    <p:restoredTop sz="94660"/>
  </p:normalViewPr>
  <p:slideViewPr>
    <p:cSldViewPr snapToGrid="0">
      <p:cViewPr>
        <p:scale>
          <a:sx n="66" d="100"/>
          <a:sy n="66" d="100"/>
        </p:scale>
        <p:origin x="13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1886295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3122564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212164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3714812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146354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4250599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3791917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112044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3307725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3015984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289010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E00E1-65B4-4874-B9C5-81A788449E61}" type="datetimeFigureOut">
              <a:rPr kumimoji="1" lang="ja-JP" altLang="en-US" smtClean="0"/>
              <a:t>2024/2/22</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17920086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slide" Target="slide3.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1.xml"/><Relationship Id="rId7" Type="http://schemas.openxmlformats.org/officeDocument/2006/relationships/slide" Target="slide6.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image" Target="../media/image2.emf"/><Relationship Id="rId9" Type="http://schemas.openxmlformats.org/officeDocument/2006/relationships/slide" Target="slide8.xm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xml"/><Relationship Id="rId7" Type="http://schemas.openxmlformats.org/officeDocument/2006/relationships/slide" Target="slide11.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0.xml"/><Relationship Id="rId11" Type="http://schemas.openxmlformats.org/officeDocument/2006/relationships/slide" Target="slide15.xml"/><Relationship Id="rId5" Type="http://schemas.openxmlformats.org/officeDocument/2006/relationships/slide" Target="slide9.xml"/><Relationship Id="rId10" Type="http://schemas.openxmlformats.org/officeDocument/2006/relationships/slide" Target="slide14.xml"/><Relationship Id="rId4" Type="http://schemas.openxmlformats.org/officeDocument/2006/relationships/image" Target="../media/image3.emf"/><Relationship Id="rId9" Type="http://schemas.openxmlformats.org/officeDocument/2006/relationships/slide" Target="slide13.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708231" y="1393371"/>
            <a:ext cx="5109091" cy="1569660"/>
          </a:xfrm>
          <a:prstGeom prst="rect">
            <a:avLst/>
          </a:prstGeom>
          <a:noFill/>
        </p:spPr>
        <p:txBody>
          <a:bodyPr wrap="none" rtlCol="0" anchor="ctr" anchorCtr="1">
            <a:spAutoFit/>
          </a:bodyPr>
          <a:lstStyle/>
          <a:p>
            <a:pPr algn="ctr"/>
            <a:r>
              <a:rPr kumimoji="1" lang="ja-JP" altLang="en-US" sz="3200" dirty="0">
                <a:ln w="12700">
                  <a:solidFill>
                    <a:schemeClr val="tx1"/>
                  </a:solidFill>
                </a:ln>
                <a:latin typeface="+mj-ea"/>
                <a:ea typeface="+mj-ea"/>
              </a:rPr>
              <a:t>教員のライフステージと</a:t>
            </a:r>
            <a:endParaRPr kumimoji="1" lang="en-US" altLang="ja-JP" sz="3200" dirty="0">
              <a:ln w="12700">
                <a:solidFill>
                  <a:schemeClr val="tx1"/>
                </a:solidFill>
              </a:ln>
              <a:latin typeface="+mj-ea"/>
              <a:ea typeface="+mj-ea"/>
            </a:endParaRPr>
          </a:p>
          <a:p>
            <a:pPr algn="ctr"/>
            <a:r>
              <a:rPr kumimoji="1" lang="ja-JP" altLang="en-US" sz="3200" dirty="0">
                <a:ln w="12700">
                  <a:solidFill>
                    <a:schemeClr val="tx1"/>
                  </a:solidFill>
                </a:ln>
                <a:latin typeface="+mj-ea"/>
                <a:ea typeface="+mj-ea"/>
              </a:rPr>
              <a:t>みやぎの教員に求められる</a:t>
            </a:r>
            <a:endParaRPr kumimoji="1" lang="en-US" altLang="ja-JP" sz="3200" dirty="0">
              <a:ln w="12700">
                <a:solidFill>
                  <a:schemeClr val="tx1"/>
                </a:solidFill>
              </a:ln>
              <a:latin typeface="+mj-ea"/>
              <a:ea typeface="+mj-ea"/>
            </a:endParaRPr>
          </a:p>
          <a:p>
            <a:pPr algn="ctr"/>
            <a:r>
              <a:rPr kumimoji="1" lang="ja-JP" altLang="en-US" sz="3200" dirty="0">
                <a:ln w="12700">
                  <a:solidFill>
                    <a:schemeClr val="tx1"/>
                  </a:solidFill>
                </a:ln>
                <a:latin typeface="+mj-ea"/>
                <a:ea typeface="+mj-ea"/>
              </a:rPr>
              <a:t>資質能力</a:t>
            </a:r>
          </a:p>
        </p:txBody>
      </p:sp>
      <p:sp>
        <p:nvSpPr>
          <p:cNvPr id="19" name="テキスト ボックス 18"/>
          <p:cNvSpPr txBox="1"/>
          <p:nvPr/>
        </p:nvSpPr>
        <p:spPr>
          <a:xfrm>
            <a:off x="1939336" y="5575940"/>
            <a:ext cx="2646878" cy="461665"/>
          </a:xfrm>
          <a:prstGeom prst="rect">
            <a:avLst/>
          </a:prstGeom>
          <a:noFill/>
        </p:spPr>
        <p:txBody>
          <a:bodyPr wrap="none" rtlCol="0" anchor="ctr" anchorCtr="1">
            <a:spAutoFit/>
          </a:bodyPr>
          <a:lstStyle/>
          <a:p>
            <a:pPr algn="ctr"/>
            <a:r>
              <a:rPr kumimoji="1" lang="ja-JP" altLang="en-US" sz="2400" dirty="0">
                <a:ln w="12700">
                  <a:solidFill>
                    <a:schemeClr val="tx1"/>
                  </a:solidFill>
                </a:ln>
                <a:latin typeface="+mj-ea"/>
                <a:ea typeface="+mj-ea"/>
              </a:rPr>
              <a:t>宮城県教育委員会</a:t>
            </a:r>
          </a:p>
        </p:txBody>
      </p:sp>
      <p:sp>
        <p:nvSpPr>
          <p:cNvPr id="20" name="テキスト ボックス 19"/>
          <p:cNvSpPr txBox="1"/>
          <p:nvPr/>
        </p:nvSpPr>
        <p:spPr>
          <a:xfrm>
            <a:off x="2247116" y="2963032"/>
            <a:ext cx="2031325" cy="461665"/>
          </a:xfrm>
          <a:prstGeom prst="rect">
            <a:avLst/>
          </a:prstGeom>
          <a:noFill/>
        </p:spPr>
        <p:txBody>
          <a:bodyPr wrap="none" rtlCol="0" anchor="ctr" anchorCtr="1">
            <a:spAutoFit/>
          </a:bodyPr>
          <a:lstStyle/>
          <a:p>
            <a:pPr algn="ctr"/>
            <a:r>
              <a:rPr kumimoji="1" lang="en-US" altLang="ja-JP" sz="2400" dirty="0" smtClean="0">
                <a:ln w="12700">
                  <a:solidFill>
                    <a:schemeClr val="tx1"/>
                  </a:solidFill>
                </a:ln>
                <a:latin typeface="+mj-ea"/>
                <a:ea typeface="+mj-ea"/>
              </a:rPr>
              <a:t>【</a:t>
            </a:r>
            <a:r>
              <a:rPr kumimoji="1" lang="ja-JP" altLang="en-US" sz="2400" dirty="0" smtClean="0">
                <a:ln w="12700">
                  <a:solidFill>
                    <a:schemeClr val="tx1"/>
                  </a:solidFill>
                </a:ln>
                <a:latin typeface="+mj-ea"/>
                <a:ea typeface="+mj-ea"/>
              </a:rPr>
              <a:t>栄養教諭</a:t>
            </a:r>
            <a:r>
              <a:rPr kumimoji="1" lang="en-US" altLang="ja-JP" sz="2400" dirty="0">
                <a:ln w="12700">
                  <a:solidFill>
                    <a:schemeClr val="tx1"/>
                  </a:solidFill>
                </a:ln>
                <a:latin typeface="+mj-ea"/>
                <a:ea typeface="+mj-ea"/>
              </a:rPr>
              <a:t>】</a:t>
            </a:r>
            <a:endParaRPr kumimoji="1" lang="ja-JP" altLang="en-US" sz="2400" dirty="0">
              <a:ln w="12700">
                <a:solidFill>
                  <a:schemeClr val="tx1"/>
                </a:solidFill>
              </a:ln>
              <a:latin typeface="+mj-ea"/>
              <a:ea typeface="+mj-ea"/>
            </a:endParaRPr>
          </a:p>
        </p:txBody>
      </p:sp>
      <p:grpSp>
        <p:nvGrpSpPr>
          <p:cNvPr id="6" name="グループ化 5"/>
          <p:cNvGrpSpPr/>
          <p:nvPr/>
        </p:nvGrpSpPr>
        <p:grpSpPr>
          <a:xfrm>
            <a:off x="6550533" y="56388"/>
            <a:ext cx="4805934" cy="6801612"/>
            <a:chOff x="6550533" y="56388"/>
            <a:chExt cx="4805934" cy="6801612"/>
          </a:xfrm>
        </p:grpSpPr>
        <p:pic>
          <p:nvPicPr>
            <p:cNvPr id="3" name="図 2"/>
            <p:cNvPicPr>
              <a:picLocks noChangeAspect="1"/>
            </p:cNvPicPr>
            <p:nvPr/>
          </p:nvPicPr>
          <p:blipFill>
            <a:blip r:embed="rId2"/>
            <a:stretch>
              <a:fillRect/>
            </a:stretch>
          </p:blipFill>
          <p:spPr>
            <a:xfrm>
              <a:off x="6550533" y="56388"/>
              <a:ext cx="4805934" cy="6801612"/>
            </a:xfrm>
            <a:prstGeom prst="rect">
              <a:avLst/>
            </a:prstGeom>
          </p:spPr>
        </p:pic>
        <p:sp>
          <p:nvSpPr>
            <p:cNvPr id="5" name="正方形/長方形 4">
              <a:hlinkClick r:id="rId3" action="ppaction://hlinksldjump"/>
            </p:cNvPr>
            <p:cNvSpPr/>
            <p:nvPr/>
          </p:nvSpPr>
          <p:spPr>
            <a:xfrm>
              <a:off x="6550533" y="242887"/>
              <a:ext cx="4805934" cy="3066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hlinkClick r:id="rId4" action="ppaction://hlinksldjump"/>
            </p:cNvPr>
            <p:cNvSpPr/>
            <p:nvPr/>
          </p:nvSpPr>
          <p:spPr>
            <a:xfrm>
              <a:off x="6550533" y="3308985"/>
              <a:ext cx="4805934" cy="3440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430684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207557" y="6105"/>
            <a:ext cx="5776887" cy="6845791"/>
          </a:xfrm>
          <a:prstGeom prst="rect">
            <a:avLst/>
          </a:prstGeom>
        </p:spPr>
      </p:pic>
      <p:sp>
        <p:nvSpPr>
          <p:cNvPr id="3" name="テキスト ボックス 2">
            <a:hlinkClick r:id="rId3"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2058508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7600" y="0"/>
            <a:ext cx="11116800" cy="522000"/>
          </a:xfrm>
          <a:prstGeom prst="rect">
            <a:avLst/>
          </a:prstGeom>
          <a:gradFill flip="none" rotWithShape="1">
            <a:gsLst>
              <a:gs pos="0">
                <a:schemeClr val="accent2"/>
              </a:gs>
              <a:gs pos="50000">
                <a:schemeClr val="accent2"/>
              </a:gs>
              <a:gs pos="100000">
                <a:schemeClr val="bg1"/>
              </a:gs>
            </a:gsLst>
            <a:lin ang="0" scaled="1"/>
            <a:tileRect/>
          </a:gradFill>
        </p:spPr>
        <p:style>
          <a:lnRef idx="0">
            <a:schemeClr val="accent5"/>
          </a:lnRef>
          <a:fillRef idx="3">
            <a:schemeClr val="accent5"/>
          </a:fillRef>
          <a:effectRef idx="3">
            <a:schemeClr val="accent5"/>
          </a:effectRef>
          <a:fontRef idx="minor">
            <a:schemeClr val="lt1"/>
          </a:fontRef>
        </p:style>
        <p:txBody>
          <a:bodyPr wrap="none" rtlCol="0">
            <a:noAutofit/>
          </a:bodyPr>
          <a:lstStyle/>
          <a:p>
            <a:r>
              <a:rPr lang="ja-JP" altLang="en-US" sz="2800" b="1" kern="100" dirty="0" smtClean="0">
                <a:ea typeface="游ゴシック Light" panose="020B0300000000000000" pitchFamily="50" charset="-128"/>
                <a:cs typeface="Times New Roman" panose="02020603050405020304" pitchFamily="18" charset="0"/>
              </a:rPr>
              <a:t>学校のリーダーとしての基本的な素養</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3" name="表 2"/>
          <p:cNvGraphicFramePr>
            <a:graphicFrameLocks noGrp="1"/>
          </p:cNvGraphicFramePr>
          <p:nvPr>
            <p:extLst>
              <p:ext uri="{D42A27DB-BD31-4B8C-83A1-F6EECF244321}">
                <p14:modId xmlns:p14="http://schemas.microsoft.com/office/powerpoint/2010/main" val="1214755897"/>
              </p:ext>
            </p:extLst>
          </p:nvPr>
        </p:nvGraphicFramePr>
        <p:xfrm>
          <a:off x="159600" y="627380"/>
          <a:ext cx="11803800" cy="4541520"/>
        </p:xfrm>
        <a:graphic>
          <a:graphicData uri="http://schemas.openxmlformats.org/drawingml/2006/table">
            <a:tbl>
              <a:tblPr firstRow="1" firstCol="1" bandRow="1">
                <a:tableStyleId>{5940675A-B579-460E-94D1-54222C63F5DA}</a:tableStyleId>
              </a:tblPr>
              <a:tblGrid>
                <a:gridCol w="3934600">
                  <a:extLst>
                    <a:ext uri="{9D8B030D-6E8A-4147-A177-3AD203B41FA5}">
                      <a16:colId xmlns:a16="http://schemas.microsoft.com/office/drawing/2014/main" val="3859960952"/>
                    </a:ext>
                  </a:extLst>
                </a:gridCol>
                <a:gridCol w="1967300">
                  <a:extLst>
                    <a:ext uri="{9D8B030D-6E8A-4147-A177-3AD203B41FA5}">
                      <a16:colId xmlns:a16="http://schemas.microsoft.com/office/drawing/2014/main" val="4196863204"/>
                    </a:ext>
                  </a:extLst>
                </a:gridCol>
                <a:gridCol w="1967300">
                  <a:extLst>
                    <a:ext uri="{9D8B030D-6E8A-4147-A177-3AD203B41FA5}">
                      <a16:colId xmlns:a16="http://schemas.microsoft.com/office/drawing/2014/main" val="4276793848"/>
                    </a:ext>
                  </a:extLst>
                </a:gridCol>
                <a:gridCol w="3934600">
                  <a:extLst>
                    <a:ext uri="{9D8B030D-6E8A-4147-A177-3AD203B41FA5}">
                      <a16:colId xmlns:a16="http://schemas.microsoft.com/office/drawing/2014/main" val="188750120"/>
                    </a:ext>
                  </a:extLst>
                </a:gridCol>
              </a:tblGrid>
              <a:tr h="0">
                <a:tc gridSpan="2">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第Ⅲ期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【資質充実期】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20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hMerge="1">
                  <a:txBody>
                    <a:bodyPr/>
                    <a:lstStyle/>
                    <a:p>
                      <a:endParaRPr kumimoji="1" lang="ja-JP" altLang="en-US"/>
                    </a:p>
                  </a:txBody>
                  <a:tcPr/>
                </a:tc>
                <a:tc gridSpan="2">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第Ⅳ期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【深化発展期】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21</a:t>
                      </a:r>
                      <a:r>
                        <a:rPr lang="ja-JP" sz="2000" b="1" kern="100" dirty="0">
                          <a:effectLst/>
                          <a:latin typeface="+mj-ea"/>
                          <a:ea typeface="+mj-ea"/>
                          <a:cs typeface="Times New Roman" panose="02020603050405020304" pitchFamily="18" charset="0"/>
                        </a:rPr>
                        <a:t>年目以上</a:t>
                      </a:r>
                      <a:endParaRPr lang="ja-JP" sz="2000" kern="100" dirty="0">
                        <a:effectLst/>
                        <a:latin typeface="+mj-ea"/>
                        <a:ea typeface="+mj-ea"/>
                        <a:cs typeface="Times New Roman" panose="02020603050405020304" pitchFamily="18" charset="0"/>
                      </a:endParaRPr>
                    </a:p>
                  </a:txBody>
                  <a:tcPr anchor="ctr"/>
                </a:tc>
                <a:tc hMerge="1">
                  <a:txBody>
                    <a:bodyPr/>
                    <a:lstStyle/>
                    <a:p>
                      <a:endParaRPr kumimoji="1" lang="ja-JP" altLang="en-US"/>
                    </a:p>
                  </a:txBody>
                  <a:tcPr/>
                </a:tc>
                <a:extLst>
                  <a:ext uri="{0D108BD9-81ED-4DB2-BD59-A6C34878D82A}">
                    <a16:rowId xmlns:a16="http://schemas.microsoft.com/office/drawing/2014/main" val="2262947906"/>
                  </a:ext>
                </a:extLst>
              </a:tr>
              <a:tr h="0">
                <a:tc>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主任・ミドルリーダー層</a:t>
                      </a:r>
                      <a:endParaRPr kumimoji="1" lang="en-US" altLang="ja-JP" sz="2000" b="1" kern="100" dirty="0" smtClean="0">
                        <a:solidFill>
                          <a:schemeClr val="tx1"/>
                        </a:solidFill>
                        <a:effectLst/>
                        <a:latin typeface="+mj-ea"/>
                        <a:ea typeface="+mj-ea"/>
                        <a:cs typeface="Times New Roman" panose="02020603050405020304" pitchFamily="18" charset="0"/>
                      </a:endParaRPr>
                    </a:p>
                  </a:txBody>
                  <a:tcPr anchor="ctr">
                    <a:solidFill>
                      <a:schemeClr val="accent2">
                        <a:lumMod val="20000"/>
                        <a:lumOff val="80000"/>
                      </a:schemeClr>
                    </a:solidFill>
                  </a:tcPr>
                </a:tc>
                <a:tc gridSpan="2">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副校長・教頭</a:t>
                      </a:r>
                      <a:endParaRPr lang="ja-JP" sz="2000" kern="100" dirty="0">
                        <a:effectLst/>
                        <a:latin typeface="+mj-ea"/>
                        <a:ea typeface="+mj-ea"/>
                        <a:cs typeface="Times New Roman" panose="02020603050405020304" pitchFamily="18" charset="0"/>
                      </a:endParaRPr>
                    </a:p>
                  </a:txBody>
                  <a:tcPr anchor="ctr">
                    <a:solidFill>
                      <a:schemeClr val="accent2">
                        <a:lumMod val="40000"/>
                        <a:lumOff val="60000"/>
                      </a:schemeClr>
                    </a:solidFill>
                  </a:tcPr>
                </a:tc>
                <a:tc h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校長</a:t>
                      </a:r>
                      <a:endParaRPr lang="ja-JP" sz="2000" kern="100" dirty="0">
                        <a:effectLst/>
                        <a:latin typeface="+mj-ea"/>
                        <a:ea typeface="+mj-ea"/>
                        <a:cs typeface="Times New Roman" panose="02020603050405020304" pitchFamily="18" charset="0"/>
                      </a:endParaRPr>
                    </a:p>
                  </a:txBody>
                  <a:tcPr anchor="ctr">
                    <a:solidFill>
                      <a:schemeClr val="accent2">
                        <a:lumMod val="60000"/>
                        <a:lumOff val="40000"/>
                      </a:schemeClr>
                    </a:solidFill>
                  </a:tcPr>
                </a:tc>
                <a:extLst>
                  <a:ext uri="{0D108BD9-81ED-4DB2-BD59-A6C34878D82A}">
                    <a16:rowId xmlns:a16="http://schemas.microsoft.com/office/drawing/2014/main" val="961823088"/>
                  </a:ext>
                </a:extLst>
              </a:tr>
              <a:tr h="1047020">
                <a:tc>
                  <a:txBody>
                    <a:bodyPr/>
                    <a:lstStyle/>
                    <a:p>
                      <a:pPr algn="l">
                        <a:lnSpc>
                          <a:spcPct val="100000"/>
                        </a:lnSpc>
                        <a:spcAft>
                          <a:spcPts val="0"/>
                        </a:spcAft>
                      </a:pPr>
                      <a:r>
                        <a:rPr kumimoji="1" lang="ja-JP" altLang="en-US" sz="2000" b="0" kern="100" dirty="0" smtClean="0">
                          <a:solidFill>
                            <a:schemeClr val="tx1"/>
                          </a:solidFill>
                          <a:effectLst/>
                          <a:latin typeface="+mj-ea"/>
                          <a:ea typeface="+mj-ea"/>
                          <a:cs typeface="Times New Roman" panose="02020603050405020304" pitchFamily="18" charset="0"/>
                        </a:rPr>
                        <a:t>活力ある学校運営に参画するための企画調整力と実践力を養う。</a:t>
                      </a:r>
                      <a:endParaRPr kumimoji="1" lang="en-US" altLang="ja-JP" sz="2000" b="0" kern="100" dirty="0" smtClean="0">
                        <a:solidFill>
                          <a:schemeClr val="tx1"/>
                        </a:solidFill>
                        <a:effectLst/>
                        <a:latin typeface="+mj-ea"/>
                        <a:ea typeface="+mj-ea"/>
                        <a:cs typeface="Times New Roman" panose="02020603050405020304" pitchFamily="18" charset="0"/>
                      </a:endParaRPr>
                    </a:p>
                  </a:txBody>
                  <a:tcPr>
                    <a:solidFill>
                      <a:schemeClr val="accent2">
                        <a:lumMod val="20000"/>
                        <a:lumOff val="80000"/>
                      </a:schemeClr>
                    </a:solidFill>
                  </a:tcPr>
                </a:tc>
                <a:tc gridSpan="2">
                  <a:txBody>
                    <a:bodyPr/>
                    <a:lstStyle/>
                    <a:p>
                      <a:pPr algn="l">
                        <a:lnSpc>
                          <a:spcPct val="100000"/>
                        </a:lnSpc>
                        <a:spcAft>
                          <a:spcPts val="0"/>
                        </a:spcAft>
                      </a:pPr>
                      <a:r>
                        <a:rPr lang="ja-JP" altLang="en-US" sz="2000" b="0" kern="100" dirty="0" smtClean="0">
                          <a:effectLst/>
                          <a:latin typeface="+mj-ea"/>
                          <a:ea typeface="+mj-ea"/>
                          <a:cs typeface="Times New Roman" panose="02020603050405020304" pitchFamily="18" charset="0"/>
                        </a:rPr>
                        <a:t>学校経営・運営の補佐及び助言者としての力量を向上させる。</a:t>
                      </a:r>
                      <a:endParaRPr lang="ja-JP" sz="2000" b="0" kern="100" dirty="0">
                        <a:effectLst/>
                        <a:latin typeface="+mj-ea"/>
                        <a:ea typeface="+mj-ea"/>
                        <a:cs typeface="Times New Roman" panose="02020603050405020304" pitchFamily="18" charset="0"/>
                      </a:endParaRPr>
                    </a:p>
                  </a:txBody>
                  <a:tcPr>
                    <a:solidFill>
                      <a:schemeClr val="accent2">
                        <a:lumMod val="40000"/>
                        <a:lumOff val="60000"/>
                      </a:schemeClr>
                    </a:solidFill>
                  </a:tcPr>
                </a:tc>
                <a:tc hMerge="1">
                  <a:txBody>
                    <a:bodyPr/>
                    <a:lstStyle/>
                    <a:p>
                      <a:endParaRPr kumimoji="1" lang="ja-JP" altLang="en-US"/>
                    </a:p>
                  </a:txBody>
                  <a:tcPr/>
                </a:tc>
                <a:tc>
                  <a:txBody>
                    <a:bodyPr/>
                    <a:lstStyle/>
                    <a:p>
                      <a:pPr algn="l">
                        <a:lnSpc>
                          <a:spcPct val="100000"/>
                        </a:lnSpc>
                        <a:spcAft>
                          <a:spcPts val="0"/>
                        </a:spcAft>
                      </a:pPr>
                      <a:r>
                        <a:rPr lang="ja-JP" altLang="en-US" sz="2000" b="0" kern="100" dirty="0" smtClean="0">
                          <a:effectLst/>
                          <a:latin typeface="+mj-ea"/>
                          <a:ea typeface="+mj-ea"/>
                          <a:cs typeface="Times New Roman" panose="02020603050405020304" pitchFamily="18" charset="0"/>
                        </a:rPr>
                        <a:t>学校経営・運営の責任者としてのリーダーシップを発揮すべく、指導者及び校長としての力量を向上させる。</a:t>
                      </a:r>
                      <a:endParaRPr lang="ja-JP" sz="2000" b="0" kern="100" dirty="0">
                        <a:effectLst/>
                        <a:latin typeface="+mj-ea"/>
                        <a:ea typeface="+mj-ea"/>
                        <a:cs typeface="Times New Roman" panose="02020603050405020304" pitchFamily="18" charset="0"/>
                      </a:endParaRPr>
                    </a:p>
                  </a:txBody>
                  <a:tcPr>
                    <a:solidFill>
                      <a:schemeClr val="accent2">
                        <a:lumMod val="60000"/>
                        <a:lumOff val="40000"/>
                      </a:schemeClr>
                    </a:solidFill>
                  </a:tcPr>
                </a:tc>
                <a:extLst>
                  <a:ext uri="{0D108BD9-81ED-4DB2-BD59-A6C34878D82A}">
                    <a16:rowId xmlns:a16="http://schemas.microsoft.com/office/drawing/2014/main" val="1555336247"/>
                  </a:ext>
                </a:extLst>
              </a:tr>
              <a:tr h="152400">
                <a:tc gridSpan="4">
                  <a:txBody>
                    <a:bodyPr/>
                    <a:lstStyle/>
                    <a:p>
                      <a:pPr algn="just">
                        <a:lnSpc>
                          <a:spcPct val="100000"/>
                        </a:lnSpc>
                        <a:spcAft>
                          <a:spcPts val="0"/>
                        </a:spcAft>
                      </a:pPr>
                      <a:r>
                        <a:rPr lang="ja-JP" sz="2400" kern="100" dirty="0" smtClean="0">
                          <a:effectLst/>
                          <a:latin typeface="+mj-ea"/>
                          <a:ea typeface="+mj-ea"/>
                          <a:cs typeface="Times New Roman" panose="02020603050405020304" pitchFamily="18" charset="0"/>
                        </a:rPr>
                        <a:t>確固たる教育への理想・教育観</a:t>
                      </a:r>
                      <a:endParaRPr lang="ja-JP" sz="2400" kern="100" dirty="0">
                        <a:effectLst/>
                        <a:latin typeface="+mj-ea"/>
                        <a:ea typeface="+mj-ea"/>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endParaRPr kumimoji="1" lang="ja-JP" altLang="en-US"/>
                    </a:p>
                  </a:txBody>
                  <a:tcPr/>
                </a:tc>
                <a:tc hMerge="1">
                  <a:txBody>
                    <a:bodyPr/>
                    <a:lstStyle/>
                    <a:p>
                      <a:pPr algn="just">
                        <a:lnSpc>
                          <a:spcPts val="900"/>
                        </a:lnSpc>
                        <a:spcAft>
                          <a:spcPts val="0"/>
                        </a:spcAft>
                      </a:pPr>
                      <a:endParaRPr lang="ja-JP" sz="20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72849563"/>
                  </a:ext>
                </a:extLst>
              </a:tr>
              <a:tr h="0">
                <a:tc gridSpan="4">
                  <a:txBody>
                    <a:bodyPr/>
                    <a:lstStyle/>
                    <a:p>
                      <a:pPr algn="just">
                        <a:lnSpc>
                          <a:spcPct val="100000"/>
                        </a:lnSpc>
                        <a:spcAft>
                          <a:spcPts val="0"/>
                        </a:spcAft>
                      </a:pPr>
                      <a:r>
                        <a:rPr lang="ja-JP" sz="2400" kern="100" dirty="0">
                          <a:effectLst/>
                          <a:latin typeface="+mj-ea"/>
                          <a:ea typeface="+mj-ea"/>
                          <a:cs typeface="Times New Roman" panose="02020603050405020304" pitchFamily="18" charset="0"/>
                        </a:rPr>
                        <a:t>豊かな人間性・</a:t>
                      </a:r>
                      <a:r>
                        <a:rPr lang="ja-JP" sz="2400" kern="100" dirty="0" smtClean="0">
                          <a:effectLst/>
                          <a:latin typeface="+mj-ea"/>
                          <a:ea typeface="+mj-ea"/>
                          <a:cs typeface="Times New Roman" panose="02020603050405020304" pitchFamily="18" charset="0"/>
                        </a:rPr>
                        <a:t>品格</a:t>
                      </a:r>
                      <a:endParaRPr lang="ja-JP" sz="2400" kern="100" dirty="0">
                        <a:effectLst/>
                        <a:latin typeface="+mj-ea"/>
                        <a:ea typeface="+mj-ea"/>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endParaRPr kumimoji="1" lang="ja-JP" altLang="en-US"/>
                    </a:p>
                  </a:txBody>
                  <a:tcPr/>
                </a:tc>
                <a:tc hMerge="1">
                  <a:txBody>
                    <a:bodyPr/>
                    <a:lstStyle/>
                    <a:p>
                      <a:pPr algn="just">
                        <a:lnSpc>
                          <a:spcPts val="900"/>
                        </a:lnSpc>
                        <a:spcAft>
                          <a:spcPts val="0"/>
                        </a:spcAft>
                      </a:pPr>
                      <a:endParaRPr lang="ja-JP" sz="20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212830427"/>
                  </a:ext>
                </a:extLst>
              </a:tr>
              <a:tr h="144780">
                <a:tc>
                  <a:txBody>
                    <a:bodyPr/>
                    <a:lstStyle/>
                    <a:p>
                      <a:pPr algn="just">
                        <a:lnSpc>
                          <a:spcPct val="100000"/>
                        </a:lnSpc>
                        <a:spcAft>
                          <a:spcPts val="0"/>
                        </a:spcAft>
                      </a:pPr>
                      <a:r>
                        <a:rPr lang="ja-JP" sz="2400" kern="100" dirty="0">
                          <a:effectLst/>
                          <a:latin typeface="+mj-ea"/>
                          <a:ea typeface="+mj-ea"/>
                          <a:cs typeface="Times New Roman" panose="02020603050405020304" pitchFamily="18" charset="0"/>
                        </a:rPr>
                        <a:t>学校を支える職としての使命感</a:t>
                      </a:r>
                    </a:p>
                  </a:txBody>
                  <a:tcPr marL="68580" marR="68580" marT="0" marB="0"/>
                </a:tc>
                <a:tc gridSpan="2">
                  <a:txBody>
                    <a:bodyPr/>
                    <a:lstStyle/>
                    <a:p>
                      <a:pPr algn="just">
                        <a:lnSpc>
                          <a:spcPct val="100000"/>
                        </a:lnSpc>
                        <a:spcAft>
                          <a:spcPts val="0"/>
                        </a:spcAft>
                      </a:pPr>
                      <a:r>
                        <a:rPr lang="ja-JP" sz="2400" kern="100" dirty="0" smtClean="0">
                          <a:effectLst/>
                          <a:latin typeface="+mj-ea"/>
                          <a:ea typeface="+mj-ea"/>
                          <a:cs typeface="Times New Roman" panose="02020603050405020304" pitchFamily="18" charset="0"/>
                        </a:rPr>
                        <a:t>教頭</a:t>
                      </a:r>
                      <a:r>
                        <a:rPr lang="en-US" altLang="ja-JP" sz="2400" kern="100" dirty="0" smtClean="0">
                          <a:effectLst/>
                          <a:latin typeface="+mj-ea"/>
                          <a:ea typeface="+mj-ea"/>
                          <a:cs typeface="Times New Roman" panose="02020603050405020304" pitchFamily="18" charset="0"/>
                        </a:rPr>
                        <a:t>(</a:t>
                      </a:r>
                      <a:r>
                        <a:rPr lang="ja-JP" sz="2400" kern="100" dirty="0" smtClean="0">
                          <a:effectLst/>
                          <a:latin typeface="+mj-ea"/>
                          <a:ea typeface="+mj-ea"/>
                          <a:cs typeface="Times New Roman" panose="02020603050405020304" pitchFamily="18" charset="0"/>
                        </a:rPr>
                        <a:t>副校長</a:t>
                      </a:r>
                      <a:r>
                        <a:rPr lang="en-US" altLang="ja-JP" sz="2400" kern="100" dirty="0" smtClean="0">
                          <a:effectLst/>
                          <a:latin typeface="+mj-ea"/>
                          <a:ea typeface="+mj-ea"/>
                          <a:cs typeface="Times New Roman" panose="02020603050405020304" pitchFamily="18" charset="0"/>
                        </a:rPr>
                        <a:t>)</a:t>
                      </a:r>
                      <a:r>
                        <a:rPr lang="ja-JP" sz="2400" kern="100" dirty="0" smtClean="0">
                          <a:effectLst/>
                          <a:latin typeface="+mj-ea"/>
                          <a:ea typeface="+mj-ea"/>
                          <a:cs typeface="Times New Roman" panose="02020603050405020304" pitchFamily="18" charset="0"/>
                        </a:rPr>
                        <a:t>と</a:t>
                      </a:r>
                      <a:r>
                        <a:rPr lang="ja-JP" sz="2400" kern="100" dirty="0">
                          <a:effectLst/>
                          <a:latin typeface="+mj-ea"/>
                          <a:ea typeface="+mj-ea"/>
                          <a:cs typeface="Times New Roman" panose="02020603050405020304" pitchFamily="18" charset="0"/>
                        </a:rPr>
                        <a:t>しての使命感</a:t>
                      </a:r>
                    </a:p>
                  </a:txBody>
                  <a:tcPr marL="68580" marR="68580" marT="0" marB="0"/>
                </a:tc>
                <a:tc hMerge="1">
                  <a:txBody>
                    <a:bodyPr/>
                    <a:lstStyle/>
                    <a:p>
                      <a:pPr algn="just">
                        <a:lnSpc>
                          <a:spcPct val="100000"/>
                        </a:lnSpc>
                        <a:spcAft>
                          <a:spcPts val="0"/>
                        </a:spcAft>
                      </a:pPr>
                      <a:endParaRPr lang="ja-JP" sz="2000" kern="100" dirty="0">
                        <a:effectLst/>
                        <a:latin typeface="+mj-ea"/>
                        <a:ea typeface="+mj-ea"/>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2400" kern="100" dirty="0">
                          <a:effectLst/>
                          <a:latin typeface="+mj-ea"/>
                          <a:ea typeface="+mj-ea"/>
                          <a:cs typeface="Times New Roman" panose="02020603050405020304" pitchFamily="18" charset="0"/>
                        </a:rPr>
                        <a:t>校長としての使命感と最終的な責任を負う</a:t>
                      </a:r>
                      <a:r>
                        <a:rPr lang="ja-JP" sz="2400" kern="100" dirty="0" smtClean="0">
                          <a:effectLst/>
                          <a:latin typeface="+mj-ea"/>
                          <a:ea typeface="+mj-ea"/>
                          <a:cs typeface="Times New Roman" panose="02020603050405020304" pitchFamily="18" charset="0"/>
                        </a:rPr>
                        <a:t>覚悟</a:t>
                      </a:r>
                      <a:endParaRPr lang="ja-JP" sz="24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787536360"/>
                  </a:ext>
                </a:extLst>
              </a:tr>
              <a:tr h="282480">
                <a:tc gridSpan="4">
                  <a:txBody>
                    <a:bodyPr/>
                    <a:lstStyle/>
                    <a:p>
                      <a:pPr algn="just">
                        <a:lnSpc>
                          <a:spcPct val="100000"/>
                        </a:lnSpc>
                        <a:spcAft>
                          <a:spcPts val="0"/>
                        </a:spcAft>
                      </a:pPr>
                      <a:r>
                        <a:rPr lang="ja-JP" sz="2400" kern="100" dirty="0">
                          <a:effectLst/>
                          <a:latin typeface="+mj-ea"/>
                          <a:ea typeface="+mj-ea"/>
                          <a:cs typeface="Times New Roman" panose="02020603050405020304" pitchFamily="18" charset="0"/>
                        </a:rPr>
                        <a:t>課題意識と学校改善の</a:t>
                      </a:r>
                      <a:r>
                        <a:rPr lang="ja-JP" sz="2400" kern="100" dirty="0" smtClean="0">
                          <a:effectLst/>
                          <a:latin typeface="+mj-ea"/>
                          <a:ea typeface="+mj-ea"/>
                          <a:cs typeface="Times New Roman" panose="02020603050405020304" pitchFamily="18" charset="0"/>
                        </a:rPr>
                        <a:t>意思</a:t>
                      </a:r>
                      <a:endParaRPr lang="ja-JP" sz="2400" kern="100" dirty="0">
                        <a:effectLst/>
                        <a:latin typeface="+mj-ea"/>
                        <a:ea typeface="+mj-ea"/>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endParaRPr kumimoji="1" lang="ja-JP" altLang="en-US"/>
                    </a:p>
                  </a:txBody>
                  <a:tcPr/>
                </a:tc>
                <a:tc hMerge="1">
                  <a:txBody>
                    <a:bodyPr/>
                    <a:lstStyle/>
                    <a:p>
                      <a:pPr algn="just">
                        <a:lnSpc>
                          <a:spcPts val="900"/>
                        </a:lnSpc>
                        <a:spcAft>
                          <a:spcPts val="0"/>
                        </a:spcAft>
                      </a:pPr>
                      <a:endParaRPr lang="ja-JP" sz="20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1828719094"/>
                  </a:ext>
                </a:extLst>
              </a:tr>
            </a:tbl>
          </a:graphicData>
        </a:graphic>
      </p:graphicFrame>
      <p:sp>
        <p:nvSpPr>
          <p:cNvPr id="4" name="テキスト ボックス 3">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109085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7600" y="0"/>
            <a:ext cx="11116800" cy="522000"/>
          </a:xfrm>
          <a:prstGeom prst="rect">
            <a:avLst/>
          </a:prstGeom>
          <a:gradFill flip="none" rotWithShape="1">
            <a:gsLst>
              <a:gs pos="0">
                <a:schemeClr val="accent2"/>
              </a:gs>
              <a:gs pos="50000">
                <a:schemeClr val="accent2"/>
              </a:gs>
              <a:gs pos="100000">
                <a:schemeClr val="bg1"/>
              </a:gs>
            </a:gsLst>
            <a:lin ang="0" scaled="1"/>
            <a:tileRect/>
          </a:gradFill>
        </p:spPr>
        <p:style>
          <a:lnRef idx="0">
            <a:schemeClr val="accent5"/>
          </a:lnRef>
          <a:fillRef idx="3">
            <a:schemeClr val="accent5"/>
          </a:fillRef>
          <a:effectRef idx="3">
            <a:schemeClr val="accent5"/>
          </a:effectRef>
          <a:fontRef idx="minor">
            <a:schemeClr val="lt1"/>
          </a:fontRef>
        </p:style>
        <p:txBody>
          <a:bodyPr wrap="none" rtlCol="0">
            <a:noAutofit/>
          </a:bodyPr>
          <a:lstStyle/>
          <a:p>
            <a:r>
              <a:rPr lang="ja-JP" altLang="en-US" sz="2800" b="1" kern="100" dirty="0" smtClean="0">
                <a:ea typeface="游ゴシック Light" panose="020B0300000000000000" pitchFamily="50" charset="-128"/>
                <a:cs typeface="Times New Roman" panose="02020603050405020304" pitchFamily="18" charset="0"/>
              </a:rPr>
              <a:t>学校経営能力</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3" name="表 2"/>
          <p:cNvGraphicFramePr>
            <a:graphicFrameLocks noGrp="1"/>
          </p:cNvGraphicFramePr>
          <p:nvPr>
            <p:extLst>
              <p:ext uri="{D42A27DB-BD31-4B8C-83A1-F6EECF244321}">
                <p14:modId xmlns:p14="http://schemas.microsoft.com/office/powerpoint/2010/main" val="644243474"/>
              </p:ext>
            </p:extLst>
          </p:nvPr>
        </p:nvGraphicFramePr>
        <p:xfrm>
          <a:off x="159600" y="649700"/>
          <a:ext cx="11803800" cy="5760720"/>
        </p:xfrm>
        <a:graphic>
          <a:graphicData uri="http://schemas.openxmlformats.org/drawingml/2006/table">
            <a:tbl>
              <a:tblPr firstRow="1" firstCol="1" bandRow="1">
                <a:tableStyleId>{5940675A-B579-460E-94D1-54222C63F5DA}</a:tableStyleId>
              </a:tblPr>
              <a:tblGrid>
                <a:gridCol w="3934600">
                  <a:extLst>
                    <a:ext uri="{9D8B030D-6E8A-4147-A177-3AD203B41FA5}">
                      <a16:colId xmlns:a16="http://schemas.microsoft.com/office/drawing/2014/main" val="3859960952"/>
                    </a:ext>
                  </a:extLst>
                </a:gridCol>
                <a:gridCol w="1967300">
                  <a:extLst>
                    <a:ext uri="{9D8B030D-6E8A-4147-A177-3AD203B41FA5}">
                      <a16:colId xmlns:a16="http://schemas.microsoft.com/office/drawing/2014/main" val="4196863204"/>
                    </a:ext>
                  </a:extLst>
                </a:gridCol>
                <a:gridCol w="1967300">
                  <a:extLst>
                    <a:ext uri="{9D8B030D-6E8A-4147-A177-3AD203B41FA5}">
                      <a16:colId xmlns:a16="http://schemas.microsoft.com/office/drawing/2014/main" val="4276793848"/>
                    </a:ext>
                  </a:extLst>
                </a:gridCol>
                <a:gridCol w="3934600">
                  <a:extLst>
                    <a:ext uri="{9D8B030D-6E8A-4147-A177-3AD203B41FA5}">
                      <a16:colId xmlns:a16="http://schemas.microsoft.com/office/drawing/2014/main" val="188750120"/>
                    </a:ext>
                  </a:extLst>
                </a:gridCol>
              </a:tblGrid>
              <a:tr h="0">
                <a:tc gridSpan="2">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第Ⅲ期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【資質充実期】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20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hMerge="1">
                  <a:txBody>
                    <a:bodyPr/>
                    <a:lstStyle/>
                    <a:p>
                      <a:endParaRPr kumimoji="1" lang="ja-JP" altLang="en-US"/>
                    </a:p>
                  </a:txBody>
                  <a:tcPr/>
                </a:tc>
                <a:tc gridSpan="2">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第Ⅳ期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【深化発展期】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21</a:t>
                      </a:r>
                      <a:r>
                        <a:rPr lang="ja-JP" sz="2000" b="1" kern="100" dirty="0">
                          <a:effectLst/>
                          <a:latin typeface="+mj-ea"/>
                          <a:ea typeface="+mj-ea"/>
                          <a:cs typeface="Times New Roman" panose="02020603050405020304" pitchFamily="18" charset="0"/>
                        </a:rPr>
                        <a:t>年目以上</a:t>
                      </a:r>
                      <a:endParaRPr lang="ja-JP" sz="2000" kern="100" dirty="0">
                        <a:effectLst/>
                        <a:latin typeface="+mj-ea"/>
                        <a:ea typeface="+mj-ea"/>
                        <a:cs typeface="Times New Roman" panose="02020603050405020304" pitchFamily="18" charset="0"/>
                      </a:endParaRPr>
                    </a:p>
                  </a:txBody>
                  <a:tcPr anchor="ctr"/>
                </a:tc>
                <a:tc hMerge="1">
                  <a:txBody>
                    <a:bodyPr/>
                    <a:lstStyle/>
                    <a:p>
                      <a:endParaRPr kumimoji="1" lang="ja-JP" altLang="en-US"/>
                    </a:p>
                  </a:txBody>
                  <a:tcPr/>
                </a:tc>
                <a:extLst>
                  <a:ext uri="{0D108BD9-81ED-4DB2-BD59-A6C34878D82A}">
                    <a16:rowId xmlns:a16="http://schemas.microsoft.com/office/drawing/2014/main" val="2262947906"/>
                  </a:ext>
                </a:extLst>
              </a:tr>
              <a:tr h="0">
                <a:tc>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主任・ミドルリーダー層</a:t>
                      </a:r>
                      <a:endParaRPr kumimoji="1" lang="en-US" altLang="ja-JP" sz="2000" b="1" kern="100" dirty="0" smtClean="0">
                        <a:solidFill>
                          <a:schemeClr val="tx1"/>
                        </a:solidFill>
                        <a:effectLst/>
                        <a:latin typeface="+mj-ea"/>
                        <a:ea typeface="+mj-ea"/>
                        <a:cs typeface="Times New Roman" panose="02020603050405020304" pitchFamily="18" charset="0"/>
                      </a:endParaRPr>
                    </a:p>
                  </a:txBody>
                  <a:tcPr anchor="ctr">
                    <a:solidFill>
                      <a:schemeClr val="accent2">
                        <a:lumMod val="20000"/>
                        <a:lumOff val="80000"/>
                      </a:schemeClr>
                    </a:solidFill>
                  </a:tcPr>
                </a:tc>
                <a:tc gridSpan="2">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副校長・教頭</a:t>
                      </a:r>
                      <a:endParaRPr lang="ja-JP" sz="2000" kern="100" dirty="0">
                        <a:effectLst/>
                        <a:latin typeface="+mj-ea"/>
                        <a:ea typeface="+mj-ea"/>
                        <a:cs typeface="Times New Roman" panose="02020603050405020304" pitchFamily="18" charset="0"/>
                      </a:endParaRPr>
                    </a:p>
                  </a:txBody>
                  <a:tcPr anchor="ctr">
                    <a:solidFill>
                      <a:schemeClr val="accent2">
                        <a:lumMod val="40000"/>
                        <a:lumOff val="60000"/>
                      </a:schemeClr>
                    </a:solidFill>
                  </a:tcPr>
                </a:tc>
                <a:tc h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校長</a:t>
                      </a:r>
                      <a:endParaRPr lang="ja-JP" sz="2000" kern="100" dirty="0">
                        <a:effectLst/>
                        <a:latin typeface="+mj-ea"/>
                        <a:ea typeface="+mj-ea"/>
                        <a:cs typeface="Times New Roman" panose="02020603050405020304" pitchFamily="18" charset="0"/>
                      </a:endParaRPr>
                    </a:p>
                  </a:txBody>
                  <a:tcPr anchor="ctr">
                    <a:solidFill>
                      <a:schemeClr val="accent2">
                        <a:lumMod val="60000"/>
                        <a:lumOff val="40000"/>
                      </a:schemeClr>
                    </a:solidFill>
                  </a:tcPr>
                </a:tc>
                <a:extLst>
                  <a:ext uri="{0D108BD9-81ED-4DB2-BD59-A6C34878D82A}">
                    <a16:rowId xmlns:a16="http://schemas.microsoft.com/office/drawing/2014/main" val="961823088"/>
                  </a:ext>
                </a:extLst>
              </a:tr>
              <a:tr h="0">
                <a:tc>
                  <a:txBody>
                    <a:bodyPr/>
                    <a:lstStyle/>
                    <a:p>
                      <a:pPr algn="l">
                        <a:lnSpc>
                          <a:spcPct val="100000"/>
                        </a:lnSpc>
                        <a:spcAft>
                          <a:spcPts val="0"/>
                        </a:spcAft>
                      </a:pPr>
                      <a:r>
                        <a:rPr kumimoji="1" lang="ja-JP" altLang="en-US" sz="2000" b="0" kern="100" dirty="0" smtClean="0">
                          <a:solidFill>
                            <a:schemeClr val="tx1"/>
                          </a:solidFill>
                          <a:effectLst/>
                          <a:latin typeface="+mj-ea"/>
                          <a:ea typeface="+mj-ea"/>
                          <a:cs typeface="Times New Roman" panose="02020603050405020304" pitchFamily="18" charset="0"/>
                        </a:rPr>
                        <a:t>活力ある学校運営に参画するための企画調整力と実践力を養う。</a:t>
                      </a:r>
                      <a:endParaRPr kumimoji="1" lang="en-US" altLang="ja-JP" sz="2000" b="0" kern="100" dirty="0" smtClean="0">
                        <a:solidFill>
                          <a:schemeClr val="tx1"/>
                        </a:solidFill>
                        <a:effectLst/>
                        <a:latin typeface="+mj-ea"/>
                        <a:ea typeface="+mj-ea"/>
                        <a:cs typeface="Times New Roman" panose="02020603050405020304" pitchFamily="18" charset="0"/>
                      </a:endParaRPr>
                    </a:p>
                  </a:txBody>
                  <a:tcPr>
                    <a:solidFill>
                      <a:schemeClr val="accent2">
                        <a:lumMod val="20000"/>
                        <a:lumOff val="80000"/>
                      </a:schemeClr>
                    </a:solidFill>
                  </a:tcPr>
                </a:tc>
                <a:tc gridSpan="2">
                  <a:txBody>
                    <a:bodyPr/>
                    <a:lstStyle/>
                    <a:p>
                      <a:pPr algn="l">
                        <a:lnSpc>
                          <a:spcPct val="100000"/>
                        </a:lnSpc>
                        <a:spcAft>
                          <a:spcPts val="0"/>
                        </a:spcAft>
                      </a:pPr>
                      <a:r>
                        <a:rPr lang="ja-JP" altLang="en-US" sz="2000" b="0" kern="100" dirty="0" smtClean="0">
                          <a:effectLst/>
                          <a:latin typeface="+mj-ea"/>
                          <a:ea typeface="+mj-ea"/>
                          <a:cs typeface="Times New Roman" panose="02020603050405020304" pitchFamily="18" charset="0"/>
                        </a:rPr>
                        <a:t>学校経営・運営の補佐及び助言者としての力量を向上させる。</a:t>
                      </a:r>
                      <a:endParaRPr lang="ja-JP" sz="2000" b="0" kern="100" dirty="0">
                        <a:effectLst/>
                        <a:latin typeface="+mj-ea"/>
                        <a:ea typeface="+mj-ea"/>
                        <a:cs typeface="Times New Roman" panose="02020603050405020304" pitchFamily="18" charset="0"/>
                      </a:endParaRPr>
                    </a:p>
                  </a:txBody>
                  <a:tcPr>
                    <a:solidFill>
                      <a:schemeClr val="accent2">
                        <a:lumMod val="40000"/>
                        <a:lumOff val="60000"/>
                      </a:schemeClr>
                    </a:solidFill>
                  </a:tcPr>
                </a:tc>
                <a:tc hMerge="1">
                  <a:txBody>
                    <a:bodyPr/>
                    <a:lstStyle/>
                    <a:p>
                      <a:endParaRPr kumimoji="1" lang="ja-JP" altLang="en-US"/>
                    </a:p>
                  </a:txBody>
                  <a:tcPr/>
                </a:tc>
                <a:tc>
                  <a:txBody>
                    <a:bodyPr/>
                    <a:lstStyle/>
                    <a:p>
                      <a:pPr algn="l">
                        <a:lnSpc>
                          <a:spcPct val="100000"/>
                        </a:lnSpc>
                        <a:spcAft>
                          <a:spcPts val="0"/>
                        </a:spcAft>
                      </a:pPr>
                      <a:r>
                        <a:rPr lang="ja-JP" altLang="en-US" sz="2000" b="0" kern="100" dirty="0" smtClean="0">
                          <a:effectLst/>
                          <a:latin typeface="+mj-ea"/>
                          <a:ea typeface="+mj-ea"/>
                          <a:cs typeface="Times New Roman" panose="02020603050405020304" pitchFamily="18" charset="0"/>
                        </a:rPr>
                        <a:t>学校経営・運営の責任者としてのリーダーシップを発揮すべく、指導者及び校長としての力量を向上させる。</a:t>
                      </a:r>
                      <a:endParaRPr lang="ja-JP" sz="2000" b="0" kern="100" dirty="0">
                        <a:effectLst/>
                        <a:latin typeface="+mj-ea"/>
                        <a:ea typeface="+mj-ea"/>
                        <a:cs typeface="Times New Roman" panose="02020603050405020304" pitchFamily="18" charset="0"/>
                      </a:endParaRPr>
                    </a:p>
                  </a:txBody>
                  <a:tcPr>
                    <a:solidFill>
                      <a:schemeClr val="accent2">
                        <a:lumMod val="60000"/>
                        <a:lumOff val="40000"/>
                      </a:schemeClr>
                    </a:solidFill>
                  </a:tcPr>
                </a:tc>
                <a:extLst>
                  <a:ext uri="{0D108BD9-81ED-4DB2-BD59-A6C34878D82A}">
                    <a16:rowId xmlns:a16="http://schemas.microsoft.com/office/drawing/2014/main" val="1555336247"/>
                  </a:ext>
                </a:extLst>
              </a:tr>
              <a:tr h="396000">
                <a:tc>
                  <a:txBody>
                    <a:bodyPr/>
                    <a:lstStyle/>
                    <a:p>
                      <a:pPr algn="just">
                        <a:lnSpc>
                          <a:spcPct val="100000"/>
                        </a:lnSpc>
                        <a:spcAft>
                          <a:spcPts val="0"/>
                        </a:spcAft>
                      </a:pPr>
                      <a:r>
                        <a:rPr lang="ja-JP" sz="2000" kern="100" dirty="0" smtClean="0">
                          <a:effectLst/>
                          <a:latin typeface="+mj-ea"/>
                          <a:ea typeface="+mj-ea"/>
                          <a:cs typeface="Times New Roman" panose="02020603050405020304" pitchFamily="18" charset="0"/>
                        </a:rPr>
                        <a:t>学校ビジョン・経営計画の具現化に向けた教職員のリード</a:t>
                      </a:r>
                      <a:endParaRPr lang="ja-JP" sz="2000" kern="100" dirty="0">
                        <a:effectLst/>
                        <a:latin typeface="+mj-ea"/>
                        <a:ea typeface="+mj-ea"/>
                        <a:cs typeface="Times New Roman" panose="02020603050405020304" pitchFamily="18" charset="0"/>
                      </a:endParaRPr>
                    </a:p>
                  </a:txBody>
                  <a:tcPr marL="68580" marR="68580" marT="0" marB="0"/>
                </a:tc>
                <a:tc gridSpan="2">
                  <a:txBody>
                    <a:bodyPr/>
                    <a:lstStyle/>
                    <a:p>
                      <a:pPr algn="just">
                        <a:lnSpc>
                          <a:spcPct val="100000"/>
                        </a:lnSpc>
                        <a:spcAft>
                          <a:spcPts val="0"/>
                        </a:spcAft>
                      </a:pPr>
                      <a:r>
                        <a:rPr lang="ja-JP" altLang="en-US" sz="2000" kern="100" smtClean="0">
                          <a:effectLst/>
                          <a:latin typeface="+mj-ea"/>
                          <a:ea typeface="+mj-ea"/>
                          <a:cs typeface="Times New Roman" panose="02020603050405020304" pitchFamily="18" charset="0"/>
                        </a:rPr>
                        <a:t>学校ビジョン・経営計画策定への積極的な関与と地域等との共有・運営の補佐</a:t>
                      </a:r>
                      <a:endParaRPr lang="ja-JP" sz="2000" kern="100" dirty="0">
                        <a:effectLst/>
                        <a:latin typeface="+mj-ea"/>
                        <a:ea typeface="+mj-ea"/>
                        <a:cs typeface="Times New Roman" panose="02020603050405020304" pitchFamily="18" charset="0"/>
                      </a:endParaRPr>
                    </a:p>
                  </a:txBody>
                  <a:tcPr marL="68580" marR="68580" marT="0" marB="0"/>
                </a:tc>
                <a:tc hMerge="1">
                  <a:txBody>
                    <a:bodyPr/>
                    <a:lstStyle/>
                    <a:p>
                      <a:endParaRPr kumimoji="1" lang="ja-JP" altLang="en-US"/>
                    </a:p>
                  </a:txBody>
                  <a:tcPr/>
                </a:tc>
                <a:tc>
                  <a:txBody>
                    <a:bodyPr/>
                    <a:lstStyle/>
                    <a:p>
                      <a:pPr algn="just">
                        <a:lnSpc>
                          <a:spcPct val="100000"/>
                        </a:lnSpc>
                        <a:spcAft>
                          <a:spcPts val="0"/>
                        </a:spcAft>
                      </a:pPr>
                      <a:r>
                        <a:rPr lang="ja-JP" altLang="en-US" sz="2000" kern="100" smtClean="0">
                          <a:effectLst/>
                          <a:latin typeface="+mj-ea"/>
                          <a:ea typeface="+mj-ea"/>
                          <a:cs typeface="Times New Roman" panose="02020603050405020304" pitchFamily="18" charset="0"/>
                        </a:rPr>
                        <a:t>学校ビジョン・経営計画の策定と地域等との共有・運営</a:t>
                      </a:r>
                      <a:endParaRPr lang="ja-JP" sz="20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72849563"/>
                  </a:ext>
                </a:extLst>
              </a:tr>
              <a:tr h="396000">
                <a:tc>
                  <a:txBody>
                    <a:bodyPr/>
                    <a:lstStyle/>
                    <a:p>
                      <a:pPr algn="just">
                        <a:lnSpc>
                          <a:spcPct val="100000"/>
                        </a:lnSpc>
                        <a:spcAft>
                          <a:spcPts val="0"/>
                        </a:spcAft>
                      </a:pPr>
                      <a:r>
                        <a:rPr lang="ja-JP" sz="2000" kern="100" dirty="0" smtClean="0">
                          <a:effectLst/>
                          <a:latin typeface="+mj-ea"/>
                          <a:ea typeface="+mj-ea"/>
                          <a:cs typeface="Times New Roman" panose="02020603050405020304" pitchFamily="18" charset="0"/>
                        </a:rPr>
                        <a:t>的確な情報把握</a:t>
                      </a:r>
                      <a:endParaRPr lang="ja-JP" sz="2000" kern="100" dirty="0">
                        <a:effectLst/>
                        <a:latin typeface="+mj-ea"/>
                        <a:ea typeface="+mj-ea"/>
                        <a:cs typeface="Times New Roman" panose="02020603050405020304" pitchFamily="18" charset="0"/>
                      </a:endParaRPr>
                    </a:p>
                  </a:txBody>
                  <a:tcPr marL="68580" marR="68580" marT="0" marB="0"/>
                </a:tc>
                <a:tc gridSpan="2">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的確な情報把握と教育実践への活用への補佐</a:t>
                      </a:r>
                      <a:endParaRPr lang="ja-JP" sz="2000" kern="100" dirty="0">
                        <a:effectLst/>
                        <a:latin typeface="+mj-ea"/>
                        <a:ea typeface="+mj-ea"/>
                        <a:cs typeface="Times New Roman" panose="02020603050405020304" pitchFamily="18" charset="0"/>
                      </a:endParaRPr>
                    </a:p>
                  </a:txBody>
                  <a:tcPr marL="68580" marR="68580" marT="0" marB="0"/>
                </a:tc>
                <a:tc hMerge="1">
                  <a:txBody>
                    <a:bodyPr/>
                    <a:lstStyle/>
                    <a:p>
                      <a:endParaRPr kumimoji="1" lang="ja-JP" altLang="en-US"/>
                    </a:p>
                  </a:txBody>
                  <a:tcPr/>
                </a:tc>
                <a:tc>
                  <a:txBody>
                    <a:bodyPr/>
                    <a:lstStyle/>
                    <a:p>
                      <a:pPr algn="just">
                        <a:lnSpc>
                          <a:spcPct val="100000"/>
                        </a:lnSpc>
                        <a:spcAft>
                          <a:spcPts val="0"/>
                        </a:spcAft>
                      </a:pPr>
                      <a:r>
                        <a:rPr lang="ja-JP" altLang="en-US" sz="2000" kern="100" smtClean="0">
                          <a:effectLst/>
                          <a:latin typeface="+mj-ea"/>
                          <a:ea typeface="+mj-ea"/>
                          <a:cs typeface="Times New Roman" panose="02020603050405020304" pitchFamily="18" charset="0"/>
                        </a:rPr>
                        <a:t>的確な情報把握・分析と教育実践への活用</a:t>
                      </a:r>
                      <a:endParaRPr lang="ja-JP" sz="20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212830427"/>
                  </a:ext>
                </a:extLst>
              </a:tr>
              <a:tr h="0">
                <a:tc>
                  <a:txBody>
                    <a:bodyPr/>
                    <a:lstStyle/>
                    <a:p>
                      <a:pPr algn="just">
                        <a:lnSpc>
                          <a:spcPct val="100000"/>
                        </a:lnSpc>
                        <a:spcAft>
                          <a:spcPts val="0"/>
                        </a:spcAft>
                      </a:pPr>
                      <a:r>
                        <a:rPr lang="ja-JP" sz="2000" kern="100" dirty="0" smtClean="0">
                          <a:effectLst/>
                          <a:latin typeface="+mj-ea"/>
                          <a:ea typeface="+mj-ea"/>
                          <a:cs typeface="Times New Roman" panose="02020603050405020304" pitchFamily="18" charset="0"/>
                        </a:rPr>
                        <a:t>風通しの良い職場環境づくりの支援と教職員の能力・適性把握・適切な助言</a:t>
                      </a:r>
                      <a:endParaRPr lang="ja-JP" sz="2000" kern="100" dirty="0">
                        <a:effectLst/>
                        <a:latin typeface="+mj-ea"/>
                        <a:ea typeface="+mj-ea"/>
                        <a:cs typeface="Times New Roman" panose="02020603050405020304" pitchFamily="18" charset="0"/>
                      </a:endParaRPr>
                    </a:p>
                  </a:txBody>
                  <a:tcPr marL="68580" marR="68580" marT="0" marB="0"/>
                </a:tc>
                <a:tc gridSpan="2">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風通しの良い職場環境づくりと教職員の能力・適性把握・適切な助言・指導</a:t>
                      </a:r>
                      <a:endParaRPr lang="ja-JP" sz="2000" kern="100" dirty="0">
                        <a:effectLst/>
                        <a:latin typeface="+mj-ea"/>
                        <a:ea typeface="+mj-ea"/>
                        <a:cs typeface="Times New Roman" panose="02020603050405020304" pitchFamily="18" charset="0"/>
                      </a:endParaRPr>
                    </a:p>
                  </a:txBody>
                  <a:tcPr marL="68580" marR="68580" marT="0" marB="0"/>
                </a:tc>
                <a:tc hMerge="1">
                  <a:txBody>
                    <a:bodyPr/>
                    <a:lstStyle/>
                    <a:p>
                      <a:pPr algn="just">
                        <a:lnSpc>
                          <a:spcPct val="100000"/>
                        </a:lnSpc>
                        <a:spcAft>
                          <a:spcPts val="0"/>
                        </a:spcAft>
                      </a:pPr>
                      <a:endParaRPr lang="ja-JP" sz="2000" kern="100" dirty="0">
                        <a:effectLst/>
                        <a:latin typeface="+mj-ea"/>
                        <a:ea typeface="+mj-ea"/>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altLang="en-US" sz="2000" kern="100" smtClean="0">
                          <a:effectLst/>
                          <a:latin typeface="+mj-ea"/>
                          <a:ea typeface="+mj-ea"/>
                          <a:cs typeface="Times New Roman" panose="02020603050405020304" pitchFamily="18" charset="0"/>
                        </a:rPr>
                        <a:t>風通しの良い職場環境づくりと教職員の能力・適性を把握した組織体制の構築</a:t>
                      </a:r>
                      <a:endParaRPr lang="ja-JP" sz="20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787536360"/>
                  </a:ext>
                </a:extLst>
              </a:tr>
              <a:tr h="396000">
                <a:tc>
                  <a:txBody>
                    <a:bodyPr/>
                    <a:lstStyle/>
                    <a:p>
                      <a:pPr algn="just">
                        <a:lnSpc>
                          <a:spcPct val="100000"/>
                        </a:lnSpc>
                        <a:spcAft>
                          <a:spcPts val="0"/>
                        </a:spcAft>
                      </a:pPr>
                      <a:r>
                        <a:rPr lang="ja-JP" sz="2000" kern="100" smtClean="0">
                          <a:effectLst/>
                          <a:latin typeface="+mj-ea"/>
                          <a:ea typeface="+mj-ea"/>
                          <a:cs typeface="Times New Roman" panose="02020603050405020304" pitchFamily="18" charset="0"/>
                        </a:rPr>
                        <a:t>学校の適切な組織化・運用の視点</a:t>
                      </a:r>
                      <a:endParaRPr lang="ja-JP" sz="2000" kern="100" dirty="0">
                        <a:effectLst/>
                        <a:latin typeface="+mj-ea"/>
                        <a:ea typeface="+mj-ea"/>
                        <a:cs typeface="Times New Roman" panose="02020603050405020304" pitchFamily="18" charset="0"/>
                      </a:endParaRPr>
                    </a:p>
                  </a:txBody>
                  <a:tcPr marL="68580" marR="68580" marT="0" marB="0"/>
                </a:tc>
                <a:tc gridSpan="2">
                  <a:txBody>
                    <a:bodyPr/>
                    <a:lstStyle/>
                    <a:p>
                      <a:pPr algn="just">
                        <a:lnSpc>
                          <a:spcPct val="100000"/>
                        </a:lnSpc>
                        <a:spcAft>
                          <a:spcPts val="0"/>
                        </a:spcAft>
                      </a:pPr>
                      <a:r>
                        <a:rPr lang="ja-JP" altLang="en-US" sz="2000" kern="100" smtClean="0">
                          <a:effectLst/>
                          <a:latin typeface="+mj-ea"/>
                          <a:ea typeface="+mj-ea"/>
                          <a:cs typeface="Times New Roman" panose="02020603050405020304" pitchFamily="18" charset="0"/>
                        </a:rPr>
                        <a:t>学校の適切な組織化・運用と効率的・効果的な学校経営の補佐</a:t>
                      </a:r>
                      <a:endParaRPr lang="ja-JP" sz="2000" kern="100" dirty="0">
                        <a:effectLst/>
                        <a:latin typeface="+mj-ea"/>
                        <a:ea typeface="+mj-ea"/>
                        <a:cs typeface="Times New Roman" panose="02020603050405020304" pitchFamily="18" charset="0"/>
                      </a:endParaRPr>
                    </a:p>
                  </a:txBody>
                  <a:tcPr marL="68580" marR="68580" marT="0" marB="0"/>
                </a:tc>
                <a:tc hMerge="1">
                  <a:txBody>
                    <a:bodyPr/>
                    <a:lstStyle/>
                    <a:p>
                      <a:endParaRPr kumimoji="1" lang="ja-JP" altLang="en-US" dirty="0"/>
                    </a:p>
                  </a:txBody>
                  <a:tcPr/>
                </a:tc>
                <a:tc>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学校の適切な組織化・運用と効率的効果的な学校経営</a:t>
                      </a:r>
                      <a:endParaRPr lang="ja-JP" sz="20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1828719094"/>
                  </a:ext>
                </a:extLst>
              </a:tr>
            </a:tbl>
          </a:graphicData>
        </a:graphic>
      </p:graphicFrame>
      <p:sp>
        <p:nvSpPr>
          <p:cNvPr id="4" name="テキスト ボックス 3">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4062756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7600" y="0"/>
            <a:ext cx="11116800" cy="522000"/>
          </a:xfrm>
          <a:prstGeom prst="rect">
            <a:avLst/>
          </a:prstGeom>
          <a:gradFill flip="none" rotWithShape="1">
            <a:gsLst>
              <a:gs pos="0">
                <a:schemeClr val="accent2"/>
              </a:gs>
              <a:gs pos="50000">
                <a:schemeClr val="accent2"/>
              </a:gs>
              <a:gs pos="100000">
                <a:schemeClr val="bg1"/>
              </a:gs>
            </a:gsLst>
            <a:lin ang="0" scaled="1"/>
            <a:tileRect/>
          </a:gradFill>
        </p:spPr>
        <p:style>
          <a:lnRef idx="0">
            <a:schemeClr val="accent5"/>
          </a:lnRef>
          <a:fillRef idx="3">
            <a:schemeClr val="accent5"/>
          </a:fillRef>
          <a:effectRef idx="3">
            <a:schemeClr val="accent5"/>
          </a:effectRef>
          <a:fontRef idx="minor">
            <a:schemeClr val="lt1"/>
          </a:fontRef>
        </p:style>
        <p:txBody>
          <a:bodyPr wrap="none" rtlCol="0">
            <a:noAutofit/>
          </a:bodyPr>
          <a:lstStyle/>
          <a:p>
            <a:r>
              <a:rPr lang="ja-JP" altLang="en-US" sz="2800" b="1" kern="100" dirty="0" smtClean="0">
                <a:ea typeface="游ゴシック Light" panose="020B0300000000000000" pitchFamily="50" charset="-128"/>
                <a:cs typeface="Times New Roman" panose="02020603050405020304" pitchFamily="18" charset="0"/>
              </a:rPr>
              <a:t>組織管理運営能力</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3" name="表 2"/>
          <p:cNvGraphicFramePr>
            <a:graphicFrameLocks noGrp="1"/>
          </p:cNvGraphicFramePr>
          <p:nvPr>
            <p:extLst>
              <p:ext uri="{D42A27DB-BD31-4B8C-83A1-F6EECF244321}">
                <p14:modId xmlns:p14="http://schemas.microsoft.com/office/powerpoint/2010/main" val="1895154853"/>
              </p:ext>
            </p:extLst>
          </p:nvPr>
        </p:nvGraphicFramePr>
        <p:xfrm>
          <a:off x="159600" y="649700"/>
          <a:ext cx="11803800" cy="5730240"/>
        </p:xfrm>
        <a:graphic>
          <a:graphicData uri="http://schemas.openxmlformats.org/drawingml/2006/table">
            <a:tbl>
              <a:tblPr firstRow="1" firstCol="1" bandRow="1">
                <a:tableStyleId>{5940675A-B579-460E-94D1-54222C63F5DA}</a:tableStyleId>
              </a:tblPr>
              <a:tblGrid>
                <a:gridCol w="3934600">
                  <a:extLst>
                    <a:ext uri="{9D8B030D-6E8A-4147-A177-3AD203B41FA5}">
                      <a16:colId xmlns:a16="http://schemas.microsoft.com/office/drawing/2014/main" val="3859960952"/>
                    </a:ext>
                  </a:extLst>
                </a:gridCol>
                <a:gridCol w="1967300">
                  <a:extLst>
                    <a:ext uri="{9D8B030D-6E8A-4147-A177-3AD203B41FA5}">
                      <a16:colId xmlns:a16="http://schemas.microsoft.com/office/drawing/2014/main" val="4196863204"/>
                    </a:ext>
                  </a:extLst>
                </a:gridCol>
                <a:gridCol w="1967300">
                  <a:extLst>
                    <a:ext uri="{9D8B030D-6E8A-4147-A177-3AD203B41FA5}">
                      <a16:colId xmlns:a16="http://schemas.microsoft.com/office/drawing/2014/main" val="4276793848"/>
                    </a:ext>
                  </a:extLst>
                </a:gridCol>
                <a:gridCol w="3934600">
                  <a:extLst>
                    <a:ext uri="{9D8B030D-6E8A-4147-A177-3AD203B41FA5}">
                      <a16:colId xmlns:a16="http://schemas.microsoft.com/office/drawing/2014/main" val="188750120"/>
                    </a:ext>
                  </a:extLst>
                </a:gridCol>
              </a:tblGrid>
              <a:tr h="0">
                <a:tc gridSpan="2">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第Ⅲ期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【資質充実期】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20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hMerge="1">
                  <a:txBody>
                    <a:bodyPr/>
                    <a:lstStyle/>
                    <a:p>
                      <a:endParaRPr kumimoji="1" lang="ja-JP" altLang="en-US"/>
                    </a:p>
                  </a:txBody>
                  <a:tcPr/>
                </a:tc>
                <a:tc gridSpan="2">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第Ⅳ期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【深化発展期】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21</a:t>
                      </a:r>
                      <a:r>
                        <a:rPr lang="ja-JP" sz="2000" b="1" kern="100" dirty="0">
                          <a:effectLst/>
                          <a:latin typeface="+mj-ea"/>
                          <a:ea typeface="+mj-ea"/>
                          <a:cs typeface="Times New Roman" panose="02020603050405020304" pitchFamily="18" charset="0"/>
                        </a:rPr>
                        <a:t>年目以上</a:t>
                      </a:r>
                      <a:endParaRPr lang="ja-JP" sz="2000" kern="100" dirty="0">
                        <a:effectLst/>
                        <a:latin typeface="+mj-ea"/>
                        <a:ea typeface="+mj-ea"/>
                        <a:cs typeface="Times New Roman" panose="02020603050405020304" pitchFamily="18" charset="0"/>
                      </a:endParaRPr>
                    </a:p>
                  </a:txBody>
                  <a:tcPr anchor="ctr"/>
                </a:tc>
                <a:tc hMerge="1">
                  <a:txBody>
                    <a:bodyPr/>
                    <a:lstStyle/>
                    <a:p>
                      <a:endParaRPr kumimoji="1" lang="ja-JP" altLang="en-US"/>
                    </a:p>
                  </a:txBody>
                  <a:tcPr/>
                </a:tc>
                <a:extLst>
                  <a:ext uri="{0D108BD9-81ED-4DB2-BD59-A6C34878D82A}">
                    <a16:rowId xmlns:a16="http://schemas.microsoft.com/office/drawing/2014/main" val="2262947906"/>
                  </a:ext>
                </a:extLst>
              </a:tr>
              <a:tr h="0">
                <a:tc>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主任・ミドルリーダー層</a:t>
                      </a:r>
                      <a:endParaRPr kumimoji="1" lang="en-US" altLang="ja-JP" sz="2000" b="1" kern="100" dirty="0" smtClean="0">
                        <a:solidFill>
                          <a:schemeClr val="tx1"/>
                        </a:solidFill>
                        <a:effectLst/>
                        <a:latin typeface="+mj-ea"/>
                        <a:ea typeface="+mj-ea"/>
                        <a:cs typeface="Times New Roman" panose="02020603050405020304" pitchFamily="18" charset="0"/>
                      </a:endParaRPr>
                    </a:p>
                  </a:txBody>
                  <a:tcPr anchor="ctr">
                    <a:solidFill>
                      <a:schemeClr val="accent2">
                        <a:lumMod val="20000"/>
                        <a:lumOff val="80000"/>
                      </a:schemeClr>
                    </a:solidFill>
                  </a:tcPr>
                </a:tc>
                <a:tc gridSpan="2">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副校長・教頭</a:t>
                      </a:r>
                      <a:endParaRPr lang="ja-JP" sz="2000" kern="100" dirty="0">
                        <a:effectLst/>
                        <a:latin typeface="+mj-ea"/>
                        <a:ea typeface="+mj-ea"/>
                        <a:cs typeface="Times New Roman" panose="02020603050405020304" pitchFamily="18" charset="0"/>
                      </a:endParaRPr>
                    </a:p>
                  </a:txBody>
                  <a:tcPr anchor="ctr">
                    <a:solidFill>
                      <a:schemeClr val="accent2">
                        <a:lumMod val="40000"/>
                        <a:lumOff val="60000"/>
                      </a:schemeClr>
                    </a:solidFill>
                  </a:tcPr>
                </a:tc>
                <a:tc h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校長</a:t>
                      </a:r>
                      <a:endParaRPr lang="ja-JP" sz="2000" kern="100" dirty="0">
                        <a:effectLst/>
                        <a:latin typeface="+mj-ea"/>
                        <a:ea typeface="+mj-ea"/>
                        <a:cs typeface="Times New Roman" panose="02020603050405020304" pitchFamily="18" charset="0"/>
                      </a:endParaRPr>
                    </a:p>
                  </a:txBody>
                  <a:tcPr anchor="ctr">
                    <a:solidFill>
                      <a:schemeClr val="accent2">
                        <a:lumMod val="60000"/>
                        <a:lumOff val="40000"/>
                      </a:schemeClr>
                    </a:solidFill>
                  </a:tcPr>
                </a:tc>
                <a:extLst>
                  <a:ext uri="{0D108BD9-81ED-4DB2-BD59-A6C34878D82A}">
                    <a16:rowId xmlns:a16="http://schemas.microsoft.com/office/drawing/2014/main" val="961823088"/>
                  </a:ext>
                </a:extLst>
              </a:tr>
              <a:tr h="0">
                <a:tc>
                  <a:txBody>
                    <a:bodyPr/>
                    <a:lstStyle/>
                    <a:p>
                      <a:pPr algn="l">
                        <a:lnSpc>
                          <a:spcPct val="100000"/>
                        </a:lnSpc>
                        <a:spcAft>
                          <a:spcPts val="0"/>
                        </a:spcAft>
                      </a:pPr>
                      <a:r>
                        <a:rPr kumimoji="1" lang="ja-JP" altLang="en-US" sz="2000" b="0" kern="100" dirty="0" smtClean="0">
                          <a:solidFill>
                            <a:schemeClr val="tx1"/>
                          </a:solidFill>
                          <a:effectLst/>
                          <a:latin typeface="+mj-ea"/>
                          <a:ea typeface="+mj-ea"/>
                          <a:cs typeface="Times New Roman" panose="02020603050405020304" pitchFamily="18" charset="0"/>
                        </a:rPr>
                        <a:t>活力ある学校運営に参画するための企画調整力と実践力を養う。</a:t>
                      </a:r>
                      <a:endParaRPr kumimoji="1" lang="en-US" altLang="ja-JP" sz="2000" b="0" kern="100" dirty="0" smtClean="0">
                        <a:solidFill>
                          <a:schemeClr val="tx1"/>
                        </a:solidFill>
                        <a:effectLst/>
                        <a:latin typeface="+mj-ea"/>
                        <a:ea typeface="+mj-ea"/>
                        <a:cs typeface="Times New Roman" panose="02020603050405020304" pitchFamily="18" charset="0"/>
                      </a:endParaRPr>
                    </a:p>
                  </a:txBody>
                  <a:tcPr>
                    <a:solidFill>
                      <a:schemeClr val="accent2">
                        <a:lumMod val="20000"/>
                        <a:lumOff val="80000"/>
                      </a:schemeClr>
                    </a:solidFill>
                  </a:tcPr>
                </a:tc>
                <a:tc gridSpan="2">
                  <a:txBody>
                    <a:bodyPr/>
                    <a:lstStyle/>
                    <a:p>
                      <a:pPr algn="l">
                        <a:lnSpc>
                          <a:spcPct val="100000"/>
                        </a:lnSpc>
                        <a:spcAft>
                          <a:spcPts val="0"/>
                        </a:spcAft>
                      </a:pPr>
                      <a:r>
                        <a:rPr lang="ja-JP" altLang="en-US" sz="2000" b="0" kern="100" dirty="0" smtClean="0">
                          <a:effectLst/>
                          <a:latin typeface="+mj-ea"/>
                          <a:ea typeface="+mj-ea"/>
                          <a:cs typeface="Times New Roman" panose="02020603050405020304" pitchFamily="18" charset="0"/>
                        </a:rPr>
                        <a:t>学校経営・運営の補佐及び助言者としての力量を向上させる。</a:t>
                      </a:r>
                      <a:endParaRPr lang="ja-JP" sz="2000" b="0" kern="100" dirty="0">
                        <a:effectLst/>
                        <a:latin typeface="+mj-ea"/>
                        <a:ea typeface="+mj-ea"/>
                        <a:cs typeface="Times New Roman" panose="02020603050405020304" pitchFamily="18" charset="0"/>
                      </a:endParaRPr>
                    </a:p>
                  </a:txBody>
                  <a:tcPr>
                    <a:solidFill>
                      <a:schemeClr val="accent2">
                        <a:lumMod val="40000"/>
                        <a:lumOff val="60000"/>
                      </a:schemeClr>
                    </a:solidFill>
                  </a:tcPr>
                </a:tc>
                <a:tc hMerge="1">
                  <a:txBody>
                    <a:bodyPr/>
                    <a:lstStyle/>
                    <a:p>
                      <a:endParaRPr kumimoji="1" lang="ja-JP" altLang="en-US"/>
                    </a:p>
                  </a:txBody>
                  <a:tcPr/>
                </a:tc>
                <a:tc>
                  <a:txBody>
                    <a:bodyPr/>
                    <a:lstStyle/>
                    <a:p>
                      <a:pPr algn="l">
                        <a:lnSpc>
                          <a:spcPct val="100000"/>
                        </a:lnSpc>
                        <a:spcAft>
                          <a:spcPts val="0"/>
                        </a:spcAft>
                      </a:pPr>
                      <a:r>
                        <a:rPr lang="ja-JP" altLang="en-US" sz="2000" b="0" kern="100" dirty="0" smtClean="0">
                          <a:effectLst/>
                          <a:latin typeface="+mj-ea"/>
                          <a:ea typeface="+mj-ea"/>
                          <a:cs typeface="Times New Roman" panose="02020603050405020304" pitchFamily="18" charset="0"/>
                        </a:rPr>
                        <a:t>学校経営・運営の責任者としてのリーダーシップを発揮すべく、指導者及び校長としての力量を向上させる。</a:t>
                      </a:r>
                      <a:endParaRPr lang="ja-JP" sz="2000" b="0" kern="100" dirty="0">
                        <a:effectLst/>
                        <a:latin typeface="+mj-ea"/>
                        <a:ea typeface="+mj-ea"/>
                        <a:cs typeface="Times New Roman" panose="02020603050405020304" pitchFamily="18" charset="0"/>
                      </a:endParaRPr>
                    </a:p>
                  </a:txBody>
                  <a:tcPr>
                    <a:solidFill>
                      <a:schemeClr val="accent2">
                        <a:lumMod val="60000"/>
                        <a:lumOff val="40000"/>
                      </a:schemeClr>
                    </a:solidFill>
                  </a:tcPr>
                </a:tc>
                <a:extLst>
                  <a:ext uri="{0D108BD9-81ED-4DB2-BD59-A6C34878D82A}">
                    <a16:rowId xmlns:a16="http://schemas.microsoft.com/office/drawing/2014/main" val="1555336247"/>
                  </a:ext>
                </a:extLst>
              </a:tr>
              <a:tr h="0">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適切な危機管理の補佐</a:t>
                      </a:r>
                    </a:p>
                  </a:txBody>
                  <a:tcPr marL="68580" marR="68580" marT="0" marB="0"/>
                </a:tc>
                <a:tc gridSpan="3">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適切な危機管理</a:t>
                      </a:r>
                    </a:p>
                  </a:txBody>
                  <a:tcPr marL="68580" marR="68580" marT="0" marB="0"/>
                </a:tc>
                <a:tc hMerge="1">
                  <a:txBody>
                    <a:bodyPr/>
                    <a:lstStyle/>
                    <a:p>
                      <a:endParaRPr kumimoji="1" lang="ja-JP" altLang="en-US"/>
                    </a:p>
                  </a:txBody>
                  <a:tcPr/>
                </a:tc>
                <a:tc hMerge="1">
                  <a:txBody>
                    <a:bodyPr/>
                    <a:lstStyle/>
                    <a:p>
                      <a:pPr algn="just">
                        <a:lnSpc>
                          <a:spcPct val="100000"/>
                        </a:lnSpc>
                        <a:spcAft>
                          <a:spcPts val="0"/>
                        </a:spcAft>
                      </a:pPr>
                      <a:endParaRPr lang="ja-JP" sz="18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72849563"/>
                  </a:ext>
                </a:extLst>
              </a:tr>
              <a:tr h="396000">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服務規律の遵守と教職員の手本</a:t>
                      </a:r>
                    </a:p>
                  </a:txBody>
                  <a:tcPr marL="68580" marR="68580" marT="0" marB="0"/>
                </a:tc>
                <a:tc gridSpan="2">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服務規律徹底のための助言・指導と率先した</a:t>
                      </a:r>
                      <a:r>
                        <a:rPr lang="ja-JP" sz="1800" kern="100" dirty="0" smtClean="0">
                          <a:effectLst/>
                          <a:latin typeface="+mj-ea"/>
                          <a:ea typeface="+mj-ea"/>
                          <a:cs typeface="Times New Roman" panose="02020603050405020304" pitchFamily="18" charset="0"/>
                        </a:rPr>
                        <a:t>模範</a:t>
                      </a:r>
                      <a:r>
                        <a:rPr lang="ja-JP" sz="1800" kern="100" dirty="0">
                          <a:effectLst/>
                          <a:latin typeface="+mj-ea"/>
                          <a:ea typeface="+mj-ea"/>
                          <a:cs typeface="Times New Roman" panose="02020603050405020304" pitchFamily="18" charset="0"/>
                        </a:rPr>
                        <a:t> </a:t>
                      </a:r>
                    </a:p>
                  </a:txBody>
                  <a:tcPr marL="68580" marR="68580" marT="0" marB="0"/>
                </a:tc>
                <a:tc hMerge="1">
                  <a:txBody>
                    <a:bodyPr/>
                    <a:lstStyle/>
                    <a:p>
                      <a:pPr algn="just">
                        <a:spcAft>
                          <a:spcPts val="0"/>
                        </a:spcAft>
                      </a:pP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0" marT="0" marB="0" anchor="ctr"/>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服務規律徹底のための指導監督と率先した模範</a:t>
                      </a:r>
                    </a:p>
                  </a:txBody>
                  <a:tcPr marL="68580" marR="68580" marT="0" marB="0"/>
                </a:tc>
                <a:extLst>
                  <a:ext uri="{0D108BD9-81ED-4DB2-BD59-A6C34878D82A}">
                    <a16:rowId xmlns:a16="http://schemas.microsoft.com/office/drawing/2014/main" val="2212830427"/>
                  </a:ext>
                </a:extLst>
              </a:tr>
              <a:tr h="0">
                <a:tc>
                  <a:txBody>
                    <a:bodyPr/>
                    <a:lstStyle/>
                    <a:p>
                      <a:pPr algn="just">
                        <a:lnSpc>
                          <a:spcPct val="100000"/>
                        </a:lnSpc>
                        <a:spcAft>
                          <a:spcPts val="0"/>
                        </a:spcAft>
                      </a:pPr>
                      <a:r>
                        <a:rPr lang="ja-JP" sz="1800" kern="100">
                          <a:effectLst/>
                          <a:latin typeface="+mj-ea"/>
                          <a:ea typeface="+mj-ea"/>
                          <a:cs typeface="Times New Roman" panose="02020603050405020304" pitchFamily="18" charset="0"/>
                        </a:rPr>
                        <a:t>心身の健康の保持増進に向けた環境づくり</a:t>
                      </a:r>
                    </a:p>
                  </a:txBody>
                  <a:tcPr marL="68580" marR="68580" marT="0" marB="0"/>
                </a:tc>
                <a:tc gridSpan="2">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心身の健康の保持増進に関する情報の共有と組織的な</a:t>
                      </a:r>
                      <a:r>
                        <a:rPr lang="ja-JP" sz="1800" kern="100" dirty="0" smtClean="0">
                          <a:effectLst/>
                          <a:latin typeface="+mj-ea"/>
                          <a:ea typeface="+mj-ea"/>
                          <a:cs typeface="Times New Roman" panose="02020603050405020304" pitchFamily="18" charset="0"/>
                        </a:rPr>
                        <a:t>対応</a:t>
                      </a:r>
                      <a:endParaRPr lang="ja-JP" sz="1800" kern="100" dirty="0">
                        <a:effectLst/>
                        <a:latin typeface="+mj-ea"/>
                        <a:ea typeface="+mj-ea"/>
                        <a:cs typeface="Times New Roman" panose="02020603050405020304" pitchFamily="18" charset="0"/>
                      </a:endParaRPr>
                    </a:p>
                  </a:txBody>
                  <a:tcPr marL="68580" marR="68580" marT="0" marB="0"/>
                </a:tc>
                <a:tc hMerge="1">
                  <a:txBody>
                    <a:bodyPr/>
                    <a:lstStyle/>
                    <a:p>
                      <a:pPr algn="just">
                        <a:spcAft>
                          <a:spcPts val="0"/>
                        </a:spcAft>
                      </a:pP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0" marT="0" marB="0" anchor="ctr"/>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心身の健康の保持増進に関する組織的な対応</a:t>
                      </a:r>
                    </a:p>
                  </a:txBody>
                  <a:tcPr marL="68580" marR="68580" marT="0" marB="0"/>
                </a:tc>
                <a:extLst>
                  <a:ext uri="{0D108BD9-81ED-4DB2-BD59-A6C34878D82A}">
                    <a16:rowId xmlns:a16="http://schemas.microsoft.com/office/drawing/2014/main" val="2787536360"/>
                  </a:ext>
                </a:extLst>
              </a:tr>
              <a:tr h="396000">
                <a:tc>
                  <a:txBody>
                    <a:bodyPr/>
                    <a:lstStyle/>
                    <a:p>
                      <a:pPr algn="just">
                        <a:lnSpc>
                          <a:spcPct val="100000"/>
                        </a:lnSpc>
                        <a:spcAft>
                          <a:spcPts val="0"/>
                        </a:spcAft>
                      </a:pPr>
                      <a:r>
                        <a:rPr lang="ja-JP" sz="1800" kern="100">
                          <a:effectLst/>
                          <a:latin typeface="+mj-ea"/>
                          <a:ea typeface="+mj-ea"/>
                          <a:cs typeface="Times New Roman" panose="02020603050405020304" pitchFamily="18" charset="0"/>
                        </a:rPr>
                        <a:t>教育課程編成への主体的な参画と授業実践等への適切な助言</a:t>
                      </a:r>
                    </a:p>
                  </a:txBody>
                  <a:tcPr marL="68580" marR="68580" marT="0" marB="0"/>
                </a:tc>
                <a:tc gridSpan="2">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実情に応じた教育課程編成の補佐と授業実践等への適切な助言・</a:t>
                      </a:r>
                      <a:r>
                        <a:rPr lang="ja-JP" sz="1800" kern="100" dirty="0" smtClean="0">
                          <a:effectLst/>
                          <a:latin typeface="+mj-ea"/>
                          <a:ea typeface="+mj-ea"/>
                          <a:cs typeface="Times New Roman" panose="02020603050405020304" pitchFamily="18" charset="0"/>
                        </a:rPr>
                        <a:t>指導</a:t>
                      </a:r>
                      <a:endParaRPr lang="ja-JP" sz="1800" kern="100" dirty="0">
                        <a:effectLst/>
                        <a:latin typeface="+mj-ea"/>
                        <a:ea typeface="+mj-ea"/>
                        <a:cs typeface="Times New Roman" panose="02020603050405020304" pitchFamily="18" charset="0"/>
                      </a:endParaRPr>
                    </a:p>
                  </a:txBody>
                  <a:tcPr marL="68580" marR="68580" marT="0" marB="0"/>
                </a:tc>
                <a:tc hMerge="1">
                  <a:txBody>
                    <a:bodyPr/>
                    <a:lstStyle/>
                    <a:p>
                      <a:pPr algn="just">
                        <a:spcAft>
                          <a:spcPts val="0"/>
                        </a:spcAft>
                      </a:pP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0" marT="0" marB="0" anchor="ctr"/>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実情に応じた教育課程編成と授業実践等への適切な助言・指導</a:t>
                      </a:r>
                    </a:p>
                  </a:txBody>
                  <a:tcPr marL="68580" marR="68580" marT="0" marB="0"/>
                </a:tc>
                <a:extLst>
                  <a:ext uri="{0D108BD9-81ED-4DB2-BD59-A6C34878D82A}">
                    <a16:rowId xmlns:a16="http://schemas.microsoft.com/office/drawing/2014/main" val="1828719094"/>
                  </a:ext>
                </a:extLst>
              </a:tr>
              <a:tr h="396000">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文書・会計管理の適切な実施への助言</a:t>
                      </a:r>
                    </a:p>
                  </a:txBody>
                  <a:tcPr marL="68580" marR="68580" marT="0" marB="0"/>
                </a:tc>
                <a:tc gridSpan="2">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学校事務管理への適切な助言・</a:t>
                      </a:r>
                      <a:r>
                        <a:rPr lang="ja-JP" sz="1800" kern="100" dirty="0" smtClean="0">
                          <a:effectLst/>
                          <a:latin typeface="+mj-ea"/>
                          <a:ea typeface="+mj-ea"/>
                          <a:cs typeface="Times New Roman" panose="02020603050405020304" pitchFamily="18" charset="0"/>
                        </a:rPr>
                        <a:t>指導</a:t>
                      </a:r>
                      <a:endParaRPr lang="ja-JP" sz="1800" kern="100" dirty="0">
                        <a:effectLst/>
                        <a:latin typeface="+mj-ea"/>
                        <a:ea typeface="+mj-ea"/>
                        <a:cs typeface="Times New Roman" panose="02020603050405020304" pitchFamily="18" charset="0"/>
                      </a:endParaRPr>
                    </a:p>
                  </a:txBody>
                  <a:tcPr marL="68580" marR="68580" marT="0" marB="0"/>
                </a:tc>
                <a:tc hMerge="1">
                  <a:txBody>
                    <a:bodyPr/>
                    <a:lstStyle/>
                    <a:p>
                      <a:pPr algn="just">
                        <a:spcAft>
                          <a:spcPts val="0"/>
                        </a:spcAft>
                      </a:pP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0" marT="0" marB="0" anchor="ctr"/>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適切な学校事務管理</a:t>
                      </a:r>
                    </a:p>
                  </a:txBody>
                  <a:tcPr marL="68580" marR="68580" marT="0" marB="0"/>
                </a:tc>
                <a:extLst>
                  <a:ext uri="{0D108BD9-81ED-4DB2-BD59-A6C34878D82A}">
                    <a16:rowId xmlns:a16="http://schemas.microsoft.com/office/drawing/2014/main" val="4230907860"/>
                  </a:ext>
                </a:extLst>
              </a:tr>
              <a:tr h="396000">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学習指導要領・教育法規等の知識と適切な助言</a:t>
                      </a:r>
                    </a:p>
                  </a:txBody>
                  <a:tcPr marL="68580" marR="68580" marT="0" marB="0"/>
                </a:tc>
                <a:tc gridSpan="2">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学習指導要領・教育法規等の知識と適切な助言・</a:t>
                      </a:r>
                      <a:r>
                        <a:rPr lang="ja-JP" sz="1800" kern="100" dirty="0" smtClean="0">
                          <a:effectLst/>
                          <a:latin typeface="+mj-ea"/>
                          <a:ea typeface="+mj-ea"/>
                          <a:cs typeface="Times New Roman" panose="02020603050405020304" pitchFamily="18" charset="0"/>
                        </a:rPr>
                        <a:t>指導</a:t>
                      </a:r>
                      <a:r>
                        <a:rPr lang="ja-JP" sz="1800" kern="100" dirty="0">
                          <a:effectLst/>
                          <a:latin typeface="+mj-ea"/>
                          <a:ea typeface="+mj-ea"/>
                          <a:cs typeface="Times New Roman" panose="02020603050405020304" pitchFamily="18" charset="0"/>
                        </a:rPr>
                        <a:t> </a:t>
                      </a:r>
                    </a:p>
                  </a:txBody>
                  <a:tcPr marL="68580" marR="68580" marT="0" marB="0"/>
                </a:tc>
                <a:tc hMerge="1">
                  <a:txBody>
                    <a:bodyPr/>
                    <a:lstStyle/>
                    <a:p>
                      <a:pPr algn="just">
                        <a:spcAft>
                          <a:spcPts val="0"/>
                        </a:spcAft>
                      </a:pP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0" marT="0" marB="0" anchor="ctr"/>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学習指導要領・教育法規等の知識と指導監督</a:t>
                      </a:r>
                    </a:p>
                  </a:txBody>
                  <a:tcPr marL="68580" marR="68580" marT="0" marB="0"/>
                </a:tc>
                <a:extLst>
                  <a:ext uri="{0D108BD9-81ED-4DB2-BD59-A6C34878D82A}">
                    <a16:rowId xmlns:a16="http://schemas.microsoft.com/office/drawing/2014/main" val="3324263175"/>
                  </a:ext>
                </a:extLst>
              </a:tr>
            </a:tbl>
          </a:graphicData>
        </a:graphic>
      </p:graphicFrame>
      <p:sp>
        <p:nvSpPr>
          <p:cNvPr id="4" name="テキスト ボックス 3">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4237626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7600" y="0"/>
            <a:ext cx="11116800" cy="522000"/>
          </a:xfrm>
          <a:prstGeom prst="rect">
            <a:avLst/>
          </a:prstGeom>
          <a:gradFill flip="none" rotWithShape="1">
            <a:gsLst>
              <a:gs pos="0">
                <a:schemeClr val="accent2"/>
              </a:gs>
              <a:gs pos="50000">
                <a:schemeClr val="accent2"/>
              </a:gs>
              <a:gs pos="100000">
                <a:schemeClr val="bg1"/>
              </a:gs>
            </a:gsLst>
            <a:lin ang="0" scaled="1"/>
            <a:tileRect/>
          </a:gradFill>
        </p:spPr>
        <p:style>
          <a:lnRef idx="0">
            <a:schemeClr val="accent5"/>
          </a:lnRef>
          <a:fillRef idx="3">
            <a:schemeClr val="accent5"/>
          </a:fillRef>
          <a:effectRef idx="3">
            <a:schemeClr val="accent5"/>
          </a:effectRef>
          <a:fontRef idx="minor">
            <a:schemeClr val="lt1"/>
          </a:fontRef>
        </p:style>
        <p:txBody>
          <a:bodyPr wrap="none" rtlCol="0">
            <a:noAutofit/>
          </a:bodyPr>
          <a:lstStyle/>
          <a:p>
            <a:r>
              <a:rPr lang="ja-JP" altLang="en-US" sz="2800" b="1" kern="100" dirty="0" smtClean="0">
                <a:ea typeface="游ゴシック Light" panose="020B0300000000000000" pitchFamily="50" charset="-128"/>
                <a:cs typeface="Times New Roman" panose="02020603050405020304" pitchFamily="18" charset="0"/>
              </a:rPr>
              <a:t>外部連携能力</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3" name="表 2"/>
          <p:cNvGraphicFramePr>
            <a:graphicFrameLocks noGrp="1"/>
          </p:cNvGraphicFramePr>
          <p:nvPr>
            <p:extLst>
              <p:ext uri="{D42A27DB-BD31-4B8C-83A1-F6EECF244321}">
                <p14:modId xmlns:p14="http://schemas.microsoft.com/office/powerpoint/2010/main" val="3693845080"/>
              </p:ext>
            </p:extLst>
          </p:nvPr>
        </p:nvGraphicFramePr>
        <p:xfrm>
          <a:off x="159600" y="649700"/>
          <a:ext cx="11803800" cy="4907280"/>
        </p:xfrm>
        <a:graphic>
          <a:graphicData uri="http://schemas.openxmlformats.org/drawingml/2006/table">
            <a:tbl>
              <a:tblPr firstRow="1" firstCol="1" bandRow="1">
                <a:tableStyleId>{5940675A-B579-460E-94D1-54222C63F5DA}</a:tableStyleId>
              </a:tblPr>
              <a:tblGrid>
                <a:gridCol w="3934600">
                  <a:extLst>
                    <a:ext uri="{9D8B030D-6E8A-4147-A177-3AD203B41FA5}">
                      <a16:colId xmlns:a16="http://schemas.microsoft.com/office/drawing/2014/main" val="3859960952"/>
                    </a:ext>
                  </a:extLst>
                </a:gridCol>
                <a:gridCol w="1967300">
                  <a:extLst>
                    <a:ext uri="{9D8B030D-6E8A-4147-A177-3AD203B41FA5}">
                      <a16:colId xmlns:a16="http://schemas.microsoft.com/office/drawing/2014/main" val="4196863204"/>
                    </a:ext>
                  </a:extLst>
                </a:gridCol>
                <a:gridCol w="1967300">
                  <a:extLst>
                    <a:ext uri="{9D8B030D-6E8A-4147-A177-3AD203B41FA5}">
                      <a16:colId xmlns:a16="http://schemas.microsoft.com/office/drawing/2014/main" val="4276793848"/>
                    </a:ext>
                  </a:extLst>
                </a:gridCol>
                <a:gridCol w="3934600">
                  <a:extLst>
                    <a:ext uri="{9D8B030D-6E8A-4147-A177-3AD203B41FA5}">
                      <a16:colId xmlns:a16="http://schemas.microsoft.com/office/drawing/2014/main" val="188750120"/>
                    </a:ext>
                  </a:extLst>
                </a:gridCol>
              </a:tblGrid>
              <a:tr h="0">
                <a:tc gridSpan="2">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第Ⅲ期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【資質充実期】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20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hMerge="1">
                  <a:txBody>
                    <a:bodyPr/>
                    <a:lstStyle/>
                    <a:p>
                      <a:endParaRPr kumimoji="1" lang="ja-JP" altLang="en-US"/>
                    </a:p>
                  </a:txBody>
                  <a:tcPr/>
                </a:tc>
                <a:tc gridSpan="2">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第Ⅳ期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【深化発展期】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21</a:t>
                      </a:r>
                      <a:r>
                        <a:rPr lang="ja-JP" sz="2000" b="1" kern="100" dirty="0">
                          <a:effectLst/>
                          <a:latin typeface="+mj-ea"/>
                          <a:ea typeface="+mj-ea"/>
                          <a:cs typeface="Times New Roman" panose="02020603050405020304" pitchFamily="18" charset="0"/>
                        </a:rPr>
                        <a:t>年目以上</a:t>
                      </a:r>
                      <a:endParaRPr lang="ja-JP" sz="2000" kern="100" dirty="0">
                        <a:effectLst/>
                        <a:latin typeface="+mj-ea"/>
                        <a:ea typeface="+mj-ea"/>
                        <a:cs typeface="Times New Roman" panose="02020603050405020304" pitchFamily="18" charset="0"/>
                      </a:endParaRPr>
                    </a:p>
                  </a:txBody>
                  <a:tcPr anchor="ctr"/>
                </a:tc>
                <a:tc hMerge="1">
                  <a:txBody>
                    <a:bodyPr/>
                    <a:lstStyle/>
                    <a:p>
                      <a:endParaRPr kumimoji="1" lang="ja-JP" altLang="en-US"/>
                    </a:p>
                  </a:txBody>
                  <a:tcPr/>
                </a:tc>
                <a:extLst>
                  <a:ext uri="{0D108BD9-81ED-4DB2-BD59-A6C34878D82A}">
                    <a16:rowId xmlns:a16="http://schemas.microsoft.com/office/drawing/2014/main" val="2262947906"/>
                  </a:ext>
                </a:extLst>
              </a:tr>
              <a:tr h="0">
                <a:tc>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主任・ミドルリーダー層</a:t>
                      </a:r>
                      <a:endParaRPr kumimoji="1" lang="en-US" altLang="ja-JP" sz="2000" b="1" kern="100" dirty="0" smtClean="0">
                        <a:solidFill>
                          <a:schemeClr val="tx1"/>
                        </a:solidFill>
                        <a:effectLst/>
                        <a:latin typeface="+mj-ea"/>
                        <a:ea typeface="+mj-ea"/>
                        <a:cs typeface="Times New Roman" panose="02020603050405020304" pitchFamily="18" charset="0"/>
                      </a:endParaRPr>
                    </a:p>
                  </a:txBody>
                  <a:tcPr anchor="ctr">
                    <a:solidFill>
                      <a:schemeClr val="accent2">
                        <a:lumMod val="20000"/>
                        <a:lumOff val="80000"/>
                      </a:schemeClr>
                    </a:solidFill>
                  </a:tcPr>
                </a:tc>
                <a:tc gridSpan="2">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副校長・教頭</a:t>
                      </a:r>
                      <a:endParaRPr lang="ja-JP" sz="2000" kern="100" dirty="0">
                        <a:effectLst/>
                        <a:latin typeface="+mj-ea"/>
                        <a:ea typeface="+mj-ea"/>
                        <a:cs typeface="Times New Roman" panose="02020603050405020304" pitchFamily="18" charset="0"/>
                      </a:endParaRPr>
                    </a:p>
                  </a:txBody>
                  <a:tcPr anchor="ctr">
                    <a:solidFill>
                      <a:schemeClr val="accent2">
                        <a:lumMod val="40000"/>
                        <a:lumOff val="60000"/>
                      </a:schemeClr>
                    </a:solidFill>
                  </a:tcPr>
                </a:tc>
                <a:tc h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校長</a:t>
                      </a:r>
                      <a:endParaRPr lang="ja-JP" sz="2000" kern="100" dirty="0">
                        <a:effectLst/>
                        <a:latin typeface="+mj-ea"/>
                        <a:ea typeface="+mj-ea"/>
                        <a:cs typeface="Times New Roman" panose="02020603050405020304" pitchFamily="18" charset="0"/>
                      </a:endParaRPr>
                    </a:p>
                  </a:txBody>
                  <a:tcPr anchor="ctr">
                    <a:solidFill>
                      <a:schemeClr val="accent2">
                        <a:lumMod val="60000"/>
                        <a:lumOff val="40000"/>
                      </a:schemeClr>
                    </a:solidFill>
                  </a:tcPr>
                </a:tc>
                <a:extLst>
                  <a:ext uri="{0D108BD9-81ED-4DB2-BD59-A6C34878D82A}">
                    <a16:rowId xmlns:a16="http://schemas.microsoft.com/office/drawing/2014/main" val="961823088"/>
                  </a:ext>
                </a:extLst>
              </a:tr>
              <a:tr h="0">
                <a:tc>
                  <a:txBody>
                    <a:bodyPr/>
                    <a:lstStyle/>
                    <a:p>
                      <a:pPr algn="l">
                        <a:lnSpc>
                          <a:spcPct val="100000"/>
                        </a:lnSpc>
                        <a:spcAft>
                          <a:spcPts val="0"/>
                        </a:spcAft>
                      </a:pPr>
                      <a:r>
                        <a:rPr kumimoji="1" lang="ja-JP" altLang="en-US" sz="2000" b="0" kern="100" dirty="0" smtClean="0">
                          <a:solidFill>
                            <a:schemeClr val="tx1"/>
                          </a:solidFill>
                          <a:effectLst/>
                          <a:latin typeface="+mj-ea"/>
                          <a:ea typeface="+mj-ea"/>
                          <a:cs typeface="Times New Roman" panose="02020603050405020304" pitchFamily="18" charset="0"/>
                        </a:rPr>
                        <a:t>活力ある学校運営に参画するための企画調整力と実践力を養う。</a:t>
                      </a:r>
                      <a:endParaRPr kumimoji="1" lang="en-US" altLang="ja-JP" sz="2000" b="0" kern="100" dirty="0" smtClean="0">
                        <a:solidFill>
                          <a:schemeClr val="tx1"/>
                        </a:solidFill>
                        <a:effectLst/>
                        <a:latin typeface="+mj-ea"/>
                        <a:ea typeface="+mj-ea"/>
                        <a:cs typeface="Times New Roman" panose="02020603050405020304" pitchFamily="18" charset="0"/>
                      </a:endParaRPr>
                    </a:p>
                  </a:txBody>
                  <a:tcPr>
                    <a:solidFill>
                      <a:schemeClr val="accent2">
                        <a:lumMod val="20000"/>
                        <a:lumOff val="80000"/>
                      </a:schemeClr>
                    </a:solidFill>
                  </a:tcPr>
                </a:tc>
                <a:tc gridSpan="2">
                  <a:txBody>
                    <a:bodyPr/>
                    <a:lstStyle/>
                    <a:p>
                      <a:pPr algn="l">
                        <a:lnSpc>
                          <a:spcPct val="100000"/>
                        </a:lnSpc>
                        <a:spcAft>
                          <a:spcPts val="0"/>
                        </a:spcAft>
                      </a:pPr>
                      <a:r>
                        <a:rPr lang="ja-JP" altLang="en-US" sz="2000" b="0" kern="100" dirty="0" smtClean="0">
                          <a:effectLst/>
                          <a:latin typeface="+mj-ea"/>
                          <a:ea typeface="+mj-ea"/>
                          <a:cs typeface="Times New Roman" panose="02020603050405020304" pitchFamily="18" charset="0"/>
                        </a:rPr>
                        <a:t>学校経営・運営の補佐及び助言者としての力量を向上させる。</a:t>
                      </a:r>
                      <a:endParaRPr lang="ja-JP" sz="2000" b="0" kern="100" dirty="0">
                        <a:effectLst/>
                        <a:latin typeface="+mj-ea"/>
                        <a:ea typeface="+mj-ea"/>
                        <a:cs typeface="Times New Roman" panose="02020603050405020304" pitchFamily="18" charset="0"/>
                      </a:endParaRPr>
                    </a:p>
                  </a:txBody>
                  <a:tcPr>
                    <a:solidFill>
                      <a:schemeClr val="accent2">
                        <a:lumMod val="40000"/>
                        <a:lumOff val="60000"/>
                      </a:schemeClr>
                    </a:solidFill>
                  </a:tcPr>
                </a:tc>
                <a:tc hMerge="1">
                  <a:txBody>
                    <a:bodyPr/>
                    <a:lstStyle/>
                    <a:p>
                      <a:endParaRPr kumimoji="1" lang="ja-JP" altLang="en-US"/>
                    </a:p>
                  </a:txBody>
                  <a:tcPr/>
                </a:tc>
                <a:tc>
                  <a:txBody>
                    <a:bodyPr/>
                    <a:lstStyle/>
                    <a:p>
                      <a:pPr algn="l">
                        <a:lnSpc>
                          <a:spcPct val="100000"/>
                        </a:lnSpc>
                        <a:spcAft>
                          <a:spcPts val="0"/>
                        </a:spcAft>
                      </a:pPr>
                      <a:r>
                        <a:rPr lang="ja-JP" altLang="en-US" sz="2000" b="0" kern="100" dirty="0" smtClean="0">
                          <a:effectLst/>
                          <a:latin typeface="+mj-ea"/>
                          <a:ea typeface="+mj-ea"/>
                          <a:cs typeface="Times New Roman" panose="02020603050405020304" pitchFamily="18" charset="0"/>
                        </a:rPr>
                        <a:t>学校経営・運営の責任者としてのリーダーシップを発揮すべく、指導者及び校長としての力量を向上させる。</a:t>
                      </a:r>
                      <a:endParaRPr lang="ja-JP" sz="2000" b="0" kern="100" dirty="0">
                        <a:effectLst/>
                        <a:latin typeface="+mj-ea"/>
                        <a:ea typeface="+mj-ea"/>
                        <a:cs typeface="Times New Roman" panose="02020603050405020304" pitchFamily="18" charset="0"/>
                      </a:endParaRPr>
                    </a:p>
                  </a:txBody>
                  <a:tcPr>
                    <a:solidFill>
                      <a:schemeClr val="accent2">
                        <a:lumMod val="60000"/>
                        <a:lumOff val="40000"/>
                      </a:schemeClr>
                    </a:solidFill>
                  </a:tcPr>
                </a:tc>
                <a:extLst>
                  <a:ext uri="{0D108BD9-81ED-4DB2-BD59-A6C34878D82A}">
                    <a16:rowId xmlns:a16="http://schemas.microsoft.com/office/drawing/2014/main" val="1555336247"/>
                  </a:ext>
                </a:extLst>
              </a:tr>
              <a:tr h="0">
                <a:tc gridSpan="4">
                  <a:txBody>
                    <a:bodyPr/>
                    <a:lstStyle/>
                    <a:p>
                      <a:pPr algn="just">
                        <a:lnSpc>
                          <a:spcPct val="100000"/>
                        </a:lnSpc>
                        <a:spcAft>
                          <a:spcPts val="0"/>
                        </a:spcAft>
                      </a:pPr>
                      <a:r>
                        <a:rPr lang="ja-JP" altLang="en-US" sz="2400" kern="100" dirty="0" smtClean="0">
                          <a:effectLst/>
                          <a:latin typeface="+mj-ea"/>
                          <a:ea typeface="+mj-ea"/>
                          <a:cs typeface="Times New Roman" panose="02020603050405020304" pitchFamily="18" charset="0"/>
                        </a:rPr>
                        <a:t>保護者・地域の意見・要望の的確な把握</a:t>
                      </a:r>
                      <a:endParaRPr lang="ja-JP" sz="2400" kern="100" dirty="0">
                        <a:effectLst/>
                        <a:latin typeface="+mj-ea"/>
                        <a:ea typeface="+mj-ea"/>
                        <a:cs typeface="Times New Roman" panose="02020603050405020304" pitchFamily="18" charset="0"/>
                      </a:endParaRPr>
                    </a:p>
                  </a:txBody>
                  <a:tcPr marL="68580" marR="68580" marT="0" marB="0"/>
                </a:tc>
                <a:tc hMerge="1">
                  <a:txBody>
                    <a:bodyPr/>
                    <a:lstStyle/>
                    <a:p>
                      <a:pPr algn="just">
                        <a:lnSpc>
                          <a:spcPct val="100000"/>
                        </a:lnSpc>
                        <a:spcAft>
                          <a:spcPts val="0"/>
                        </a:spcAft>
                      </a:pPr>
                      <a:endParaRPr lang="ja-JP" sz="1800" kern="100" dirty="0">
                        <a:effectLst/>
                        <a:latin typeface="+mj-ea"/>
                        <a:ea typeface="+mj-ea"/>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pPr algn="just">
                        <a:lnSpc>
                          <a:spcPct val="100000"/>
                        </a:lnSpc>
                        <a:spcAft>
                          <a:spcPts val="0"/>
                        </a:spcAft>
                      </a:pPr>
                      <a:endParaRPr lang="ja-JP" sz="18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72849563"/>
                  </a:ext>
                </a:extLst>
              </a:tr>
              <a:tr h="396000">
                <a:tc>
                  <a:txBody>
                    <a:bodyPr/>
                    <a:lstStyle/>
                    <a:p>
                      <a:pPr algn="just">
                        <a:lnSpc>
                          <a:spcPct val="100000"/>
                        </a:lnSpc>
                        <a:spcAft>
                          <a:spcPts val="0"/>
                        </a:spcAft>
                      </a:pPr>
                      <a:r>
                        <a:rPr lang="ja-JP" altLang="en-US" sz="2400" kern="100" dirty="0" smtClean="0">
                          <a:effectLst/>
                          <a:latin typeface="+mj-ea"/>
                          <a:ea typeface="+mj-ea"/>
                          <a:cs typeface="Times New Roman" panose="02020603050405020304" pitchFamily="18" charset="0"/>
                        </a:rPr>
                        <a:t>外部機関等との連携・協働への主体的な取組</a:t>
                      </a:r>
                      <a:endParaRPr lang="ja-JP" sz="2400" kern="100" dirty="0">
                        <a:effectLst/>
                        <a:latin typeface="+mj-ea"/>
                        <a:ea typeface="+mj-ea"/>
                        <a:cs typeface="Times New Roman" panose="02020603050405020304" pitchFamily="18" charset="0"/>
                      </a:endParaRPr>
                    </a:p>
                  </a:txBody>
                  <a:tcPr marL="68580" marR="68580" marT="0" marB="0"/>
                </a:tc>
                <a:tc gridSpan="2">
                  <a:txBody>
                    <a:bodyPr/>
                    <a:lstStyle/>
                    <a:p>
                      <a:pPr algn="just">
                        <a:lnSpc>
                          <a:spcPct val="100000"/>
                        </a:lnSpc>
                        <a:spcAft>
                          <a:spcPts val="0"/>
                        </a:spcAft>
                      </a:pPr>
                      <a:r>
                        <a:rPr lang="ja-JP" altLang="en-US" sz="2400" kern="100" dirty="0" smtClean="0">
                          <a:effectLst/>
                          <a:latin typeface="+mj-ea"/>
                          <a:ea typeface="+mj-ea"/>
                          <a:cs typeface="Times New Roman" panose="02020603050405020304" pitchFamily="18" charset="0"/>
                        </a:rPr>
                        <a:t>外部機関等との連携・協働体制構築の補佐</a:t>
                      </a:r>
                      <a:endParaRPr lang="ja-JP" sz="2400" kern="100" dirty="0">
                        <a:effectLst/>
                        <a:latin typeface="+mj-ea"/>
                        <a:ea typeface="+mj-ea"/>
                        <a:cs typeface="Times New Roman" panose="02020603050405020304" pitchFamily="18" charset="0"/>
                      </a:endParaRPr>
                    </a:p>
                  </a:txBody>
                  <a:tcPr marL="68580" marR="68580" marT="0" marB="0"/>
                </a:tc>
                <a:tc hMerge="1">
                  <a:txBody>
                    <a:bodyPr/>
                    <a:lstStyle/>
                    <a:p>
                      <a:pPr algn="just">
                        <a:spcAft>
                          <a:spcPts val="0"/>
                        </a:spcAft>
                      </a:pP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0" marT="0" marB="0" anchor="ctr"/>
                </a:tc>
                <a:tc>
                  <a:txBody>
                    <a:bodyPr/>
                    <a:lstStyle/>
                    <a:p>
                      <a:pPr algn="just">
                        <a:lnSpc>
                          <a:spcPct val="100000"/>
                        </a:lnSpc>
                        <a:spcAft>
                          <a:spcPts val="0"/>
                        </a:spcAft>
                      </a:pPr>
                      <a:r>
                        <a:rPr lang="ja-JP" altLang="en-US" sz="2400" kern="100" dirty="0" smtClean="0">
                          <a:effectLst/>
                          <a:latin typeface="+mj-ea"/>
                          <a:ea typeface="+mj-ea"/>
                          <a:cs typeface="Times New Roman" panose="02020603050405020304" pitchFamily="18" charset="0"/>
                        </a:rPr>
                        <a:t>学校ビジョン・経営計画を踏まえた外部機関等との連携・協働体制の構築</a:t>
                      </a:r>
                      <a:endParaRPr lang="ja-JP" sz="24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212830427"/>
                  </a:ext>
                </a:extLst>
              </a:tr>
              <a:tr h="0">
                <a:tc>
                  <a:txBody>
                    <a:bodyPr/>
                    <a:lstStyle/>
                    <a:p>
                      <a:pPr algn="just">
                        <a:lnSpc>
                          <a:spcPct val="100000"/>
                        </a:lnSpc>
                        <a:spcAft>
                          <a:spcPts val="0"/>
                        </a:spcAft>
                      </a:pPr>
                      <a:r>
                        <a:rPr lang="ja-JP" altLang="en-US" sz="2400" kern="100" dirty="0" smtClean="0">
                          <a:effectLst/>
                          <a:latin typeface="+mj-ea"/>
                          <a:ea typeface="+mj-ea"/>
                          <a:cs typeface="Times New Roman" panose="02020603050405020304" pitchFamily="18" charset="0"/>
                        </a:rPr>
                        <a:t>情報発信への主体的な取組</a:t>
                      </a:r>
                      <a:endParaRPr lang="ja-JP" sz="2400" kern="100" dirty="0">
                        <a:effectLst/>
                        <a:latin typeface="+mj-ea"/>
                        <a:ea typeface="+mj-ea"/>
                        <a:cs typeface="Times New Roman" panose="02020603050405020304" pitchFamily="18" charset="0"/>
                      </a:endParaRPr>
                    </a:p>
                  </a:txBody>
                  <a:tcPr marL="68580" marR="68580" marT="0" marB="0"/>
                </a:tc>
                <a:tc gridSpan="2">
                  <a:txBody>
                    <a:bodyPr/>
                    <a:lstStyle/>
                    <a:p>
                      <a:pPr algn="just">
                        <a:lnSpc>
                          <a:spcPct val="100000"/>
                        </a:lnSpc>
                        <a:spcAft>
                          <a:spcPts val="0"/>
                        </a:spcAft>
                      </a:pPr>
                      <a:r>
                        <a:rPr lang="ja-JP" altLang="en-US" sz="2400" kern="100" dirty="0" smtClean="0">
                          <a:effectLst/>
                          <a:latin typeface="+mj-ea"/>
                          <a:ea typeface="+mj-ea"/>
                          <a:cs typeface="Times New Roman" panose="02020603050405020304" pitchFamily="18" charset="0"/>
                        </a:rPr>
                        <a:t>積極的な情報発信の補佐と保護者・地域の理解・協力</a:t>
                      </a:r>
                      <a:endParaRPr lang="ja-JP" sz="2400" kern="100" dirty="0">
                        <a:effectLst/>
                        <a:latin typeface="+mj-ea"/>
                        <a:ea typeface="+mj-ea"/>
                        <a:cs typeface="Times New Roman" panose="02020603050405020304" pitchFamily="18" charset="0"/>
                      </a:endParaRPr>
                    </a:p>
                  </a:txBody>
                  <a:tcPr marL="68580" marR="68580" marT="0" marB="0"/>
                </a:tc>
                <a:tc hMerge="1">
                  <a:txBody>
                    <a:bodyPr/>
                    <a:lstStyle/>
                    <a:p>
                      <a:pPr algn="just">
                        <a:spcAft>
                          <a:spcPts val="0"/>
                        </a:spcAft>
                      </a:pP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0" marT="0" marB="0" anchor="ctr"/>
                </a:tc>
                <a:tc>
                  <a:txBody>
                    <a:bodyPr/>
                    <a:lstStyle/>
                    <a:p>
                      <a:pPr algn="just">
                        <a:lnSpc>
                          <a:spcPct val="100000"/>
                        </a:lnSpc>
                        <a:spcAft>
                          <a:spcPts val="0"/>
                        </a:spcAft>
                      </a:pPr>
                      <a:r>
                        <a:rPr lang="ja-JP" altLang="en-US" sz="2400" kern="100" dirty="0" smtClean="0">
                          <a:effectLst/>
                          <a:latin typeface="+mj-ea"/>
                          <a:ea typeface="+mj-ea"/>
                          <a:cs typeface="Times New Roman" panose="02020603050405020304" pitchFamily="18" charset="0"/>
                        </a:rPr>
                        <a:t>積極的な情報発信と保護者・地域の理解協力</a:t>
                      </a:r>
                      <a:endParaRPr lang="ja-JP" sz="24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787536360"/>
                  </a:ext>
                </a:extLst>
              </a:tr>
            </a:tbl>
          </a:graphicData>
        </a:graphic>
      </p:graphicFrame>
      <p:sp>
        <p:nvSpPr>
          <p:cNvPr id="4" name="テキスト ボックス 3">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1719576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7600" y="0"/>
            <a:ext cx="11116800" cy="522000"/>
          </a:xfrm>
          <a:prstGeom prst="rect">
            <a:avLst/>
          </a:prstGeom>
          <a:gradFill flip="none" rotWithShape="1">
            <a:gsLst>
              <a:gs pos="0">
                <a:schemeClr val="accent2"/>
              </a:gs>
              <a:gs pos="50000">
                <a:schemeClr val="accent2"/>
              </a:gs>
              <a:gs pos="100000">
                <a:schemeClr val="bg1"/>
              </a:gs>
            </a:gsLst>
            <a:lin ang="0" scaled="1"/>
            <a:tileRect/>
          </a:gradFill>
        </p:spPr>
        <p:style>
          <a:lnRef idx="0">
            <a:schemeClr val="accent5"/>
          </a:lnRef>
          <a:fillRef idx="3">
            <a:schemeClr val="accent5"/>
          </a:fillRef>
          <a:effectRef idx="3">
            <a:schemeClr val="accent5"/>
          </a:effectRef>
          <a:fontRef idx="minor">
            <a:schemeClr val="lt1"/>
          </a:fontRef>
        </p:style>
        <p:txBody>
          <a:bodyPr wrap="none" rtlCol="0">
            <a:noAutofit/>
          </a:bodyPr>
          <a:lstStyle/>
          <a:p>
            <a:r>
              <a:rPr lang="ja-JP" altLang="en-US" sz="2800" b="1" kern="100" dirty="0" smtClean="0">
                <a:ea typeface="游ゴシック Light" panose="020B0300000000000000" pitchFamily="50" charset="-128"/>
                <a:cs typeface="Times New Roman" panose="02020603050405020304" pitchFamily="18" charset="0"/>
              </a:rPr>
              <a:t>人材</a:t>
            </a:r>
            <a:r>
              <a:rPr lang="ja-JP" altLang="en-US" sz="2800" b="1" kern="100" dirty="0">
                <a:ea typeface="游ゴシック Light" panose="020B0300000000000000" pitchFamily="50" charset="-128"/>
                <a:cs typeface="Times New Roman" panose="02020603050405020304" pitchFamily="18" charset="0"/>
              </a:rPr>
              <a:t>育成</a:t>
            </a:r>
            <a:r>
              <a:rPr lang="ja-JP" altLang="en-US" sz="2800" b="1" kern="100" dirty="0" smtClean="0">
                <a:ea typeface="游ゴシック Light" panose="020B0300000000000000" pitchFamily="50" charset="-128"/>
                <a:cs typeface="Times New Roman" panose="02020603050405020304" pitchFamily="18" charset="0"/>
              </a:rPr>
              <a:t>能力</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3" name="表 2"/>
          <p:cNvGraphicFramePr>
            <a:graphicFrameLocks noGrp="1"/>
          </p:cNvGraphicFramePr>
          <p:nvPr>
            <p:extLst>
              <p:ext uri="{D42A27DB-BD31-4B8C-83A1-F6EECF244321}">
                <p14:modId xmlns:p14="http://schemas.microsoft.com/office/powerpoint/2010/main" val="1102924619"/>
              </p:ext>
            </p:extLst>
          </p:nvPr>
        </p:nvGraphicFramePr>
        <p:xfrm>
          <a:off x="159600" y="649700"/>
          <a:ext cx="11803800" cy="5455920"/>
        </p:xfrm>
        <a:graphic>
          <a:graphicData uri="http://schemas.openxmlformats.org/drawingml/2006/table">
            <a:tbl>
              <a:tblPr firstRow="1" firstCol="1" bandRow="1">
                <a:tableStyleId>{5940675A-B579-460E-94D1-54222C63F5DA}</a:tableStyleId>
              </a:tblPr>
              <a:tblGrid>
                <a:gridCol w="3934600">
                  <a:extLst>
                    <a:ext uri="{9D8B030D-6E8A-4147-A177-3AD203B41FA5}">
                      <a16:colId xmlns:a16="http://schemas.microsoft.com/office/drawing/2014/main" val="3859960952"/>
                    </a:ext>
                  </a:extLst>
                </a:gridCol>
                <a:gridCol w="1967300">
                  <a:extLst>
                    <a:ext uri="{9D8B030D-6E8A-4147-A177-3AD203B41FA5}">
                      <a16:colId xmlns:a16="http://schemas.microsoft.com/office/drawing/2014/main" val="4196863204"/>
                    </a:ext>
                  </a:extLst>
                </a:gridCol>
                <a:gridCol w="1967300">
                  <a:extLst>
                    <a:ext uri="{9D8B030D-6E8A-4147-A177-3AD203B41FA5}">
                      <a16:colId xmlns:a16="http://schemas.microsoft.com/office/drawing/2014/main" val="4276793848"/>
                    </a:ext>
                  </a:extLst>
                </a:gridCol>
                <a:gridCol w="3934600">
                  <a:extLst>
                    <a:ext uri="{9D8B030D-6E8A-4147-A177-3AD203B41FA5}">
                      <a16:colId xmlns:a16="http://schemas.microsoft.com/office/drawing/2014/main" val="188750120"/>
                    </a:ext>
                  </a:extLst>
                </a:gridCol>
              </a:tblGrid>
              <a:tr h="0">
                <a:tc gridSpan="2">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第Ⅲ期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【資質充実期】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20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hMerge="1">
                  <a:txBody>
                    <a:bodyPr/>
                    <a:lstStyle/>
                    <a:p>
                      <a:endParaRPr kumimoji="1" lang="ja-JP" altLang="en-US"/>
                    </a:p>
                  </a:txBody>
                  <a:tcPr/>
                </a:tc>
                <a:tc gridSpan="2">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第Ⅳ期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【深化発展期】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21</a:t>
                      </a:r>
                      <a:r>
                        <a:rPr lang="ja-JP" sz="2000" b="1" kern="100" dirty="0">
                          <a:effectLst/>
                          <a:latin typeface="+mj-ea"/>
                          <a:ea typeface="+mj-ea"/>
                          <a:cs typeface="Times New Roman" panose="02020603050405020304" pitchFamily="18" charset="0"/>
                        </a:rPr>
                        <a:t>年目以上</a:t>
                      </a:r>
                      <a:endParaRPr lang="ja-JP" sz="2000" kern="100" dirty="0">
                        <a:effectLst/>
                        <a:latin typeface="+mj-ea"/>
                        <a:ea typeface="+mj-ea"/>
                        <a:cs typeface="Times New Roman" panose="02020603050405020304" pitchFamily="18" charset="0"/>
                      </a:endParaRPr>
                    </a:p>
                  </a:txBody>
                  <a:tcPr anchor="ctr"/>
                </a:tc>
                <a:tc hMerge="1">
                  <a:txBody>
                    <a:bodyPr/>
                    <a:lstStyle/>
                    <a:p>
                      <a:endParaRPr kumimoji="1" lang="ja-JP" altLang="en-US"/>
                    </a:p>
                  </a:txBody>
                  <a:tcPr/>
                </a:tc>
                <a:extLst>
                  <a:ext uri="{0D108BD9-81ED-4DB2-BD59-A6C34878D82A}">
                    <a16:rowId xmlns:a16="http://schemas.microsoft.com/office/drawing/2014/main" val="2262947906"/>
                  </a:ext>
                </a:extLst>
              </a:tr>
              <a:tr h="0">
                <a:tc>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主任・ミドルリーダー層</a:t>
                      </a:r>
                      <a:endParaRPr kumimoji="1" lang="en-US" altLang="ja-JP" sz="2000" b="1" kern="100" dirty="0" smtClean="0">
                        <a:solidFill>
                          <a:schemeClr val="tx1"/>
                        </a:solidFill>
                        <a:effectLst/>
                        <a:latin typeface="+mj-ea"/>
                        <a:ea typeface="+mj-ea"/>
                        <a:cs typeface="Times New Roman" panose="02020603050405020304" pitchFamily="18" charset="0"/>
                      </a:endParaRPr>
                    </a:p>
                  </a:txBody>
                  <a:tcPr anchor="ctr">
                    <a:solidFill>
                      <a:schemeClr val="accent2">
                        <a:lumMod val="20000"/>
                        <a:lumOff val="80000"/>
                      </a:schemeClr>
                    </a:solidFill>
                  </a:tcPr>
                </a:tc>
                <a:tc gridSpan="2">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副校長・教頭</a:t>
                      </a:r>
                      <a:endParaRPr lang="ja-JP" sz="2000" kern="100" dirty="0">
                        <a:effectLst/>
                        <a:latin typeface="+mj-ea"/>
                        <a:ea typeface="+mj-ea"/>
                        <a:cs typeface="Times New Roman" panose="02020603050405020304" pitchFamily="18" charset="0"/>
                      </a:endParaRPr>
                    </a:p>
                  </a:txBody>
                  <a:tcPr anchor="ctr">
                    <a:solidFill>
                      <a:schemeClr val="accent2">
                        <a:lumMod val="40000"/>
                        <a:lumOff val="60000"/>
                      </a:schemeClr>
                    </a:solidFill>
                  </a:tcPr>
                </a:tc>
                <a:tc h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校長</a:t>
                      </a:r>
                      <a:endParaRPr lang="ja-JP" sz="2000" kern="100" dirty="0">
                        <a:effectLst/>
                        <a:latin typeface="+mj-ea"/>
                        <a:ea typeface="+mj-ea"/>
                        <a:cs typeface="Times New Roman" panose="02020603050405020304" pitchFamily="18" charset="0"/>
                      </a:endParaRPr>
                    </a:p>
                  </a:txBody>
                  <a:tcPr anchor="ctr">
                    <a:solidFill>
                      <a:schemeClr val="accent2">
                        <a:lumMod val="60000"/>
                        <a:lumOff val="40000"/>
                      </a:schemeClr>
                    </a:solidFill>
                  </a:tcPr>
                </a:tc>
                <a:extLst>
                  <a:ext uri="{0D108BD9-81ED-4DB2-BD59-A6C34878D82A}">
                    <a16:rowId xmlns:a16="http://schemas.microsoft.com/office/drawing/2014/main" val="961823088"/>
                  </a:ext>
                </a:extLst>
              </a:tr>
              <a:tr h="0">
                <a:tc>
                  <a:txBody>
                    <a:bodyPr/>
                    <a:lstStyle/>
                    <a:p>
                      <a:pPr algn="l">
                        <a:lnSpc>
                          <a:spcPct val="100000"/>
                        </a:lnSpc>
                        <a:spcAft>
                          <a:spcPts val="0"/>
                        </a:spcAft>
                      </a:pPr>
                      <a:r>
                        <a:rPr kumimoji="1" lang="ja-JP" altLang="en-US" sz="2000" b="0" kern="100" dirty="0" smtClean="0">
                          <a:solidFill>
                            <a:schemeClr val="tx1"/>
                          </a:solidFill>
                          <a:effectLst/>
                          <a:latin typeface="+mj-ea"/>
                          <a:ea typeface="+mj-ea"/>
                          <a:cs typeface="Times New Roman" panose="02020603050405020304" pitchFamily="18" charset="0"/>
                        </a:rPr>
                        <a:t>活力ある学校運営に参画するための企画調整力と実践力を養う。</a:t>
                      </a:r>
                      <a:endParaRPr kumimoji="1" lang="en-US" altLang="ja-JP" sz="2000" b="0" kern="100" dirty="0" smtClean="0">
                        <a:solidFill>
                          <a:schemeClr val="tx1"/>
                        </a:solidFill>
                        <a:effectLst/>
                        <a:latin typeface="+mj-ea"/>
                        <a:ea typeface="+mj-ea"/>
                        <a:cs typeface="Times New Roman" panose="02020603050405020304" pitchFamily="18" charset="0"/>
                      </a:endParaRPr>
                    </a:p>
                  </a:txBody>
                  <a:tcPr>
                    <a:solidFill>
                      <a:schemeClr val="accent2">
                        <a:lumMod val="20000"/>
                        <a:lumOff val="80000"/>
                      </a:schemeClr>
                    </a:solidFill>
                  </a:tcPr>
                </a:tc>
                <a:tc gridSpan="2">
                  <a:txBody>
                    <a:bodyPr/>
                    <a:lstStyle/>
                    <a:p>
                      <a:pPr algn="l">
                        <a:lnSpc>
                          <a:spcPct val="100000"/>
                        </a:lnSpc>
                        <a:spcAft>
                          <a:spcPts val="0"/>
                        </a:spcAft>
                      </a:pPr>
                      <a:r>
                        <a:rPr lang="ja-JP" altLang="en-US" sz="2000" b="0" kern="100" dirty="0" smtClean="0">
                          <a:effectLst/>
                          <a:latin typeface="+mj-ea"/>
                          <a:ea typeface="+mj-ea"/>
                          <a:cs typeface="Times New Roman" panose="02020603050405020304" pitchFamily="18" charset="0"/>
                        </a:rPr>
                        <a:t>学校経営・運営の補佐及び助言者としての力量を向上させる。</a:t>
                      </a:r>
                      <a:endParaRPr lang="ja-JP" sz="2000" b="0" kern="100" dirty="0">
                        <a:effectLst/>
                        <a:latin typeface="+mj-ea"/>
                        <a:ea typeface="+mj-ea"/>
                        <a:cs typeface="Times New Roman" panose="02020603050405020304" pitchFamily="18" charset="0"/>
                      </a:endParaRPr>
                    </a:p>
                  </a:txBody>
                  <a:tcPr>
                    <a:solidFill>
                      <a:schemeClr val="accent2">
                        <a:lumMod val="40000"/>
                        <a:lumOff val="60000"/>
                      </a:schemeClr>
                    </a:solidFill>
                  </a:tcPr>
                </a:tc>
                <a:tc hMerge="1">
                  <a:txBody>
                    <a:bodyPr/>
                    <a:lstStyle/>
                    <a:p>
                      <a:endParaRPr kumimoji="1" lang="ja-JP" altLang="en-US"/>
                    </a:p>
                  </a:txBody>
                  <a:tcPr/>
                </a:tc>
                <a:tc>
                  <a:txBody>
                    <a:bodyPr/>
                    <a:lstStyle/>
                    <a:p>
                      <a:pPr algn="l">
                        <a:lnSpc>
                          <a:spcPct val="100000"/>
                        </a:lnSpc>
                        <a:spcAft>
                          <a:spcPts val="0"/>
                        </a:spcAft>
                      </a:pPr>
                      <a:r>
                        <a:rPr lang="ja-JP" altLang="en-US" sz="2000" b="0" kern="100" dirty="0" smtClean="0">
                          <a:effectLst/>
                          <a:latin typeface="+mj-ea"/>
                          <a:ea typeface="+mj-ea"/>
                          <a:cs typeface="Times New Roman" panose="02020603050405020304" pitchFamily="18" charset="0"/>
                        </a:rPr>
                        <a:t>学校経営・運営の責任者としてのリーダーシップを発揮すべく、指導者及び校長としての力量を向上させる。</a:t>
                      </a:r>
                      <a:endParaRPr lang="ja-JP" sz="2000" b="0" kern="100" dirty="0">
                        <a:effectLst/>
                        <a:latin typeface="+mj-ea"/>
                        <a:ea typeface="+mj-ea"/>
                        <a:cs typeface="Times New Roman" panose="02020603050405020304" pitchFamily="18" charset="0"/>
                      </a:endParaRPr>
                    </a:p>
                  </a:txBody>
                  <a:tcPr>
                    <a:solidFill>
                      <a:schemeClr val="accent2">
                        <a:lumMod val="60000"/>
                        <a:lumOff val="40000"/>
                      </a:schemeClr>
                    </a:solidFill>
                  </a:tcPr>
                </a:tc>
                <a:extLst>
                  <a:ext uri="{0D108BD9-81ED-4DB2-BD59-A6C34878D82A}">
                    <a16:rowId xmlns:a16="http://schemas.microsoft.com/office/drawing/2014/main" val="1555336247"/>
                  </a:ext>
                </a:extLst>
              </a:tr>
              <a:tr h="0">
                <a:tc gridSpan="4">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教職員との円滑なコミュニケーション・意思疎通・信頼関係の構築</a:t>
                      </a:r>
                      <a:endParaRPr lang="ja-JP" sz="2000" kern="100" dirty="0">
                        <a:effectLst/>
                        <a:latin typeface="+mj-ea"/>
                        <a:ea typeface="+mj-ea"/>
                        <a:cs typeface="Times New Roman" panose="02020603050405020304" pitchFamily="18" charset="0"/>
                      </a:endParaRPr>
                    </a:p>
                  </a:txBody>
                  <a:tcPr marL="68580" marR="68580" marT="0" marB="0"/>
                </a:tc>
                <a:tc hMerge="1">
                  <a:txBody>
                    <a:bodyPr/>
                    <a:lstStyle/>
                    <a:p>
                      <a:pPr algn="just">
                        <a:lnSpc>
                          <a:spcPct val="100000"/>
                        </a:lnSpc>
                        <a:spcAft>
                          <a:spcPts val="0"/>
                        </a:spcAft>
                      </a:pPr>
                      <a:endParaRPr lang="ja-JP" sz="1800" kern="100" dirty="0">
                        <a:effectLst/>
                        <a:latin typeface="+mj-ea"/>
                        <a:ea typeface="+mj-ea"/>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pPr algn="just">
                        <a:lnSpc>
                          <a:spcPct val="100000"/>
                        </a:lnSpc>
                        <a:spcAft>
                          <a:spcPts val="0"/>
                        </a:spcAft>
                      </a:pPr>
                      <a:endParaRPr lang="ja-JP" sz="18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72849563"/>
                  </a:ext>
                </a:extLst>
              </a:tr>
              <a:tr h="396000">
                <a:tc>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教職員の適正な評価のために必要な補佐</a:t>
                      </a:r>
                      <a:endParaRPr lang="ja-JP" sz="2000" kern="100" dirty="0">
                        <a:effectLst/>
                        <a:latin typeface="+mj-ea"/>
                        <a:ea typeface="+mj-ea"/>
                        <a:cs typeface="Times New Roman" panose="02020603050405020304" pitchFamily="18" charset="0"/>
                      </a:endParaRPr>
                    </a:p>
                  </a:txBody>
                  <a:tcPr marL="68580" marR="68580" marT="0" marB="0"/>
                </a:tc>
                <a:tc gridSpan="3">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教職員の能力・適性等に応じた動機付けと適正な評価</a:t>
                      </a:r>
                      <a:endParaRPr lang="ja-JP" sz="2000" kern="100" dirty="0">
                        <a:effectLst/>
                        <a:latin typeface="+mj-ea"/>
                        <a:ea typeface="+mj-ea"/>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1231399778"/>
                  </a:ext>
                </a:extLst>
              </a:tr>
              <a:tr h="396000">
                <a:tc>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学習指導・生徒指導・特別支援教育等に関する助言に必要な高度な専門的知識・技能</a:t>
                      </a:r>
                      <a:endParaRPr lang="ja-JP" sz="2000" kern="100" dirty="0">
                        <a:effectLst/>
                        <a:latin typeface="+mj-ea"/>
                        <a:ea typeface="+mj-ea"/>
                        <a:cs typeface="Times New Roman" panose="02020603050405020304" pitchFamily="18" charset="0"/>
                      </a:endParaRPr>
                    </a:p>
                  </a:txBody>
                  <a:tcPr marL="68580" marR="68580" marT="0" marB="0"/>
                </a:tc>
                <a:tc gridSpan="3">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学習指導・生徒指導・特別支援教育等に関する助言・指導に必要な高度な専門的知識・技能</a:t>
                      </a:r>
                      <a:endParaRPr lang="ja-JP" sz="2000" kern="100" dirty="0">
                        <a:effectLst/>
                        <a:latin typeface="+mj-ea"/>
                        <a:ea typeface="+mj-ea"/>
                        <a:cs typeface="Times New Roman" panose="02020603050405020304" pitchFamily="18" charset="0"/>
                      </a:endParaRPr>
                    </a:p>
                  </a:txBody>
                  <a:tcPr marL="68580" marR="68580" marT="0" marB="0"/>
                </a:tc>
                <a:tc hMerge="1">
                  <a:txBody>
                    <a:bodyPr/>
                    <a:lstStyle/>
                    <a:p>
                      <a:pPr algn="just">
                        <a:spcAft>
                          <a:spcPts val="0"/>
                        </a:spcAft>
                      </a:pP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0" marT="0" marB="0" anchor="ct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212830427"/>
                  </a:ext>
                </a:extLst>
              </a:tr>
              <a:tr h="0">
                <a:tc>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校内研修の企画・実施への主体的な参画と資質能力向上に向けた取組</a:t>
                      </a:r>
                      <a:endParaRPr lang="ja-JP" sz="2000" kern="100" dirty="0">
                        <a:effectLst/>
                        <a:latin typeface="+mj-ea"/>
                        <a:ea typeface="+mj-ea"/>
                        <a:cs typeface="Times New Roman" panose="02020603050405020304" pitchFamily="18" charset="0"/>
                      </a:endParaRPr>
                    </a:p>
                  </a:txBody>
                  <a:tcPr marL="68580" marR="68580" marT="0" marB="0"/>
                </a:tc>
                <a:tc gridSpan="2">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組織的・効果的な校内研修の企画・実施の補佐と資質能力向上への助言</a:t>
                      </a:r>
                      <a:endParaRPr lang="ja-JP" sz="2000" kern="100" dirty="0">
                        <a:effectLst/>
                        <a:latin typeface="+mj-ea"/>
                        <a:ea typeface="+mj-ea"/>
                        <a:cs typeface="Times New Roman" panose="02020603050405020304" pitchFamily="18" charset="0"/>
                      </a:endParaRPr>
                    </a:p>
                  </a:txBody>
                  <a:tcPr marL="68580" marR="68580" marT="0" marB="0"/>
                </a:tc>
                <a:tc hMerge="1">
                  <a:txBody>
                    <a:bodyPr/>
                    <a:lstStyle/>
                    <a:p>
                      <a:pPr algn="just">
                        <a:spcAft>
                          <a:spcPts val="0"/>
                        </a:spcAft>
                      </a:pP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0" marT="0" marB="0" anchor="ctr"/>
                </a:tc>
                <a:tc>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組織的・効果的な校内研修の企画・実施と資質能力向上への助言・指導</a:t>
                      </a:r>
                      <a:endParaRPr lang="ja-JP" sz="20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787536360"/>
                  </a:ext>
                </a:extLst>
              </a:tr>
            </a:tbl>
          </a:graphicData>
        </a:graphic>
      </p:graphicFrame>
      <p:sp>
        <p:nvSpPr>
          <p:cNvPr id="4" name="テキスト ボックス 3">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3024416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hlinkClick r:id="rId2" action="ppaction://hlinksldjump"/>
          </p:cNvPr>
          <p:cNvSpPr txBox="1"/>
          <p:nvPr/>
        </p:nvSpPr>
        <p:spPr>
          <a:xfrm>
            <a:off x="11213793" y="0"/>
            <a:ext cx="978218" cy="1614051"/>
          </a:xfrm>
          <a:prstGeom prst="downArrow">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vert="eaVert" wrap="none" rtlCol="0">
            <a:spAutoFit/>
          </a:bodyPr>
          <a:lstStyle/>
          <a:p>
            <a:r>
              <a:rPr kumimoji="1" lang="ja-JP" altLang="en-US" sz="2000" dirty="0" smtClean="0">
                <a:ln>
                  <a:solidFill>
                    <a:schemeClr val="bg1"/>
                  </a:solidFill>
                </a:ln>
                <a:solidFill>
                  <a:schemeClr val="bg1"/>
                </a:solidFill>
                <a:latin typeface="+mj-ea"/>
                <a:ea typeface="+mj-ea"/>
              </a:rPr>
              <a:t>次のページ</a:t>
            </a:r>
            <a:endParaRPr kumimoji="1" lang="ja-JP" altLang="en-US" sz="2000" dirty="0">
              <a:ln>
                <a:solidFill>
                  <a:schemeClr val="bg1"/>
                </a:solidFill>
              </a:ln>
              <a:solidFill>
                <a:schemeClr val="bg1"/>
              </a:solidFill>
              <a:latin typeface="+mj-ea"/>
              <a:ea typeface="+mj-ea"/>
            </a:endParaRPr>
          </a:p>
        </p:txBody>
      </p:sp>
      <p:sp>
        <p:nvSpPr>
          <p:cNvPr id="13" name="テキスト ボックス 12">
            <a:hlinkClick r:id="rId2" action="ppaction://hlinksldjump"/>
          </p:cNvPr>
          <p:cNvSpPr txBox="1"/>
          <p:nvPr/>
        </p:nvSpPr>
        <p:spPr>
          <a:xfrm>
            <a:off x="29" y="5243949"/>
            <a:ext cx="978218" cy="1614051"/>
          </a:xfrm>
          <a:prstGeom prst="downArrow">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vert="eaVert" wrap="none" rtlCol="0">
            <a:spAutoFit/>
          </a:bodyPr>
          <a:lstStyle/>
          <a:p>
            <a:r>
              <a:rPr kumimoji="1" lang="ja-JP" altLang="en-US" sz="2000" dirty="0" smtClean="0">
                <a:ln>
                  <a:solidFill>
                    <a:schemeClr val="bg1"/>
                  </a:solidFill>
                </a:ln>
                <a:solidFill>
                  <a:schemeClr val="bg1"/>
                </a:solidFill>
                <a:latin typeface="+mj-ea"/>
                <a:ea typeface="+mj-ea"/>
              </a:rPr>
              <a:t>次のページ</a:t>
            </a:r>
            <a:endParaRPr kumimoji="1" lang="ja-JP" altLang="en-US" sz="2000" dirty="0">
              <a:ln>
                <a:solidFill>
                  <a:schemeClr val="bg1"/>
                </a:solidFill>
              </a:ln>
              <a:solidFill>
                <a:schemeClr val="bg1"/>
              </a:solidFill>
              <a:latin typeface="+mj-ea"/>
              <a:ea typeface="+mj-ea"/>
            </a:endParaRPr>
          </a:p>
        </p:txBody>
      </p:sp>
      <p:sp>
        <p:nvSpPr>
          <p:cNvPr id="14" name="テキスト ボックス 13">
            <a:hlinkClick r:id="rId3" action="ppaction://hlinksldjump"/>
          </p:cNvPr>
          <p:cNvSpPr txBox="1"/>
          <p:nvPr/>
        </p:nvSpPr>
        <p:spPr>
          <a:xfrm>
            <a:off x="0" y="0"/>
            <a:ext cx="1237839"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en-US" altLang="ja-JP" sz="2400" spc="300" dirty="0" smtClean="0">
                <a:ln>
                  <a:solidFill>
                    <a:schemeClr val="bg1"/>
                  </a:solidFill>
                </a:ln>
                <a:solidFill>
                  <a:schemeClr val="bg1"/>
                </a:solidFill>
                <a:latin typeface="+mj-ea"/>
                <a:ea typeface="+mj-ea"/>
              </a:rPr>
              <a:t>TOP</a:t>
            </a:r>
            <a:r>
              <a:rPr kumimoji="1" lang="ja-JP" altLang="en-US" sz="2400" spc="300" dirty="0" smtClean="0">
                <a:ln>
                  <a:solidFill>
                    <a:schemeClr val="bg1"/>
                  </a:solidFill>
                </a:ln>
                <a:solidFill>
                  <a:schemeClr val="bg1"/>
                </a:solidFill>
                <a:latin typeface="+mj-ea"/>
                <a:ea typeface="+mj-ea"/>
              </a:rPr>
              <a:t>へ</a:t>
            </a:r>
            <a:endParaRPr kumimoji="1" lang="ja-JP" altLang="en-US" sz="2400" spc="300" dirty="0">
              <a:ln>
                <a:solidFill>
                  <a:schemeClr val="bg1"/>
                </a:solidFill>
              </a:ln>
              <a:solidFill>
                <a:schemeClr val="bg1"/>
              </a:solidFill>
              <a:latin typeface="+mj-ea"/>
              <a:ea typeface="+mj-ea"/>
            </a:endParaRPr>
          </a:p>
        </p:txBody>
      </p:sp>
      <p:grpSp>
        <p:nvGrpSpPr>
          <p:cNvPr id="20" name="グループ化 19"/>
          <p:cNvGrpSpPr/>
          <p:nvPr/>
        </p:nvGrpSpPr>
        <p:grpSpPr>
          <a:xfrm>
            <a:off x="1403627" y="27280"/>
            <a:ext cx="9384746" cy="6803441"/>
            <a:chOff x="1403627" y="27280"/>
            <a:chExt cx="9384746" cy="6803441"/>
          </a:xfrm>
        </p:grpSpPr>
        <p:pic>
          <p:nvPicPr>
            <p:cNvPr id="3" name="図 2"/>
            <p:cNvPicPr>
              <a:picLocks noChangeAspect="1"/>
            </p:cNvPicPr>
            <p:nvPr/>
          </p:nvPicPr>
          <p:blipFill>
            <a:blip r:embed="rId4"/>
            <a:stretch>
              <a:fillRect/>
            </a:stretch>
          </p:blipFill>
          <p:spPr>
            <a:xfrm>
              <a:off x="1403627" y="27280"/>
              <a:ext cx="9384746" cy="6803441"/>
            </a:xfrm>
            <a:prstGeom prst="rect">
              <a:avLst/>
            </a:prstGeom>
          </p:spPr>
        </p:pic>
        <p:sp>
          <p:nvSpPr>
            <p:cNvPr id="15" name="テキスト ボックス 22"/>
            <p:cNvSpPr txBox="1"/>
            <p:nvPr/>
          </p:nvSpPr>
          <p:spPr>
            <a:xfrm>
              <a:off x="1403627" y="6715305"/>
              <a:ext cx="6806350" cy="115416"/>
            </a:xfrm>
            <a:prstGeom prst="rect">
              <a:avLst/>
            </a:prstGeom>
            <a:solidFill>
              <a:schemeClr val="lt1"/>
            </a:solidFill>
            <a:ln w="6350">
              <a:noFill/>
            </a:ln>
          </p:spPr>
          <p:txBody>
            <a:bodyPr rot="0" spcFirstLastPara="0" vert="horz" wrap="none" lIns="0" tIns="0" rIns="0" bIns="0" numCol="1" spcCol="0" rtlCol="0" fromWordArt="0" anchor="t" anchorCtr="0" forceAA="0" compatLnSpc="1">
              <a:prstTxWarp prst="textNoShape">
                <a:avLst/>
              </a:prstTxWarp>
              <a:spAutoFit/>
            </a:bodyPr>
            <a:lstStyle/>
            <a:p>
              <a:pPr marL="88900" indent="-88900" algn="just">
                <a:lnSpc>
                  <a:spcPts val="900"/>
                </a:lnSpc>
                <a:spcAft>
                  <a:spcPts val="0"/>
                </a:spcAft>
              </a:pPr>
              <a:r>
                <a:rPr lang="ja-JP" sz="7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sz="700" kern="100" dirty="0">
                  <a:effectLst/>
                  <a:latin typeface="游明朝" panose="02020400000000000000" pitchFamily="18" charset="-128"/>
                  <a:ea typeface="游明朝" panose="02020400000000000000" pitchFamily="18" charset="-128"/>
                  <a:cs typeface="Times New Roman" panose="02020603050405020304" pitchFamily="18" charset="0"/>
                </a:rPr>
                <a:t>ICT</a:t>
              </a:r>
              <a:r>
                <a:rPr lang="ja-JP" sz="700" kern="100" dirty="0">
                  <a:effectLst/>
                  <a:latin typeface="游明朝" panose="02020400000000000000" pitchFamily="18" charset="-128"/>
                  <a:ea typeface="游明朝" panose="02020400000000000000" pitchFamily="18" charset="-128"/>
                  <a:cs typeface="Times New Roman" panose="02020603050405020304" pitchFamily="18" charset="0"/>
                </a:rPr>
                <a:t>や情報・教育データの利活用」は、「学習指導」「生徒指導」「特別な配慮や支援を必要とする子供への対応」をより効果的に行うための手段としての位置付け</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 name="正方形/長方形 4">
              <a:hlinkClick r:id="rId5" action="ppaction://hlinksldjump"/>
            </p:cNvPr>
            <p:cNvSpPr/>
            <p:nvPr/>
          </p:nvSpPr>
          <p:spPr>
            <a:xfrm>
              <a:off x="1464497" y="393447"/>
              <a:ext cx="9296473" cy="132584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6" name="正方形/長方形 15">
              <a:hlinkClick r:id="rId6" action="ppaction://hlinksldjump"/>
            </p:cNvPr>
            <p:cNvSpPr/>
            <p:nvPr/>
          </p:nvSpPr>
          <p:spPr>
            <a:xfrm>
              <a:off x="1438996" y="1850043"/>
              <a:ext cx="9321974" cy="94128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7" name="正方形/長方形 16">
              <a:hlinkClick r:id="rId7" action="ppaction://hlinksldjump"/>
            </p:cNvPr>
            <p:cNvSpPr/>
            <p:nvPr/>
          </p:nvSpPr>
          <p:spPr>
            <a:xfrm>
              <a:off x="1438996" y="2791326"/>
              <a:ext cx="9321974" cy="1187116"/>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8" name="正方形/長方形 17">
              <a:hlinkClick r:id="rId8" action="ppaction://hlinksldjump"/>
            </p:cNvPr>
            <p:cNvSpPr/>
            <p:nvPr/>
          </p:nvSpPr>
          <p:spPr>
            <a:xfrm>
              <a:off x="1438996" y="3978442"/>
              <a:ext cx="9321974" cy="73199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9" name="正方形/長方形 18">
              <a:hlinkClick r:id="rId9" action="ppaction://hlinksldjump"/>
            </p:cNvPr>
            <p:cNvSpPr/>
            <p:nvPr/>
          </p:nvSpPr>
          <p:spPr>
            <a:xfrm>
              <a:off x="1438996" y="4710434"/>
              <a:ext cx="9321974" cy="188344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748023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hlinkClick r:id="rId2" action="ppaction://hlinksldjump"/>
          </p:cNvPr>
          <p:cNvSpPr txBox="1"/>
          <p:nvPr/>
        </p:nvSpPr>
        <p:spPr>
          <a:xfrm>
            <a:off x="11213782" y="0"/>
            <a:ext cx="978218" cy="1614051"/>
          </a:xfrm>
          <a:prstGeom prst="upArrow">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vert="eaVert" wrap="none" rtlCol="0">
            <a:spAutoFit/>
          </a:bodyPr>
          <a:lstStyle/>
          <a:p>
            <a:r>
              <a:rPr kumimoji="1" lang="ja-JP" altLang="en-US" sz="2000" dirty="0" smtClean="0">
                <a:ln>
                  <a:solidFill>
                    <a:schemeClr val="bg1"/>
                  </a:solidFill>
                </a:ln>
                <a:solidFill>
                  <a:schemeClr val="bg1"/>
                </a:solidFill>
                <a:latin typeface="+mj-ea"/>
                <a:ea typeface="+mj-ea"/>
              </a:rPr>
              <a:t>前のページ</a:t>
            </a:r>
            <a:endParaRPr kumimoji="1" lang="ja-JP" altLang="en-US" sz="2000" dirty="0">
              <a:ln>
                <a:solidFill>
                  <a:schemeClr val="bg1"/>
                </a:solidFill>
              </a:ln>
              <a:solidFill>
                <a:schemeClr val="bg1"/>
              </a:solidFill>
              <a:latin typeface="+mj-ea"/>
              <a:ea typeface="+mj-ea"/>
            </a:endParaRPr>
          </a:p>
        </p:txBody>
      </p:sp>
      <p:sp>
        <p:nvSpPr>
          <p:cNvPr id="14" name="テキスト ボックス 13">
            <a:hlinkClick r:id="rId2" action="ppaction://hlinksldjump"/>
          </p:cNvPr>
          <p:cNvSpPr txBox="1"/>
          <p:nvPr/>
        </p:nvSpPr>
        <p:spPr>
          <a:xfrm>
            <a:off x="0" y="5243949"/>
            <a:ext cx="978218" cy="1614051"/>
          </a:xfrm>
          <a:prstGeom prst="upArrow">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vert="eaVert" wrap="none" rtlCol="0">
            <a:spAutoFit/>
          </a:bodyPr>
          <a:lstStyle/>
          <a:p>
            <a:r>
              <a:rPr kumimoji="1" lang="ja-JP" altLang="en-US" sz="2000" dirty="0" smtClean="0">
                <a:ln>
                  <a:solidFill>
                    <a:schemeClr val="bg1"/>
                  </a:solidFill>
                </a:ln>
                <a:solidFill>
                  <a:schemeClr val="bg1"/>
                </a:solidFill>
                <a:latin typeface="+mj-ea"/>
                <a:ea typeface="+mj-ea"/>
              </a:rPr>
              <a:t>前のページ</a:t>
            </a:r>
            <a:endParaRPr kumimoji="1" lang="ja-JP" altLang="en-US" sz="2000" dirty="0">
              <a:ln>
                <a:solidFill>
                  <a:schemeClr val="bg1"/>
                </a:solidFill>
              </a:ln>
              <a:solidFill>
                <a:schemeClr val="bg1"/>
              </a:solidFill>
              <a:latin typeface="+mj-ea"/>
              <a:ea typeface="+mj-ea"/>
            </a:endParaRPr>
          </a:p>
        </p:txBody>
      </p:sp>
      <p:sp>
        <p:nvSpPr>
          <p:cNvPr id="15" name="テキスト ボックス 14">
            <a:hlinkClick r:id="rId3" action="ppaction://hlinksldjump"/>
          </p:cNvPr>
          <p:cNvSpPr txBox="1"/>
          <p:nvPr/>
        </p:nvSpPr>
        <p:spPr>
          <a:xfrm>
            <a:off x="0" y="0"/>
            <a:ext cx="1237839"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en-US" altLang="ja-JP" sz="2400" spc="300" dirty="0" smtClean="0">
                <a:ln>
                  <a:solidFill>
                    <a:schemeClr val="bg1"/>
                  </a:solidFill>
                </a:ln>
                <a:solidFill>
                  <a:schemeClr val="bg1"/>
                </a:solidFill>
                <a:latin typeface="+mj-ea"/>
                <a:ea typeface="+mj-ea"/>
              </a:rPr>
              <a:t>TOP</a:t>
            </a:r>
            <a:r>
              <a:rPr kumimoji="1" lang="ja-JP" altLang="en-US" sz="2400" spc="300" dirty="0" smtClean="0">
                <a:ln>
                  <a:solidFill>
                    <a:schemeClr val="bg1"/>
                  </a:solidFill>
                </a:ln>
                <a:solidFill>
                  <a:schemeClr val="bg1"/>
                </a:solidFill>
                <a:latin typeface="+mj-ea"/>
                <a:ea typeface="+mj-ea"/>
              </a:rPr>
              <a:t>へ</a:t>
            </a:r>
            <a:endParaRPr kumimoji="1" lang="ja-JP" altLang="en-US" sz="2400" spc="300" dirty="0">
              <a:ln>
                <a:solidFill>
                  <a:schemeClr val="bg1"/>
                </a:solidFill>
              </a:ln>
              <a:solidFill>
                <a:schemeClr val="bg1"/>
              </a:solidFill>
              <a:latin typeface="+mj-ea"/>
              <a:ea typeface="+mj-ea"/>
            </a:endParaRPr>
          </a:p>
        </p:txBody>
      </p:sp>
      <p:grpSp>
        <p:nvGrpSpPr>
          <p:cNvPr id="24" name="グループ化 23"/>
          <p:cNvGrpSpPr/>
          <p:nvPr/>
        </p:nvGrpSpPr>
        <p:grpSpPr>
          <a:xfrm>
            <a:off x="1536154" y="230395"/>
            <a:ext cx="9119692" cy="6748196"/>
            <a:chOff x="1536154" y="230395"/>
            <a:chExt cx="9119692" cy="6748196"/>
          </a:xfrm>
        </p:grpSpPr>
        <p:pic>
          <p:nvPicPr>
            <p:cNvPr id="8" name="図 7"/>
            <p:cNvPicPr>
              <a:picLocks noChangeAspect="1"/>
            </p:cNvPicPr>
            <p:nvPr/>
          </p:nvPicPr>
          <p:blipFill>
            <a:blip r:embed="rId4"/>
            <a:stretch>
              <a:fillRect/>
            </a:stretch>
          </p:blipFill>
          <p:spPr>
            <a:xfrm>
              <a:off x="1536154" y="230395"/>
              <a:ext cx="9119692" cy="6748196"/>
            </a:xfrm>
            <a:prstGeom prst="rect">
              <a:avLst/>
            </a:prstGeom>
          </p:spPr>
        </p:pic>
        <p:sp>
          <p:nvSpPr>
            <p:cNvPr id="17" name="正方形/長方形 16">
              <a:hlinkClick r:id="rId5" action="ppaction://hlinksldjump"/>
            </p:cNvPr>
            <p:cNvSpPr/>
            <p:nvPr/>
          </p:nvSpPr>
          <p:spPr>
            <a:xfrm>
              <a:off x="1869856" y="235027"/>
              <a:ext cx="8785990" cy="1968346"/>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8" name="正方形/長方形 17">
              <a:hlinkClick r:id="rId6" action="ppaction://hlinksldjump"/>
            </p:cNvPr>
            <p:cNvSpPr/>
            <p:nvPr/>
          </p:nvSpPr>
          <p:spPr>
            <a:xfrm>
              <a:off x="1536155" y="3441129"/>
              <a:ext cx="2789518" cy="330256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9" name="正方形/長方形 18">
              <a:hlinkClick r:id="rId7" action="ppaction://hlinksldjump"/>
            </p:cNvPr>
            <p:cNvSpPr/>
            <p:nvPr/>
          </p:nvSpPr>
          <p:spPr>
            <a:xfrm>
              <a:off x="4415247" y="2937831"/>
              <a:ext cx="6240599" cy="572878"/>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0" name="正方形/長方形 19">
              <a:hlinkClick r:id="rId8" action="ppaction://hlinksldjump"/>
            </p:cNvPr>
            <p:cNvSpPr/>
            <p:nvPr/>
          </p:nvSpPr>
          <p:spPr>
            <a:xfrm>
              <a:off x="4415247" y="3510709"/>
              <a:ext cx="6240599" cy="88984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1" name="正方形/長方形 20">
              <a:hlinkClick r:id="rId9" action="ppaction://hlinksldjump"/>
            </p:cNvPr>
            <p:cNvSpPr/>
            <p:nvPr/>
          </p:nvSpPr>
          <p:spPr>
            <a:xfrm>
              <a:off x="4415247" y="4400549"/>
              <a:ext cx="6240599" cy="1118902"/>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2" name="正方形/長方形 21">
              <a:hlinkClick r:id="rId10" action="ppaction://hlinksldjump"/>
            </p:cNvPr>
            <p:cNvSpPr/>
            <p:nvPr/>
          </p:nvSpPr>
          <p:spPr>
            <a:xfrm>
              <a:off x="4415247" y="5519451"/>
              <a:ext cx="6240599" cy="547172"/>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3" name="正方形/長方形 22">
              <a:hlinkClick r:id="rId11" action="ppaction://hlinksldjump"/>
            </p:cNvPr>
            <p:cNvSpPr/>
            <p:nvPr/>
          </p:nvSpPr>
          <p:spPr>
            <a:xfrm>
              <a:off x="4415247" y="6066623"/>
              <a:ext cx="6240599" cy="688092"/>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475086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84767" y="394490"/>
            <a:ext cx="11822467" cy="523220"/>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ja-JP" altLang="ja-JP" sz="2800" b="1" kern="100" dirty="0">
                <a:ea typeface="游ゴシック Light" panose="020B0300000000000000" pitchFamily="50" charset="-128"/>
                <a:cs typeface="Times New Roman" panose="02020603050405020304" pitchFamily="18" charset="0"/>
              </a:rPr>
              <a:t>教員のライフステージとみやぎの教員に求められる資質能力</a:t>
            </a:r>
            <a:r>
              <a:rPr lang="ja-JP" altLang="ja-JP" sz="2800" b="1" kern="100" dirty="0" smtClean="0">
                <a:ea typeface="游ゴシック Light" panose="020B0300000000000000" pitchFamily="50" charset="-128"/>
                <a:cs typeface="Times New Roman" panose="02020603050405020304" pitchFamily="18" charset="0"/>
              </a:rPr>
              <a:t>【</a:t>
            </a:r>
            <a:r>
              <a:rPr lang="ja-JP" altLang="en-US" sz="2800" b="1" kern="100" dirty="0" smtClean="0">
                <a:ea typeface="游ゴシック Light" panose="020B0300000000000000" pitchFamily="50" charset="-128"/>
                <a:cs typeface="Times New Roman" panose="02020603050405020304" pitchFamily="18" charset="0"/>
              </a:rPr>
              <a:t>栄養</a:t>
            </a:r>
            <a:r>
              <a:rPr lang="ja-JP" altLang="ja-JP" sz="2800" b="1" kern="100" dirty="0" smtClean="0">
                <a:ea typeface="游ゴシック Light" panose="020B0300000000000000" pitchFamily="50" charset="-128"/>
                <a:cs typeface="Times New Roman" panose="02020603050405020304" pitchFamily="18" charset="0"/>
              </a:rPr>
              <a:t>教諭</a:t>
            </a:r>
            <a:r>
              <a:rPr lang="ja-JP" altLang="ja-JP" sz="2800" b="1" kern="100" dirty="0">
                <a:ea typeface="游ゴシック Light" panose="020B0300000000000000" pitchFamily="50" charset="-128"/>
                <a:cs typeface="Times New Roman" panose="02020603050405020304" pitchFamily="18" charset="0"/>
              </a:rPr>
              <a:t>】</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12" name="表 11"/>
          <p:cNvGraphicFramePr>
            <a:graphicFrameLocks noGrp="1"/>
          </p:cNvGraphicFramePr>
          <p:nvPr>
            <p:extLst>
              <p:ext uri="{D42A27DB-BD31-4B8C-83A1-F6EECF244321}">
                <p14:modId xmlns:p14="http://schemas.microsoft.com/office/powerpoint/2010/main" val="1713801309"/>
              </p:ext>
            </p:extLst>
          </p:nvPr>
        </p:nvGraphicFramePr>
        <p:xfrm>
          <a:off x="160420" y="1020526"/>
          <a:ext cx="11871160" cy="5455920"/>
        </p:xfrm>
        <a:graphic>
          <a:graphicData uri="http://schemas.openxmlformats.org/drawingml/2006/table">
            <a:tbl>
              <a:tblPr firstRow="1" bandRow="1">
                <a:tableStyleId>{5940675A-B579-460E-94D1-54222C63F5DA}</a:tableStyleId>
              </a:tblPr>
              <a:tblGrid>
                <a:gridCol w="2374232">
                  <a:extLst>
                    <a:ext uri="{9D8B030D-6E8A-4147-A177-3AD203B41FA5}">
                      <a16:colId xmlns:a16="http://schemas.microsoft.com/office/drawing/2014/main" val="3848677676"/>
                    </a:ext>
                  </a:extLst>
                </a:gridCol>
                <a:gridCol w="2374232">
                  <a:extLst>
                    <a:ext uri="{9D8B030D-6E8A-4147-A177-3AD203B41FA5}">
                      <a16:colId xmlns:a16="http://schemas.microsoft.com/office/drawing/2014/main" val="1747233872"/>
                    </a:ext>
                  </a:extLst>
                </a:gridCol>
                <a:gridCol w="2374232">
                  <a:extLst>
                    <a:ext uri="{9D8B030D-6E8A-4147-A177-3AD203B41FA5}">
                      <a16:colId xmlns:a16="http://schemas.microsoft.com/office/drawing/2014/main" val="306479868"/>
                    </a:ext>
                  </a:extLst>
                </a:gridCol>
                <a:gridCol w="2374232">
                  <a:extLst>
                    <a:ext uri="{9D8B030D-6E8A-4147-A177-3AD203B41FA5}">
                      <a16:colId xmlns:a16="http://schemas.microsoft.com/office/drawing/2014/main" val="3799164232"/>
                    </a:ext>
                  </a:extLst>
                </a:gridCol>
                <a:gridCol w="2374232">
                  <a:extLst>
                    <a:ext uri="{9D8B030D-6E8A-4147-A177-3AD203B41FA5}">
                      <a16:colId xmlns:a16="http://schemas.microsoft.com/office/drawing/2014/main" val="3798482082"/>
                    </a:ext>
                  </a:extLst>
                </a:gridCol>
              </a:tblGrid>
              <a:tr h="971488">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第０期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【新規採用時】</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0</a:t>
                      </a:r>
                      <a:r>
                        <a:rPr lang="ja-JP" sz="2000" b="1" kern="100" dirty="0">
                          <a:effectLst/>
                          <a:latin typeface="+mj-ea"/>
                          <a:ea typeface="+mj-ea"/>
                          <a:cs typeface="Times New Roman" panose="02020603050405020304" pitchFamily="18" charset="0"/>
                        </a:rPr>
                        <a:t>年</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第Ⅰ期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【基礎形成期】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5</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第Ⅱ期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【資質成長期】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6</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10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第Ⅲ期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【資質充実期】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20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第Ⅳ期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【深化発展期】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21</a:t>
                      </a:r>
                      <a:r>
                        <a:rPr lang="ja-JP" sz="2000" b="1" kern="100" dirty="0">
                          <a:effectLst/>
                          <a:latin typeface="+mj-ea"/>
                          <a:ea typeface="+mj-ea"/>
                          <a:cs typeface="Times New Roman" panose="02020603050405020304" pitchFamily="18" charset="0"/>
                        </a:rPr>
                        <a:t>年目以上</a:t>
                      </a:r>
                      <a:endParaRPr lang="ja-JP" sz="2000" kern="100" dirty="0">
                        <a:effectLst/>
                        <a:latin typeface="+mj-ea"/>
                        <a:ea typeface="+mj-ea"/>
                        <a:cs typeface="Times New Roman" panose="02020603050405020304" pitchFamily="18" charset="0"/>
                      </a:endParaRPr>
                    </a:p>
                  </a:txBody>
                  <a:tcPr anchor="ctr"/>
                </a:tc>
                <a:extLst>
                  <a:ext uri="{0D108BD9-81ED-4DB2-BD59-A6C34878D82A}">
                    <a16:rowId xmlns:a16="http://schemas.microsoft.com/office/drawing/2014/main" val="2868012233"/>
                  </a:ext>
                </a:extLst>
              </a:tr>
              <a:tr h="703021">
                <a:tc gridSpan="5">
                  <a:txBody>
                    <a:bodyPr/>
                    <a:lstStyle/>
                    <a:p>
                      <a:r>
                        <a:rPr kumimoji="1" lang="ja-JP" altLang="en-US" sz="2000" dirty="0" smtClean="0">
                          <a:latin typeface="+mj-ea"/>
                          <a:ea typeface="+mj-ea"/>
                        </a:rPr>
                        <a:t>子供たちに最適の学びを提供するため、生涯にわたり学び続ける姿勢を持ち続ける。</a:t>
                      </a:r>
                    </a:p>
                    <a:p>
                      <a:r>
                        <a:rPr kumimoji="1" lang="ja-JP" altLang="en-US" sz="2000" dirty="0" smtClean="0">
                          <a:latin typeface="+mj-ea"/>
                          <a:ea typeface="+mj-ea"/>
                        </a:rPr>
                        <a:t>東日本大震災の経験を踏まえ、宮城の創造的復興を実現し、持続可能な地域社会をつくるため、未来を担う人材を育成する志を持ち続ける。</a:t>
                      </a:r>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2968325877"/>
                  </a:ext>
                </a:extLst>
              </a:tr>
              <a:tr h="2533194">
                <a:tc>
                  <a:txBody>
                    <a:bodyPr/>
                    <a:lstStyle/>
                    <a:p>
                      <a:pPr algn="just">
                        <a:lnSpc>
                          <a:spcPct val="100000"/>
                        </a:lnSpc>
                        <a:spcAft>
                          <a:spcPts val="0"/>
                        </a:spcAft>
                      </a:pPr>
                      <a:r>
                        <a:rPr lang="ja-JP" sz="2000" kern="100">
                          <a:effectLst/>
                          <a:latin typeface="+mj-ea"/>
                          <a:ea typeface="+mj-ea"/>
                          <a:cs typeface="Times New Roman" panose="02020603050405020304" pitchFamily="18" charset="0"/>
                        </a:rPr>
                        <a:t>食育・学校給食管理に関する基礎的な知識と技能を備え、栄養教諭としての基本的な力量を身に付ける。</a:t>
                      </a:r>
                    </a:p>
                  </a:txBody>
                  <a:tcPr marL="36195" marR="36195" marT="0" marB="0"/>
                </a:tc>
                <a:tc>
                  <a:txBody>
                    <a:bodyPr/>
                    <a:lstStyle/>
                    <a:p>
                      <a:pPr algn="just">
                        <a:lnSpc>
                          <a:spcPct val="100000"/>
                        </a:lnSpc>
                        <a:spcAft>
                          <a:spcPts val="0"/>
                        </a:spcAft>
                      </a:pPr>
                      <a:r>
                        <a:rPr lang="ja-JP" sz="2000" kern="100">
                          <a:effectLst/>
                          <a:latin typeface="+mj-ea"/>
                          <a:ea typeface="+mj-ea"/>
                          <a:cs typeface="Times New Roman" panose="02020603050405020304" pitchFamily="18" charset="0"/>
                        </a:rPr>
                        <a:t>食育・学校給食管理、校務分掌についての一定の職務遂行能力を身に付けるとともに、栄養教諭としての力量を向上させる。</a:t>
                      </a:r>
                    </a:p>
                  </a:txBody>
                  <a:tcPr marL="36195" marR="36195" marT="0" marB="0"/>
                </a:tc>
                <a:tc>
                  <a:txBody>
                    <a:bodyPr/>
                    <a:lstStyle/>
                    <a:p>
                      <a:pPr algn="just">
                        <a:lnSpc>
                          <a:spcPct val="100000"/>
                        </a:lnSpc>
                        <a:spcAft>
                          <a:spcPts val="0"/>
                        </a:spcAft>
                      </a:pPr>
                      <a:r>
                        <a:rPr lang="ja-JP" sz="2000" kern="100">
                          <a:effectLst/>
                          <a:latin typeface="+mj-ea"/>
                          <a:ea typeface="+mj-ea"/>
                          <a:cs typeface="Times New Roman" panose="02020603050405020304" pitchFamily="18" charset="0"/>
                        </a:rPr>
                        <a:t>栄養教諭としての知識や経験をもとに、食育・学校給食管理の視点から、学校の管理運営等を見る力量を向上させる。</a:t>
                      </a:r>
                    </a:p>
                  </a:txBody>
                  <a:tcPr marL="36195" marR="36195" marT="0" marB="0"/>
                </a:tc>
                <a:tc>
                  <a:txBody>
                    <a:bodyPr/>
                    <a:lstStyle/>
                    <a:p>
                      <a:pPr algn="just">
                        <a:lnSpc>
                          <a:spcPct val="100000"/>
                        </a:lnSpc>
                        <a:spcAft>
                          <a:spcPts val="0"/>
                        </a:spcAft>
                      </a:pPr>
                      <a:r>
                        <a:rPr lang="ja-JP" sz="2000" kern="100">
                          <a:effectLst/>
                          <a:latin typeface="+mj-ea"/>
                          <a:ea typeface="+mj-ea"/>
                          <a:cs typeface="Times New Roman" panose="02020603050405020304" pitchFamily="18" charset="0"/>
                        </a:rPr>
                        <a:t>栄養教諭として求められる多様な経験を十分に積み、校内における中核的な役割を果たす栄養教諭として全校的視野に立った指導力を充実させる。</a:t>
                      </a:r>
                    </a:p>
                  </a:txBody>
                  <a:tcPr marL="36195" marR="36195" marT="0" marB="0"/>
                </a:tc>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栄養教諭としての高い専門性を発揮するとともに、学校運営上重要な役割を担い、他の職員への助言・援助など指導的役割や、学校や地域全体の教育力向上に貢献できる力量を向上させる。</a:t>
                      </a:r>
                    </a:p>
                  </a:txBody>
                  <a:tcPr marL="36195" marR="36195" marT="0" marB="0"/>
                </a:tc>
                <a:extLst>
                  <a:ext uri="{0D108BD9-81ED-4DB2-BD59-A6C34878D82A}">
                    <a16:rowId xmlns:a16="http://schemas.microsoft.com/office/drawing/2014/main" val="2547693643"/>
                  </a:ext>
                </a:extLst>
              </a:tr>
              <a:tr h="360690">
                <a:tc gridSpan="5">
                  <a:txBody>
                    <a:bodyPr/>
                    <a:lstStyle/>
                    <a:p>
                      <a:r>
                        <a:rPr kumimoji="1" lang="ja-JP" altLang="en-US" sz="2000" dirty="0" smtClean="0">
                          <a:latin typeface="+mj-ea"/>
                          <a:ea typeface="+mj-ea"/>
                        </a:rPr>
                        <a:t>教員としての使命感、教育的愛情を深め、広く豊かな教養や人間性を磨く。</a:t>
                      </a:r>
                      <a:endParaRPr kumimoji="1" lang="ja-JP" altLang="en-US" sz="2000" dirty="0">
                        <a:latin typeface="+mj-ea"/>
                        <a:ea typeface="+mj-ea"/>
                      </a:endParaRPr>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3406080166"/>
                  </a:ext>
                </a:extLst>
              </a:tr>
            </a:tbl>
          </a:graphicData>
        </a:graphic>
      </p:graphicFrame>
      <p:sp>
        <p:nvSpPr>
          <p:cNvPr id="5" name="テキスト ボックス 4">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1356792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7600" y="0"/>
            <a:ext cx="11116800" cy="522000"/>
          </a:xfrm>
          <a:prstGeom prst="rect">
            <a:avLst/>
          </a:prstGeom>
          <a:gradFill flip="none" rotWithShape="1">
            <a:gsLst>
              <a:gs pos="0">
                <a:srgbClr val="92D050"/>
              </a:gs>
              <a:gs pos="50000">
                <a:srgbClr val="92D050"/>
              </a:gs>
              <a:gs pos="100000">
                <a:schemeClr val="bg1"/>
              </a:gs>
            </a:gsLst>
            <a:lin ang="0" scaled="1"/>
            <a:tileRect/>
          </a:gradFill>
        </p:spPr>
        <p:style>
          <a:lnRef idx="0">
            <a:schemeClr val="accent5"/>
          </a:lnRef>
          <a:fillRef idx="3">
            <a:schemeClr val="accent5"/>
          </a:fillRef>
          <a:effectRef idx="3">
            <a:schemeClr val="accent5"/>
          </a:effectRef>
          <a:fontRef idx="minor">
            <a:schemeClr val="lt1"/>
          </a:fontRef>
        </p:style>
        <p:txBody>
          <a:bodyPr wrap="none" rtlCol="0">
            <a:noAutofit/>
          </a:bodyPr>
          <a:lstStyle/>
          <a:p>
            <a:r>
              <a:rPr lang="ja-JP" altLang="en-US" sz="2800" b="1" kern="100" dirty="0">
                <a:ea typeface="游ゴシック Light" panose="020B0300000000000000" pitchFamily="50" charset="-128"/>
                <a:cs typeface="Times New Roman" panose="02020603050405020304" pitchFamily="18" charset="0"/>
              </a:rPr>
              <a:t>授業力</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4" name="表 3"/>
          <p:cNvGraphicFramePr>
            <a:graphicFrameLocks noGrp="1"/>
          </p:cNvGraphicFramePr>
          <p:nvPr>
            <p:extLst>
              <p:ext uri="{D42A27DB-BD31-4B8C-83A1-F6EECF244321}">
                <p14:modId xmlns:p14="http://schemas.microsoft.com/office/powerpoint/2010/main" val="697932966"/>
              </p:ext>
            </p:extLst>
          </p:nvPr>
        </p:nvGraphicFramePr>
        <p:xfrm>
          <a:off x="159600" y="649700"/>
          <a:ext cx="11872800" cy="5364480"/>
        </p:xfrm>
        <a:graphic>
          <a:graphicData uri="http://schemas.openxmlformats.org/drawingml/2006/table">
            <a:tbl>
              <a:tblPr firstRow="1" firstCol="1" bandRow="1">
                <a:tableStyleId>{5940675A-B579-460E-94D1-54222C63F5DA}</a:tableStyleId>
              </a:tblPr>
              <a:tblGrid>
                <a:gridCol w="2374560">
                  <a:extLst>
                    <a:ext uri="{9D8B030D-6E8A-4147-A177-3AD203B41FA5}">
                      <a16:colId xmlns:a16="http://schemas.microsoft.com/office/drawing/2014/main" val="651307385"/>
                    </a:ext>
                  </a:extLst>
                </a:gridCol>
                <a:gridCol w="2374560">
                  <a:extLst>
                    <a:ext uri="{9D8B030D-6E8A-4147-A177-3AD203B41FA5}">
                      <a16:colId xmlns:a16="http://schemas.microsoft.com/office/drawing/2014/main" val="1162989162"/>
                    </a:ext>
                  </a:extLst>
                </a:gridCol>
                <a:gridCol w="2374560">
                  <a:extLst>
                    <a:ext uri="{9D8B030D-6E8A-4147-A177-3AD203B41FA5}">
                      <a16:colId xmlns:a16="http://schemas.microsoft.com/office/drawing/2014/main" val="3110205194"/>
                    </a:ext>
                  </a:extLst>
                </a:gridCol>
                <a:gridCol w="2374560">
                  <a:extLst>
                    <a:ext uri="{9D8B030D-6E8A-4147-A177-3AD203B41FA5}">
                      <a16:colId xmlns:a16="http://schemas.microsoft.com/office/drawing/2014/main" val="3859960952"/>
                    </a:ext>
                  </a:extLst>
                </a:gridCol>
                <a:gridCol w="2374560">
                  <a:extLst>
                    <a:ext uri="{9D8B030D-6E8A-4147-A177-3AD203B41FA5}">
                      <a16:colId xmlns:a16="http://schemas.microsoft.com/office/drawing/2014/main" val="4276793848"/>
                    </a:ext>
                  </a:extLst>
                </a:gridCol>
              </a:tblGrid>
              <a:tr h="0">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第０期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【新規採用時】</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0</a:t>
                      </a:r>
                      <a:r>
                        <a:rPr lang="ja-JP" sz="2000" b="1" kern="100" dirty="0">
                          <a:effectLst/>
                          <a:latin typeface="+mj-ea"/>
                          <a:ea typeface="+mj-ea"/>
                          <a:cs typeface="Times New Roman" panose="02020603050405020304" pitchFamily="18" charset="0"/>
                        </a:rPr>
                        <a:t>年</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第Ⅰ期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【基礎形成期】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5</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第Ⅱ期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【資質成長期】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6</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10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第Ⅲ期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【資質充実期】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20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第Ⅳ期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【深化発展期】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21</a:t>
                      </a:r>
                      <a:r>
                        <a:rPr lang="ja-JP" sz="2000" b="1" kern="100" dirty="0">
                          <a:effectLst/>
                          <a:latin typeface="+mj-ea"/>
                          <a:ea typeface="+mj-ea"/>
                          <a:cs typeface="Times New Roman" panose="02020603050405020304" pitchFamily="18" charset="0"/>
                        </a:rPr>
                        <a:t>年目以上</a:t>
                      </a:r>
                      <a:endParaRPr lang="ja-JP" sz="2000" kern="100" dirty="0">
                        <a:effectLst/>
                        <a:latin typeface="+mj-ea"/>
                        <a:ea typeface="+mj-ea"/>
                        <a:cs typeface="Times New Roman" panose="02020603050405020304" pitchFamily="18" charset="0"/>
                      </a:endParaRPr>
                    </a:p>
                  </a:txBody>
                  <a:tcPr anchor="ctr"/>
                </a:tc>
                <a:extLst>
                  <a:ext uri="{0D108BD9-81ED-4DB2-BD59-A6C34878D82A}">
                    <a16:rowId xmlns:a16="http://schemas.microsoft.com/office/drawing/2014/main" val="2262947906"/>
                  </a:ext>
                </a:extLst>
              </a:tr>
              <a:tr h="0">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食に関する指導の全体計画作成への理解</a:t>
                      </a:r>
                    </a:p>
                  </a:txBody>
                  <a:tcPr marL="36195" marR="36195" marT="0" marB="0"/>
                </a:tc>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体系的な食育の推進と食育の授業改善への取組</a:t>
                      </a:r>
                    </a:p>
                  </a:txBody>
                  <a:tcPr marL="36195" marR="36195" marT="0" marB="0"/>
                </a:tc>
                <a:tc gridSpan="2">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体系的・継続的な食育の推進と食育の授業改善への取組</a:t>
                      </a:r>
                      <a:endParaRPr lang="ja-JP" sz="20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000" kern="100" dirty="0">
                        <a:effectLst/>
                        <a:latin typeface="+mj-ea"/>
                        <a:ea typeface="+mj-ea"/>
                        <a:cs typeface="Times New Roman" panose="02020603050405020304" pitchFamily="18" charset="0"/>
                      </a:endParaRPr>
                    </a:p>
                  </a:txBody>
                  <a:tcPr/>
                </a:tc>
                <a:tc>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体系的・継続的な食育の推進と教職員への食に関する指導の啓発</a:t>
                      </a:r>
                      <a:endParaRPr lang="ja-JP" sz="20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961823088"/>
                  </a:ext>
                </a:extLst>
              </a:tr>
              <a:tr h="531517">
                <a:tc>
                  <a:txBody>
                    <a:bodyPr/>
                    <a:lstStyle/>
                    <a:p>
                      <a:pPr algn="just">
                        <a:lnSpc>
                          <a:spcPct val="100000"/>
                        </a:lnSpc>
                        <a:spcAft>
                          <a:spcPts val="0"/>
                        </a:spcAft>
                      </a:pPr>
                      <a:r>
                        <a:rPr lang="ja-JP" sz="2000" kern="100">
                          <a:effectLst/>
                          <a:latin typeface="+mj-ea"/>
                          <a:ea typeface="+mj-ea"/>
                          <a:cs typeface="Times New Roman" panose="02020603050405020304" pitchFamily="18" charset="0"/>
                        </a:rPr>
                        <a:t>給食時間の食に関する指導</a:t>
                      </a:r>
                    </a:p>
                  </a:txBody>
                  <a:tcPr marL="36195" marR="36195" marT="0" marB="0"/>
                </a:tc>
                <a:tc>
                  <a:txBody>
                    <a:bodyPr/>
                    <a:lstStyle/>
                    <a:p>
                      <a:pPr algn="just">
                        <a:lnSpc>
                          <a:spcPct val="100000"/>
                        </a:lnSpc>
                        <a:spcAft>
                          <a:spcPts val="0"/>
                        </a:spcAft>
                      </a:pPr>
                      <a:r>
                        <a:rPr lang="ja-JP" sz="2000" kern="100">
                          <a:effectLst/>
                          <a:latin typeface="+mj-ea"/>
                          <a:ea typeface="+mj-ea"/>
                          <a:cs typeface="Times New Roman" panose="02020603050405020304" pitchFamily="18" charset="0"/>
                        </a:rPr>
                        <a:t>給食を活用した計画的な食に関する指導</a:t>
                      </a:r>
                    </a:p>
                  </a:txBody>
                  <a:tcPr marL="36195" marR="36195" marT="0" marB="0"/>
                </a:tc>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給食を活用した計画的・継続的な食に関する指導</a:t>
                      </a:r>
                    </a:p>
                  </a:txBody>
                  <a:tcPr marL="36195" marR="36195" marT="0" marB="0"/>
                </a:tc>
                <a:tc gridSpan="2">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学校課題を踏まえた給食を活用した計画的・継続的な食に関する指導</a:t>
                      </a:r>
                    </a:p>
                  </a:txBody>
                  <a:tcPr marL="36195" marR="36195" marT="0" marB="0"/>
                </a:tc>
                <a:tc hMerge="1">
                  <a:txBody>
                    <a:bodyPr/>
                    <a:lstStyle/>
                    <a:p>
                      <a:pPr algn="just">
                        <a:lnSpc>
                          <a:spcPct val="100000"/>
                        </a:lnSpc>
                        <a:spcAft>
                          <a:spcPts val="0"/>
                        </a:spcAft>
                      </a:pPr>
                      <a:endParaRPr lang="ja-JP" sz="20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2787536360"/>
                  </a:ext>
                </a:extLst>
              </a:tr>
              <a:tr h="0">
                <a:tc>
                  <a:txBody>
                    <a:bodyPr/>
                    <a:lstStyle/>
                    <a:p>
                      <a:pPr algn="just">
                        <a:lnSpc>
                          <a:spcPct val="100000"/>
                        </a:lnSpc>
                        <a:spcAft>
                          <a:spcPts val="0"/>
                        </a:spcAft>
                      </a:pPr>
                      <a:r>
                        <a:rPr lang="ja-JP" sz="2000" kern="100">
                          <a:effectLst/>
                          <a:latin typeface="+mj-ea"/>
                          <a:ea typeface="+mj-ea"/>
                          <a:cs typeface="Times New Roman" panose="02020603050405020304" pitchFamily="18" charset="0"/>
                        </a:rPr>
                        <a:t>教員が実施する食に関する指導の理解</a:t>
                      </a:r>
                    </a:p>
                  </a:txBody>
                  <a:tcPr marL="36195" marR="36195" marT="0" marB="0"/>
                </a:tc>
                <a:tc gridSpan="2">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教員が実施する食に関する指導の支援・助言</a:t>
                      </a:r>
                    </a:p>
                  </a:txBody>
                  <a:tcPr marL="36195" marR="36195" marT="0" marB="0"/>
                </a:tc>
                <a:tc hMerge="1">
                  <a:txBody>
                    <a:bodyPr/>
                    <a:lstStyle/>
                    <a:p>
                      <a:pPr algn="just">
                        <a:lnSpc>
                          <a:spcPct val="100000"/>
                        </a:lnSpc>
                        <a:spcAft>
                          <a:spcPts val="0"/>
                        </a:spcAft>
                      </a:pPr>
                      <a:endParaRPr lang="ja-JP" sz="2000" kern="100" dirty="0">
                        <a:effectLst/>
                        <a:latin typeface="+mj-ea"/>
                        <a:ea typeface="+mj-ea"/>
                        <a:cs typeface="Times New Roman" panose="02020603050405020304" pitchFamily="18" charset="0"/>
                      </a:endParaRPr>
                    </a:p>
                  </a:txBody>
                  <a:tcPr/>
                </a:tc>
                <a:tc>
                  <a:txBody>
                    <a:bodyPr/>
                    <a:lstStyle/>
                    <a:p>
                      <a:pPr algn="just">
                        <a:lnSpc>
                          <a:spcPct val="100000"/>
                        </a:lnSpc>
                        <a:spcAft>
                          <a:spcPts val="0"/>
                        </a:spcAft>
                      </a:pPr>
                      <a:r>
                        <a:rPr lang="ja-JP" sz="2000" kern="100">
                          <a:effectLst/>
                          <a:latin typeface="+mj-ea"/>
                          <a:ea typeface="+mj-ea"/>
                          <a:cs typeface="Times New Roman" panose="02020603050405020304" pitchFamily="18" charset="0"/>
                        </a:rPr>
                        <a:t>教員が実施する食に関する指導の助言・資料等提供</a:t>
                      </a:r>
                    </a:p>
                  </a:txBody>
                  <a:tcPr marL="36195" marR="36195" marT="0" marB="0"/>
                </a:tc>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教員が実施する食に関する指導の助言・指導と資料等提供</a:t>
                      </a:r>
                    </a:p>
                  </a:txBody>
                  <a:tcPr marL="36195" marR="36195" marT="0" marB="0"/>
                </a:tc>
                <a:extLst>
                  <a:ext uri="{0D108BD9-81ED-4DB2-BD59-A6C34878D82A}">
                    <a16:rowId xmlns:a16="http://schemas.microsoft.com/office/drawing/2014/main" val="1828719094"/>
                  </a:ext>
                </a:extLst>
              </a:tr>
              <a:tr h="0">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各教科等における食に関する指導方法等</a:t>
                      </a:r>
                    </a:p>
                  </a:txBody>
                  <a:tcPr marL="36195" marR="36195" marT="0" marB="0"/>
                </a:tc>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教員と連携した積極的な食に関する指導</a:t>
                      </a:r>
                    </a:p>
                  </a:txBody>
                  <a:tcPr marL="36195" marR="36195" marT="0" marB="0"/>
                </a:tc>
                <a:tc>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教員と連携した積極的・体系的な食に関する指導</a:t>
                      </a:r>
                      <a:endParaRPr lang="ja-JP" sz="2000" kern="100" dirty="0">
                        <a:effectLst/>
                        <a:latin typeface="+mj-ea"/>
                        <a:ea typeface="+mj-ea"/>
                        <a:cs typeface="Times New Roman" panose="02020603050405020304" pitchFamily="18" charset="0"/>
                      </a:endParaRPr>
                    </a:p>
                  </a:txBody>
                  <a:tcPr/>
                </a:tc>
                <a:tc>
                  <a:txBody>
                    <a:bodyPr/>
                    <a:lstStyle/>
                    <a:p>
                      <a:pPr algn="just">
                        <a:lnSpc>
                          <a:spcPct val="100000"/>
                        </a:lnSpc>
                        <a:spcAft>
                          <a:spcPts val="0"/>
                        </a:spcAft>
                      </a:pPr>
                      <a:r>
                        <a:rPr lang="ja-JP" sz="2000" kern="100">
                          <a:effectLst/>
                          <a:latin typeface="+mj-ea"/>
                          <a:ea typeface="+mj-ea"/>
                          <a:cs typeface="Times New Roman" panose="02020603050405020304" pitchFamily="18" charset="0"/>
                        </a:rPr>
                        <a:t>教員と連携した積極的・体系的な食に関する指導と教職員への助言</a:t>
                      </a:r>
                    </a:p>
                  </a:txBody>
                  <a:tcPr marL="36195" marR="36195" marT="0" marB="0"/>
                </a:tc>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教員と連携した積極的・体系的な食に関する指導と教職員への助言・指導</a:t>
                      </a:r>
                    </a:p>
                  </a:txBody>
                  <a:tcPr marL="36195" marR="36195" marT="0" marB="0"/>
                </a:tc>
                <a:extLst>
                  <a:ext uri="{0D108BD9-81ED-4DB2-BD59-A6C34878D82A}">
                    <a16:rowId xmlns:a16="http://schemas.microsoft.com/office/drawing/2014/main" val="649638864"/>
                  </a:ext>
                </a:extLst>
              </a:tr>
            </a:tbl>
          </a:graphicData>
        </a:graphic>
      </p:graphicFrame>
      <p:sp>
        <p:nvSpPr>
          <p:cNvPr id="5" name="テキスト ボックス 4">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825512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7600" y="0"/>
            <a:ext cx="11116800" cy="522000"/>
          </a:xfrm>
          <a:prstGeom prst="rect">
            <a:avLst/>
          </a:prstGeom>
          <a:gradFill flip="none" rotWithShape="1">
            <a:gsLst>
              <a:gs pos="0">
                <a:srgbClr val="92D050"/>
              </a:gs>
              <a:gs pos="50000">
                <a:srgbClr val="92D050"/>
              </a:gs>
              <a:gs pos="100000">
                <a:schemeClr val="bg1"/>
              </a:gs>
            </a:gsLst>
            <a:lin ang="0" scaled="1"/>
            <a:tileRect/>
          </a:gradFill>
        </p:spPr>
        <p:style>
          <a:lnRef idx="0">
            <a:schemeClr val="accent5"/>
          </a:lnRef>
          <a:fillRef idx="3">
            <a:schemeClr val="accent5"/>
          </a:fillRef>
          <a:effectRef idx="3">
            <a:schemeClr val="accent5"/>
          </a:effectRef>
          <a:fontRef idx="minor">
            <a:schemeClr val="lt1"/>
          </a:fontRef>
        </p:style>
        <p:txBody>
          <a:bodyPr wrap="none" rtlCol="0">
            <a:noAutofit/>
          </a:bodyPr>
          <a:lstStyle/>
          <a:p>
            <a:r>
              <a:rPr lang="ja-JP" altLang="en-US" sz="2800" b="1" kern="100" dirty="0">
                <a:ea typeface="游ゴシック Light" panose="020B0300000000000000" pitchFamily="50" charset="-128"/>
                <a:cs typeface="Times New Roman" panose="02020603050405020304" pitchFamily="18" charset="0"/>
              </a:rPr>
              <a:t>生徒指導力</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2" name="表 1"/>
          <p:cNvGraphicFramePr>
            <a:graphicFrameLocks noGrp="1"/>
          </p:cNvGraphicFramePr>
          <p:nvPr>
            <p:extLst>
              <p:ext uri="{D42A27DB-BD31-4B8C-83A1-F6EECF244321}">
                <p14:modId xmlns:p14="http://schemas.microsoft.com/office/powerpoint/2010/main" val="988770613"/>
              </p:ext>
            </p:extLst>
          </p:nvPr>
        </p:nvGraphicFramePr>
        <p:xfrm>
          <a:off x="159600" y="670560"/>
          <a:ext cx="11872800" cy="5486400"/>
        </p:xfrm>
        <a:graphic>
          <a:graphicData uri="http://schemas.openxmlformats.org/drawingml/2006/table">
            <a:tbl>
              <a:tblPr firstRow="1" firstCol="1" bandRow="1">
                <a:tableStyleId>{5940675A-B579-460E-94D1-54222C63F5DA}</a:tableStyleId>
              </a:tblPr>
              <a:tblGrid>
                <a:gridCol w="2374560">
                  <a:extLst>
                    <a:ext uri="{9D8B030D-6E8A-4147-A177-3AD203B41FA5}">
                      <a16:colId xmlns:a16="http://schemas.microsoft.com/office/drawing/2014/main" val="2156653377"/>
                    </a:ext>
                  </a:extLst>
                </a:gridCol>
                <a:gridCol w="2374560">
                  <a:extLst>
                    <a:ext uri="{9D8B030D-6E8A-4147-A177-3AD203B41FA5}">
                      <a16:colId xmlns:a16="http://schemas.microsoft.com/office/drawing/2014/main" val="1872543317"/>
                    </a:ext>
                  </a:extLst>
                </a:gridCol>
                <a:gridCol w="2374560">
                  <a:extLst>
                    <a:ext uri="{9D8B030D-6E8A-4147-A177-3AD203B41FA5}">
                      <a16:colId xmlns:a16="http://schemas.microsoft.com/office/drawing/2014/main" val="1626826804"/>
                    </a:ext>
                  </a:extLst>
                </a:gridCol>
                <a:gridCol w="2374560">
                  <a:extLst>
                    <a:ext uri="{9D8B030D-6E8A-4147-A177-3AD203B41FA5}">
                      <a16:colId xmlns:a16="http://schemas.microsoft.com/office/drawing/2014/main" val="717548552"/>
                    </a:ext>
                  </a:extLst>
                </a:gridCol>
                <a:gridCol w="2374560">
                  <a:extLst>
                    <a:ext uri="{9D8B030D-6E8A-4147-A177-3AD203B41FA5}">
                      <a16:colId xmlns:a16="http://schemas.microsoft.com/office/drawing/2014/main" val="86427949"/>
                    </a:ext>
                  </a:extLst>
                </a:gridCol>
              </a:tblGrid>
              <a:tr h="213355">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第０期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【新規採用時】</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0</a:t>
                      </a:r>
                      <a:r>
                        <a:rPr lang="ja-JP" sz="2000" b="1" kern="100" dirty="0">
                          <a:effectLst/>
                          <a:latin typeface="+mj-ea"/>
                          <a:ea typeface="+mj-ea"/>
                          <a:cs typeface="Times New Roman" panose="02020603050405020304" pitchFamily="18" charset="0"/>
                        </a:rPr>
                        <a:t>年</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第Ⅰ期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【基礎形成期】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5</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第Ⅱ期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【資質成長期】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6</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10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第Ⅲ期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【資質充実期】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20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第Ⅳ期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【深化発展期】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21</a:t>
                      </a:r>
                      <a:r>
                        <a:rPr lang="ja-JP" sz="2000" b="1" kern="100" dirty="0">
                          <a:effectLst/>
                          <a:latin typeface="+mj-ea"/>
                          <a:ea typeface="+mj-ea"/>
                          <a:cs typeface="Times New Roman" panose="02020603050405020304" pitchFamily="18" charset="0"/>
                        </a:rPr>
                        <a:t>年目以上</a:t>
                      </a:r>
                      <a:endParaRPr lang="ja-JP" sz="2000" kern="100" dirty="0">
                        <a:effectLst/>
                        <a:latin typeface="+mj-ea"/>
                        <a:ea typeface="+mj-ea"/>
                        <a:cs typeface="Times New Roman" panose="02020603050405020304" pitchFamily="18" charset="0"/>
                      </a:endParaRPr>
                    </a:p>
                  </a:txBody>
                  <a:tcPr anchor="ctr"/>
                </a:tc>
                <a:extLst>
                  <a:ext uri="{0D108BD9-81ED-4DB2-BD59-A6C34878D82A}">
                    <a16:rowId xmlns:a16="http://schemas.microsoft.com/office/drawing/2014/main" val="423953577"/>
                  </a:ext>
                </a:extLst>
              </a:tr>
              <a:tr h="0">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栄養指導の方法・技術</a:t>
                      </a:r>
                    </a:p>
                  </a:txBody>
                  <a:tcPr marL="36195" marR="36195" marT="0" marB="0"/>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栄養指導</a:t>
                      </a:r>
                    </a:p>
                  </a:txBody>
                  <a:tcPr marL="36195" marR="36195" marT="0" marB="0"/>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適切な栄養指導</a:t>
                      </a:r>
                    </a:p>
                  </a:txBody>
                  <a:tcPr marL="36195" marR="36195" marT="0" marB="0"/>
                </a:tc>
                <a:tc gridSpan="2">
                  <a:txBody>
                    <a:bodyPr/>
                    <a:lstStyle/>
                    <a:p>
                      <a:pPr algn="just">
                        <a:lnSpc>
                          <a:spcPct val="100000"/>
                        </a:lnSpc>
                        <a:spcAft>
                          <a:spcPts val="0"/>
                        </a:spcAft>
                      </a:pPr>
                      <a:r>
                        <a:rPr lang="ja-JP" sz="1800" kern="100">
                          <a:effectLst/>
                          <a:latin typeface="+mj-ea"/>
                          <a:ea typeface="+mj-ea"/>
                          <a:cs typeface="Times New Roman" panose="02020603050405020304" pitchFamily="18" charset="0"/>
                        </a:rPr>
                        <a:t>組織的で適切な栄養指導</a:t>
                      </a:r>
                    </a:p>
                  </a:txBody>
                  <a:tcPr marL="36195" marR="36195" marT="0" marB="0"/>
                </a:tc>
                <a:tc hMerge="1">
                  <a:txBody>
                    <a:bodyPr/>
                    <a:lstStyle/>
                    <a:p>
                      <a:endParaRPr kumimoji="1" lang="ja-JP" altLang="en-US"/>
                    </a:p>
                  </a:txBody>
                  <a:tcPr/>
                </a:tc>
                <a:extLst>
                  <a:ext uri="{0D108BD9-81ED-4DB2-BD59-A6C34878D82A}">
                    <a16:rowId xmlns:a16="http://schemas.microsoft.com/office/drawing/2014/main" val="1897202986"/>
                  </a:ext>
                </a:extLst>
              </a:tr>
              <a:tr h="0">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食に関する健康課題のある子供への個別的な相談・指導の重要性の理解</a:t>
                      </a:r>
                    </a:p>
                  </a:txBody>
                  <a:tcPr marL="36195" marR="36195" marT="0" marB="0"/>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食に関する健康課題のある子供への個別的な相談・指導</a:t>
                      </a:r>
                    </a:p>
                  </a:txBody>
                  <a:tcPr marL="36195" marR="36195" marT="0" marB="0"/>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教職員と連携した食に関する健康課題のある子供への個別的な相談・指導</a:t>
                      </a:r>
                    </a:p>
                  </a:txBody>
                  <a:tcPr marL="36195" marR="36195" marT="0" marB="0"/>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教職員・外部機関と連携した食に関する健康課題のある子供への個別的な相談・指導の中心と教職員・保護者への助言</a:t>
                      </a:r>
                    </a:p>
                  </a:txBody>
                  <a:tcPr marL="36195" marR="36195" marT="0" marB="0"/>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教職員・外部機関と連携した食に関する健康課題のある子供への個別的な相談・指導の中心と教職員・保護者への助言・管理職への支援</a:t>
                      </a:r>
                    </a:p>
                  </a:txBody>
                  <a:tcPr marL="36195" marR="36195" marT="0" marB="0"/>
                </a:tc>
                <a:extLst>
                  <a:ext uri="{0D108BD9-81ED-4DB2-BD59-A6C34878D82A}">
                    <a16:rowId xmlns:a16="http://schemas.microsoft.com/office/drawing/2014/main" val="814850409"/>
                  </a:ext>
                </a:extLst>
              </a:tr>
              <a:tr h="0">
                <a:tc gridSpan="3">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いじめ、不登校、心のケア、特別な配慮や支援を必要とする子供への対応のため、教育相談やカウンセリングの基礎的な知識・技法</a:t>
                      </a:r>
                    </a:p>
                  </a:txBody>
                  <a:tcPr marL="36195" marR="36195" marT="0" marB="0"/>
                </a:tc>
                <a:tc hMerge="1">
                  <a:txBody>
                    <a:bodyPr/>
                    <a:lstStyle/>
                    <a:p>
                      <a:pPr algn="just">
                        <a:lnSpc>
                          <a:spcPct val="100000"/>
                        </a:lnSpc>
                        <a:spcAft>
                          <a:spcPts val="0"/>
                        </a:spcAft>
                      </a:pPr>
                      <a:endParaRPr lang="ja-JP" sz="2000" dirty="0">
                        <a:latin typeface="+mj-ea"/>
                        <a:ea typeface="+mj-ea"/>
                      </a:endParaRPr>
                    </a:p>
                  </a:txBody>
                  <a:tcPr/>
                </a:tc>
                <a:tc hMerge="1">
                  <a:txBody>
                    <a:bodyPr/>
                    <a:lstStyle/>
                    <a:p>
                      <a:pPr algn="just">
                        <a:lnSpc>
                          <a:spcPct val="100000"/>
                        </a:lnSpc>
                        <a:spcAft>
                          <a:spcPts val="0"/>
                        </a:spcAft>
                      </a:pPr>
                      <a:endParaRPr lang="ja-JP" sz="2000" dirty="0">
                        <a:latin typeface="+mj-ea"/>
                        <a:ea typeface="+mj-ea"/>
                      </a:endParaRPr>
                    </a:p>
                  </a:txBody>
                  <a:tcPr/>
                </a:tc>
                <a:tc gridSpan="2">
                  <a:txBody>
                    <a:bodyPr/>
                    <a:lstStyle/>
                    <a:p>
                      <a:pPr algn="just">
                        <a:lnSpc>
                          <a:spcPct val="100000"/>
                        </a:lnSpc>
                        <a:spcAft>
                          <a:spcPts val="0"/>
                        </a:spcAft>
                      </a:pPr>
                      <a:r>
                        <a:rPr lang="ja-JP" altLang="en-US" sz="1800" dirty="0" smtClean="0">
                          <a:latin typeface="+mj-ea"/>
                          <a:ea typeface="+mj-ea"/>
                        </a:rPr>
                        <a:t>いじめ、不登校、心のケア、特別な配慮や支援を必要とする子供への対応のため、教育相談やカウンセリングの最新の知識・技法と教職員への助言</a:t>
                      </a:r>
                      <a:endParaRPr lang="ja-JP" sz="1800" dirty="0">
                        <a:latin typeface="+mj-ea"/>
                        <a:ea typeface="+mj-ea"/>
                      </a:endParaRPr>
                    </a:p>
                  </a:txBody>
                  <a:tcPr/>
                </a:tc>
                <a:tc hMerge="1">
                  <a:txBody>
                    <a:bodyPr/>
                    <a:lstStyle/>
                    <a:p>
                      <a:pPr algn="just">
                        <a:lnSpc>
                          <a:spcPct val="100000"/>
                        </a:lnSpc>
                        <a:spcAft>
                          <a:spcPts val="0"/>
                        </a:spcAft>
                      </a:pPr>
                      <a:endParaRPr lang="ja-JP" sz="2000" dirty="0">
                        <a:latin typeface="+mj-ea"/>
                        <a:ea typeface="+mj-ea"/>
                      </a:endParaRPr>
                    </a:p>
                  </a:txBody>
                  <a:tcPr/>
                </a:tc>
                <a:extLst>
                  <a:ext uri="{0D108BD9-81ED-4DB2-BD59-A6C34878D82A}">
                    <a16:rowId xmlns:a16="http://schemas.microsoft.com/office/drawing/2014/main" val="3621132506"/>
                  </a:ext>
                </a:extLst>
              </a:tr>
              <a:tr h="0">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教職員間・保護者・地域社会・関係機関との信頼関係下での連携・協働の重要性の理解</a:t>
                      </a:r>
                    </a:p>
                  </a:txBody>
                  <a:tcPr marL="36195" marR="36195" marT="0" marB="0"/>
                </a:tc>
                <a:tc gridSpan="2">
                  <a:txBody>
                    <a:bodyPr/>
                    <a:lstStyle/>
                    <a:p>
                      <a:pPr algn="just">
                        <a:lnSpc>
                          <a:spcPct val="100000"/>
                        </a:lnSpc>
                        <a:spcAft>
                          <a:spcPts val="0"/>
                        </a:spcAft>
                      </a:pPr>
                      <a:r>
                        <a:rPr lang="ja-JP" altLang="en-US" sz="1800" dirty="0" smtClean="0">
                          <a:latin typeface="+mj-ea"/>
                          <a:ea typeface="+mj-ea"/>
                        </a:rPr>
                        <a:t>教職員間・保護者・地域社会・関係機関との信頼関係の下での連携・協働の視点</a:t>
                      </a:r>
                      <a:endParaRPr lang="ja-JP" sz="1800" dirty="0">
                        <a:latin typeface="+mj-ea"/>
                        <a:ea typeface="+mj-ea"/>
                      </a:endParaRPr>
                    </a:p>
                  </a:txBody>
                  <a:tcPr/>
                </a:tc>
                <a:tc hMerge="1">
                  <a:txBody>
                    <a:bodyPr/>
                    <a:lstStyle/>
                    <a:p>
                      <a:pPr algn="just">
                        <a:lnSpc>
                          <a:spcPct val="100000"/>
                        </a:lnSpc>
                        <a:spcAft>
                          <a:spcPts val="0"/>
                        </a:spcAft>
                      </a:pPr>
                      <a:endParaRPr lang="ja-JP" sz="2000" dirty="0">
                        <a:latin typeface="+mj-ea"/>
                        <a:ea typeface="+mj-ea"/>
                      </a:endParaRPr>
                    </a:p>
                  </a:txBody>
                  <a:tcPr/>
                </a:tc>
                <a:tc>
                  <a:txBody>
                    <a:bodyPr/>
                    <a:lstStyle/>
                    <a:p>
                      <a:pPr algn="just">
                        <a:lnSpc>
                          <a:spcPct val="100000"/>
                        </a:lnSpc>
                        <a:spcAft>
                          <a:spcPts val="0"/>
                        </a:spcAft>
                      </a:pPr>
                      <a:r>
                        <a:rPr lang="ja-JP" sz="1800" kern="100">
                          <a:effectLst/>
                          <a:latin typeface="+mj-ea"/>
                          <a:ea typeface="+mj-ea"/>
                          <a:cs typeface="Times New Roman" panose="02020603050405020304" pitchFamily="18" charset="0"/>
                        </a:rPr>
                        <a:t>教職員間・保護者・地域社会・関係機関との信頼関係の下での連携・協働の支援</a:t>
                      </a:r>
                    </a:p>
                  </a:txBody>
                  <a:tcPr marL="36195" marR="36195" marT="0" marB="0"/>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教職員間・保護者・地域社会・関係機関との信頼関係の下での連携・協働の主導</a:t>
                      </a:r>
                    </a:p>
                  </a:txBody>
                  <a:tcPr marL="36195" marR="36195" marT="0" marB="0"/>
                </a:tc>
                <a:extLst>
                  <a:ext uri="{0D108BD9-81ED-4DB2-BD59-A6C34878D82A}">
                    <a16:rowId xmlns:a16="http://schemas.microsoft.com/office/drawing/2014/main" val="1670170353"/>
                  </a:ext>
                </a:extLst>
              </a:tr>
            </a:tbl>
          </a:graphicData>
        </a:graphic>
      </p:graphicFrame>
      <p:sp>
        <p:nvSpPr>
          <p:cNvPr id="4" name="テキスト ボックス 3">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3126759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7600" y="0"/>
            <a:ext cx="11116800" cy="522000"/>
          </a:xfrm>
          <a:prstGeom prst="rect">
            <a:avLst/>
          </a:prstGeom>
          <a:gradFill flip="none" rotWithShape="1">
            <a:gsLst>
              <a:gs pos="0">
                <a:srgbClr val="92D050"/>
              </a:gs>
              <a:gs pos="50000">
                <a:srgbClr val="92D050"/>
              </a:gs>
              <a:gs pos="100000">
                <a:schemeClr val="bg1"/>
              </a:gs>
            </a:gsLst>
            <a:lin ang="0" scaled="1"/>
            <a:tileRect/>
          </a:gradFill>
        </p:spPr>
        <p:style>
          <a:lnRef idx="0">
            <a:schemeClr val="accent5"/>
          </a:lnRef>
          <a:fillRef idx="3">
            <a:schemeClr val="accent5"/>
          </a:fillRef>
          <a:effectRef idx="3">
            <a:schemeClr val="accent5"/>
          </a:effectRef>
          <a:fontRef idx="minor">
            <a:schemeClr val="lt1"/>
          </a:fontRef>
        </p:style>
        <p:txBody>
          <a:bodyPr wrap="none" rtlCol="0">
            <a:noAutofit/>
          </a:bodyPr>
          <a:lstStyle/>
          <a:p>
            <a:r>
              <a:rPr lang="ja-JP" altLang="en-US" sz="2800" b="1" kern="100" dirty="0" smtClean="0">
                <a:ea typeface="游ゴシック Light" panose="020B0300000000000000" pitchFamily="50" charset="-128"/>
                <a:cs typeface="Times New Roman" panose="02020603050405020304" pitchFamily="18" charset="0"/>
              </a:rPr>
              <a:t>子供</a:t>
            </a:r>
            <a:r>
              <a:rPr lang="ja-JP" altLang="en-US" sz="2800" b="1" kern="100" dirty="0">
                <a:ea typeface="游ゴシック Light" panose="020B0300000000000000" pitchFamily="50" charset="-128"/>
                <a:cs typeface="Times New Roman" panose="02020603050405020304" pitchFamily="18" charset="0"/>
              </a:rPr>
              <a:t>理解</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2" name="表 1"/>
          <p:cNvGraphicFramePr>
            <a:graphicFrameLocks noGrp="1"/>
          </p:cNvGraphicFramePr>
          <p:nvPr>
            <p:extLst>
              <p:ext uri="{D42A27DB-BD31-4B8C-83A1-F6EECF244321}">
                <p14:modId xmlns:p14="http://schemas.microsoft.com/office/powerpoint/2010/main" val="2881697656"/>
              </p:ext>
            </p:extLst>
          </p:nvPr>
        </p:nvGraphicFramePr>
        <p:xfrm>
          <a:off x="159600" y="670560"/>
          <a:ext cx="11872800" cy="3931920"/>
        </p:xfrm>
        <a:graphic>
          <a:graphicData uri="http://schemas.openxmlformats.org/drawingml/2006/table">
            <a:tbl>
              <a:tblPr firstRow="1" firstCol="1" bandRow="1">
                <a:tableStyleId>{5940675A-B579-460E-94D1-54222C63F5DA}</a:tableStyleId>
              </a:tblPr>
              <a:tblGrid>
                <a:gridCol w="2374560">
                  <a:extLst>
                    <a:ext uri="{9D8B030D-6E8A-4147-A177-3AD203B41FA5}">
                      <a16:colId xmlns:a16="http://schemas.microsoft.com/office/drawing/2014/main" val="2156653377"/>
                    </a:ext>
                  </a:extLst>
                </a:gridCol>
                <a:gridCol w="2374560">
                  <a:extLst>
                    <a:ext uri="{9D8B030D-6E8A-4147-A177-3AD203B41FA5}">
                      <a16:colId xmlns:a16="http://schemas.microsoft.com/office/drawing/2014/main" val="1872543317"/>
                    </a:ext>
                  </a:extLst>
                </a:gridCol>
                <a:gridCol w="2374560">
                  <a:extLst>
                    <a:ext uri="{9D8B030D-6E8A-4147-A177-3AD203B41FA5}">
                      <a16:colId xmlns:a16="http://schemas.microsoft.com/office/drawing/2014/main" val="1626826804"/>
                    </a:ext>
                  </a:extLst>
                </a:gridCol>
                <a:gridCol w="2374560">
                  <a:extLst>
                    <a:ext uri="{9D8B030D-6E8A-4147-A177-3AD203B41FA5}">
                      <a16:colId xmlns:a16="http://schemas.microsoft.com/office/drawing/2014/main" val="717548552"/>
                    </a:ext>
                  </a:extLst>
                </a:gridCol>
                <a:gridCol w="2374560">
                  <a:extLst>
                    <a:ext uri="{9D8B030D-6E8A-4147-A177-3AD203B41FA5}">
                      <a16:colId xmlns:a16="http://schemas.microsoft.com/office/drawing/2014/main" val="86427949"/>
                    </a:ext>
                  </a:extLst>
                </a:gridCol>
              </a:tblGrid>
              <a:tr h="965735">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第０期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【新規採用時】</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0</a:t>
                      </a:r>
                      <a:r>
                        <a:rPr lang="ja-JP" sz="2000" b="1" kern="100" dirty="0">
                          <a:effectLst/>
                          <a:latin typeface="+mj-ea"/>
                          <a:ea typeface="+mj-ea"/>
                          <a:cs typeface="Times New Roman" panose="02020603050405020304" pitchFamily="18" charset="0"/>
                        </a:rPr>
                        <a:t>年</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第Ⅰ期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【基礎形成期】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5</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第Ⅱ期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【資質成長期】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6</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10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第Ⅲ期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【資質充実期】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20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第Ⅳ期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【深化発展期】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21</a:t>
                      </a:r>
                      <a:r>
                        <a:rPr lang="ja-JP" sz="2000" b="1" kern="100" dirty="0">
                          <a:effectLst/>
                          <a:latin typeface="+mj-ea"/>
                          <a:ea typeface="+mj-ea"/>
                          <a:cs typeface="Times New Roman" panose="02020603050405020304" pitchFamily="18" charset="0"/>
                        </a:rPr>
                        <a:t>年目以上</a:t>
                      </a:r>
                      <a:endParaRPr lang="ja-JP" sz="2000" kern="100" dirty="0">
                        <a:effectLst/>
                        <a:latin typeface="+mj-ea"/>
                        <a:ea typeface="+mj-ea"/>
                        <a:cs typeface="Times New Roman" panose="02020603050405020304" pitchFamily="18" charset="0"/>
                      </a:endParaRPr>
                    </a:p>
                  </a:txBody>
                  <a:tcPr anchor="ctr"/>
                </a:tc>
                <a:extLst>
                  <a:ext uri="{0D108BD9-81ED-4DB2-BD59-A6C34878D82A}">
                    <a16:rowId xmlns:a16="http://schemas.microsoft.com/office/drawing/2014/main" val="423953577"/>
                  </a:ext>
                </a:extLst>
              </a:tr>
              <a:tr h="0">
                <a:tc gridSpan="5">
                  <a:txBody>
                    <a:bodyPr/>
                    <a:lstStyle/>
                    <a:p>
                      <a:pPr algn="just">
                        <a:lnSpc>
                          <a:spcPct val="100000"/>
                        </a:lnSpc>
                        <a:spcAft>
                          <a:spcPts val="0"/>
                        </a:spcAft>
                      </a:pPr>
                      <a:r>
                        <a:rPr lang="ja-JP" altLang="en-US" sz="2000" dirty="0" smtClean="0">
                          <a:latin typeface="+mj-ea"/>
                          <a:ea typeface="+mj-ea"/>
                        </a:rPr>
                        <a:t>共感的コミュニケーション力</a:t>
                      </a:r>
                      <a:endParaRPr lang="ja-JP" sz="2000" dirty="0">
                        <a:latin typeface="+mj-ea"/>
                        <a:ea typeface="+mj-ea"/>
                      </a:endParaRPr>
                    </a:p>
                  </a:txBody>
                  <a:tcPr/>
                </a:tc>
                <a:tc hMerge="1">
                  <a:txBody>
                    <a:bodyPr/>
                    <a:lstStyle/>
                    <a:p>
                      <a:pPr algn="just">
                        <a:lnSpc>
                          <a:spcPct val="100000"/>
                        </a:lnSpc>
                        <a:spcAft>
                          <a:spcPts val="0"/>
                        </a:spcAft>
                      </a:pPr>
                      <a:endParaRPr lang="ja-JP" sz="1400" dirty="0">
                        <a:latin typeface="+mj-ea"/>
                        <a:ea typeface="+mj-ea"/>
                      </a:endParaRPr>
                    </a:p>
                  </a:txBody>
                  <a:tcPr/>
                </a:tc>
                <a:tc hMerge="1">
                  <a:txBody>
                    <a:bodyPr/>
                    <a:lstStyle/>
                    <a:p>
                      <a:endParaRPr kumimoji="1" lang="ja-JP" altLang="en-US"/>
                    </a:p>
                  </a:txBody>
                  <a:tcPr/>
                </a:tc>
                <a:tc hMerge="1">
                  <a:txBody>
                    <a:bodyPr/>
                    <a:lstStyle/>
                    <a:p>
                      <a:pPr algn="just">
                        <a:lnSpc>
                          <a:spcPct val="100000"/>
                        </a:lnSpc>
                        <a:spcAft>
                          <a:spcPts val="0"/>
                        </a:spcAft>
                      </a:pPr>
                      <a:endParaRPr lang="ja-JP" sz="1400" dirty="0">
                        <a:latin typeface="+mj-ea"/>
                        <a:ea typeface="+mj-ea"/>
                      </a:endParaRPr>
                    </a:p>
                  </a:txBody>
                  <a:tcPr/>
                </a:tc>
                <a:tc hMerge="1">
                  <a:txBody>
                    <a:bodyPr/>
                    <a:lstStyle/>
                    <a:p>
                      <a:endParaRPr kumimoji="1" lang="ja-JP" altLang="en-US"/>
                    </a:p>
                  </a:txBody>
                  <a:tcPr/>
                </a:tc>
                <a:extLst>
                  <a:ext uri="{0D108BD9-81ED-4DB2-BD59-A6C34878D82A}">
                    <a16:rowId xmlns:a16="http://schemas.microsoft.com/office/drawing/2014/main" val="4256800493"/>
                  </a:ext>
                </a:extLst>
              </a:tr>
              <a:tr h="0">
                <a:tc gridSpan="2">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子供の心理に関する基礎的知識</a:t>
                      </a:r>
                      <a:endParaRPr lang="ja-JP" sz="20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000" kern="100" dirty="0">
                        <a:effectLst/>
                        <a:latin typeface="+mj-ea"/>
                        <a:ea typeface="+mj-ea"/>
                        <a:cs typeface="Times New Roman" panose="02020603050405020304" pitchFamily="18" charset="0"/>
                      </a:endParaRPr>
                    </a:p>
                  </a:txBody>
                  <a:tcPr/>
                </a:tc>
                <a:tc>
                  <a:txBody>
                    <a:bodyPr/>
                    <a:lstStyle/>
                    <a:p>
                      <a:pPr algn="just">
                        <a:lnSpc>
                          <a:spcPct val="100000"/>
                        </a:lnSpc>
                        <a:spcAft>
                          <a:spcPts val="0"/>
                        </a:spcAft>
                      </a:pPr>
                      <a:r>
                        <a:rPr lang="ja-JP" sz="2000" kern="100">
                          <a:effectLst/>
                          <a:latin typeface="+mj-ea"/>
                          <a:ea typeface="+mj-ea"/>
                          <a:cs typeface="Times New Roman" panose="02020603050405020304" pitchFamily="18" charset="0"/>
                        </a:rPr>
                        <a:t>子供の心理に関する専門的知識</a:t>
                      </a:r>
                    </a:p>
                  </a:txBody>
                  <a:tcPr marL="36195" marR="36195" marT="0" marB="0"/>
                </a:tc>
                <a:tc gridSpan="2">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子供の心理に関する最新の専門的知識</a:t>
                      </a:r>
                    </a:p>
                  </a:txBody>
                  <a:tcPr marL="36195" marR="36195" marT="0" marB="0"/>
                </a:tc>
                <a:tc hMerge="1">
                  <a:txBody>
                    <a:bodyPr/>
                    <a:lstStyle/>
                    <a:p>
                      <a:pPr algn="just">
                        <a:lnSpc>
                          <a:spcPct val="100000"/>
                        </a:lnSpc>
                        <a:spcAft>
                          <a:spcPts val="0"/>
                        </a:spcAft>
                      </a:pPr>
                      <a:endParaRPr lang="ja-JP" sz="20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1897202986"/>
                  </a:ext>
                </a:extLst>
              </a:tr>
              <a:tr h="0">
                <a:tc gridSpan="3">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発達障害を含む障害等への理解など子供を多面的・総合的に理解する視点</a:t>
                      </a:r>
                      <a:endParaRPr lang="ja-JP" sz="20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0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000" kern="100" dirty="0">
                        <a:effectLst/>
                        <a:latin typeface="+mj-ea"/>
                        <a:ea typeface="+mj-ea"/>
                        <a:cs typeface="Times New Roman" panose="02020603050405020304" pitchFamily="18" charset="0"/>
                      </a:endParaRPr>
                    </a:p>
                  </a:txBody>
                  <a:tcPr/>
                </a:tc>
                <a:tc>
                  <a:txBody>
                    <a:bodyPr/>
                    <a:lstStyle/>
                    <a:p>
                      <a:pPr algn="just">
                        <a:lnSpc>
                          <a:spcPct val="100000"/>
                        </a:lnSpc>
                        <a:spcAft>
                          <a:spcPts val="0"/>
                        </a:spcAft>
                      </a:pPr>
                      <a:r>
                        <a:rPr lang="ja-JP" sz="2000" kern="100">
                          <a:effectLst/>
                          <a:latin typeface="+mj-ea"/>
                          <a:ea typeface="+mj-ea"/>
                          <a:cs typeface="Times New Roman" panose="02020603050405020304" pitchFamily="18" charset="0"/>
                        </a:rPr>
                        <a:t>発達障害を含む障害等への理解など子供を多面的・総合的に理解する視点と教職員への助言</a:t>
                      </a:r>
                    </a:p>
                  </a:txBody>
                  <a:tcPr marL="36195" marR="36195" marT="0" marB="0"/>
                </a:tc>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発達障害を含む障害等への理解など子供を多面的・総合的に理解する視点と教職員への助言・指導</a:t>
                      </a:r>
                    </a:p>
                  </a:txBody>
                  <a:tcPr marL="36195" marR="36195" marT="0" marB="0"/>
                </a:tc>
                <a:extLst>
                  <a:ext uri="{0D108BD9-81ED-4DB2-BD59-A6C34878D82A}">
                    <a16:rowId xmlns:a16="http://schemas.microsoft.com/office/drawing/2014/main" val="814850409"/>
                  </a:ext>
                </a:extLst>
              </a:tr>
              <a:tr h="0">
                <a:tc gridSpan="5">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子供の心の変化や状況を中長期的に把握する視点</a:t>
                      </a:r>
                      <a:endParaRPr lang="ja-JP" sz="20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0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0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0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0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3999813019"/>
                  </a:ext>
                </a:extLst>
              </a:tr>
            </a:tbl>
          </a:graphicData>
        </a:graphic>
      </p:graphicFrame>
      <p:sp>
        <p:nvSpPr>
          <p:cNvPr id="4" name="テキスト ボックス 3">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2251447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7600" y="0"/>
            <a:ext cx="11116800" cy="522000"/>
          </a:xfrm>
          <a:prstGeom prst="rect">
            <a:avLst/>
          </a:prstGeom>
          <a:gradFill flip="none" rotWithShape="1">
            <a:gsLst>
              <a:gs pos="0">
                <a:srgbClr val="92D050"/>
              </a:gs>
              <a:gs pos="50000">
                <a:srgbClr val="92D050"/>
              </a:gs>
              <a:gs pos="100000">
                <a:schemeClr val="bg1"/>
              </a:gs>
            </a:gsLst>
            <a:lin ang="0" scaled="1"/>
            <a:tileRect/>
          </a:gradFill>
        </p:spPr>
        <p:style>
          <a:lnRef idx="0">
            <a:schemeClr val="accent5"/>
          </a:lnRef>
          <a:fillRef idx="3">
            <a:schemeClr val="accent5"/>
          </a:fillRef>
          <a:effectRef idx="3">
            <a:schemeClr val="accent5"/>
          </a:effectRef>
          <a:fontRef idx="minor">
            <a:schemeClr val="lt1"/>
          </a:fontRef>
        </p:style>
        <p:txBody>
          <a:bodyPr wrap="none" rtlCol="0">
            <a:noAutofit/>
          </a:bodyPr>
          <a:lstStyle/>
          <a:p>
            <a:r>
              <a:rPr lang="ja-JP" altLang="en-US" sz="2800" b="1" kern="100" dirty="0" smtClean="0">
                <a:ea typeface="游ゴシック Light" panose="020B0300000000000000" pitchFamily="50" charset="-128"/>
                <a:cs typeface="Times New Roman" panose="02020603050405020304" pitchFamily="18" charset="0"/>
              </a:rPr>
              <a:t>学校を支える力</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2" name="表 1"/>
          <p:cNvGraphicFramePr>
            <a:graphicFrameLocks noGrp="1"/>
          </p:cNvGraphicFramePr>
          <p:nvPr>
            <p:extLst>
              <p:ext uri="{D42A27DB-BD31-4B8C-83A1-F6EECF244321}">
                <p14:modId xmlns:p14="http://schemas.microsoft.com/office/powerpoint/2010/main" val="4027634460"/>
              </p:ext>
            </p:extLst>
          </p:nvPr>
        </p:nvGraphicFramePr>
        <p:xfrm>
          <a:off x="159600" y="670560"/>
          <a:ext cx="11872800" cy="5537735"/>
        </p:xfrm>
        <a:graphic>
          <a:graphicData uri="http://schemas.openxmlformats.org/drawingml/2006/table">
            <a:tbl>
              <a:tblPr firstRow="1" firstCol="1" bandRow="1">
                <a:tableStyleId>{5940675A-B579-460E-94D1-54222C63F5DA}</a:tableStyleId>
              </a:tblPr>
              <a:tblGrid>
                <a:gridCol w="2374560">
                  <a:extLst>
                    <a:ext uri="{9D8B030D-6E8A-4147-A177-3AD203B41FA5}">
                      <a16:colId xmlns:a16="http://schemas.microsoft.com/office/drawing/2014/main" val="2156653377"/>
                    </a:ext>
                  </a:extLst>
                </a:gridCol>
                <a:gridCol w="2374560">
                  <a:extLst>
                    <a:ext uri="{9D8B030D-6E8A-4147-A177-3AD203B41FA5}">
                      <a16:colId xmlns:a16="http://schemas.microsoft.com/office/drawing/2014/main" val="1872543317"/>
                    </a:ext>
                  </a:extLst>
                </a:gridCol>
                <a:gridCol w="2374560">
                  <a:extLst>
                    <a:ext uri="{9D8B030D-6E8A-4147-A177-3AD203B41FA5}">
                      <a16:colId xmlns:a16="http://schemas.microsoft.com/office/drawing/2014/main" val="1626826804"/>
                    </a:ext>
                  </a:extLst>
                </a:gridCol>
                <a:gridCol w="2374560">
                  <a:extLst>
                    <a:ext uri="{9D8B030D-6E8A-4147-A177-3AD203B41FA5}">
                      <a16:colId xmlns:a16="http://schemas.microsoft.com/office/drawing/2014/main" val="717548552"/>
                    </a:ext>
                  </a:extLst>
                </a:gridCol>
                <a:gridCol w="2374560">
                  <a:extLst>
                    <a:ext uri="{9D8B030D-6E8A-4147-A177-3AD203B41FA5}">
                      <a16:colId xmlns:a16="http://schemas.microsoft.com/office/drawing/2014/main" val="86427949"/>
                    </a:ext>
                  </a:extLst>
                </a:gridCol>
              </a:tblGrid>
              <a:tr h="965735">
                <a:tc>
                  <a:txBody>
                    <a:bodyPr/>
                    <a:lstStyle/>
                    <a:p>
                      <a:pPr algn="ctr">
                        <a:lnSpc>
                          <a:spcPct val="100000"/>
                        </a:lnSpc>
                        <a:spcAft>
                          <a:spcPts val="0"/>
                        </a:spcAft>
                      </a:pPr>
                      <a:r>
                        <a:rPr lang="ja-JP" sz="1400" b="1" kern="100" dirty="0">
                          <a:effectLst/>
                          <a:latin typeface="+mj-ea"/>
                          <a:ea typeface="+mj-ea"/>
                          <a:cs typeface="Times New Roman" panose="02020603050405020304" pitchFamily="18" charset="0"/>
                        </a:rPr>
                        <a:t>第０期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ja-JP" sz="1400" b="1" kern="100" dirty="0">
                          <a:effectLst/>
                          <a:latin typeface="+mj-ea"/>
                          <a:ea typeface="+mj-ea"/>
                          <a:cs typeface="Times New Roman" panose="02020603050405020304" pitchFamily="18" charset="0"/>
                        </a:rPr>
                        <a:t>【新規採用時】</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en-US" sz="1400" b="1" kern="100" dirty="0">
                          <a:effectLst/>
                          <a:latin typeface="+mj-ea"/>
                          <a:ea typeface="+mj-ea"/>
                          <a:cs typeface="Times New Roman" panose="02020603050405020304" pitchFamily="18" charset="0"/>
                        </a:rPr>
                        <a:t>0</a:t>
                      </a:r>
                      <a:r>
                        <a:rPr lang="ja-JP" sz="1400" b="1" kern="100" dirty="0">
                          <a:effectLst/>
                          <a:latin typeface="+mj-ea"/>
                          <a:ea typeface="+mj-ea"/>
                          <a:cs typeface="Times New Roman" panose="02020603050405020304" pitchFamily="18" charset="0"/>
                        </a:rPr>
                        <a:t>年</a:t>
                      </a:r>
                      <a:endParaRPr lang="ja-JP" sz="14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1400" b="1" kern="100" dirty="0">
                          <a:effectLst/>
                          <a:latin typeface="+mj-ea"/>
                          <a:ea typeface="+mj-ea"/>
                          <a:cs typeface="Times New Roman" panose="02020603050405020304" pitchFamily="18" charset="0"/>
                        </a:rPr>
                        <a:t>第Ⅰ期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ja-JP" sz="1400" b="1" kern="100" dirty="0">
                          <a:effectLst/>
                          <a:latin typeface="+mj-ea"/>
                          <a:ea typeface="+mj-ea"/>
                          <a:cs typeface="Times New Roman" panose="02020603050405020304" pitchFamily="18" charset="0"/>
                        </a:rPr>
                        <a:t>【基礎形成期】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en-US" sz="1400" b="1" kern="100" dirty="0">
                          <a:effectLst/>
                          <a:latin typeface="+mj-ea"/>
                          <a:ea typeface="+mj-ea"/>
                          <a:cs typeface="Times New Roman" panose="02020603050405020304" pitchFamily="18" charset="0"/>
                        </a:rPr>
                        <a:t>1</a:t>
                      </a:r>
                      <a:r>
                        <a:rPr lang="ja-JP" sz="1400" b="1" kern="100" dirty="0">
                          <a:effectLst/>
                          <a:latin typeface="+mj-ea"/>
                          <a:ea typeface="+mj-ea"/>
                          <a:cs typeface="Times New Roman" panose="02020603050405020304" pitchFamily="18" charset="0"/>
                        </a:rPr>
                        <a:t>年目～</a:t>
                      </a:r>
                      <a:r>
                        <a:rPr lang="en-US" sz="1400" b="1" kern="100" dirty="0">
                          <a:effectLst/>
                          <a:latin typeface="+mj-ea"/>
                          <a:ea typeface="+mj-ea"/>
                          <a:cs typeface="Times New Roman" panose="02020603050405020304" pitchFamily="18" charset="0"/>
                        </a:rPr>
                        <a:t>5</a:t>
                      </a:r>
                      <a:r>
                        <a:rPr lang="ja-JP" sz="1400" b="1" kern="100" dirty="0">
                          <a:effectLst/>
                          <a:latin typeface="+mj-ea"/>
                          <a:ea typeface="+mj-ea"/>
                          <a:cs typeface="Times New Roman" panose="02020603050405020304" pitchFamily="18" charset="0"/>
                        </a:rPr>
                        <a:t>年目</a:t>
                      </a:r>
                      <a:endParaRPr lang="ja-JP" sz="14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1400" b="1" kern="100" dirty="0">
                          <a:effectLst/>
                          <a:latin typeface="+mj-ea"/>
                          <a:ea typeface="+mj-ea"/>
                          <a:cs typeface="Times New Roman" panose="02020603050405020304" pitchFamily="18" charset="0"/>
                        </a:rPr>
                        <a:t>第Ⅱ期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ja-JP" sz="1400" b="1" kern="100" dirty="0">
                          <a:effectLst/>
                          <a:latin typeface="+mj-ea"/>
                          <a:ea typeface="+mj-ea"/>
                          <a:cs typeface="Times New Roman" panose="02020603050405020304" pitchFamily="18" charset="0"/>
                        </a:rPr>
                        <a:t>【資質成長期】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en-US" sz="1400" b="1" kern="100" dirty="0">
                          <a:effectLst/>
                          <a:latin typeface="+mj-ea"/>
                          <a:ea typeface="+mj-ea"/>
                          <a:cs typeface="Times New Roman" panose="02020603050405020304" pitchFamily="18" charset="0"/>
                        </a:rPr>
                        <a:t>6</a:t>
                      </a:r>
                      <a:r>
                        <a:rPr lang="ja-JP" sz="1400" b="1" kern="100" dirty="0">
                          <a:effectLst/>
                          <a:latin typeface="+mj-ea"/>
                          <a:ea typeface="+mj-ea"/>
                          <a:cs typeface="Times New Roman" panose="02020603050405020304" pitchFamily="18" charset="0"/>
                        </a:rPr>
                        <a:t>年目～</a:t>
                      </a:r>
                      <a:r>
                        <a:rPr lang="en-US" sz="1400" b="1" kern="100" dirty="0">
                          <a:effectLst/>
                          <a:latin typeface="+mj-ea"/>
                          <a:ea typeface="+mj-ea"/>
                          <a:cs typeface="Times New Roman" panose="02020603050405020304" pitchFamily="18" charset="0"/>
                        </a:rPr>
                        <a:t>10</a:t>
                      </a:r>
                      <a:r>
                        <a:rPr lang="ja-JP" sz="1400" b="1" kern="100" dirty="0">
                          <a:effectLst/>
                          <a:latin typeface="+mj-ea"/>
                          <a:ea typeface="+mj-ea"/>
                          <a:cs typeface="Times New Roman" panose="02020603050405020304" pitchFamily="18" charset="0"/>
                        </a:rPr>
                        <a:t>年目</a:t>
                      </a:r>
                      <a:endParaRPr lang="ja-JP" sz="14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1400" b="1" kern="100" dirty="0">
                          <a:effectLst/>
                          <a:latin typeface="+mj-ea"/>
                          <a:ea typeface="+mj-ea"/>
                          <a:cs typeface="Times New Roman" panose="02020603050405020304" pitchFamily="18" charset="0"/>
                        </a:rPr>
                        <a:t>第Ⅲ期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ja-JP" sz="1400" b="1" kern="100" dirty="0">
                          <a:effectLst/>
                          <a:latin typeface="+mj-ea"/>
                          <a:ea typeface="+mj-ea"/>
                          <a:cs typeface="Times New Roman" panose="02020603050405020304" pitchFamily="18" charset="0"/>
                        </a:rPr>
                        <a:t>【資質充実期】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en-US" sz="1400" b="1" kern="100" dirty="0">
                          <a:effectLst/>
                          <a:latin typeface="+mj-ea"/>
                          <a:ea typeface="+mj-ea"/>
                          <a:cs typeface="Times New Roman" panose="02020603050405020304" pitchFamily="18" charset="0"/>
                        </a:rPr>
                        <a:t>11</a:t>
                      </a:r>
                      <a:r>
                        <a:rPr lang="ja-JP" sz="1400" b="1" kern="100" dirty="0">
                          <a:effectLst/>
                          <a:latin typeface="+mj-ea"/>
                          <a:ea typeface="+mj-ea"/>
                          <a:cs typeface="Times New Roman" panose="02020603050405020304" pitchFamily="18" charset="0"/>
                        </a:rPr>
                        <a:t>年目～</a:t>
                      </a:r>
                      <a:r>
                        <a:rPr lang="en-US" sz="1400" b="1" kern="100" dirty="0">
                          <a:effectLst/>
                          <a:latin typeface="+mj-ea"/>
                          <a:ea typeface="+mj-ea"/>
                          <a:cs typeface="Times New Roman" panose="02020603050405020304" pitchFamily="18" charset="0"/>
                        </a:rPr>
                        <a:t>20</a:t>
                      </a:r>
                      <a:r>
                        <a:rPr lang="ja-JP" sz="1400" b="1" kern="100" dirty="0">
                          <a:effectLst/>
                          <a:latin typeface="+mj-ea"/>
                          <a:ea typeface="+mj-ea"/>
                          <a:cs typeface="Times New Roman" panose="02020603050405020304" pitchFamily="18" charset="0"/>
                        </a:rPr>
                        <a:t>年目</a:t>
                      </a:r>
                      <a:endParaRPr lang="ja-JP" sz="14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1400" b="1" kern="100" dirty="0">
                          <a:effectLst/>
                          <a:latin typeface="+mj-ea"/>
                          <a:ea typeface="+mj-ea"/>
                          <a:cs typeface="Times New Roman" panose="02020603050405020304" pitchFamily="18" charset="0"/>
                        </a:rPr>
                        <a:t>第Ⅳ期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ja-JP" sz="1400" b="1" kern="100" dirty="0">
                          <a:effectLst/>
                          <a:latin typeface="+mj-ea"/>
                          <a:ea typeface="+mj-ea"/>
                          <a:cs typeface="Times New Roman" panose="02020603050405020304" pitchFamily="18" charset="0"/>
                        </a:rPr>
                        <a:t>【深化発展期】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en-US" sz="1400" b="1" kern="100" dirty="0">
                          <a:effectLst/>
                          <a:latin typeface="+mj-ea"/>
                          <a:ea typeface="+mj-ea"/>
                          <a:cs typeface="Times New Roman" panose="02020603050405020304" pitchFamily="18" charset="0"/>
                        </a:rPr>
                        <a:t>21</a:t>
                      </a:r>
                      <a:r>
                        <a:rPr lang="ja-JP" sz="1400" b="1" kern="100" dirty="0">
                          <a:effectLst/>
                          <a:latin typeface="+mj-ea"/>
                          <a:ea typeface="+mj-ea"/>
                          <a:cs typeface="Times New Roman" panose="02020603050405020304" pitchFamily="18" charset="0"/>
                        </a:rPr>
                        <a:t>年目以上</a:t>
                      </a:r>
                      <a:endParaRPr lang="ja-JP" sz="1400" kern="100" dirty="0">
                        <a:effectLst/>
                        <a:latin typeface="+mj-ea"/>
                        <a:ea typeface="+mj-ea"/>
                        <a:cs typeface="Times New Roman" panose="02020603050405020304" pitchFamily="18" charset="0"/>
                      </a:endParaRPr>
                    </a:p>
                  </a:txBody>
                  <a:tcPr anchor="ctr"/>
                </a:tc>
                <a:extLst>
                  <a:ext uri="{0D108BD9-81ED-4DB2-BD59-A6C34878D82A}">
                    <a16:rowId xmlns:a16="http://schemas.microsoft.com/office/drawing/2014/main" val="423953577"/>
                  </a:ext>
                </a:extLst>
              </a:tr>
              <a:tr h="0">
                <a:tc>
                  <a:txBody>
                    <a:bodyPr/>
                    <a:lstStyle/>
                    <a:p>
                      <a:pPr algn="just">
                        <a:lnSpc>
                          <a:spcPct val="100000"/>
                        </a:lnSpc>
                        <a:spcAft>
                          <a:spcPts val="0"/>
                        </a:spcAft>
                      </a:pPr>
                      <a:endParaRPr lang="ja-JP" sz="1400" dirty="0">
                        <a:latin typeface="+mj-ea"/>
                        <a:ea typeface="+mj-ea"/>
                      </a:endParaRPr>
                    </a:p>
                  </a:txBody>
                  <a:tcPr/>
                </a:tc>
                <a:tc gridSpan="4">
                  <a:txBody>
                    <a:bodyPr/>
                    <a:lstStyle/>
                    <a:p>
                      <a:pPr algn="just">
                        <a:lnSpc>
                          <a:spcPct val="100000"/>
                        </a:lnSpc>
                        <a:spcAft>
                          <a:spcPts val="0"/>
                        </a:spcAft>
                      </a:pPr>
                      <a:r>
                        <a:rPr lang="ja-JP" altLang="en-US" sz="1400" dirty="0" smtClean="0">
                          <a:latin typeface="+mj-ea"/>
                          <a:ea typeface="+mj-ea"/>
                        </a:rPr>
                        <a:t>自己の役割と責任の自覚</a:t>
                      </a:r>
                      <a:endParaRPr lang="ja-JP" sz="1400" dirty="0">
                        <a:latin typeface="+mj-ea"/>
                        <a:ea typeface="+mj-ea"/>
                      </a:endParaRPr>
                    </a:p>
                  </a:txBody>
                  <a:tcPr/>
                </a:tc>
                <a:tc hMerge="1">
                  <a:txBody>
                    <a:bodyPr/>
                    <a:lstStyle/>
                    <a:p>
                      <a:pPr algn="just">
                        <a:lnSpc>
                          <a:spcPct val="100000"/>
                        </a:lnSpc>
                        <a:spcAft>
                          <a:spcPts val="0"/>
                        </a:spcAft>
                      </a:pPr>
                      <a:endParaRPr lang="ja-JP" sz="2000" dirty="0">
                        <a:latin typeface="+mj-ea"/>
                        <a:ea typeface="+mj-ea"/>
                      </a:endParaRPr>
                    </a:p>
                  </a:txBody>
                  <a:tcPr/>
                </a:tc>
                <a:tc hMerge="1">
                  <a:txBody>
                    <a:bodyPr/>
                    <a:lstStyle/>
                    <a:p>
                      <a:pPr algn="just">
                        <a:lnSpc>
                          <a:spcPct val="100000"/>
                        </a:lnSpc>
                        <a:spcAft>
                          <a:spcPts val="0"/>
                        </a:spcAft>
                      </a:pPr>
                      <a:endParaRPr lang="ja-JP" sz="2000" dirty="0">
                        <a:latin typeface="+mj-ea"/>
                        <a:ea typeface="+mj-ea"/>
                      </a:endParaRPr>
                    </a:p>
                  </a:txBody>
                  <a:tcPr/>
                </a:tc>
                <a:tc hMerge="1">
                  <a:txBody>
                    <a:bodyPr/>
                    <a:lstStyle/>
                    <a:p>
                      <a:pPr algn="just">
                        <a:lnSpc>
                          <a:spcPct val="100000"/>
                        </a:lnSpc>
                        <a:spcAft>
                          <a:spcPts val="0"/>
                        </a:spcAft>
                      </a:pPr>
                      <a:endParaRPr lang="ja-JP" sz="2000" dirty="0">
                        <a:latin typeface="+mj-ea"/>
                        <a:ea typeface="+mj-ea"/>
                      </a:endParaRPr>
                    </a:p>
                  </a:txBody>
                  <a:tcPr/>
                </a:tc>
                <a:extLst>
                  <a:ext uri="{0D108BD9-81ED-4DB2-BD59-A6C34878D82A}">
                    <a16:rowId xmlns:a16="http://schemas.microsoft.com/office/drawing/2014/main" val="4256800493"/>
                  </a:ext>
                </a:extLst>
              </a:tr>
              <a:tr h="0">
                <a:tc>
                  <a:txBody>
                    <a:bodyPr/>
                    <a:lstStyle/>
                    <a:p>
                      <a:pPr algn="just">
                        <a:lnSpc>
                          <a:spcPct val="100000"/>
                        </a:lnSpc>
                        <a:spcAft>
                          <a:spcPts val="0"/>
                        </a:spcAft>
                      </a:pPr>
                      <a:r>
                        <a:rPr lang="ja-JP" sz="1400" kern="100">
                          <a:effectLst/>
                          <a:latin typeface="+mj-ea"/>
                          <a:ea typeface="+mj-ea"/>
                          <a:cs typeface="Times New Roman" panose="02020603050405020304" pitchFamily="18" charset="0"/>
                        </a:rPr>
                        <a:t>学校給食実施基準に基づく適切な栄養管理の理解</a:t>
                      </a:r>
                    </a:p>
                  </a:txBody>
                  <a:tcPr marL="36195" marR="36195" marT="0" marB="0"/>
                </a:tc>
                <a:tc>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学校給食実施基準に基づく適切な栄養管理</a:t>
                      </a:r>
                    </a:p>
                  </a:txBody>
                  <a:tcPr marL="36195" marR="36195" marT="0" marB="0"/>
                </a:tc>
                <a:tc>
                  <a:txBody>
                    <a:bodyPr/>
                    <a:lstStyle/>
                    <a:p>
                      <a:pPr algn="just">
                        <a:lnSpc>
                          <a:spcPct val="100000"/>
                        </a:lnSpc>
                        <a:spcAft>
                          <a:spcPts val="0"/>
                        </a:spcAft>
                      </a:pPr>
                      <a:r>
                        <a:rPr lang="ja-JP" sz="1400" kern="100">
                          <a:effectLst/>
                          <a:latin typeface="+mj-ea"/>
                          <a:ea typeface="+mj-ea"/>
                          <a:cs typeface="Times New Roman" panose="02020603050405020304" pitchFamily="18" charset="0"/>
                        </a:rPr>
                        <a:t>食に関する指導を見据えた学校給食実施基準に基づく適切な栄養管理</a:t>
                      </a:r>
                    </a:p>
                  </a:txBody>
                  <a:tcPr marL="36195" marR="36195" marT="0" marB="0"/>
                </a:tc>
                <a:tc>
                  <a:txBody>
                    <a:bodyPr/>
                    <a:lstStyle/>
                    <a:p>
                      <a:pPr algn="just">
                        <a:lnSpc>
                          <a:spcPct val="100000"/>
                        </a:lnSpc>
                        <a:spcAft>
                          <a:spcPts val="0"/>
                        </a:spcAft>
                      </a:pPr>
                      <a:r>
                        <a:rPr lang="ja-JP" sz="1400" kern="100">
                          <a:effectLst/>
                          <a:latin typeface="+mj-ea"/>
                          <a:ea typeface="+mj-ea"/>
                          <a:cs typeface="Times New Roman" panose="02020603050405020304" pitchFamily="18" charset="0"/>
                        </a:rPr>
                        <a:t>学校の実情を踏まえ、食に関する指導を見据えた学校給食実施基準に基づく適切な栄養管理</a:t>
                      </a:r>
                    </a:p>
                  </a:txBody>
                  <a:tcPr marL="36195" marR="36195" marT="0" marB="0"/>
                </a:tc>
                <a:tc>
                  <a:txBody>
                    <a:bodyPr/>
                    <a:lstStyle/>
                    <a:p>
                      <a:pPr algn="just">
                        <a:lnSpc>
                          <a:spcPct val="100000"/>
                        </a:lnSpc>
                        <a:spcAft>
                          <a:spcPts val="0"/>
                        </a:spcAft>
                      </a:pPr>
                      <a:r>
                        <a:rPr lang="ja-JP" sz="1400" kern="100">
                          <a:effectLst/>
                          <a:latin typeface="+mj-ea"/>
                          <a:ea typeface="+mj-ea"/>
                          <a:cs typeface="Times New Roman" panose="02020603050405020304" pitchFamily="18" charset="0"/>
                        </a:rPr>
                        <a:t>学校・地域の実情を踏まえ、食に関する指導を見据えた学校給食実施基準に基づく適切な栄養管理</a:t>
                      </a:r>
                    </a:p>
                  </a:txBody>
                  <a:tcPr marL="36195" marR="36195" marT="0" marB="0"/>
                </a:tc>
                <a:extLst>
                  <a:ext uri="{0D108BD9-81ED-4DB2-BD59-A6C34878D82A}">
                    <a16:rowId xmlns:a16="http://schemas.microsoft.com/office/drawing/2014/main" val="1897202986"/>
                  </a:ext>
                </a:extLst>
              </a:tr>
              <a:tr h="0">
                <a:tc>
                  <a:txBody>
                    <a:bodyPr/>
                    <a:lstStyle/>
                    <a:p>
                      <a:pPr algn="just">
                        <a:lnSpc>
                          <a:spcPct val="100000"/>
                        </a:lnSpc>
                        <a:spcAft>
                          <a:spcPts val="0"/>
                        </a:spcAft>
                      </a:pPr>
                      <a:r>
                        <a:rPr lang="ja-JP" sz="1400" kern="100">
                          <a:effectLst/>
                          <a:latin typeface="+mj-ea"/>
                          <a:ea typeface="+mj-ea"/>
                          <a:cs typeface="Times New Roman" panose="02020603050405020304" pitchFamily="18" charset="0"/>
                        </a:rPr>
                        <a:t>学校給食衛生管理基準に基づく適切な衛生管理の理解</a:t>
                      </a:r>
                    </a:p>
                  </a:txBody>
                  <a:tcPr marL="36195" marR="36195" marT="0" marB="0"/>
                </a:tc>
                <a:tc>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学校給食衛生管理基準に基づく適切な衛生管理</a:t>
                      </a:r>
                    </a:p>
                  </a:txBody>
                  <a:tcPr marL="36195" marR="36195" marT="0" marB="0"/>
                </a:tc>
                <a:tc>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教職員と連携した学校給食衛生管理基準に基づく適切な衛生管理</a:t>
                      </a:r>
                    </a:p>
                  </a:txBody>
                  <a:tcPr marL="36195" marR="36195" marT="0" marB="0"/>
                </a:tc>
                <a:tc>
                  <a:txBody>
                    <a:bodyPr/>
                    <a:lstStyle/>
                    <a:p>
                      <a:pPr algn="just">
                        <a:lnSpc>
                          <a:spcPct val="100000"/>
                        </a:lnSpc>
                        <a:spcAft>
                          <a:spcPts val="0"/>
                        </a:spcAft>
                      </a:pPr>
                      <a:r>
                        <a:rPr lang="ja-JP" sz="1400" kern="100">
                          <a:effectLst/>
                          <a:latin typeface="+mj-ea"/>
                          <a:ea typeface="+mj-ea"/>
                          <a:cs typeface="Times New Roman" panose="02020603050405020304" pitchFamily="18" charset="0"/>
                        </a:rPr>
                        <a:t>教職員と連携した学校給食衛生管理基準に基づく適切な衛生管理と教職員への助言</a:t>
                      </a:r>
                    </a:p>
                  </a:txBody>
                  <a:tcPr marL="36195" marR="36195" marT="0" marB="0"/>
                </a:tc>
                <a:tc>
                  <a:txBody>
                    <a:bodyPr/>
                    <a:lstStyle/>
                    <a:p>
                      <a:pPr algn="just">
                        <a:lnSpc>
                          <a:spcPct val="100000"/>
                        </a:lnSpc>
                        <a:spcAft>
                          <a:spcPts val="0"/>
                        </a:spcAft>
                      </a:pPr>
                      <a:r>
                        <a:rPr lang="ja-JP" sz="1400" kern="100">
                          <a:effectLst/>
                          <a:latin typeface="+mj-ea"/>
                          <a:ea typeface="+mj-ea"/>
                          <a:cs typeface="Times New Roman" panose="02020603050405020304" pitchFamily="18" charset="0"/>
                        </a:rPr>
                        <a:t>教職員と連携した学校給食衛生管理基準に基づく適切な衛生管理と教職員への助言・指導</a:t>
                      </a:r>
                    </a:p>
                  </a:txBody>
                  <a:tcPr marL="36195" marR="36195" marT="0" marB="0"/>
                </a:tc>
                <a:extLst>
                  <a:ext uri="{0D108BD9-81ED-4DB2-BD59-A6C34878D82A}">
                    <a16:rowId xmlns:a16="http://schemas.microsoft.com/office/drawing/2014/main" val="814850409"/>
                  </a:ext>
                </a:extLst>
              </a:tr>
              <a:tr h="0">
                <a:tc>
                  <a:txBody>
                    <a:bodyPr/>
                    <a:lstStyle/>
                    <a:p>
                      <a:pPr algn="just">
                        <a:lnSpc>
                          <a:spcPct val="100000"/>
                        </a:lnSpc>
                        <a:spcAft>
                          <a:spcPts val="0"/>
                        </a:spcAft>
                      </a:pPr>
                      <a:r>
                        <a:rPr lang="ja-JP" sz="1400" kern="100">
                          <a:effectLst/>
                          <a:latin typeface="+mj-ea"/>
                          <a:ea typeface="+mj-ea"/>
                          <a:cs typeface="Times New Roman" panose="02020603050405020304" pitchFamily="18" charset="0"/>
                        </a:rPr>
                        <a:t>適切・効率的な校務遂行のための手法</a:t>
                      </a:r>
                      <a:r>
                        <a:rPr lang="en-US" sz="1400" kern="100">
                          <a:effectLst/>
                          <a:latin typeface="+mj-ea"/>
                          <a:ea typeface="+mj-ea"/>
                          <a:cs typeface="Times New Roman" panose="02020603050405020304" pitchFamily="18" charset="0"/>
                        </a:rPr>
                        <a:t>(</a:t>
                      </a:r>
                      <a:r>
                        <a:rPr lang="ja-JP" sz="1400" kern="100">
                          <a:effectLst/>
                          <a:latin typeface="+mj-ea"/>
                          <a:ea typeface="+mj-ea"/>
                          <a:cs typeface="Times New Roman" panose="02020603050405020304" pitchFamily="18" charset="0"/>
                        </a:rPr>
                        <a:t>教育法規・</a:t>
                      </a:r>
                      <a:r>
                        <a:rPr lang="en-US" sz="1400" kern="100">
                          <a:effectLst/>
                          <a:latin typeface="+mj-ea"/>
                          <a:ea typeface="+mj-ea"/>
                          <a:cs typeface="Times New Roman" panose="02020603050405020304" pitchFamily="18" charset="0"/>
                        </a:rPr>
                        <a:t>ICT</a:t>
                      </a:r>
                      <a:r>
                        <a:rPr lang="ja-JP" sz="1400" kern="100">
                          <a:effectLst/>
                          <a:latin typeface="+mj-ea"/>
                          <a:ea typeface="+mj-ea"/>
                          <a:cs typeface="Times New Roman" panose="02020603050405020304" pitchFamily="18" charset="0"/>
                        </a:rPr>
                        <a:t>活用等</a:t>
                      </a:r>
                      <a:r>
                        <a:rPr lang="en-US" sz="1400" kern="100">
                          <a:effectLst/>
                          <a:latin typeface="+mj-ea"/>
                          <a:ea typeface="+mj-ea"/>
                          <a:cs typeface="Times New Roman" panose="02020603050405020304" pitchFamily="18" charset="0"/>
                        </a:rPr>
                        <a:t>)</a:t>
                      </a:r>
                      <a:endParaRPr lang="ja-JP" sz="1400" kern="100">
                        <a:effectLst/>
                        <a:latin typeface="+mj-ea"/>
                        <a:ea typeface="+mj-ea"/>
                        <a:cs typeface="Times New Roman" panose="02020603050405020304" pitchFamily="18" charset="0"/>
                      </a:endParaRPr>
                    </a:p>
                  </a:txBody>
                  <a:tcPr marL="36195" marR="36195" marT="0" marB="0"/>
                </a:tc>
                <a:tc>
                  <a:txBody>
                    <a:bodyPr/>
                    <a:lstStyle/>
                    <a:p>
                      <a:pPr algn="just">
                        <a:lnSpc>
                          <a:spcPct val="100000"/>
                        </a:lnSpc>
                        <a:spcAft>
                          <a:spcPts val="0"/>
                        </a:spcAft>
                      </a:pPr>
                      <a:r>
                        <a:rPr lang="ja-JP" sz="1400" kern="100">
                          <a:effectLst/>
                          <a:latin typeface="+mj-ea"/>
                          <a:ea typeface="+mj-ea"/>
                          <a:cs typeface="Times New Roman" panose="02020603050405020304" pitchFamily="18" charset="0"/>
                        </a:rPr>
                        <a:t>適切・効率的な校務遂行</a:t>
                      </a:r>
                    </a:p>
                  </a:txBody>
                  <a:tcPr marL="36195" marR="36195" marT="0" marB="0"/>
                </a:tc>
                <a:tc>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広い視野からの適切・効率的な校務遂行</a:t>
                      </a:r>
                    </a:p>
                  </a:txBody>
                  <a:tcPr marL="36195" marR="36195" marT="0" marB="0"/>
                </a:tc>
                <a:tc>
                  <a:txBody>
                    <a:bodyPr/>
                    <a:lstStyle/>
                    <a:p>
                      <a:pPr algn="just">
                        <a:lnSpc>
                          <a:spcPct val="100000"/>
                        </a:lnSpc>
                        <a:spcAft>
                          <a:spcPts val="0"/>
                        </a:spcAft>
                      </a:pPr>
                      <a:r>
                        <a:rPr lang="ja-JP" sz="1400" kern="100">
                          <a:effectLst/>
                          <a:latin typeface="+mj-ea"/>
                          <a:ea typeface="+mj-ea"/>
                          <a:cs typeface="Times New Roman" panose="02020603050405020304" pitchFamily="18" charset="0"/>
                        </a:rPr>
                        <a:t>全校的視点からの適切・効率的な校務遂行</a:t>
                      </a:r>
                    </a:p>
                  </a:txBody>
                  <a:tcPr marL="36195" marR="36195" marT="0" marB="0"/>
                </a:tc>
                <a:tc>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全校的・地域的視点からの適切・効率的な校務遂行</a:t>
                      </a:r>
                    </a:p>
                  </a:txBody>
                  <a:tcPr marL="36195" marR="36195" marT="0" marB="0"/>
                </a:tc>
                <a:extLst>
                  <a:ext uri="{0D108BD9-81ED-4DB2-BD59-A6C34878D82A}">
                    <a16:rowId xmlns:a16="http://schemas.microsoft.com/office/drawing/2014/main" val="1219349394"/>
                  </a:ext>
                </a:extLst>
              </a:tr>
              <a:tr h="0">
                <a:tc>
                  <a:txBody>
                    <a:bodyPr/>
                    <a:lstStyle/>
                    <a:p>
                      <a:pPr algn="just">
                        <a:lnSpc>
                          <a:spcPct val="100000"/>
                        </a:lnSpc>
                        <a:spcAft>
                          <a:spcPts val="0"/>
                        </a:spcAft>
                      </a:pPr>
                      <a:r>
                        <a:rPr lang="ja-JP" sz="1400" kern="100">
                          <a:effectLst/>
                          <a:latin typeface="+mj-ea"/>
                          <a:ea typeface="+mj-ea"/>
                          <a:cs typeface="Times New Roman" panose="02020603050405020304" pitchFamily="18" charset="0"/>
                        </a:rPr>
                        <a:t>教職員との協調の重要性の理解</a:t>
                      </a:r>
                    </a:p>
                  </a:txBody>
                  <a:tcPr marL="36195" marR="36195" marT="0" marB="0"/>
                </a:tc>
                <a:tc gridSpan="2">
                  <a:txBody>
                    <a:bodyPr/>
                    <a:lstStyle/>
                    <a:p>
                      <a:pPr algn="just">
                        <a:lnSpc>
                          <a:spcPct val="100000"/>
                        </a:lnSpc>
                        <a:spcAft>
                          <a:spcPts val="0"/>
                        </a:spcAft>
                      </a:pPr>
                      <a:r>
                        <a:rPr lang="ja-JP" sz="1400" kern="100">
                          <a:effectLst/>
                          <a:latin typeface="+mj-ea"/>
                          <a:ea typeface="+mj-ea"/>
                          <a:cs typeface="Times New Roman" panose="02020603050405020304" pitchFamily="18" charset="0"/>
                        </a:rPr>
                        <a:t>教職員とのコミュニケーション・協調性</a:t>
                      </a:r>
                    </a:p>
                  </a:txBody>
                  <a:tcPr marL="36195" marR="36195" marT="0" marB="0"/>
                </a:tc>
                <a:tc h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教職員とのコミュニケーション・協調性と若手教職員の意見等の把握・調整</a:t>
                      </a:r>
                    </a:p>
                  </a:txBody>
                  <a:tcPr marL="36195" marR="36195" marT="0" marB="0"/>
                </a:tc>
                <a:tc>
                  <a:txBody>
                    <a:bodyPr/>
                    <a:lstStyle/>
                    <a:p>
                      <a:pPr algn="just">
                        <a:lnSpc>
                          <a:spcPct val="100000"/>
                        </a:lnSpc>
                        <a:spcAft>
                          <a:spcPts val="0"/>
                        </a:spcAft>
                      </a:pPr>
                      <a:r>
                        <a:rPr lang="ja-JP" sz="1400" kern="100">
                          <a:effectLst/>
                          <a:latin typeface="+mj-ea"/>
                          <a:ea typeface="+mj-ea"/>
                          <a:cs typeface="Times New Roman" panose="02020603050405020304" pitchFamily="18" charset="0"/>
                        </a:rPr>
                        <a:t>教職員とのコミュニケーション・協調性と若手・中堅教職員の意見等の把握・調整</a:t>
                      </a:r>
                    </a:p>
                  </a:txBody>
                  <a:tcPr marL="36195" marR="36195" marT="0" marB="0"/>
                </a:tc>
                <a:extLst>
                  <a:ext uri="{0D108BD9-81ED-4DB2-BD59-A6C34878D82A}">
                    <a16:rowId xmlns:a16="http://schemas.microsoft.com/office/drawing/2014/main" val="650239970"/>
                  </a:ext>
                </a:extLst>
              </a:tr>
              <a:tr h="0">
                <a:tc>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地域・保護者や学校外の専門家・関係機関との信頼関係の重要性の理解</a:t>
                      </a:r>
                    </a:p>
                  </a:txBody>
                  <a:tcPr marL="36195" marR="36195" marT="0" marB="0"/>
                </a:tc>
                <a:tc>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地域・保護者や学校外の専門家・関係機関との信頼関係の構築</a:t>
                      </a:r>
                    </a:p>
                  </a:txBody>
                  <a:tcPr marL="36195" marR="36195" marT="0" marB="0"/>
                </a:tc>
                <a:tc>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地域・保護者や学校外の専門家・関係機関との信頼関係の下での連携・協働した食に関する指導の実践</a:t>
                      </a:r>
                      <a:endParaRPr lang="ja-JP" sz="1400" kern="100" dirty="0">
                        <a:effectLst/>
                        <a:latin typeface="+mj-ea"/>
                        <a:ea typeface="+mj-ea"/>
                        <a:cs typeface="Times New Roman" panose="02020603050405020304" pitchFamily="18" charset="0"/>
                      </a:endParaRPr>
                    </a:p>
                  </a:txBody>
                  <a:tcPr/>
                </a:tc>
                <a:tc>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地域・保護者や学校外の専門家・関係機関との信頼関係の下での連携・協働した食に関する指導の主導と教職員への助言</a:t>
                      </a:r>
                    </a:p>
                  </a:txBody>
                  <a:tcPr marL="36195" marR="36195" marT="0" marB="0"/>
                </a:tc>
                <a:tc>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地域・保護者や学校外の専門家・関係機関との信頼関係の下での連携・協働した食に関する指導の主導と教職員への助言・指導</a:t>
                      </a:r>
                    </a:p>
                  </a:txBody>
                  <a:tcPr marL="36195" marR="36195" marT="0" marB="0"/>
                </a:tc>
                <a:extLst>
                  <a:ext uri="{0D108BD9-81ED-4DB2-BD59-A6C34878D82A}">
                    <a16:rowId xmlns:a16="http://schemas.microsoft.com/office/drawing/2014/main" val="1670170353"/>
                  </a:ext>
                </a:extLst>
              </a:tr>
            </a:tbl>
          </a:graphicData>
        </a:graphic>
      </p:graphicFrame>
      <p:sp>
        <p:nvSpPr>
          <p:cNvPr id="4" name="テキスト ボックス 3">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3066953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7600" y="0"/>
            <a:ext cx="11116800" cy="522000"/>
          </a:xfrm>
          <a:prstGeom prst="rect">
            <a:avLst/>
          </a:prstGeom>
          <a:gradFill>
            <a:gsLst>
              <a:gs pos="0">
                <a:srgbClr val="FFC000"/>
              </a:gs>
              <a:gs pos="50000">
                <a:srgbClr val="FFC000"/>
              </a:gs>
              <a:gs pos="100000">
                <a:schemeClr val="bg1"/>
              </a:gs>
            </a:gsLst>
            <a:lin ang="0" scaled="1"/>
          </a:gradFill>
        </p:spPr>
        <p:style>
          <a:lnRef idx="0">
            <a:schemeClr val="accent5"/>
          </a:lnRef>
          <a:fillRef idx="3">
            <a:schemeClr val="accent5"/>
          </a:fillRef>
          <a:effectRef idx="3">
            <a:schemeClr val="accent5"/>
          </a:effectRef>
          <a:fontRef idx="minor">
            <a:schemeClr val="lt1"/>
          </a:fontRef>
        </p:style>
        <p:txBody>
          <a:bodyPr wrap="none" rtlCol="0">
            <a:noAutofit/>
          </a:bodyPr>
          <a:lstStyle/>
          <a:p>
            <a:r>
              <a:rPr lang="ja-JP" altLang="en-US" sz="2800" b="1" kern="100" dirty="0" smtClean="0">
                <a:ea typeface="游ゴシック Light" panose="020B0300000000000000" pitchFamily="50" charset="-128"/>
                <a:cs typeface="Times New Roman" panose="02020603050405020304" pitchFamily="18" charset="0"/>
              </a:rPr>
              <a:t>教育への情熱、たくましく豊かな人間性、自己研鑽力</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2" name="表 1"/>
          <p:cNvGraphicFramePr>
            <a:graphicFrameLocks noGrp="1"/>
          </p:cNvGraphicFramePr>
          <p:nvPr>
            <p:extLst>
              <p:ext uri="{D42A27DB-BD31-4B8C-83A1-F6EECF244321}">
                <p14:modId xmlns:p14="http://schemas.microsoft.com/office/powerpoint/2010/main" val="1195330189"/>
              </p:ext>
            </p:extLst>
          </p:nvPr>
        </p:nvGraphicFramePr>
        <p:xfrm>
          <a:off x="159600" y="670560"/>
          <a:ext cx="11872801" cy="6096000"/>
        </p:xfrm>
        <a:graphic>
          <a:graphicData uri="http://schemas.openxmlformats.org/drawingml/2006/table">
            <a:tbl>
              <a:tblPr firstRow="1" firstCol="1" bandRow="1">
                <a:tableStyleId>{5940675A-B579-460E-94D1-54222C63F5DA}</a:tableStyleId>
              </a:tblPr>
              <a:tblGrid>
                <a:gridCol w="1107726">
                  <a:extLst>
                    <a:ext uri="{9D8B030D-6E8A-4147-A177-3AD203B41FA5}">
                      <a16:colId xmlns:a16="http://schemas.microsoft.com/office/drawing/2014/main" val="1367659213"/>
                    </a:ext>
                  </a:extLst>
                </a:gridCol>
                <a:gridCol w="2153015">
                  <a:extLst>
                    <a:ext uri="{9D8B030D-6E8A-4147-A177-3AD203B41FA5}">
                      <a16:colId xmlns:a16="http://schemas.microsoft.com/office/drawing/2014/main" val="2156653377"/>
                    </a:ext>
                  </a:extLst>
                </a:gridCol>
                <a:gridCol w="2153015">
                  <a:extLst>
                    <a:ext uri="{9D8B030D-6E8A-4147-A177-3AD203B41FA5}">
                      <a16:colId xmlns:a16="http://schemas.microsoft.com/office/drawing/2014/main" val="1872543317"/>
                    </a:ext>
                  </a:extLst>
                </a:gridCol>
                <a:gridCol w="2153015">
                  <a:extLst>
                    <a:ext uri="{9D8B030D-6E8A-4147-A177-3AD203B41FA5}">
                      <a16:colId xmlns:a16="http://schemas.microsoft.com/office/drawing/2014/main" val="1626826804"/>
                    </a:ext>
                  </a:extLst>
                </a:gridCol>
                <a:gridCol w="2153015">
                  <a:extLst>
                    <a:ext uri="{9D8B030D-6E8A-4147-A177-3AD203B41FA5}">
                      <a16:colId xmlns:a16="http://schemas.microsoft.com/office/drawing/2014/main" val="717548552"/>
                    </a:ext>
                  </a:extLst>
                </a:gridCol>
                <a:gridCol w="2153015">
                  <a:extLst>
                    <a:ext uri="{9D8B030D-6E8A-4147-A177-3AD203B41FA5}">
                      <a16:colId xmlns:a16="http://schemas.microsoft.com/office/drawing/2014/main" val="86427949"/>
                    </a:ext>
                  </a:extLst>
                </a:gridCol>
              </a:tblGrid>
              <a:tr h="757187">
                <a:tc>
                  <a:txBody>
                    <a:bodyPr/>
                    <a:lstStyle/>
                    <a:p>
                      <a:pPr algn="ctr">
                        <a:lnSpc>
                          <a:spcPct val="100000"/>
                        </a:lnSpc>
                        <a:spcAft>
                          <a:spcPts val="0"/>
                        </a:spcAft>
                      </a:pPr>
                      <a:endParaRPr lang="ja-JP" sz="14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第０期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【新規採用時】</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0</a:t>
                      </a:r>
                      <a:r>
                        <a:rPr lang="ja-JP" sz="2000" b="1" kern="100" dirty="0">
                          <a:effectLst/>
                          <a:latin typeface="+mj-ea"/>
                          <a:ea typeface="+mj-ea"/>
                          <a:cs typeface="Times New Roman" panose="02020603050405020304" pitchFamily="18" charset="0"/>
                        </a:rPr>
                        <a:t>年</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第Ⅰ期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【基礎形成期】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5</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第Ⅱ期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【資質成長期】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6</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10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第Ⅲ期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【資質充実期】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20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第Ⅳ期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【深化発展期】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21</a:t>
                      </a:r>
                      <a:r>
                        <a:rPr lang="ja-JP" sz="2000" b="1" kern="100" dirty="0">
                          <a:effectLst/>
                          <a:latin typeface="+mj-ea"/>
                          <a:ea typeface="+mj-ea"/>
                          <a:cs typeface="Times New Roman" panose="02020603050405020304" pitchFamily="18" charset="0"/>
                        </a:rPr>
                        <a:t>年目以上</a:t>
                      </a:r>
                      <a:endParaRPr lang="ja-JP" sz="2000" kern="100" dirty="0">
                        <a:effectLst/>
                        <a:latin typeface="+mj-ea"/>
                        <a:ea typeface="+mj-ea"/>
                        <a:cs typeface="Times New Roman" panose="02020603050405020304" pitchFamily="18" charset="0"/>
                      </a:endParaRPr>
                    </a:p>
                  </a:txBody>
                  <a:tcPr anchor="ctr"/>
                </a:tc>
                <a:extLst>
                  <a:ext uri="{0D108BD9-81ED-4DB2-BD59-A6C34878D82A}">
                    <a16:rowId xmlns:a16="http://schemas.microsoft.com/office/drawing/2014/main" val="423953577"/>
                  </a:ext>
                </a:extLst>
              </a:tr>
              <a:tr h="0">
                <a:tc rowSpan="5">
                  <a:txBody>
                    <a:bodyPr/>
                    <a:lstStyle/>
                    <a:p>
                      <a:pPr algn="dist">
                        <a:lnSpc>
                          <a:spcPct val="100000"/>
                        </a:lnSpc>
                        <a:spcAft>
                          <a:spcPts val="0"/>
                        </a:spcAft>
                      </a:pPr>
                      <a:r>
                        <a:rPr lang="ja-JP" altLang="en-US" sz="1400" b="1" kern="100" dirty="0" smtClean="0">
                          <a:effectLst/>
                          <a:latin typeface="+mj-ea"/>
                          <a:ea typeface="+mj-ea"/>
                          <a:cs typeface="Times New Roman" panose="02020603050405020304" pitchFamily="18" charset="0"/>
                        </a:rPr>
                        <a:t>教育への</a:t>
                      </a:r>
                      <a:endParaRPr lang="en-US" altLang="ja-JP" sz="1400" b="1" kern="100" dirty="0" smtClean="0">
                        <a:effectLst/>
                        <a:latin typeface="+mj-ea"/>
                        <a:ea typeface="+mj-ea"/>
                        <a:cs typeface="Times New Roman" panose="02020603050405020304" pitchFamily="18" charset="0"/>
                      </a:endParaRPr>
                    </a:p>
                    <a:p>
                      <a:pPr algn="dist">
                        <a:lnSpc>
                          <a:spcPct val="100000"/>
                        </a:lnSpc>
                        <a:spcAft>
                          <a:spcPts val="0"/>
                        </a:spcAft>
                      </a:pPr>
                      <a:r>
                        <a:rPr lang="ja-JP" altLang="en-US" sz="1400" b="1" kern="100" dirty="0" smtClean="0">
                          <a:effectLst/>
                          <a:latin typeface="+mj-ea"/>
                          <a:ea typeface="+mj-ea"/>
                          <a:cs typeface="Times New Roman" panose="02020603050405020304" pitchFamily="18" charset="0"/>
                        </a:rPr>
                        <a:t>情熱</a:t>
                      </a:r>
                      <a:endParaRPr lang="ja-JP" sz="1400" b="1" kern="100" dirty="0">
                        <a:effectLst/>
                        <a:latin typeface="+mj-ea"/>
                        <a:ea typeface="+mj-ea"/>
                        <a:cs typeface="Times New Roman" panose="02020603050405020304" pitchFamily="18" charset="0"/>
                      </a:endParaRPr>
                    </a:p>
                  </a:txBody>
                  <a:tcPr anchor="ctr">
                    <a:solidFill>
                      <a:srgbClr val="FFC000"/>
                    </a:solidFill>
                  </a:tcPr>
                </a:tc>
                <a:tc gridSpan="5">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子供たちに対する深い愛情</a:t>
                      </a: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4256800493"/>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教員としての高い使命感・情熱</a:t>
                      </a: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1897202986"/>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子供の命を守る強い覚悟</a:t>
                      </a: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814850409"/>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学校を安全で安心な学びの場とする心構え</a:t>
                      </a: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1670170353"/>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教育者としての高い倫理観・責任感</a:t>
                      </a: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132207157"/>
                  </a:ext>
                </a:extLst>
              </a:tr>
              <a:tr h="0">
                <a:tc rowSpan="5">
                  <a:txBody>
                    <a:bodyPr/>
                    <a:lstStyle/>
                    <a:p>
                      <a:pPr algn="dist">
                        <a:lnSpc>
                          <a:spcPct val="100000"/>
                        </a:lnSpc>
                        <a:spcAft>
                          <a:spcPts val="0"/>
                        </a:spcAft>
                      </a:pPr>
                      <a:r>
                        <a:rPr lang="ja-JP" altLang="en-US" sz="1400" b="1" kern="100" dirty="0" smtClean="0">
                          <a:effectLst/>
                          <a:latin typeface="+mj-ea"/>
                          <a:ea typeface="+mj-ea"/>
                          <a:cs typeface="Times New Roman" panose="02020603050405020304" pitchFamily="18" charset="0"/>
                        </a:rPr>
                        <a:t>たくましく</a:t>
                      </a:r>
                      <a:endParaRPr lang="en-US" altLang="ja-JP" sz="1400" b="1" kern="100" dirty="0" smtClean="0">
                        <a:effectLst/>
                        <a:latin typeface="+mj-ea"/>
                        <a:ea typeface="+mj-ea"/>
                        <a:cs typeface="Times New Roman" panose="02020603050405020304" pitchFamily="18" charset="0"/>
                      </a:endParaRPr>
                    </a:p>
                    <a:p>
                      <a:pPr algn="dist">
                        <a:lnSpc>
                          <a:spcPct val="100000"/>
                        </a:lnSpc>
                        <a:spcAft>
                          <a:spcPts val="0"/>
                        </a:spcAft>
                      </a:pPr>
                      <a:r>
                        <a:rPr lang="ja-JP" altLang="en-US" sz="1400" b="1" kern="100" dirty="0" smtClean="0">
                          <a:effectLst/>
                          <a:latin typeface="+mj-ea"/>
                          <a:ea typeface="+mj-ea"/>
                          <a:cs typeface="Times New Roman" panose="02020603050405020304" pitchFamily="18" charset="0"/>
                        </a:rPr>
                        <a:t>豊かな</a:t>
                      </a:r>
                      <a:endParaRPr lang="en-US" altLang="ja-JP" sz="1400" b="1" kern="100" dirty="0" smtClean="0">
                        <a:effectLst/>
                        <a:latin typeface="+mj-ea"/>
                        <a:ea typeface="+mj-ea"/>
                        <a:cs typeface="Times New Roman" panose="02020603050405020304" pitchFamily="18" charset="0"/>
                      </a:endParaRPr>
                    </a:p>
                    <a:p>
                      <a:pPr algn="dist">
                        <a:lnSpc>
                          <a:spcPct val="100000"/>
                        </a:lnSpc>
                        <a:spcAft>
                          <a:spcPts val="0"/>
                        </a:spcAft>
                      </a:pPr>
                      <a:r>
                        <a:rPr lang="ja-JP" altLang="en-US" sz="1400" b="1" kern="100" dirty="0" smtClean="0">
                          <a:effectLst/>
                          <a:latin typeface="+mj-ea"/>
                          <a:ea typeface="+mj-ea"/>
                          <a:cs typeface="Times New Roman" panose="02020603050405020304" pitchFamily="18" charset="0"/>
                        </a:rPr>
                        <a:t>人間性</a:t>
                      </a:r>
                      <a:endParaRPr lang="ja-JP" sz="1400" b="1" kern="100" dirty="0">
                        <a:effectLst/>
                        <a:latin typeface="+mj-ea"/>
                        <a:ea typeface="+mj-ea"/>
                        <a:cs typeface="Times New Roman" panose="02020603050405020304" pitchFamily="18" charset="0"/>
                      </a:endParaRPr>
                    </a:p>
                  </a:txBody>
                  <a:tcPr anchor="ctr">
                    <a:solidFill>
                      <a:srgbClr val="FFC000"/>
                    </a:solidFill>
                  </a:tcPr>
                </a:tc>
                <a:tc gridSpan="5">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精神的なたくましさ</a:t>
                      </a:r>
                      <a:endParaRPr lang="ja-JP" sz="1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3056932407"/>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広く豊かな教養・常識</a:t>
                      </a:r>
                      <a:endParaRPr lang="ja-JP" sz="1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1209784879"/>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コミュニケーション力</a:t>
                      </a:r>
                      <a:endParaRPr lang="ja-JP" sz="1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3459875468"/>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他者を思いやる心</a:t>
                      </a:r>
                      <a:endParaRPr lang="ja-JP" sz="1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4152098746"/>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心身の健康・適切な自己管理</a:t>
                      </a:r>
                      <a:endParaRPr lang="ja-JP" sz="1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1999683904"/>
                  </a:ext>
                </a:extLst>
              </a:tr>
              <a:tr h="0">
                <a:tc rowSpan="6">
                  <a:txBody>
                    <a:bodyPr/>
                    <a:lstStyle/>
                    <a:p>
                      <a:pPr algn="dist">
                        <a:lnSpc>
                          <a:spcPct val="100000"/>
                        </a:lnSpc>
                        <a:spcAft>
                          <a:spcPts val="0"/>
                        </a:spcAft>
                      </a:pPr>
                      <a:r>
                        <a:rPr lang="ja-JP" altLang="en-US" sz="1400" b="1" kern="100" dirty="0" smtClean="0">
                          <a:effectLst/>
                          <a:latin typeface="+mj-ea"/>
                          <a:ea typeface="+mj-ea"/>
                          <a:cs typeface="Times New Roman" panose="02020603050405020304" pitchFamily="18" charset="0"/>
                        </a:rPr>
                        <a:t>自己研鑽力</a:t>
                      </a:r>
                      <a:endParaRPr lang="ja-JP" sz="1400" b="1" kern="100" dirty="0">
                        <a:effectLst/>
                        <a:latin typeface="+mj-ea"/>
                        <a:ea typeface="+mj-ea"/>
                        <a:cs typeface="Times New Roman" panose="02020603050405020304" pitchFamily="18" charset="0"/>
                      </a:endParaRPr>
                    </a:p>
                  </a:txBody>
                  <a:tcPr anchor="ctr">
                    <a:solidFill>
                      <a:srgbClr val="FFC000"/>
                    </a:solidFill>
                  </a:tcPr>
                </a:tc>
                <a:tc gridSpan="5">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高度専門職としての教育公務員であることの自覚</a:t>
                      </a:r>
                      <a:endParaRPr lang="ja-JP" sz="1400" kern="100" dirty="0">
                        <a:effectLst/>
                        <a:latin typeface="+mj-ea"/>
                        <a:ea typeface="+mj-ea"/>
                        <a:cs typeface="Times New Roman" panose="02020603050405020304" pitchFamily="18" charset="0"/>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41637866"/>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自ら学び続け、成長し続ける意欲</a:t>
                      </a:r>
                      <a:endParaRPr lang="ja-JP" sz="1400" kern="100" dirty="0">
                        <a:effectLst/>
                        <a:latin typeface="+mj-ea"/>
                        <a:ea typeface="+mj-ea"/>
                        <a:cs typeface="Times New Roman" panose="02020603050405020304" pitchFamily="18" charset="0"/>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81309589"/>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課題意識と改善努力・変革する挑戦心</a:t>
                      </a:r>
                      <a:endParaRPr lang="ja-JP" sz="1400" kern="100" dirty="0">
                        <a:effectLst/>
                        <a:latin typeface="+mj-ea"/>
                        <a:ea typeface="+mj-ea"/>
                        <a:cs typeface="Times New Roman" panose="02020603050405020304" pitchFamily="18" charset="0"/>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34659085"/>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客観的な自己分析</a:t>
                      </a:r>
                      <a:endParaRPr lang="ja-JP" sz="1400" kern="100" dirty="0">
                        <a:effectLst/>
                        <a:latin typeface="+mj-ea"/>
                        <a:ea typeface="+mj-ea"/>
                        <a:cs typeface="Times New Roman" panose="02020603050405020304" pitchFamily="18" charset="0"/>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01002491"/>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教員同士で共に学び合う意識</a:t>
                      </a:r>
                      <a:endParaRPr lang="ja-JP" sz="1400" kern="100" dirty="0">
                        <a:effectLst/>
                        <a:latin typeface="+mj-ea"/>
                        <a:ea typeface="+mj-ea"/>
                        <a:cs typeface="Times New Roman" panose="02020603050405020304" pitchFamily="18" charset="0"/>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45702298"/>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2">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同年代・後輩教員の学びの支援・助言</a:t>
                      </a:r>
                      <a:endParaRPr lang="ja-JP" sz="1400" kern="100" dirty="0">
                        <a:effectLst/>
                        <a:latin typeface="+mj-ea"/>
                        <a:ea typeface="+mj-ea"/>
                        <a:cs typeface="Times New Roman" panose="02020603050405020304" pitchFamily="18" charset="0"/>
                      </a:endParaRPr>
                    </a:p>
                  </a:txBody>
                  <a:tcPr/>
                </a:tc>
                <a:tc>
                  <a:txBody>
                    <a:bodyPr/>
                    <a:lstStyle/>
                    <a:p>
                      <a:pPr algn="just">
                        <a:lnSpc>
                          <a:spcPct val="100000"/>
                        </a:lnSpc>
                        <a:spcAft>
                          <a:spcPts val="0"/>
                        </a:spcAft>
                      </a:pPr>
                      <a:r>
                        <a:rPr lang="en-US" altLang="ja-JP" sz="1400" kern="100" dirty="0" smtClean="0">
                          <a:effectLst/>
                          <a:latin typeface="+mj-ea"/>
                          <a:ea typeface="+mj-ea"/>
                          <a:cs typeface="Times New Roman" panose="02020603050405020304" pitchFamily="18" charset="0"/>
                        </a:rPr>
                        <a:t>OJT</a:t>
                      </a:r>
                      <a:r>
                        <a:rPr lang="ja-JP" altLang="en-US" sz="1400" kern="100" dirty="0" smtClean="0">
                          <a:effectLst/>
                          <a:latin typeface="+mj-ea"/>
                          <a:ea typeface="+mj-ea"/>
                          <a:cs typeface="Times New Roman" panose="02020603050405020304" pitchFamily="18" charset="0"/>
                        </a:rPr>
                        <a:t>の支援と若手教員への助言</a:t>
                      </a:r>
                      <a:endParaRPr lang="ja-JP" sz="1400" kern="100" dirty="0">
                        <a:effectLst/>
                        <a:latin typeface="+mj-ea"/>
                        <a:ea typeface="+mj-ea"/>
                        <a:cs typeface="Times New Roman" panose="02020603050405020304" pitchFamily="18" charset="0"/>
                      </a:endParaRPr>
                    </a:p>
                  </a:txBody>
                  <a:tcPr/>
                </a:tc>
                <a:tc>
                  <a:txBody>
                    <a:bodyPr/>
                    <a:lstStyle/>
                    <a:p>
                      <a:pPr algn="just">
                        <a:lnSpc>
                          <a:spcPct val="100000"/>
                        </a:lnSpc>
                        <a:spcAft>
                          <a:spcPts val="0"/>
                        </a:spcAft>
                      </a:pPr>
                      <a:r>
                        <a:rPr lang="en-US" altLang="ja-JP" sz="1400" kern="100" dirty="0" smtClean="0">
                          <a:effectLst/>
                          <a:latin typeface="+mj-ea"/>
                          <a:ea typeface="+mj-ea"/>
                          <a:cs typeface="Times New Roman" panose="02020603050405020304" pitchFamily="18" charset="0"/>
                        </a:rPr>
                        <a:t>OJT</a:t>
                      </a:r>
                      <a:r>
                        <a:rPr lang="ja-JP" altLang="en-US" sz="1400" kern="100" dirty="0" smtClean="0">
                          <a:effectLst/>
                          <a:latin typeface="+mj-ea"/>
                          <a:ea typeface="+mj-ea"/>
                          <a:cs typeface="Times New Roman" panose="02020603050405020304" pitchFamily="18" charset="0"/>
                        </a:rPr>
                        <a:t>の支援と若手・中堅教員への助言・指導</a:t>
                      </a:r>
                      <a:endParaRPr lang="ja-JP" sz="1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3407113124"/>
                  </a:ext>
                </a:extLst>
              </a:tr>
            </a:tbl>
          </a:graphicData>
        </a:graphic>
      </p:graphicFrame>
      <p:sp>
        <p:nvSpPr>
          <p:cNvPr id="4" name="テキスト ボックス 3">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818231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818</TotalTime>
  <Words>2957</Words>
  <Application>Microsoft Office PowerPoint</Application>
  <PresentationFormat>ワイド画面</PresentationFormat>
  <Paragraphs>332</Paragraphs>
  <Slides>15</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15</vt:i4>
      </vt:variant>
    </vt:vector>
  </HeadingPairs>
  <TitlesOfParts>
    <vt:vector size="23" baseType="lpstr">
      <vt:lpstr>游ゴシック</vt:lpstr>
      <vt:lpstr>游ゴシック Light</vt:lpstr>
      <vt:lpstr>游明朝</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宮城県</dc:creator>
  <cp:lastModifiedBy>梅原　登世子</cp:lastModifiedBy>
  <cp:revision>50</cp:revision>
  <dcterms:created xsi:type="dcterms:W3CDTF">2024-02-08T04:09:07Z</dcterms:created>
  <dcterms:modified xsi:type="dcterms:W3CDTF">2024-02-22T10:57:49Z</dcterms:modified>
</cp:coreProperties>
</file>