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9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  <a:srgbClr val="FF5050"/>
    <a:srgbClr val="CCECFF"/>
    <a:srgbClr val="0099FF"/>
    <a:srgbClr val="FF6600"/>
    <a:srgbClr val="FF9933"/>
    <a:srgbClr val="FF0000"/>
    <a:srgbClr val="FF8C00"/>
    <a:srgbClr val="33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2" autoAdjust="0"/>
    <p:restoredTop sz="98592" autoAdjust="0"/>
  </p:normalViewPr>
  <p:slideViewPr>
    <p:cSldViewPr>
      <p:cViewPr>
        <p:scale>
          <a:sx n="75" d="100"/>
          <a:sy n="75" d="100"/>
        </p:scale>
        <p:origin x="1626" y="-14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529" cy="497524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43E5E7D-A9CD-4271-A3E0-33D8C6AFC260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227"/>
            <a:ext cx="2950529" cy="497523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082" y="9440227"/>
            <a:ext cx="2950529" cy="497523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35286AB-4DFB-47DE-9871-4093AE80A6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250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8939" cy="497524"/>
          </a:xfrm>
          <a:prstGeom prst="rect">
            <a:avLst/>
          </a:prstGeom>
        </p:spPr>
        <p:txBody>
          <a:bodyPr vert="horz" lIns="92196" tIns="46096" rIns="92196" bIns="46096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673" y="0"/>
            <a:ext cx="2948939" cy="497524"/>
          </a:xfrm>
          <a:prstGeom prst="rect">
            <a:avLst/>
          </a:prstGeom>
        </p:spPr>
        <p:txBody>
          <a:bodyPr vert="horz" lIns="92196" tIns="46096" rIns="92196" bIns="46096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8EED76C-3EC5-4DE7-9CE2-88484236FE19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6" tIns="46096" rIns="92196" bIns="4609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04" y="4720909"/>
            <a:ext cx="5446396" cy="4472940"/>
          </a:xfrm>
          <a:prstGeom prst="rect">
            <a:avLst/>
          </a:prstGeom>
        </p:spPr>
        <p:txBody>
          <a:bodyPr vert="horz" lIns="92196" tIns="46096" rIns="92196" bIns="46096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227"/>
            <a:ext cx="2948939" cy="497523"/>
          </a:xfrm>
          <a:prstGeom prst="rect">
            <a:avLst/>
          </a:prstGeom>
        </p:spPr>
        <p:txBody>
          <a:bodyPr vert="horz" lIns="92196" tIns="46096" rIns="92196" bIns="46096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673" y="9440227"/>
            <a:ext cx="2948939" cy="497523"/>
          </a:xfrm>
          <a:prstGeom prst="rect">
            <a:avLst/>
          </a:prstGeom>
        </p:spPr>
        <p:txBody>
          <a:bodyPr vert="horz" lIns="92196" tIns="46096" rIns="92196" bIns="46096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9264068-3A91-41BF-B2AE-9272D2A94E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646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FB040-05DE-45B9-9A97-F1579A762E8A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ED0A9-4152-49C3-89E3-84A9886698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714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90EB-7F54-4484-8A0A-DD17C984110C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080CE-DEE8-4818-BC25-8B76BD373D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160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676E0-DF93-4018-8D3F-37EC33D07AFC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87FBA-3D36-4915-8DA5-AAFF163A8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63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B0264-C4DD-4216-80AB-A49E2986EAFD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A953-185E-4E7E-9A08-F03AE0BCD9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33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38EA3-BB33-4036-BC4F-DA91EBA7FE0E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E9C3-41FE-4BA2-8BBA-7B8ADB25E4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15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5A1D8-5FE8-40AA-91E8-0582FB737C26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DB1C5-A6FC-4B19-862E-93EF15F2F4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963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35E33-E595-48BF-B1E4-B5C42A928C62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2434-45DD-4E22-AE09-158F9A81CA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021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9FD9C-A89A-4F39-B0C3-D1F707055F76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8E035-26B8-4899-AB0D-93B1347599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6895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1CE6-30F8-4BB2-B795-975578DA653B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1362-4C00-4B5B-9AFB-C1418EE819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810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D7E4C-9519-4BE6-B7FC-319B4E368303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1A031-3D45-4A2F-BB20-DC6B8928FC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155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2C78F-5ABA-409F-9958-63864879171D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1FDCB-464B-4105-9374-15A488074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263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09200EB-2424-4A40-9145-114BAAE4E795}" type="datetimeFigureOut">
              <a:rPr lang="ja-JP" altLang="en-US"/>
              <a:pPr>
                <a:defRPr/>
              </a:pPr>
              <a:t>2023/1/19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0FE7A1-A862-4491-9D9B-28B2B62BFC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kashikaigishitsu.net/facilitys/gcp-sendai-nishiguchi/acces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hinsank@pref.miyagi.lg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89360" y="2000672"/>
            <a:ext cx="6480000" cy="720000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vert="horz" wrap="square" lIns="95781" tIns="47891" rIns="95781" bIns="47891" numCol="1" anchor="ctr" anchorCtr="0" compatLnSpc="1">
            <a:prstTxWarp prst="textNoShape">
              <a:avLst/>
            </a:prstTxWarp>
          </a:bodyPr>
          <a:lstStyle/>
          <a:p>
            <a:pPr algn="ctr" defTabSz="957817">
              <a:lnSpc>
                <a:spcPts val="1467"/>
              </a:lnSpc>
              <a:spcBef>
                <a:spcPts val="524"/>
              </a:spcBef>
              <a:spcAft>
                <a:spcPts val="524"/>
              </a:spcAft>
            </a:pPr>
            <a:r>
              <a:rPr lang="ja-JP" altLang="en-US" sz="1400" dirty="0" smtClean="0">
                <a:solidFill>
                  <a:srgbClr val="FFFF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みやぎ</a:t>
            </a:r>
            <a:r>
              <a:rPr lang="ja-JP" altLang="en-US" sz="1400" dirty="0">
                <a:solidFill>
                  <a:srgbClr val="FFFF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高度電子機械産業振興協議会</a:t>
            </a:r>
            <a:endParaRPr lang="en-US" altLang="ja-JP" sz="1400" dirty="0">
              <a:solidFill>
                <a:srgbClr val="FFFFFF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ＭＳ Ｐゴシック" pitchFamily="50" charset="-128"/>
            </a:endParaRPr>
          </a:p>
          <a:p>
            <a:pPr algn="ctr" defTabSz="957817">
              <a:lnSpc>
                <a:spcPts val="1467"/>
              </a:lnSpc>
              <a:spcBef>
                <a:spcPts val="524"/>
              </a:spcBef>
              <a:spcAft>
                <a:spcPts val="524"/>
              </a:spcAft>
            </a:pP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医療・健康機器分野事業化セミナー</a:t>
            </a:r>
            <a:r>
              <a:rPr lang="ja-JP" altLang="en-US" b="1" dirty="0">
                <a:solidFill>
                  <a:srgbClr val="FFFF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　</a:t>
            </a: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参加申込書</a:t>
            </a:r>
            <a:endParaRPr kumimoji="1" lang="ja-JP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UI Gothic" panose="020B0600070205080204" pitchFamily="50" charset="-128"/>
              <a:ea typeface="MS UI Gothic" panose="020B0600070205080204" pitchFamily="50" charset="-128"/>
              <a:cs typeface="ＭＳ Ｐゴシック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48734"/>
              </p:ext>
            </p:extLst>
          </p:nvPr>
        </p:nvGraphicFramePr>
        <p:xfrm>
          <a:off x="261360" y="4131322"/>
          <a:ext cx="6336000" cy="172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500" b="1" kern="0" spc="300" dirty="0" smtClean="0">
                          <a:solidFill>
                            <a:schemeClr val="bg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所属・</a:t>
                      </a:r>
                      <a:r>
                        <a:rPr lang="ja-JP" altLang="en-US" sz="1500" b="1" kern="0" spc="300" dirty="0" smtClean="0">
                          <a:solidFill>
                            <a:schemeClr val="bg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役職</a:t>
                      </a:r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500" kern="0" spc="1125" dirty="0" smtClean="0">
                          <a:solidFill>
                            <a:schemeClr val="bg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+mn-cs"/>
                        </a:rPr>
                        <a:t> </a:t>
                      </a:r>
                      <a:r>
                        <a:rPr lang="ja-JP" altLang="en-US" sz="1500" b="1" kern="0" spc="1125" dirty="0" smtClean="0">
                          <a:solidFill>
                            <a:schemeClr val="bg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+mn-cs"/>
                        </a:rPr>
                        <a:t>氏　名</a:t>
                      </a:r>
                      <a:endParaRPr lang="ja-JP" sz="1500" b="1" kern="100" dirty="0">
                        <a:solidFill>
                          <a:schemeClr val="bg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 </a:t>
                      </a:r>
                      <a:endParaRPr lang="ja-JP" sz="1500" kern="100" dirty="0"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 </a:t>
                      </a:r>
                      <a:endParaRPr lang="ja-JP" sz="1500" kern="100" dirty="0"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 </a:t>
                      </a:r>
                      <a:endParaRPr lang="ja-JP" sz="1500" kern="100" dirty="0"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 </a:t>
                      </a:r>
                      <a:endParaRPr lang="ja-JP" sz="1500" kern="100" dirty="0"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500" kern="100" dirty="0"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500" kern="100" dirty="0"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Times New Roman"/>
                      </a:endParaRPr>
                    </a:p>
                  </a:txBody>
                  <a:tcPr marL="68159" marR="6815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693661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47927" y="3873302"/>
            <a:ext cx="1566817" cy="278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1" tIns="47891" rIns="95781" bIns="47891"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＜御出席者</a:t>
            </a:r>
            <a:r>
              <a:rPr lang="ja-JP" altLang="en-US" sz="1600" b="1" dirty="0">
                <a:solidFill>
                  <a:schemeClr val="tx1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＞</a:t>
            </a:r>
            <a:endParaRPr lang="ja-JP" altLang="en-US" b="1" dirty="0">
              <a:solidFill>
                <a:schemeClr val="tx1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2422144" y="6177136"/>
            <a:ext cx="4319224" cy="117375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5781" tIns="47891" rIns="95781" bIns="47891" anchor="t" anchorCtr="0">
            <a:noAutofit/>
          </a:bodyPr>
          <a:lstStyle/>
          <a:p>
            <a:pPr algn="just"/>
            <a:r>
              <a:rPr lang="ja-JP" altLang="en-US" sz="12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＜返信先</a:t>
            </a:r>
            <a:r>
              <a:rPr lang="ja-JP" altLang="en-US" sz="12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＞</a:t>
            </a:r>
            <a:r>
              <a:rPr lang="en-US" altLang="ja-JP" sz="12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	</a:t>
            </a:r>
            <a:r>
              <a:rPr lang="ja-JP" altLang="en-US" sz="12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宮城県</a:t>
            </a:r>
            <a:r>
              <a:rPr lang="ja-JP" altLang="en-US" sz="12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経済商工観光部新産業振興課　</a:t>
            </a:r>
            <a:r>
              <a:rPr lang="ja-JP" altLang="en-US" sz="12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石井宛て</a:t>
            </a:r>
            <a:endParaRPr lang="en-US" altLang="ja-JP" sz="1200" kern="100" dirty="0" smtClean="0">
              <a:latin typeface="MS UI Gothic" panose="020B0600070205080204" pitchFamily="50" charset="-128"/>
              <a:ea typeface="MS UI Gothic" panose="020B0600070205080204" pitchFamily="50" charset="-128"/>
              <a:cs typeface="Times New Roman"/>
            </a:endParaRPr>
          </a:p>
          <a:p>
            <a:pPr algn="just"/>
            <a:endParaRPr lang="ja-JP" altLang="en-US" sz="600" kern="100" dirty="0">
              <a:latin typeface="MS UI Gothic" panose="020B0600070205080204" pitchFamily="50" charset="-128"/>
              <a:ea typeface="MS UI Gothic" panose="020B0600070205080204" pitchFamily="50" charset="-128"/>
              <a:cs typeface="Times New Roman"/>
            </a:endParaRPr>
          </a:p>
          <a:p>
            <a:pPr algn="just"/>
            <a:r>
              <a:rPr lang="ja-JP" altLang="en-US" sz="14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■申込締切</a:t>
            </a:r>
            <a:r>
              <a:rPr lang="en-US" altLang="ja-JP" sz="13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	</a:t>
            </a:r>
            <a:r>
              <a:rPr lang="ja-JP" altLang="en-US" sz="13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　</a:t>
            </a:r>
            <a:r>
              <a:rPr lang="ja-JP" altLang="en-US" sz="1600" b="1" u="sng" kern="100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令和５年２月１７日（金）</a:t>
            </a:r>
            <a:endParaRPr lang="en-US" altLang="ja-JP" sz="1600" b="1" kern="100" dirty="0" smtClean="0">
              <a:solidFill>
                <a:srgbClr val="FF0000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Times New Roman"/>
            </a:endParaRPr>
          </a:p>
          <a:p>
            <a:pPr algn="just"/>
            <a:r>
              <a:rPr lang="ja-JP" altLang="en-US" sz="14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■</a:t>
            </a:r>
            <a:r>
              <a:rPr lang="en-US" altLang="ja-JP" sz="14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E-mail</a:t>
            </a:r>
            <a:r>
              <a:rPr lang="en-US" altLang="ja-JP" sz="1300" kern="0" spc="246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	</a:t>
            </a:r>
            <a:r>
              <a:rPr lang="ja-JP" altLang="en-US" sz="1300" kern="0" spc="246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　</a:t>
            </a:r>
            <a:r>
              <a:rPr lang="en-US" sz="1400" kern="100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shinsank@pref.miyagi</a:t>
            </a:r>
            <a:r>
              <a:rPr lang="en-US" altLang="ja-JP" sz="1400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.lg.jp</a:t>
            </a:r>
            <a:endParaRPr lang="ja-JP" altLang="en-US" sz="1400" kern="100" dirty="0">
              <a:solidFill>
                <a:srgbClr val="FF0000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Times New Roman"/>
            </a:endParaRPr>
          </a:p>
          <a:p>
            <a:pPr algn="just"/>
            <a:endParaRPr lang="en-US" altLang="ja-JP" sz="600" u="sng" kern="100" dirty="0">
              <a:solidFill>
                <a:srgbClr val="FF0000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Times New Roman"/>
            </a:endParaRPr>
          </a:p>
          <a:p>
            <a:pPr algn="just"/>
            <a:r>
              <a:rPr lang="en-US" altLang="ja-JP" sz="12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※</a:t>
            </a:r>
            <a:r>
              <a:rPr lang="ja-JP" altLang="en-US" sz="12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個人情報につきましては</a:t>
            </a:r>
            <a:r>
              <a:rPr lang="ja-JP" altLang="en-US" sz="1200" kern="100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，本セミナーの開催目的</a:t>
            </a:r>
            <a:r>
              <a:rPr lang="ja-JP" altLang="en-US" sz="1200" kern="100" dirty="0">
                <a:latin typeface="MS UI Gothic" panose="020B0600070205080204" pitchFamily="50" charset="-128"/>
                <a:ea typeface="MS UI Gothic" panose="020B0600070205080204" pitchFamily="50" charset="-128"/>
                <a:cs typeface="Times New Roman"/>
              </a:rPr>
              <a:t>にのみ使用します。</a:t>
            </a:r>
          </a:p>
        </p:txBody>
      </p:sp>
      <p:sp>
        <p:nvSpPr>
          <p:cNvPr id="3" name="AutoShape 2" descr="http://www.riec.tohoku.ac.jp/wp-content/uploads/2015/03/map_ver21.png"/>
          <p:cNvSpPr>
            <a:spLocks noChangeAspect="1" noChangeArrowheads="1"/>
          </p:cNvSpPr>
          <p:nvPr/>
        </p:nvSpPr>
        <p:spPr bwMode="auto">
          <a:xfrm>
            <a:off x="43286" y="2072108"/>
            <a:ext cx="268831" cy="27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2040" tIns="41020" rIns="82040" bIns="410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771117"/>
              </p:ext>
            </p:extLst>
          </p:nvPr>
        </p:nvGraphicFramePr>
        <p:xfrm>
          <a:off x="261360" y="2658691"/>
          <a:ext cx="6336000" cy="1218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75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b="1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＜御連絡先＞</a:t>
                      </a:r>
                      <a:endParaRPr kumimoji="1" lang="ja-JP" altLang="en-US" sz="1600" b="1" dirty="0"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80649" marR="80649" marT="41521" marB="415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80649" marR="80649" marT="41521" marB="4152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企業・団体名：</a:t>
                      </a:r>
                      <a:endParaRPr kumimoji="1" lang="ja-JP" altLang="en-US" sz="1600" dirty="0"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80649" marR="80649" marT="41521" marB="415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TEL</a:t>
                      </a:r>
                      <a:r>
                        <a:rPr kumimoji="1" lang="ja-JP" altLang="en-US" sz="1600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：</a:t>
                      </a:r>
                      <a:endParaRPr kumimoji="1" lang="ja-JP" altLang="en-US" sz="1600" dirty="0"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80649" marR="80649" marT="41521" marB="415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担当者職・氏名：</a:t>
                      </a:r>
                      <a:endParaRPr kumimoji="1" lang="en-US" altLang="ja-JP" sz="1600" dirty="0" smtClean="0"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80649" marR="80649" marT="41521" marB="415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E-mail</a:t>
                      </a:r>
                      <a:r>
                        <a:rPr kumimoji="1" lang="ja-JP" altLang="en-US" sz="1600" dirty="0" smtClean="0">
                          <a:latin typeface="MS UI Gothic" panose="020B0600070205080204" pitchFamily="50" charset="-128"/>
                          <a:ea typeface="MS UI Gothic" panose="020B0600070205080204" pitchFamily="50" charset="-128"/>
                        </a:rPr>
                        <a:t>：</a:t>
                      </a:r>
                      <a:endParaRPr kumimoji="1" lang="ja-JP" altLang="en-US" sz="1600" dirty="0">
                        <a:latin typeface="MS UI Gothic" panose="020B0600070205080204" pitchFamily="50" charset="-128"/>
                        <a:ea typeface="MS UI Gothic" panose="020B0600070205080204" pitchFamily="50" charset="-128"/>
                      </a:endParaRPr>
                    </a:p>
                  </a:txBody>
                  <a:tcPr marL="80649" marR="80649" marT="41521" marB="415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08335" y="5910607"/>
            <a:ext cx="5713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参加申込書に必要事項をご記入の上，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E-mail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でお申し込み下さい。</a:t>
            </a:r>
            <a:endParaRPr kumimoji="1" lang="ja-JP" altLang="en-US" sz="1600" b="1" dirty="0">
              <a:solidFill>
                <a:srgbClr val="FF0000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16" name="テキスト ボックス 11"/>
          <p:cNvSpPr txBox="1">
            <a:spLocks noChangeArrowheads="1"/>
          </p:cNvSpPr>
          <p:nvPr/>
        </p:nvSpPr>
        <p:spPr bwMode="auto">
          <a:xfrm>
            <a:off x="332656" y="325317"/>
            <a:ext cx="6192688" cy="168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TKP</a:t>
            </a:r>
            <a:r>
              <a:rPr lang="ja-JP" altLang="en-US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ガーデンシティ</a:t>
            </a:r>
            <a:r>
              <a:rPr lang="en-US" altLang="ja-JP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PREMIUM</a:t>
            </a:r>
            <a:r>
              <a:rPr lang="ja-JP" altLang="en-US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仙台西口　　ホール８</a:t>
            </a:r>
            <a:r>
              <a:rPr lang="en-US" altLang="ja-JP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A</a:t>
            </a:r>
            <a:r>
              <a:rPr lang="ja-JP" altLang="en-US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（８階）</a:t>
            </a:r>
            <a:endParaRPr lang="en-US" altLang="ja-JP" sz="14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仙台市青葉区花京院１－２－１５　ソララプラザ　</a:t>
            </a:r>
            <a:r>
              <a:rPr lang="en-US" altLang="ja-JP" sz="14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8</a:t>
            </a:r>
            <a:r>
              <a:rPr lang="ja-JP" altLang="en-US" sz="1400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階</a:t>
            </a:r>
            <a:r>
              <a:rPr lang="ja-JP" altLang="en-US" sz="14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　　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TEL 022-208-7515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  <a:cs typeface="Meiryo UI" pitchFamily="50" charset="-128"/>
            </a:endParaRPr>
          </a:p>
          <a:p>
            <a:pPr>
              <a:buNone/>
            </a:pPr>
            <a:r>
              <a:rPr lang="en-US" altLang="ja-JP" sz="1400" dirty="0">
                <a:hlinkClick r:id="rId2"/>
              </a:rPr>
              <a:t>https://www.kashikaigishitsu.net/facilitys/gcp-sendai-nishiguchi/access</a:t>
            </a:r>
            <a:r>
              <a:rPr lang="en-US" altLang="ja-JP" sz="1400" dirty="0" smtClean="0">
                <a:hlinkClick r:id="rId2"/>
              </a:rPr>
              <a:t>/</a:t>
            </a:r>
            <a:endParaRPr lang="en-US" altLang="ja-JP" sz="1400" dirty="0" smtClean="0"/>
          </a:p>
          <a:p>
            <a:pPr>
              <a:buNone/>
            </a:pPr>
            <a:r>
              <a:rPr lang="ja-JP" altLang="en-US" sz="1400" b="1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［アクセス］</a:t>
            </a:r>
            <a:r>
              <a:rPr lang="ja-JP" altLang="en-US" sz="1400" dirty="0"/>
              <a:t>ＪＲ仙台駅から</a:t>
            </a:r>
            <a:r>
              <a:rPr lang="ja-JP" altLang="en-US" sz="1400" dirty="0" smtClean="0"/>
              <a:t>徒歩３分</a:t>
            </a:r>
            <a:r>
              <a:rPr lang="ja-JP" altLang="en-US" sz="1400" dirty="0"/>
              <a:t/>
            </a:r>
            <a:br>
              <a:rPr lang="ja-JP" altLang="en-US" sz="1400" dirty="0"/>
            </a:br>
            <a:r>
              <a:rPr lang="ja-JP" altLang="en-US" sz="1400" dirty="0" smtClean="0"/>
              <a:t>                  地下鉄仙台駅から徒歩３分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　</a:t>
            </a:r>
            <a:endParaRPr lang="en-US" altLang="ja-JP" sz="1400" b="1" dirty="0" smtClean="0">
              <a:latin typeface="MS UI Gothic" pitchFamily="50" charset="-128"/>
              <a:ea typeface="MS UI Gothic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［お車をご利用の場合］</a:t>
            </a:r>
            <a:endParaRPr lang="en-US" altLang="ja-JP" sz="1400" b="1" dirty="0" smtClean="0">
              <a:latin typeface="MS UI Gothic" pitchFamily="50" charset="-128"/>
              <a:ea typeface="MS UI Gothic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　</a:t>
            </a:r>
            <a:r>
              <a:rPr lang="ja-JP" altLang="en-US" sz="1400" u="sng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会場の提携駐車場はございません。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  <a:cs typeface="Meiryo UI" pitchFamily="50" charset="-128"/>
              </a:rPr>
              <a:t>会場周辺の有料駐車場をご利用ください。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  <a:cs typeface="Meiryo UI" pitchFamily="50" charset="-128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0310" y="45448"/>
            <a:ext cx="6480000" cy="335208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vert="horz" wrap="square" lIns="95781" tIns="47891" rIns="95781" bIns="47891" numCol="1" anchor="ctr" anchorCtr="0" compatLnSpc="1">
            <a:prstTxWarp prst="textNoShape">
              <a:avLst/>
            </a:prstTxWarp>
          </a:bodyPr>
          <a:lstStyle/>
          <a:p>
            <a:pPr algn="ctr" defTabSz="957817">
              <a:lnSpc>
                <a:spcPts val="1467"/>
              </a:lnSpc>
              <a:spcBef>
                <a:spcPts val="524"/>
              </a:spcBef>
              <a:spcAft>
                <a:spcPts val="524"/>
              </a:spcAft>
            </a:pP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【</a:t>
            </a: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会場について</a:t>
            </a:r>
            <a:r>
              <a:rPr kumimoji="1" lang="en-US" altLang="ja-JP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MS UI Gothic" panose="020B0600070205080204" pitchFamily="50" charset="-128"/>
                <a:ea typeface="MS UI Gothic" panose="020B0600070205080204" pitchFamily="50" charset="-128"/>
                <a:cs typeface="ＭＳ Ｐゴシック" pitchFamily="50" charset="-128"/>
              </a:rPr>
              <a:t>】</a:t>
            </a:r>
            <a:endParaRPr kumimoji="1" lang="ja-JP" altLang="ja-JP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UI Gothic" panose="020B0600070205080204" pitchFamily="50" charset="-128"/>
              <a:ea typeface="MS UI Gothic" panose="020B0600070205080204" pitchFamily="50" charset="-128"/>
              <a:cs typeface="ＭＳ Ｐゴシック" pitchFamily="50" charset="-128"/>
            </a:endParaRPr>
          </a:p>
        </p:txBody>
      </p:sp>
      <p:pic>
        <p:nvPicPr>
          <p:cNvPr id="18" name="Picture 2" descr="Y:\03高電班\高度電子機械振興協議会\30年度\52_高電協ロゴ\koden_logo (6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88" r="3035" b="33427"/>
          <a:stretch/>
        </p:blipFill>
        <p:spPr bwMode="auto">
          <a:xfrm>
            <a:off x="3913941" y="8623610"/>
            <a:ext cx="2727436" cy="628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145660" y="8522043"/>
            <a:ext cx="35433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 お問合せ先 </a:t>
            </a:r>
            <a:r>
              <a:rPr lang="en-US" altLang="ja-JP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</a:p>
          <a:p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みやぎ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高度電子機械産業振興協議会事務局　　石井　</a:t>
            </a:r>
          </a:p>
          <a:p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（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宮城県経済商工観光部新産業振興課内</a:t>
            </a:r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）</a:t>
            </a:r>
            <a:endParaRPr lang="en-US" altLang="ja-JP" sz="1200" b="1" dirty="0" smtClean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ahoma" pitchFamily="34" charset="0"/>
              </a:rPr>
              <a:t>〒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  <a:cs typeface="Tahoma" pitchFamily="34" charset="0"/>
              </a:rPr>
              <a:t>980-8570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  <a:cs typeface="Tahoma" pitchFamily="34" charset="0"/>
              </a:rPr>
              <a:t>　　仙台市青葉区本町</a:t>
            </a:r>
            <a:r>
              <a:rPr lang="en-US" altLang="ja-JP" sz="1200" b="1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ahoma" pitchFamily="34" charset="0"/>
              </a:rPr>
              <a:t>3-8-1</a:t>
            </a:r>
            <a:endParaRPr lang="en-US" altLang="ja-JP" sz="1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en-US" altLang="ja-JP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Tel 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: 022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－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211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－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 2715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　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 Fax : 022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－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211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－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 2729</a:t>
            </a:r>
          </a:p>
          <a:p>
            <a:r>
              <a:rPr lang="ja-JP" altLang="en-US" sz="1200" b="1" dirty="0" smtClean="0">
                <a:latin typeface="MS UI Gothic" panose="020B0600070205080204" pitchFamily="50" charset="-128"/>
                <a:ea typeface="MS UI Gothic" panose="020B0600070205080204" pitchFamily="50" charset="-128"/>
              </a:rPr>
              <a:t>ﾒｰﾙ</a:t>
            </a:r>
            <a:r>
              <a:rPr lang="ja-JP" altLang="en-US" sz="1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 </a:t>
            </a:r>
            <a:r>
              <a:rPr lang="en-US" altLang="ja-JP" sz="1200" b="1" dirty="0" smtClean="0">
                <a:latin typeface="MS UI Gothic" panose="020B0600070205080204" pitchFamily="50" charset="-128"/>
                <a:ea typeface="MS UI Gothic" panose="020B0600070205080204" pitchFamily="50" charset="-128"/>
                <a:hlinkClick r:id="rId4"/>
              </a:rPr>
              <a:t>shinsank@pref.miyagi.lg.jp</a:t>
            </a:r>
            <a:endParaRPr lang="en-US" altLang="ja-JP" sz="1200" b="1" dirty="0" smtClean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lang="en-US" altLang="ja-JP" sz="1200" b="1" dirty="0" smtClean="0">
                <a:latin typeface="MS UI Gothic" panose="020B0600070205080204" pitchFamily="50" charset="-128"/>
                <a:ea typeface="MS UI Gothic" panose="020B0600070205080204" pitchFamily="50" charset="-128"/>
                <a:cs typeface="Tahoma" pitchFamily="34" charset="0"/>
              </a:rPr>
              <a:t>https</a:t>
            </a:r>
            <a:r>
              <a:rPr lang="en-US" altLang="ja-JP" sz="1200" b="1" dirty="0">
                <a:latin typeface="MS UI Gothic" panose="020B0600070205080204" pitchFamily="50" charset="-128"/>
                <a:ea typeface="MS UI Gothic" panose="020B0600070205080204" pitchFamily="50" charset="-128"/>
                <a:cs typeface="Tahoma" pitchFamily="34" charset="0"/>
              </a:rPr>
              <a:t>://www.pref.miyagi.jp/soshiki/shinsan</a:t>
            </a:r>
            <a:endParaRPr lang="en-US" altLang="ja-JP" sz="1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33305" y="7473280"/>
            <a:ext cx="6724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400" u="sng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　新型</a:t>
            </a:r>
            <a:r>
              <a:rPr lang="ja-JP" altLang="en-US" sz="1400" u="sng" dirty="0" smtClean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コロナウイルス感染症対策</a:t>
            </a:r>
            <a:r>
              <a:rPr lang="ja-JP" altLang="en-US" sz="1400" u="sng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について</a:t>
            </a:r>
            <a:endParaRPr lang="en-US" altLang="ja-JP" sz="1400" u="sng" dirty="0">
              <a:solidFill>
                <a:srgbClr val="0000FF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1400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400" dirty="0" smtClean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　入場</a:t>
            </a:r>
            <a:r>
              <a:rPr lang="ja-JP" altLang="en-US" sz="1400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時の検温，手指消毒液の設置，会場内の換気等の対策を行います。</a:t>
            </a:r>
            <a:endParaRPr lang="en-US" altLang="ja-JP" sz="1400" dirty="0">
              <a:solidFill>
                <a:srgbClr val="0000FF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en-US" sz="1400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400" dirty="0" smtClean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　マスク</a:t>
            </a:r>
            <a:r>
              <a:rPr lang="ja-JP" altLang="en-US" sz="1400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の</a:t>
            </a:r>
            <a:r>
              <a:rPr lang="ja-JP" altLang="en-US" sz="1400" dirty="0" smtClean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着用をお願いいたします。発熱</a:t>
            </a:r>
            <a:r>
              <a:rPr lang="ja-JP" altLang="en-US" sz="1400" dirty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等の症状がある場合は参加をご遠慮願います</a:t>
            </a:r>
            <a:r>
              <a:rPr lang="ja-JP" altLang="en-US" sz="1400" dirty="0" smtClean="0">
                <a:solidFill>
                  <a:srgbClr val="0000FF"/>
                </a:solidFill>
                <a:latin typeface="MS UI Gothic" panose="020B0600070205080204" pitchFamily="50" charset="-128"/>
                <a:ea typeface="MS UI Gothic" panose="020B0600070205080204" pitchFamily="50" charset="-128"/>
                <a:cs typeface="Arial" panose="020B0604020202020204" pitchFamily="34" charset="0"/>
              </a:rPr>
              <a:t>。　</a:t>
            </a:r>
            <a:endParaRPr lang="fr-FR" altLang="ja-JP" sz="1400" dirty="0">
              <a:solidFill>
                <a:srgbClr val="0000FF"/>
              </a:solidFill>
              <a:latin typeface="MS UI Gothic" panose="020B0600070205080204" pitchFamily="50" charset="-128"/>
              <a:ea typeface="MS UI Gothic" panose="020B060007020508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5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/>
      </a:spPr>
      <a:bodyPr lIns="36000" tIns="36000" rIns="36000" bIns="36000" rtlCol="0" anchor="ctr"/>
      <a:lstStyle>
        <a:defPPr algn="ctr">
          <a:defRPr kumimoji="1" sz="900" b="1" dirty="0" smtClean="0"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8365</TotalTime>
  <Words>289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MS UI Gothic</vt:lpstr>
      <vt:lpstr>Arial</vt:lpstr>
      <vt:lpstr>Calibri</vt:lpstr>
      <vt:lpstr>Tahoma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宮城県</dc:creator>
  <cp:lastModifiedBy>石井　克治</cp:lastModifiedBy>
  <cp:revision>709</cp:revision>
  <cp:lastPrinted>2023-01-17T07:50:41Z</cp:lastPrinted>
  <dcterms:created xsi:type="dcterms:W3CDTF">2010-03-08T04:19:14Z</dcterms:created>
  <dcterms:modified xsi:type="dcterms:W3CDTF">2023-01-19T06:06:42Z</dcterms:modified>
</cp:coreProperties>
</file>