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0"/>
  </p:notesMasterIdLst>
  <p:handoutMasterIdLst>
    <p:handoutMasterId r:id="rId21"/>
  </p:handoutMasterIdLst>
  <p:sldIdLst>
    <p:sldId id="257" r:id="rId2"/>
    <p:sldId id="283" r:id="rId3"/>
    <p:sldId id="276" r:id="rId4"/>
    <p:sldId id="256" r:id="rId5"/>
    <p:sldId id="262" r:id="rId6"/>
    <p:sldId id="274" r:id="rId7"/>
    <p:sldId id="281" r:id="rId8"/>
    <p:sldId id="270" r:id="rId9"/>
    <p:sldId id="269" r:id="rId10"/>
    <p:sldId id="275" r:id="rId11"/>
    <p:sldId id="266" r:id="rId12"/>
    <p:sldId id="268" r:id="rId13"/>
    <p:sldId id="267" r:id="rId14"/>
    <p:sldId id="271" r:id="rId15"/>
    <p:sldId id="273" r:id="rId16"/>
    <p:sldId id="263" r:id="rId17"/>
    <p:sldId id="264" r:id="rId18"/>
    <p:sldId id="280" r:id="rId19"/>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D6D7763-E8DC-4CF0-8126-C56019C04E5F}">
          <p14:sldIdLst>
            <p14:sldId id="257"/>
            <p14:sldId id="283"/>
            <p14:sldId id="276"/>
            <p14:sldId id="256"/>
            <p14:sldId id="262"/>
            <p14:sldId id="274"/>
            <p14:sldId id="281"/>
            <p14:sldId id="270"/>
            <p14:sldId id="269"/>
            <p14:sldId id="275"/>
            <p14:sldId id="266"/>
            <p14:sldId id="268"/>
            <p14:sldId id="267"/>
            <p14:sldId id="271"/>
            <p14:sldId id="273"/>
            <p14:sldId id="263"/>
            <p14:sldId id="264"/>
            <p14:sldId id="280"/>
          </p14:sldIdLst>
        </p14:section>
      </p14:sectionLst>
    </p:ext>
    <p:ext uri="{EFAFB233-063F-42B5-8137-9DF3F51BA10A}">
      <p15:sldGuideLst xmlns:p15="http://schemas.microsoft.com/office/powerpoint/2012/main">
        <p15:guide id="1" orient="horz" pos="1820" userDrawn="1">
          <p15:clr>
            <a:srgbClr val="A4A3A4"/>
          </p15:clr>
        </p15:guide>
        <p15:guide id="2" pos="3334" userDrawn="1">
          <p15:clr>
            <a:srgbClr val="A4A3A4"/>
          </p15:clr>
        </p15:guide>
        <p15:guide id="3" orient="horz" pos="2727" userDrawn="1">
          <p15:clr>
            <a:srgbClr val="A4A3A4"/>
          </p15:clr>
        </p15:guide>
        <p15:guide id="4" pos="2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野　里恵" initials="佐野　里恵" lastIdx="3" clrIdx="0">
    <p:extLst>
      <p:ext uri="{19B8F6BF-5375-455C-9EA6-DF929625EA0E}">
        <p15:presenceInfo xmlns:p15="http://schemas.microsoft.com/office/powerpoint/2012/main" userId="S-1-5-21-1961948449-601547402-606069806-102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CC"/>
    <a:srgbClr val="FF0066"/>
    <a:srgbClr val="FF99CC"/>
    <a:srgbClr val="FFCCFF"/>
    <a:srgbClr val="33CC33"/>
    <a:srgbClr val="F29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859" autoAdjust="0"/>
  </p:normalViewPr>
  <p:slideViewPr>
    <p:cSldViewPr snapToGrid="0">
      <p:cViewPr varScale="1">
        <p:scale>
          <a:sx n="66" d="100"/>
          <a:sy n="66" d="100"/>
        </p:scale>
        <p:origin x="1530" y="48"/>
      </p:cViewPr>
      <p:guideLst>
        <p:guide orient="horz" pos="1820"/>
        <p:guide pos="3334"/>
        <p:guide orient="horz" pos="2727"/>
        <p:guide pos="24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9202" cy="512303"/>
          </a:xfrm>
          <a:prstGeom prst="rect">
            <a:avLst/>
          </a:prstGeom>
        </p:spPr>
        <p:txBody>
          <a:bodyPr vert="horz" lIns="94767" tIns="47382" rIns="94767" bIns="4738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205" y="1"/>
            <a:ext cx="3079202" cy="512303"/>
          </a:xfrm>
          <a:prstGeom prst="rect">
            <a:avLst/>
          </a:prstGeom>
        </p:spPr>
        <p:txBody>
          <a:bodyPr vert="horz" lIns="94767" tIns="47382" rIns="94767" bIns="47382" rtlCol="0"/>
          <a:lstStyle>
            <a:lvl1pPr algn="r">
              <a:defRPr sz="1300"/>
            </a:lvl1pPr>
          </a:lstStyle>
          <a:p>
            <a:fld id="{526E1361-3F50-4C62-97BB-6EE84D20A669}" type="datetimeFigureOut">
              <a:rPr kumimoji="1" lang="ja-JP" altLang="en-US" smtClean="0"/>
              <a:t>2022/12/9</a:t>
            </a:fld>
            <a:endParaRPr kumimoji="1" lang="ja-JP" altLang="en-US"/>
          </a:p>
        </p:txBody>
      </p:sp>
      <p:sp>
        <p:nvSpPr>
          <p:cNvPr id="4" name="フッター プレースホルダー 3"/>
          <p:cNvSpPr>
            <a:spLocks noGrp="1"/>
          </p:cNvSpPr>
          <p:nvPr>
            <p:ph type="ftr" sz="quarter" idx="2"/>
          </p:nvPr>
        </p:nvSpPr>
        <p:spPr>
          <a:xfrm>
            <a:off x="1" y="9722310"/>
            <a:ext cx="3079202" cy="512303"/>
          </a:xfrm>
          <a:prstGeom prst="rect">
            <a:avLst/>
          </a:prstGeom>
        </p:spPr>
        <p:txBody>
          <a:bodyPr vert="horz" lIns="94767" tIns="47382" rIns="94767" bIns="4738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205" y="9722310"/>
            <a:ext cx="3079202" cy="512303"/>
          </a:xfrm>
          <a:prstGeom prst="rect">
            <a:avLst/>
          </a:prstGeom>
        </p:spPr>
        <p:txBody>
          <a:bodyPr vert="horz" lIns="94767" tIns="47382" rIns="94767" bIns="47382" rtlCol="0" anchor="b"/>
          <a:lstStyle>
            <a:lvl1pPr algn="r">
              <a:defRPr sz="1300"/>
            </a:lvl1pPr>
          </a:lstStyle>
          <a:p>
            <a:fld id="{AE4FD91C-AB4C-4B8F-9F79-B25E44A00711}" type="slidenum">
              <a:rPr kumimoji="1" lang="ja-JP" altLang="en-US" smtClean="0"/>
              <a:t>‹#›</a:t>
            </a:fld>
            <a:endParaRPr kumimoji="1" lang="ja-JP" altLang="en-US"/>
          </a:p>
        </p:txBody>
      </p:sp>
    </p:spTree>
    <p:extLst>
      <p:ext uri="{BB962C8B-B14F-4D97-AF65-F5344CB8AC3E}">
        <p14:creationId xmlns:p14="http://schemas.microsoft.com/office/powerpoint/2010/main" val="24855812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9202" cy="512303"/>
          </a:xfrm>
          <a:prstGeom prst="rect">
            <a:avLst/>
          </a:prstGeom>
        </p:spPr>
        <p:txBody>
          <a:bodyPr vert="horz" lIns="94767" tIns="47382" rIns="94767" bIns="4738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205" y="1"/>
            <a:ext cx="3079202" cy="512303"/>
          </a:xfrm>
          <a:prstGeom prst="rect">
            <a:avLst/>
          </a:prstGeom>
        </p:spPr>
        <p:txBody>
          <a:bodyPr vert="horz" lIns="94767" tIns="47382" rIns="94767" bIns="47382" rtlCol="0"/>
          <a:lstStyle>
            <a:lvl1pPr algn="r">
              <a:defRPr sz="1300"/>
            </a:lvl1pPr>
          </a:lstStyle>
          <a:p>
            <a:fld id="{9D835693-0D5D-45EA-93B2-E8C26A97FAC1}" type="datetimeFigureOut">
              <a:rPr kumimoji="1" lang="ja-JP" altLang="en-US" smtClean="0"/>
              <a:t>2022/12/9</a:t>
            </a:fld>
            <a:endParaRPr kumimoji="1" lang="ja-JP" altLang="en-US"/>
          </a:p>
        </p:txBody>
      </p:sp>
      <p:sp>
        <p:nvSpPr>
          <p:cNvPr id="4" name="スライド イメージ プレースホルダー 3"/>
          <p:cNvSpPr>
            <a:spLocks noGrp="1" noRot="1" noChangeAspect="1"/>
          </p:cNvSpPr>
          <p:nvPr>
            <p:ph type="sldImg" idx="2"/>
          </p:nvPr>
        </p:nvSpPr>
        <p:spPr>
          <a:xfrm>
            <a:off x="1249363" y="1277938"/>
            <a:ext cx="4605337" cy="3454400"/>
          </a:xfrm>
          <a:prstGeom prst="rect">
            <a:avLst/>
          </a:prstGeom>
          <a:noFill/>
          <a:ln w="12700">
            <a:solidFill>
              <a:prstClr val="black"/>
            </a:solidFill>
          </a:ln>
        </p:spPr>
        <p:txBody>
          <a:bodyPr vert="horz" lIns="94767" tIns="47382" rIns="94767" bIns="47382" rtlCol="0" anchor="ctr"/>
          <a:lstStyle/>
          <a:p>
            <a:endParaRPr lang="ja-JP" altLang="en-US"/>
          </a:p>
        </p:txBody>
      </p:sp>
      <p:sp>
        <p:nvSpPr>
          <p:cNvPr id="5" name="ノート プレースホルダー 4"/>
          <p:cNvSpPr>
            <a:spLocks noGrp="1"/>
          </p:cNvSpPr>
          <p:nvPr>
            <p:ph type="body" sz="quarter" idx="3"/>
          </p:nvPr>
        </p:nvSpPr>
        <p:spPr>
          <a:xfrm>
            <a:off x="710075" y="4924991"/>
            <a:ext cx="5683915" cy="4029684"/>
          </a:xfrm>
          <a:prstGeom prst="rect">
            <a:avLst/>
          </a:prstGeom>
        </p:spPr>
        <p:txBody>
          <a:bodyPr vert="horz" lIns="94767" tIns="47382" rIns="94767" bIns="4738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2310"/>
            <a:ext cx="3079202" cy="512303"/>
          </a:xfrm>
          <a:prstGeom prst="rect">
            <a:avLst/>
          </a:prstGeom>
        </p:spPr>
        <p:txBody>
          <a:bodyPr vert="horz" lIns="94767" tIns="47382" rIns="94767" bIns="4738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205" y="9722310"/>
            <a:ext cx="3079202" cy="512303"/>
          </a:xfrm>
          <a:prstGeom prst="rect">
            <a:avLst/>
          </a:prstGeom>
        </p:spPr>
        <p:txBody>
          <a:bodyPr vert="horz" lIns="94767" tIns="47382" rIns="94767" bIns="47382" rtlCol="0" anchor="b"/>
          <a:lstStyle>
            <a:lvl1pPr algn="r">
              <a:defRPr sz="1300"/>
            </a:lvl1pPr>
          </a:lstStyle>
          <a:p>
            <a:fld id="{7962A758-DF05-41AE-934C-8B11CCE597DD}" type="slidenum">
              <a:rPr kumimoji="1" lang="ja-JP" altLang="en-US" smtClean="0"/>
              <a:t>‹#›</a:t>
            </a:fld>
            <a:endParaRPr kumimoji="1" lang="ja-JP" altLang="en-US"/>
          </a:p>
        </p:txBody>
      </p:sp>
    </p:spTree>
    <p:extLst>
      <p:ext uri="{BB962C8B-B14F-4D97-AF65-F5344CB8AC3E}">
        <p14:creationId xmlns:p14="http://schemas.microsoft.com/office/powerpoint/2010/main" val="11204094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2253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続いて，</a:t>
            </a:r>
            <a:r>
              <a:rPr kumimoji="1" lang="ja-JP" altLang="ja-JP" sz="1200" kern="1200" dirty="0" smtClean="0">
                <a:solidFill>
                  <a:schemeClr val="tx1"/>
                </a:solidFill>
                <a:effectLst/>
                <a:latin typeface="+mn-lt"/>
                <a:ea typeface="+mn-ea"/>
                <a:cs typeface="+mn-cs"/>
              </a:rPr>
              <a:t>ここ半年で２</a:t>
            </a:r>
            <a:r>
              <a:rPr kumimoji="1" lang="en-US" altLang="ja-JP" sz="1200" kern="1200" dirty="0" smtClean="0">
                <a:solidFill>
                  <a:schemeClr val="tx1"/>
                </a:solidFill>
                <a:effectLst/>
                <a:latin typeface="+mn-lt"/>
                <a:ea typeface="+mn-ea"/>
                <a:cs typeface="+mn-cs"/>
              </a:rPr>
              <a:t>kg</a:t>
            </a:r>
            <a:r>
              <a:rPr kumimoji="1" lang="ja-JP" altLang="ja-JP" sz="1200" kern="1200" dirty="0" smtClean="0">
                <a:solidFill>
                  <a:schemeClr val="tx1"/>
                </a:solidFill>
                <a:effectLst/>
                <a:latin typeface="+mn-lt"/>
                <a:ea typeface="+mn-ea"/>
                <a:cs typeface="+mn-cs"/>
              </a:rPr>
              <a:t>以上体重が減った、増えたに当てはまった方は、栄養・食事に注意が必要です。</a:t>
            </a:r>
          </a:p>
          <a:p>
            <a:r>
              <a:rPr kumimoji="1" lang="ja-JP" altLang="ja-JP" sz="1200" kern="1200" dirty="0" smtClean="0">
                <a:solidFill>
                  <a:schemeClr val="tx1"/>
                </a:solidFill>
                <a:effectLst/>
                <a:latin typeface="+mn-lt"/>
                <a:ea typeface="+mn-ea"/>
                <a:cs typeface="+mn-cs"/>
              </a:rPr>
              <a:t>４０歳をすぎてから、メタボ予防のため、体重が増えすぎないよう食事量に注意している方も多いと思います。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４０～５０代は適正体重を維持することが生活習慣病の予防となり、フレイル予防にもつながります。</a:t>
            </a:r>
          </a:p>
          <a:p>
            <a:r>
              <a:rPr kumimoji="1" lang="ja-JP" altLang="ja-JP" sz="1200" kern="1200" dirty="0" smtClean="0">
                <a:solidFill>
                  <a:schemeClr val="tx1"/>
                </a:solidFill>
                <a:effectLst/>
                <a:latin typeface="+mn-lt"/>
                <a:ea typeface="+mn-ea"/>
                <a:cs typeface="+mn-cs"/>
              </a:rPr>
              <a:t>ですが、６５歳以上はこの表にあるとおり</a:t>
            </a:r>
            <a:r>
              <a:rPr kumimoji="1" lang="en-US" altLang="ja-JP" sz="1200" kern="1200" dirty="0" smtClean="0">
                <a:solidFill>
                  <a:schemeClr val="tx1"/>
                </a:solidFill>
                <a:effectLst/>
                <a:latin typeface="+mn-lt"/>
                <a:ea typeface="+mn-ea"/>
                <a:cs typeface="+mn-cs"/>
              </a:rPr>
              <a:t>BMI</a:t>
            </a:r>
            <a:r>
              <a:rPr kumimoji="1" lang="ja-JP" altLang="ja-JP" sz="1200" kern="1200" dirty="0" smtClean="0">
                <a:solidFill>
                  <a:schemeClr val="tx1"/>
                </a:solidFill>
                <a:effectLst/>
                <a:latin typeface="+mn-lt"/>
                <a:ea typeface="+mn-ea"/>
                <a:cs typeface="+mn-cs"/>
              </a:rPr>
              <a:t>が高めの方が健康で長生きできることが分かっています。高齢期はやせ、低栄養を予防することも大切です。</a:t>
            </a:r>
          </a:p>
          <a:p>
            <a:r>
              <a:rPr kumimoji="1" lang="ja-JP" altLang="ja-JP" sz="1200" kern="1200" dirty="0" smtClean="0">
                <a:solidFill>
                  <a:schemeClr val="tx1"/>
                </a:solidFill>
                <a:effectLst/>
                <a:latin typeface="+mn-lt"/>
                <a:ea typeface="+mn-ea"/>
                <a:cs typeface="+mn-cs"/>
              </a:rPr>
              <a:t>週１回は体重をはかり、５０代までは体重増加、６０代からは体重減少に注意しましょう。</a:t>
            </a:r>
            <a:endParaRPr kumimoji="1" lang="en-US" altLang="ja-JP" dirty="0" smtClean="0"/>
          </a:p>
          <a:p>
            <a:endParaRPr kumimoji="1" lang="ja-JP" altLang="en-US" dirty="0"/>
          </a:p>
        </p:txBody>
      </p:sp>
    </p:spTree>
    <p:extLst>
      <p:ext uri="{BB962C8B-B14F-4D97-AF65-F5344CB8AC3E}">
        <p14:creationId xmlns:p14="http://schemas.microsoft.com/office/powerpoint/2010/main" val="109452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en-US" dirty="0" smtClean="0"/>
              <a:t>食事は、１日３回欠かさず食べるようにしましょう。</a:t>
            </a:r>
            <a:endParaRPr kumimoji="1" lang="en-US" altLang="ja-JP" dirty="0" smtClean="0"/>
          </a:p>
          <a:p>
            <a:r>
              <a:rPr kumimoji="1" lang="ja-JP" altLang="en-US" dirty="0" smtClean="0"/>
              <a:t>この半年で体重が増えた人は、ごはんやパンなどの主食の量を控えて野菜をたっぷりと食べるようにしましょう。</a:t>
            </a:r>
            <a:endParaRPr kumimoji="1" lang="en-US" altLang="ja-JP" dirty="0" smtClean="0"/>
          </a:p>
          <a:p>
            <a:r>
              <a:rPr kumimoji="1" lang="ja-JP" altLang="en-US" dirty="0" smtClean="0"/>
              <a:t>また、体重が減った人は、食欲がない日でも肉や魚、卵などの主菜から食べるようにしましょう。</a:t>
            </a:r>
            <a:endParaRPr kumimoji="1" lang="en-US" altLang="ja-JP" dirty="0" smtClean="0"/>
          </a:p>
          <a:p>
            <a:r>
              <a:rPr kumimoji="1" lang="ja-JP" altLang="en-US" dirty="0" smtClean="0"/>
              <a:t>食事の時間にたくさん食べられない場合には、おやつの時間を上手に使って栄養補給をしましょう。</a:t>
            </a:r>
            <a:endParaRPr kumimoji="1" lang="en-US" altLang="ja-JP"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139263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①続いては『同じものばかり食べるようになった』に当てはまった方です。</a:t>
            </a:r>
          </a:p>
          <a:p>
            <a:r>
              <a:rPr kumimoji="1" lang="ja-JP" altLang="ja-JP" sz="1200" kern="1200" dirty="0" smtClean="0">
                <a:solidFill>
                  <a:schemeClr val="tx1"/>
                </a:solidFill>
                <a:effectLst/>
                <a:latin typeface="+mn-lt"/>
                <a:ea typeface="+mn-ea"/>
                <a:cs typeface="+mn-cs"/>
              </a:rPr>
              <a:t>②そのような方は、必要な栄養素が摂れていないかもしれません。</a:t>
            </a:r>
          </a:p>
          <a:p>
            <a:r>
              <a:rPr kumimoji="1" lang="ja-JP" altLang="ja-JP" sz="1200" kern="1200" dirty="0" smtClean="0">
                <a:solidFill>
                  <a:schemeClr val="tx1"/>
                </a:solidFill>
                <a:effectLst/>
                <a:latin typeface="+mn-lt"/>
                <a:ea typeface="+mn-ea"/>
                <a:cs typeface="+mn-cs"/>
              </a:rPr>
              <a:t>③必要な栄養素を摂るためには、１日２回以上、主食・主菜・副菜を組み合わせて食べるよう心がけましょう。</a:t>
            </a:r>
          </a:p>
          <a:p>
            <a:r>
              <a:rPr kumimoji="1" lang="ja-JP" altLang="ja-JP" sz="1200" kern="1200" dirty="0" smtClean="0">
                <a:solidFill>
                  <a:schemeClr val="tx1"/>
                </a:solidFill>
                <a:effectLst/>
                <a:latin typeface="+mn-lt"/>
                <a:ea typeface="+mn-ea"/>
                <a:cs typeface="+mn-cs"/>
              </a:rPr>
              <a:t>④この３つを組み合わせることで、自然とバランスの良い食事を作ることができます。</a:t>
            </a:r>
          </a:p>
          <a:p>
            <a:r>
              <a:rPr kumimoji="1" lang="ja-JP" altLang="ja-JP" sz="1200" kern="1200" dirty="0" smtClean="0">
                <a:solidFill>
                  <a:schemeClr val="tx1"/>
                </a:solidFill>
                <a:effectLst/>
                <a:latin typeface="+mn-lt"/>
                <a:ea typeface="+mn-ea"/>
                <a:cs typeface="+mn-cs"/>
              </a:rPr>
              <a:t>⑤まず、主食のごはんやパン、麺類ですが、これらを食べずにいると、エネルギーが不足し、その分筋肉が使われるようになってしまいますので、毎食食べるようにしましょう。</a:t>
            </a:r>
          </a:p>
          <a:p>
            <a:r>
              <a:rPr kumimoji="1" lang="ja-JP" altLang="ja-JP" sz="1200" kern="1200" dirty="0" smtClean="0">
                <a:solidFill>
                  <a:schemeClr val="tx1"/>
                </a:solidFill>
                <a:effectLst/>
                <a:latin typeface="+mn-lt"/>
                <a:ea typeface="+mn-ea"/>
                <a:cs typeface="+mn-cs"/>
              </a:rPr>
              <a:t>⑥続いて主菜は、筋肉をつくる栄養素です。肉・魚・卵・豆腐や納豆などはたんぱく質を多く含みます。意識して食べるようにしましょう。</a:t>
            </a:r>
          </a:p>
          <a:p>
            <a:r>
              <a:rPr kumimoji="1" lang="ja-JP" altLang="ja-JP" sz="1200" kern="1200" dirty="0" smtClean="0">
                <a:solidFill>
                  <a:schemeClr val="tx1"/>
                </a:solidFill>
                <a:effectLst/>
                <a:latin typeface="+mn-lt"/>
                <a:ea typeface="+mn-ea"/>
                <a:cs typeface="+mn-cs"/>
              </a:rPr>
              <a:t>⑦最後に副菜ですが、野菜・いも・海藻の料理で、ビタミンやミネラル・食物繊維が多く含まれる食品です。体の調子を整えてくれますし、がんや生活習慣病の予防にもおすすめです。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また、食物繊維の歯ごたえで早食いの防止にもつながります。</a:t>
            </a:r>
          </a:p>
          <a:p>
            <a:endParaRPr kumimoji="1" lang="en-US" altLang="ja-JP" sz="1200" kern="1200" dirty="0" smtClean="0">
              <a:solidFill>
                <a:schemeClr val="tx1"/>
              </a:solidFill>
              <a:effectLst/>
              <a:latin typeface="+mn-lt"/>
              <a:ea typeface="+mn-ea"/>
              <a:cs typeface="+mn-cs"/>
            </a:endParaRPr>
          </a:p>
          <a:p>
            <a:endParaRPr kumimoji="1" lang="en-US" altLang="ja-JP" dirty="0" smtClean="0"/>
          </a:p>
        </p:txBody>
      </p:sp>
    </p:spTree>
    <p:extLst>
      <p:ext uri="{BB962C8B-B14F-4D97-AF65-F5344CB8AC3E}">
        <p14:creationId xmlns:p14="http://schemas.microsoft.com/office/powerpoint/2010/main" val="5180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５０代までは副菜を，６０代からは主菜を意識してとるようにしましょう。</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主菜は，肉・魚・大豆製品から３～４皿を目標にとるようにしましょう。</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副菜は，野菜やきのこ・いも・海藻料理から５皿程度を目標にしましょう。</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色々な種類を組み合わせて食べることが大事です。</a:t>
            </a:r>
            <a:endParaRPr kumimoji="1" lang="en-US" altLang="ja-JP"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0853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「休日、気づくと誰とも話をしていない」、「出かけるのがおっくうになった」にチェックが入った方、閉じこもり防止のために１日１回は外出しましょう。</a:t>
            </a:r>
          </a:p>
          <a:p>
            <a:r>
              <a:rPr kumimoji="1" lang="ja-JP" altLang="ja-JP" sz="1200" kern="1200" dirty="0" smtClean="0">
                <a:solidFill>
                  <a:schemeClr val="tx1"/>
                </a:solidFill>
                <a:effectLst/>
                <a:latin typeface="+mn-lt"/>
                <a:ea typeface="+mn-ea"/>
                <a:cs typeface="+mn-cs"/>
              </a:rPr>
              <a:t>買い物や散歩など、外出する目的はなんでもよいです。外出する機会を意識して作りましょう。</a:t>
            </a:r>
          </a:p>
          <a:p>
            <a:r>
              <a:rPr kumimoji="1" lang="ja-JP" altLang="ja-JP" sz="1200" kern="1200" dirty="0" smtClean="0">
                <a:solidFill>
                  <a:schemeClr val="tx1"/>
                </a:solidFill>
                <a:effectLst/>
                <a:latin typeface="+mn-lt"/>
                <a:ea typeface="+mn-ea"/>
                <a:cs typeface="+mn-cs"/>
              </a:rPr>
              <a:t>また、孤立防止のために週に１回は交流しましょう。交流する人は誰でもかまいません。まずは、今のつながりを大切にし、ちょっとしたあいさつから始めてみましょう。</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また、ＳＮＳやメールを活用することも交流のひとつです。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6671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月に１回は楽しさややりがいのある活動に参加しましょう。</a:t>
            </a:r>
          </a:p>
          <a:p>
            <a:r>
              <a:rPr kumimoji="1" lang="ja-JP" altLang="ja-JP" sz="1200" kern="1200" dirty="0" smtClean="0">
                <a:solidFill>
                  <a:schemeClr val="tx1"/>
                </a:solidFill>
                <a:effectLst/>
                <a:latin typeface="+mn-lt"/>
                <a:ea typeface="+mn-ea"/>
                <a:cs typeface="+mn-cs"/>
              </a:rPr>
              <a:t>学ぶことだったり働くことだったり、集まったり、何でもＯＫです。やりがいや楽しさを感じられる活動がおすすめです。</a:t>
            </a:r>
          </a:p>
          <a:p>
            <a:r>
              <a:rPr kumimoji="1" lang="ja-JP" altLang="ja-JP" sz="1200" kern="1200" dirty="0" smtClean="0">
                <a:solidFill>
                  <a:schemeClr val="tx1"/>
                </a:solidFill>
                <a:effectLst/>
                <a:latin typeface="+mn-lt"/>
                <a:ea typeface="+mn-ea"/>
                <a:cs typeface="+mn-cs"/>
              </a:rPr>
              <a:t>年齢を重ねるごとにおっくうになりがちですが、健康を維持するために、今からの準備が必要です。</a:t>
            </a:r>
          </a:p>
          <a:p>
            <a:r>
              <a:rPr kumimoji="1" lang="ja-JP" altLang="ja-JP" sz="1200" kern="1200" dirty="0" smtClean="0">
                <a:solidFill>
                  <a:schemeClr val="tx1"/>
                </a:solidFill>
                <a:effectLst/>
                <a:latin typeface="+mn-lt"/>
                <a:ea typeface="+mn-ea"/>
                <a:cs typeface="+mn-cs"/>
              </a:rPr>
              <a:t>キーワードは、きょうよう、今日用事がある、と、きょういく、今日いくところがある、です。</a:t>
            </a:r>
            <a:endParaRPr kumimoji="1" lang="ja-JP" altLang="en-US" dirty="0"/>
          </a:p>
        </p:txBody>
      </p:sp>
    </p:spTree>
    <p:extLst>
      <p:ext uri="{BB962C8B-B14F-4D97-AF65-F5344CB8AC3E}">
        <p14:creationId xmlns:p14="http://schemas.microsoft.com/office/powerpoint/2010/main" val="3319130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次にお口のフレイル予防の</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つで</a:t>
            </a:r>
            <a:r>
              <a:rPr kumimoji="1" lang="ja-JP" altLang="ja-JP" sz="1200" kern="1200" dirty="0" smtClean="0">
                <a:solidFill>
                  <a:schemeClr val="tx1"/>
                </a:solidFill>
                <a:effectLst/>
                <a:latin typeface="+mn-lt"/>
                <a:ea typeface="+mn-ea"/>
                <a:cs typeface="+mn-cs"/>
              </a:rPr>
              <a:t>あるだ液を促進する方法として｛だ液線マッサージ｝をテーマにお話します。</a:t>
            </a:r>
          </a:p>
          <a:p>
            <a:r>
              <a:rPr kumimoji="1" lang="ja-JP" altLang="ja-JP" sz="1200" kern="1200" dirty="0" smtClean="0">
                <a:solidFill>
                  <a:schemeClr val="tx1"/>
                </a:solidFill>
                <a:effectLst/>
                <a:latin typeface="+mn-lt"/>
                <a:ea typeface="+mn-ea"/>
                <a:cs typeface="+mn-cs"/>
              </a:rPr>
              <a:t>「食べ物を飲み込みにくいときがある。」「お茶や汁物でむせることがある。」と該当した方は必見です。</a:t>
            </a:r>
          </a:p>
          <a:p>
            <a:r>
              <a:rPr kumimoji="1" lang="ja-JP" altLang="ja-JP" sz="1200" kern="1200" dirty="0" smtClean="0">
                <a:solidFill>
                  <a:schemeClr val="tx1"/>
                </a:solidFill>
                <a:effectLst/>
                <a:latin typeface="+mn-lt"/>
                <a:ea typeface="+mn-ea"/>
                <a:cs typeface="+mn-cs"/>
              </a:rPr>
              <a:t>だ液の減少による口腔内の乾燥は、若者から高齢者までだれもが悩む症状です。</a:t>
            </a:r>
          </a:p>
          <a:p>
            <a:r>
              <a:rPr kumimoji="1" lang="ja-JP" altLang="ja-JP" sz="1200" kern="1200" dirty="0" smtClean="0">
                <a:solidFill>
                  <a:schemeClr val="tx1"/>
                </a:solidFill>
                <a:effectLst/>
                <a:latin typeface="+mn-lt"/>
                <a:ea typeface="+mn-ea"/>
                <a:cs typeface="+mn-cs"/>
              </a:rPr>
              <a:t>ストレスや緊張でのお口の渇きや粘つき・味覚症状・口臭の発生・食事のしづらさ等日常生活において多くの問題を感じたときも効果的です。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u="wavy" kern="1200" dirty="0" smtClean="0">
                <a:solidFill>
                  <a:schemeClr val="tx1"/>
                </a:solidFill>
                <a:effectLst/>
                <a:latin typeface="+mn-lt"/>
                <a:ea typeface="+mn-ea"/>
                <a:cs typeface="+mn-cs"/>
              </a:rPr>
              <a:t>だ液線マッサージは食前に行うことをお勧めします。</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●耳下腺　</a:t>
            </a:r>
          </a:p>
          <a:p>
            <a:r>
              <a:rPr kumimoji="1" lang="ja-JP" altLang="ja-JP" sz="1200" kern="1200" dirty="0" smtClean="0">
                <a:solidFill>
                  <a:schemeClr val="tx1"/>
                </a:solidFill>
                <a:effectLst/>
                <a:latin typeface="+mn-lt"/>
                <a:ea typeface="+mn-ea"/>
                <a:cs typeface="+mn-cs"/>
              </a:rPr>
              <a:t>約２５％（サラサラしただ液で、消化酵素を多く分泌し、食べ物の栄養素を消化して体内へ吸収を助けています。）</a:t>
            </a:r>
          </a:p>
          <a:p>
            <a:r>
              <a:rPr kumimoji="1" lang="ja-JP" altLang="ja-JP" sz="1200" u="wavy" kern="1200" dirty="0" smtClean="0">
                <a:solidFill>
                  <a:schemeClr val="tx1"/>
                </a:solidFill>
                <a:effectLst/>
                <a:latin typeface="+mn-lt"/>
                <a:ea typeface="+mn-ea"/>
                <a:cs typeface="+mn-cs"/>
              </a:rPr>
              <a:t>耳たぶのやや前方、上の奥歯当たりの頬に人差し指から小指まで</a:t>
            </a:r>
            <a:r>
              <a:rPr kumimoji="1" lang="en-US" altLang="ja-JP" sz="1200" u="wavy" kern="1200" dirty="0" smtClean="0">
                <a:solidFill>
                  <a:schemeClr val="tx1"/>
                </a:solidFill>
                <a:effectLst/>
                <a:latin typeface="+mn-lt"/>
                <a:ea typeface="+mn-ea"/>
                <a:cs typeface="+mn-cs"/>
              </a:rPr>
              <a:t>4</a:t>
            </a:r>
            <a:r>
              <a:rPr kumimoji="1" lang="ja-JP" altLang="ja-JP" sz="1200" u="wavy" kern="1200" dirty="0" smtClean="0">
                <a:solidFill>
                  <a:schemeClr val="tx1"/>
                </a:solidFill>
                <a:effectLst/>
                <a:latin typeface="+mn-lt"/>
                <a:ea typeface="+mn-ea"/>
                <a:cs typeface="+mn-cs"/>
              </a:rPr>
              <a:t>本の指をあてて、円を描くように前へ向かって優しくマッサージします。</a:t>
            </a:r>
            <a:r>
              <a:rPr kumimoji="1" lang="en-US" altLang="ja-JP" sz="1200" u="wavy" kern="1200" dirty="0" smtClean="0">
                <a:solidFill>
                  <a:schemeClr val="tx1"/>
                </a:solidFill>
                <a:effectLst/>
                <a:latin typeface="+mn-lt"/>
                <a:ea typeface="+mn-ea"/>
                <a:cs typeface="+mn-cs"/>
              </a:rPr>
              <a:t>5</a:t>
            </a:r>
            <a:r>
              <a:rPr kumimoji="1" lang="ja-JP" altLang="ja-JP" sz="1200" u="wavy" kern="1200" dirty="0" smtClean="0">
                <a:solidFill>
                  <a:schemeClr val="tx1"/>
                </a:solidFill>
                <a:effectLst/>
                <a:latin typeface="+mn-lt"/>
                <a:ea typeface="+mn-ea"/>
                <a:cs typeface="+mn-cs"/>
              </a:rPr>
              <a:t>～</a:t>
            </a:r>
            <a:r>
              <a:rPr kumimoji="1" lang="en-US" altLang="ja-JP" sz="1200" u="wavy" kern="1200" dirty="0" smtClean="0">
                <a:solidFill>
                  <a:schemeClr val="tx1"/>
                </a:solidFill>
                <a:effectLst/>
                <a:latin typeface="+mn-lt"/>
                <a:ea typeface="+mn-ea"/>
                <a:cs typeface="+mn-cs"/>
              </a:rPr>
              <a:t>10</a:t>
            </a:r>
            <a:r>
              <a:rPr kumimoji="1" lang="ja-JP" altLang="ja-JP" sz="1200" u="wavy" kern="1200" dirty="0" smtClean="0">
                <a:solidFill>
                  <a:schemeClr val="tx1"/>
                </a:solidFill>
                <a:effectLst/>
                <a:latin typeface="+mn-lt"/>
                <a:ea typeface="+mn-ea"/>
                <a:cs typeface="+mn-cs"/>
              </a:rPr>
              <a:t>回を目安に繰り返し行ってください。</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●顎下腺　</a:t>
            </a:r>
          </a:p>
          <a:p>
            <a:r>
              <a:rPr kumimoji="1" lang="ja-JP" altLang="ja-JP" sz="1200" kern="1200" dirty="0" smtClean="0">
                <a:solidFill>
                  <a:schemeClr val="tx1"/>
                </a:solidFill>
                <a:effectLst/>
                <a:latin typeface="+mn-lt"/>
                <a:ea typeface="+mn-ea"/>
                <a:cs typeface="+mn-cs"/>
              </a:rPr>
              <a:t>約７０％（消化を助けるサラサラとしただ液と細菌を侵入を防ぐネバネバしただ液の混合の</a:t>
            </a:r>
            <a:r>
              <a:rPr kumimoji="1" lang="ja-JP" altLang="ja-JP" sz="1200" kern="1200" dirty="0" err="1" smtClean="0">
                <a:solidFill>
                  <a:schemeClr val="tx1"/>
                </a:solidFill>
                <a:effectLst/>
                <a:latin typeface="+mn-lt"/>
                <a:ea typeface="+mn-ea"/>
                <a:cs typeface="+mn-cs"/>
              </a:rPr>
              <a:t>だ</a:t>
            </a:r>
            <a:r>
              <a:rPr kumimoji="1" lang="ja-JP" altLang="ja-JP" sz="1200" kern="1200" dirty="0" smtClean="0">
                <a:solidFill>
                  <a:schemeClr val="tx1"/>
                </a:solidFill>
                <a:effectLst/>
                <a:latin typeface="+mn-lt"/>
                <a:ea typeface="+mn-ea"/>
                <a:cs typeface="+mn-cs"/>
              </a:rPr>
              <a:t>液性です。）</a:t>
            </a:r>
          </a:p>
          <a:p>
            <a:r>
              <a:rPr kumimoji="1" lang="ja-JP" altLang="ja-JP" sz="1200" u="wavy" kern="1200" dirty="0" smtClean="0">
                <a:solidFill>
                  <a:schemeClr val="tx1"/>
                </a:solidFill>
                <a:effectLst/>
                <a:latin typeface="+mn-lt"/>
                <a:ea typeface="+mn-ea"/>
                <a:cs typeface="+mn-cs"/>
              </a:rPr>
              <a:t>耳の下からあごの下まで、骨の内側の柔らかい部分を</a:t>
            </a:r>
            <a:r>
              <a:rPr kumimoji="1" lang="ja-JP" altLang="ja-JP" sz="1200" u="wavy" kern="1200" dirty="0" err="1" smtClean="0">
                <a:solidFill>
                  <a:schemeClr val="tx1"/>
                </a:solidFill>
                <a:effectLst/>
                <a:latin typeface="+mn-lt"/>
                <a:ea typeface="+mn-ea"/>
                <a:cs typeface="+mn-cs"/>
              </a:rPr>
              <a:t>親指て押して</a:t>
            </a:r>
            <a:r>
              <a:rPr kumimoji="1" lang="ja-JP" altLang="ja-JP" sz="1200" u="wavy" kern="1200" dirty="0" smtClean="0">
                <a:solidFill>
                  <a:schemeClr val="tx1"/>
                </a:solidFill>
                <a:effectLst/>
                <a:latin typeface="+mn-lt"/>
                <a:ea typeface="+mn-ea"/>
                <a:cs typeface="+mn-cs"/>
              </a:rPr>
              <a:t>下さい。、耳の下からあごの下まで左右</a:t>
            </a:r>
            <a:r>
              <a:rPr kumimoji="1" lang="en-US" altLang="ja-JP" sz="1200" u="wavy" kern="1200" dirty="0" smtClean="0">
                <a:solidFill>
                  <a:schemeClr val="tx1"/>
                </a:solidFill>
                <a:effectLst/>
                <a:latin typeface="+mn-lt"/>
                <a:ea typeface="+mn-ea"/>
                <a:cs typeface="+mn-cs"/>
              </a:rPr>
              <a:t>5</a:t>
            </a:r>
            <a:r>
              <a:rPr kumimoji="1" lang="ja-JP" altLang="ja-JP" sz="1200" u="wavy" kern="1200" dirty="0" smtClean="0">
                <a:solidFill>
                  <a:schemeClr val="tx1"/>
                </a:solidFill>
                <a:effectLst/>
                <a:latin typeface="+mn-lt"/>
                <a:ea typeface="+mn-ea"/>
                <a:cs typeface="+mn-cs"/>
              </a:rPr>
              <a:t>か所を</a:t>
            </a:r>
            <a:r>
              <a:rPr kumimoji="1" lang="en-US" altLang="ja-JP" sz="1200" u="wavy" kern="1200" dirty="0" smtClean="0">
                <a:solidFill>
                  <a:schemeClr val="tx1"/>
                </a:solidFill>
                <a:effectLst/>
                <a:latin typeface="+mn-lt"/>
                <a:ea typeface="+mn-ea"/>
                <a:cs typeface="+mn-cs"/>
              </a:rPr>
              <a:t>1</a:t>
            </a:r>
            <a:r>
              <a:rPr kumimoji="1" lang="ja-JP" altLang="ja-JP" sz="1200" u="wavy" kern="1200" dirty="0" smtClean="0">
                <a:solidFill>
                  <a:schemeClr val="tx1"/>
                </a:solidFill>
                <a:effectLst/>
                <a:latin typeface="+mn-lt"/>
                <a:ea typeface="+mn-ea"/>
                <a:cs typeface="+mn-cs"/>
              </a:rPr>
              <a:t>か所ずつ</a:t>
            </a:r>
            <a:r>
              <a:rPr kumimoji="1" lang="en-US" altLang="ja-JP" sz="1200" u="wavy" kern="1200" dirty="0" smtClean="0">
                <a:solidFill>
                  <a:schemeClr val="tx1"/>
                </a:solidFill>
                <a:effectLst/>
                <a:latin typeface="+mn-lt"/>
                <a:ea typeface="+mn-ea"/>
                <a:cs typeface="+mn-cs"/>
              </a:rPr>
              <a:t>5</a:t>
            </a:r>
            <a:r>
              <a:rPr kumimoji="1" lang="ja-JP" altLang="ja-JP" sz="1200" u="wavy" kern="1200" dirty="0" smtClean="0">
                <a:solidFill>
                  <a:schemeClr val="tx1"/>
                </a:solidFill>
                <a:effectLst/>
                <a:latin typeface="+mn-lt"/>
                <a:ea typeface="+mn-ea"/>
                <a:cs typeface="+mn-cs"/>
              </a:rPr>
              <a:t>回ずつ押し上げてください。</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●舌下線　</a:t>
            </a:r>
          </a:p>
          <a:p>
            <a:r>
              <a:rPr kumimoji="1" lang="ja-JP" altLang="ja-JP" sz="1200" kern="1200" dirty="0" smtClean="0">
                <a:solidFill>
                  <a:schemeClr val="tx1"/>
                </a:solidFill>
                <a:effectLst/>
                <a:latin typeface="+mn-lt"/>
                <a:ea typeface="+mn-ea"/>
                <a:cs typeface="+mn-cs"/>
              </a:rPr>
              <a:t>約５％　（ネバネバしただ液で、糖タンパクをたくさん分泌し、菌やウイルスから口内炎・のどの粘膜を守っています。）</a:t>
            </a:r>
          </a:p>
          <a:p>
            <a:r>
              <a:rPr kumimoji="1" lang="ja-JP" altLang="ja-JP" sz="1200" u="wavy" kern="1200" dirty="0" smtClean="0">
                <a:solidFill>
                  <a:schemeClr val="tx1"/>
                </a:solidFill>
                <a:effectLst/>
                <a:latin typeface="+mn-lt"/>
                <a:ea typeface="+mn-ea"/>
                <a:cs typeface="+mn-cs"/>
              </a:rPr>
              <a:t>両手親指をそろえて、あごの真下から舌を「グｯ―」と持ち上げるように押し上げて</a:t>
            </a:r>
            <a:r>
              <a:rPr kumimoji="1" lang="en-US" altLang="ja-JP" sz="1200" u="wavy" kern="1200" dirty="0" smtClean="0">
                <a:solidFill>
                  <a:schemeClr val="tx1"/>
                </a:solidFill>
                <a:effectLst/>
                <a:latin typeface="+mn-lt"/>
                <a:ea typeface="+mn-ea"/>
                <a:cs typeface="+mn-cs"/>
              </a:rPr>
              <a:t>5</a:t>
            </a:r>
            <a:r>
              <a:rPr kumimoji="1" lang="ja-JP" altLang="ja-JP" sz="1200" u="wavy" kern="1200" dirty="0" smtClean="0">
                <a:solidFill>
                  <a:schemeClr val="tx1"/>
                </a:solidFill>
                <a:effectLst/>
                <a:latin typeface="+mn-lt"/>
                <a:ea typeface="+mn-ea"/>
                <a:cs typeface="+mn-cs"/>
              </a:rPr>
              <a:t>～</a:t>
            </a:r>
            <a:r>
              <a:rPr kumimoji="1" lang="en-US" altLang="ja-JP" sz="1200" u="wavy" kern="1200" dirty="0" smtClean="0">
                <a:solidFill>
                  <a:schemeClr val="tx1"/>
                </a:solidFill>
                <a:effectLst/>
                <a:latin typeface="+mn-lt"/>
                <a:ea typeface="+mn-ea"/>
                <a:cs typeface="+mn-cs"/>
              </a:rPr>
              <a:t>10</a:t>
            </a:r>
            <a:r>
              <a:rPr kumimoji="1" lang="ja-JP" altLang="ja-JP" sz="1200" u="wavy" kern="1200" dirty="0" smtClean="0">
                <a:solidFill>
                  <a:schemeClr val="tx1"/>
                </a:solidFill>
                <a:effectLst/>
                <a:latin typeface="+mn-lt"/>
                <a:ea typeface="+mn-ea"/>
                <a:cs typeface="+mn-cs"/>
              </a:rPr>
              <a:t>回繰り返し行ってください。</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だ液には、さまざまな働きがあり、全身の健康にも関わりがあります。</a:t>
            </a:r>
          </a:p>
          <a:p>
            <a:r>
              <a:rPr kumimoji="1" lang="ja-JP" altLang="ja-JP" sz="1200" kern="1200" dirty="0" smtClean="0">
                <a:solidFill>
                  <a:schemeClr val="tx1"/>
                </a:solidFill>
                <a:effectLst/>
                <a:latin typeface="+mn-lt"/>
                <a:ea typeface="+mn-ea"/>
                <a:cs typeface="+mn-cs"/>
              </a:rPr>
              <a:t>だ液腺マッサージをすることで口内の健康維持に役立てて頂ければ幸いです。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さいごに注意事項として・・・・</a:t>
            </a:r>
          </a:p>
          <a:p>
            <a:r>
              <a:rPr kumimoji="1" lang="ja-JP" altLang="ja-JP" sz="1200" kern="1200" dirty="0" smtClean="0">
                <a:solidFill>
                  <a:schemeClr val="tx1"/>
                </a:solidFill>
                <a:effectLst/>
                <a:latin typeface="+mn-lt"/>
                <a:ea typeface="+mn-ea"/>
                <a:cs typeface="+mn-cs"/>
              </a:rPr>
              <a:t>口腔がん・咽頭がん・唾液腺腫瘍・唾液腺炎・不正脈がある方は、マッサージを行うことで血圧が低下し、症状が悪化することがあるためお控えください。</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0660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81573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pPr defTabSz="947659">
              <a:defRPr/>
            </a:pPr>
            <a:r>
              <a:rPr kumimoji="1" lang="ja-JP" altLang="en-US" dirty="0" smtClean="0"/>
              <a:t>最後におさらいです。</a:t>
            </a:r>
            <a:endParaRPr kumimoji="1" lang="en-US" altLang="ja-JP" dirty="0" smtClean="0"/>
          </a:p>
          <a:p>
            <a:pPr defTabSz="947659">
              <a:defRPr/>
            </a:pPr>
            <a:endParaRPr kumimoji="1" lang="en-US" altLang="ja-JP" dirty="0" smtClean="0"/>
          </a:p>
          <a:p>
            <a:pPr defTabSz="947659">
              <a:defRPr/>
            </a:pPr>
            <a:r>
              <a:rPr kumimoji="1" lang="ja-JP" altLang="en-US" dirty="0" smtClean="0"/>
              <a:t>フレイル予防には，身体活動，栄養，社会参加，歯の健康の４つを</a:t>
            </a:r>
            <a:endParaRPr kumimoji="1" lang="en-US" altLang="ja-JP" dirty="0" smtClean="0"/>
          </a:p>
          <a:p>
            <a:pPr defTabSz="947659">
              <a:defRPr/>
            </a:pPr>
            <a:r>
              <a:rPr kumimoji="1" lang="ja-JP" altLang="en-US" dirty="0" smtClean="0"/>
              <a:t>意識することが大切です。</a:t>
            </a:r>
            <a:endParaRPr kumimoji="1" lang="en-US" altLang="ja-JP" dirty="0" smtClean="0"/>
          </a:p>
          <a:p>
            <a:pPr defTabSz="947659">
              <a:defRPr/>
            </a:pPr>
            <a:r>
              <a:rPr kumimoji="1" lang="ja-JP" altLang="en-US" dirty="0" smtClean="0"/>
              <a:t>しっかり体を動かし，１日３回バランスのよい食事をこころがけ，１日１回は</a:t>
            </a:r>
            <a:endParaRPr kumimoji="1" lang="en-US" altLang="ja-JP" dirty="0" smtClean="0"/>
          </a:p>
          <a:p>
            <a:pPr defTabSz="947659">
              <a:defRPr/>
            </a:pPr>
            <a:r>
              <a:rPr kumimoji="1" lang="ja-JP" altLang="en-US" dirty="0" smtClean="0"/>
              <a:t>外に出かけてみましょう。また，歯の健康も意識しましょう。</a:t>
            </a:r>
            <a:endParaRPr kumimoji="1" lang="en-US" altLang="ja-JP" dirty="0" smtClean="0"/>
          </a:p>
          <a:p>
            <a:pPr defTabSz="947659">
              <a:defRPr/>
            </a:pPr>
            <a:endParaRPr kumimoji="1" lang="en-US" altLang="ja-JP" dirty="0" smtClean="0"/>
          </a:p>
          <a:p>
            <a:pPr defTabSz="947659">
              <a:defRPr/>
            </a:pPr>
            <a:r>
              <a:rPr kumimoji="1" lang="ja-JP" altLang="en-US" dirty="0" smtClean="0"/>
              <a:t>毎日少しずつ意識してみんなでフレイルを予防しましょう。</a:t>
            </a:r>
            <a:endParaRPr kumimoji="1" lang="en-US" altLang="ja-JP" dirty="0" smtClean="0"/>
          </a:p>
        </p:txBody>
      </p:sp>
    </p:spTree>
    <p:extLst>
      <p:ext uri="{BB962C8B-B14F-4D97-AF65-F5344CB8AC3E}">
        <p14:creationId xmlns:p14="http://schemas.microsoft.com/office/powerpoint/2010/main" val="113410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フレイルとは，心と体の機能が衰えた状態を指し，</a:t>
            </a:r>
            <a:endParaRPr kumimoji="1" lang="en-US" altLang="ja-JP" dirty="0" smtClean="0"/>
          </a:p>
          <a:p>
            <a:r>
              <a:rPr kumimoji="1" lang="ja-JP" altLang="en-US" dirty="0" smtClean="0"/>
              <a:t>「健康」な状態と「介護」が必要な状態のあいだの状態のことをいいます。</a:t>
            </a:r>
            <a:endParaRPr kumimoji="1" lang="en-US" altLang="ja-JP" dirty="0" smtClean="0"/>
          </a:p>
        </p:txBody>
      </p:sp>
    </p:spTree>
    <p:extLst>
      <p:ext uri="{BB962C8B-B14F-4D97-AF65-F5344CB8AC3E}">
        <p14:creationId xmlns:p14="http://schemas.microsoft.com/office/powerpoint/2010/main" val="316737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en-US" b="0" dirty="0" smtClean="0"/>
              <a:t>フレイルは自分には関係ないと思っていませんか？</a:t>
            </a:r>
            <a:endParaRPr kumimoji="1" lang="en-US" altLang="ja-JP" b="0" dirty="0" smtClean="0"/>
          </a:p>
          <a:p>
            <a:r>
              <a:rPr kumimoji="1" lang="ja-JP" altLang="en-US" b="0" dirty="0" smtClean="0"/>
              <a:t>いいえ，フレイルは４０歳からでも起こります。</a:t>
            </a:r>
            <a:endParaRPr kumimoji="1" lang="en-US" altLang="ja-JP" b="0" dirty="0" smtClean="0"/>
          </a:p>
          <a:p>
            <a:r>
              <a:rPr kumimoji="1" lang="ja-JP" altLang="en-US" b="0" dirty="0" smtClean="0"/>
              <a:t>コロナ禍において外に出る機会が減り，家にいることが多くなると</a:t>
            </a:r>
            <a:endParaRPr kumimoji="1" lang="en-US" altLang="ja-JP" b="0" dirty="0" smtClean="0"/>
          </a:p>
          <a:p>
            <a:r>
              <a:rPr kumimoji="1" lang="ja-JP" altLang="en-US" b="0" dirty="0" smtClean="0"/>
              <a:t>体を動かす機会が減ります。体を動かす機会が減ると，外に</a:t>
            </a:r>
            <a:endParaRPr kumimoji="1" lang="en-US" altLang="ja-JP" b="0" dirty="0" smtClean="0"/>
          </a:p>
          <a:p>
            <a:r>
              <a:rPr kumimoji="1" lang="ja-JP" altLang="en-US" b="0" dirty="0" smtClean="0"/>
              <a:t>出るのがおっくうになってきます。外に出なくなると，筋力や</a:t>
            </a:r>
            <a:endParaRPr kumimoji="1" lang="en-US" altLang="ja-JP" b="0" dirty="0" smtClean="0"/>
          </a:p>
          <a:p>
            <a:r>
              <a:rPr kumimoji="1" lang="ja-JP" altLang="en-US" b="0" dirty="0" smtClean="0"/>
              <a:t>体力が衰え，疲れやすいからだになっていきます。こうした</a:t>
            </a:r>
            <a:endParaRPr kumimoji="1" lang="en-US" altLang="ja-JP" b="0" dirty="0" smtClean="0"/>
          </a:p>
          <a:p>
            <a:r>
              <a:rPr kumimoji="1" lang="ja-JP" altLang="en-US" b="0" dirty="0" smtClean="0"/>
              <a:t>負のスパイラルに陥る危険がありますので，フレイル予防は</a:t>
            </a:r>
            <a:endParaRPr kumimoji="1" lang="en-US" altLang="ja-JP" b="0" dirty="0" smtClean="0"/>
          </a:p>
          <a:p>
            <a:r>
              <a:rPr kumimoji="1" lang="ja-JP" altLang="en-US" b="0" dirty="0" smtClean="0"/>
              <a:t>早いうちにスタートしましょう。</a:t>
            </a:r>
            <a:endParaRPr kumimoji="1" lang="en-US" altLang="ja-JP" b="0" dirty="0" smtClean="0"/>
          </a:p>
        </p:txBody>
      </p:sp>
    </p:spTree>
    <p:extLst>
      <p:ext uri="{BB962C8B-B14F-4D97-AF65-F5344CB8AC3E}">
        <p14:creationId xmlns:p14="http://schemas.microsoft.com/office/powerpoint/2010/main" val="365750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en-US" dirty="0" smtClean="0"/>
              <a:t>フレイルになっているかどうか確認してみましょう。</a:t>
            </a:r>
            <a:endParaRPr kumimoji="1" lang="en-US" altLang="ja-JP" dirty="0" smtClean="0"/>
          </a:p>
        </p:txBody>
      </p:sp>
    </p:spTree>
    <p:extLst>
      <p:ext uri="{BB962C8B-B14F-4D97-AF65-F5344CB8AC3E}">
        <p14:creationId xmlns:p14="http://schemas.microsoft.com/office/powerpoint/2010/main" val="251226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endParaRPr kumimoji="1" lang="en-US" altLang="ja-JP" dirty="0" smtClean="0"/>
          </a:p>
        </p:txBody>
      </p:sp>
    </p:spTree>
    <p:extLst>
      <p:ext uri="{BB962C8B-B14F-4D97-AF65-F5344CB8AC3E}">
        <p14:creationId xmlns:p14="http://schemas.microsoft.com/office/powerpoint/2010/main" val="243053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「ペットボトルの蓋が空けにくくなった」にチェックが入った方は、筋肉量が減っている可能性があります。</a:t>
            </a:r>
          </a:p>
          <a:p>
            <a:r>
              <a:rPr kumimoji="1" lang="ja-JP" altLang="ja-JP" sz="1200" kern="1200" dirty="0" smtClean="0">
                <a:solidFill>
                  <a:schemeClr val="tx1"/>
                </a:solidFill>
                <a:effectLst/>
                <a:latin typeface="+mn-lt"/>
                <a:ea typeface="+mn-ea"/>
                <a:cs typeface="+mn-cs"/>
              </a:rPr>
              <a:t>指輪</a:t>
            </a:r>
            <a:r>
              <a:rPr kumimoji="1" lang="ja-JP" altLang="ja-JP" sz="1200" kern="1200" dirty="0" err="1" smtClean="0">
                <a:solidFill>
                  <a:schemeClr val="tx1"/>
                </a:solidFill>
                <a:effectLst/>
                <a:latin typeface="+mn-lt"/>
                <a:ea typeface="+mn-ea"/>
                <a:cs typeface="+mn-cs"/>
              </a:rPr>
              <a:t>っか</a:t>
            </a:r>
            <a:r>
              <a:rPr kumimoji="1" lang="ja-JP" altLang="ja-JP" sz="1200" kern="1200" dirty="0" smtClean="0">
                <a:solidFill>
                  <a:schemeClr val="tx1"/>
                </a:solidFill>
                <a:effectLst/>
                <a:latin typeface="+mn-lt"/>
                <a:ea typeface="+mn-ea"/>
                <a:cs typeface="+mn-cs"/>
              </a:rPr>
              <a:t>テストをしてみましょう。</a:t>
            </a:r>
          </a:p>
          <a:p>
            <a:r>
              <a:rPr kumimoji="1" lang="ja-JP" altLang="ja-JP" sz="1200" kern="1200" dirty="0" smtClean="0">
                <a:solidFill>
                  <a:schemeClr val="tx1"/>
                </a:solidFill>
                <a:effectLst/>
                <a:latin typeface="+mn-lt"/>
                <a:ea typeface="+mn-ea"/>
                <a:cs typeface="+mn-cs"/>
              </a:rPr>
              <a:t>イスに座り、しっかりと両足を床につけます。</a:t>
            </a:r>
          </a:p>
          <a:p>
            <a:r>
              <a:rPr kumimoji="1" lang="ja-JP" altLang="ja-JP" sz="1200" kern="1200" dirty="0" smtClean="0">
                <a:solidFill>
                  <a:schemeClr val="tx1"/>
                </a:solidFill>
                <a:effectLst/>
                <a:latin typeface="+mn-lt"/>
                <a:ea typeface="+mn-ea"/>
                <a:cs typeface="+mn-cs"/>
              </a:rPr>
              <a:t>利き足ではない方のふくらはぎの一番太いところを、人差し指と親指をくっつけて作った輪で囲みます。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275414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ちょうど囲めるや隙間ができる方は、要注意です。</a:t>
            </a:r>
          </a:p>
          <a:p>
            <a:r>
              <a:rPr kumimoji="1" lang="ja-JP" altLang="ja-JP" sz="1200" kern="1200" dirty="0" smtClean="0">
                <a:solidFill>
                  <a:schemeClr val="tx1"/>
                </a:solidFill>
                <a:effectLst/>
                <a:latin typeface="+mn-lt"/>
                <a:ea typeface="+mn-ea"/>
                <a:cs typeface="+mn-cs"/>
              </a:rPr>
              <a:t>筋肉量が減っている可能性があります。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これからご紹介する運動を行ってみましょう。</a:t>
            </a:r>
            <a:endParaRPr kumimoji="1" lang="ja-JP"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95098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ペットボトルのふたが開けにくくなったかたは握力が弱まっている可能性があります。筋肉もお金と一緒でいざという時のため、筋肉を貯める「貯筋」運動をしましょう。</a:t>
            </a:r>
          </a:p>
          <a:p>
            <a:r>
              <a:rPr kumimoji="1" lang="ja-JP" altLang="ja-JP" sz="1200" kern="1200" dirty="0" smtClean="0">
                <a:solidFill>
                  <a:schemeClr val="tx1"/>
                </a:solidFill>
                <a:effectLst/>
                <a:latin typeface="+mn-lt"/>
                <a:ea typeface="+mn-ea"/>
                <a:cs typeface="+mn-cs"/>
              </a:rPr>
              <a:t>雑巾絞りやグーパー体操、ペットボトルでダンベル体操など、身近にあるタオルやペットボトルを使い、テレビを見ながら、料理をしながらなど、</a:t>
            </a:r>
            <a:r>
              <a:rPr kumimoji="1" lang="ja-JP" altLang="ja-JP" sz="1200" kern="1200" dirty="0" err="1" smtClean="0">
                <a:solidFill>
                  <a:schemeClr val="tx1"/>
                </a:solidFill>
                <a:effectLst/>
                <a:latin typeface="+mn-lt"/>
                <a:ea typeface="+mn-ea"/>
                <a:cs typeface="+mn-cs"/>
              </a:rPr>
              <a:t>ながらで</a:t>
            </a:r>
            <a:r>
              <a:rPr kumimoji="1" lang="ja-JP" altLang="ja-JP" sz="1200" kern="1200" dirty="0" smtClean="0">
                <a:solidFill>
                  <a:schemeClr val="tx1"/>
                </a:solidFill>
                <a:effectLst/>
                <a:latin typeface="+mn-lt"/>
                <a:ea typeface="+mn-ea"/>
                <a:cs typeface="+mn-cs"/>
              </a:rPr>
              <a:t>いいので、</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こまめに動かしてみましょう。回数は目安です。回数を数えながら、息を止めずに、徐々に回数を増やしましょう。動いた後はストレッチも忘れずに行いましょう。</a:t>
            </a:r>
            <a:endParaRPr kumimoji="1" lang="en-US" altLang="ja-JP"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8779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7938"/>
            <a:ext cx="4605337" cy="3454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a:t>
            </a:r>
            <a:r>
              <a:rPr kumimoji="1" lang="ja-JP" altLang="ja-JP" sz="1200" kern="1200" dirty="0" smtClean="0">
                <a:solidFill>
                  <a:schemeClr val="tx1"/>
                </a:solidFill>
                <a:effectLst/>
                <a:latin typeface="+mn-lt"/>
                <a:ea typeface="+mn-ea"/>
                <a:cs typeface="+mn-cs"/>
              </a:rPr>
              <a:t>の５つ</a:t>
            </a:r>
            <a:r>
              <a:rPr kumimoji="1" lang="ja-JP" altLang="en-US" sz="1200" kern="1200" dirty="0" smtClean="0">
                <a:solidFill>
                  <a:schemeClr val="tx1"/>
                </a:solidFill>
                <a:effectLst/>
                <a:latin typeface="+mn-lt"/>
                <a:ea typeface="+mn-ea"/>
                <a:cs typeface="+mn-cs"/>
              </a:rPr>
              <a:t>のチェック項目に</a:t>
            </a:r>
            <a:r>
              <a:rPr kumimoji="1" lang="ja-JP" altLang="ja-JP" sz="1200" kern="1200" dirty="0" smtClean="0">
                <a:solidFill>
                  <a:schemeClr val="tx1"/>
                </a:solidFill>
                <a:effectLst/>
                <a:latin typeface="+mn-lt"/>
                <a:ea typeface="+mn-ea"/>
                <a:cs typeface="+mn-cs"/>
              </a:rPr>
              <a:t>あてはまる</a:t>
            </a:r>
            <a:r>
              <a:rPr kumimoji="1" lang="ja-JP" altLang="en-US" sz="1200" kern="1200" dirty="0" smtClean="0">
                <a:solidFill>
                  <a:schemeClr val="tx1"/>
                </a:solidFill>
                <a:effectLst/>
                <a:latin typeface="+mn-lt"/>
                <a:ea typeface="+mn-ea"/>
                <a:cs typeface="+mn-cs"/>
              </a:rPr>
              <a:t>ものがある</a:t>
            </a:r>
            <a:r>
              <a:rPr kumimoji="1" lang="ja-JP" altLang="ja-JP" sz="1200" kern="1200" dirty="0" smtClean="0">
                <a:solidFill>
                  <a:schemeClr val="tx1"/>
                </a:solidFill>
                <a:effectLst/>
                <a:latin typeface="+mn-lt"/>
                <a:ea typeface="+mn-ea"/>
                <a:cs typeface="+mn-cs"/>
              </a:rPr>
              <a:t>方は、足の筋力が弱まっている可能性が高い方です。早めに改善するように心がけましょう。</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すぐできるおススメの運動は３つです。</a:t>
            </a:r>
          </a:p>
          <a:p>
            <a:r>
              <a:rPr kumimoji="1" lang="ja-JP" altLang="ja-JP" sz="1200" kern="1200" dirty="0" smtClean="0">
                <a:solidFill>
                  <a:schemeClr val="tx1"/>
                </a:solidFill>
                <a:effectLst/>
                <a:latin typeface="+mn-lt"/>
                <a:ea typeface="+mn-ea"/>
                <a:cs typeface="+mn-cs"/>
              </a:rPr>
              <a:t>一つ目は、かかとの上げ下げです。ふらつかずに歩いたり、転びにくくするための筋肉を鍛えます。ふらつく方は椅子の背もたれなどにつかまって行いましょう。</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かかとをしっかり上げることを意識して行うとより効果的です。足の浮腫みが気になる方にもおすすめの運動です。</a:t>
            </a:r>
          </a:p>
          <a:p>
            <a:r>
              <a:rPr kumimoji="1" lang="ja-JP" altLang="ja-JP" sz="1200" kern="1200" dirty="0" smtClean="0">
                <a:solidFill>
                  <a:schemeClr val="tx1"/>
                </a:solidFill>
                <a:effectLst/>
                <a:latin typeface="+mn-lt"/>
                <a:ea typeface="+mn-ea"/>
                <a:cs typeface="+mn-cs"/>
              </a:rPr>
              <a:t>二つ目は腿上げです。しっかり足が上がり、より安定して歩けるようになる筋肉を鍛えます。太ももをなるべく高く上げて足踏みしましょう。立った状態でできる方は立って行っても構いません。</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三つめは、ウォーキングです。心肺機能を高め、疲れにくい体をつくります。肘を引いて腕を振り、ちょっと早めのスピードを意識して歩くと効果的です。</a:t>
            </a:r>
          </a:p>
          <a:p>
            <a:r>
              <a:rPr kumimoji="1" lang="ja-JP" altLang="ja-JP" sz="1200" kern="1200" dirty="0" smtClean="0">
                <a:solidFill>
                  <a:schemeClr val="tx1"/>
                </a:solidFill>
                <a:effectLst/>
                <a:latin typeface="+mn-lt"/>
                <a:ea typeface="+mn-ea"/>
                <a:cs typeface="+mn-cs"/>
              </a:rPr>
              <a:t>運動して使った筋肉は、疲れを残さないようにアキレス腱伸ばしなどの筋肉を伸ばすストレッチをしましょう。</a:t>
            </a:r>
          </a:p>
          <a:p>
            <a:endParaRPr kumimoji="1" lang="ja-JP" altLang="en-US" dirty="0"/>
          </a:p>
        </p:txBody>
      </p:sp>
    </p:spTree>
    <p:extLst>
      <p:ext uri="{BB962C8B-B14F-4D97-AF65-F5344CB8AC3E}">
        <p14:creationId xmlns:p14="http://schemas.microsoft.com/office/powerpoint/2010/main" val="132627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45746DD-27CC-4144-B8D4-41E5420027AD}" type="datetime1">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220280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3F5BAA-9ED2-4B40-92C0-3EA9B6860AA7}" type="datetime1">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30082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936F9A-EF1F-4B68-BC24-00C4ACE67D8D}" type="datetime1">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40709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F5182E-7CE1-435A-B8E0-D330596795A0}" type="datetime1">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408065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68915C9-F808-46B1-8784-11060BAB01A0}" type="datetime1">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122661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B442D6-7FE3-4BC6-BBAB-8B5471BE165F}" type="datetime1">
              <a:rPr kumimoji="1" lang="ja-JP" altLang="en-US" smtClean="0"/>
              <a:t>2022/12/9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401379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3C5A9AD-5DC7-406E-B3EF-DE7AC19699BE}" type="datetime1">
              <a:rPr kumimoji="1" lang="ja-JP" altLang="en-US" smtClean="0"/>
              <a:t>2022/12/9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116008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D70E80F-4E56-4233-A607-1703F74F65F9}" type="datetime1">
              <a:rPr kumimoji="1" lang="ja-JP" altLang="en-US" smtClean="0"/>
              <a:t>2022/12/9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282632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24ADA-0860-4363-B8F2-95781CDC2CA7}" type="datetime1">
              <a:rPr kumimoji="1" lang="ja-JP" altLang="en-US" smtClean="0"/>
              <a:t>2022/12/9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124412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6F86724-D3D8-4902-B198-2AAE92797A35}" type="datetime1">
              <a:rPr kumimoji="1" lang="ja-JP" altLang="en-US" smtClean="0"/>
              <a:t>2022/12/9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421211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738C1EB-9AB6-4C55-B40F-384F4B8E87EF}" type="datetime1">
              <a:rPr kumimoji="1" lang="ja-JP" altLang="en-US" smtClean="0"/>
              <a:t>2022/12/9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233287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26D9F-8844-48DD-8D57-05208C3B5007}" type="datetime1">
              <a:rPr kumimoji="1" lang="ja-JP" altLang="en-US" smtClean="0"/>
              <a:t>2022/12/9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6E0F-9C9B-458F-9EBA-3989F8AE0923}" type="slidenum">
              <a:rPr kumimoji="1" lang="ja-JP" altLang="en-US" smtClean="0"/>
              <a:t>‹#›</a:t>
            </a:fld>
            <a:endParaRPr kumimoji="1" lang="ja-JP" altLang="en-US"/>
          </a:p>
        </p:txBody>
      </p:sp>
    </p:spTree>
    <p:extLst>
      <p:ext uri="{BB962C8B-B14F-4D97-AF65-F5344CB8AC3E}">
        <p14:creationId xmlns:p14="http://schemas.microsoft.com/office/powerpoint/2010/main" val="35450635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8.gif"/><Relationship Id="rId5" Type="http://schemas.openxmlformats.org/officeDocument/2006/relationships/image" Target="../media/image32.gif"/><Relationship Id="rId10" Type="http://schemas.openxmlformats.org/officeDocument/2006/relationships/image" Target="../media/image37.gif"/><Relationship Id="rId4" Type="http://schemas.openxmlformats.org/officeDocument/2006/relationships/image" Target="../media/image31.gif"/><Relationship Id="rId9" Type="http://schemas.openxmlformats.org/officeDocument/2006/relationships/image" Target="../media/image36.gi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3.bp.blogspot.com/-K0ecnjDsZ50/UNMVhi4ClGI/AAAAAAAAIdw/lZIsr3rmvBY/s1600/katakana_48_fu.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38621" y="2743137"/>
            <a:ext cx="1679747" cy="157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3_TTEYBGzcY/UNMV2KbtzQI/AAAAAAAAIgw/s0qjSpJ-XSE/s1600/katakana_72_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2397" y="2794682"/>
            <a:ext cx="1464238" cy="1372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4.bp.blogspot.com/--P8x9JSUTYE/UNMU6fa4cxI/AAAAAAAAIYE/kDWbgMh3PKs/s1600/katakana_02_i.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46852" y="2761922"/>
            <a:ext cx="1572500" cy="14737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2.bp.blogspot.com/-HrhPt0si7WY/UNMV08OVZ6I/AAAAAAAAIgs/PPeSMlWYSbg/s1600/katakana_71_ru.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19352" y="2758001"/>
            <a:ext cx="1761804" cy="165116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526563" y="1890291"/>
            <a:ext cx="2638698" cy="807656"/>
          </a:xfrm>
        </p:spPr>
        <p:txBody>
          <a:bodyPr>
            <a:normAutofit/>
          </a:bodyPr>
          <a:lstStyle/>
          <a:p>
            <a:r>
              <a:rPr lang="ja-JP" altLang="en-US" sz="3600" b="1" dirty="0" smtClean="0">
                <a:latin typeface="+mn-ea"/>
                <a:ea typeface="+mn-ea"/>
              </a:rPr>
              <a:t>４０歳</a:t>
            </a:r>
            <a:r>
              <a:rPr lang="ja-JP" altLang="en-US" sz="3600" b="1" dirty="0">
                <a:latin typeface="+mn-ea"/>
                <a:ea typeface="+mn-ea"/>
              </a:rPr>
              <a:t>から</a:t>
            </a:r>
          </a:p>
        </p:txBody>
      </p:sp>
      <p:sp>
        <p:nvSpPr>
          <p:cNvPr id="8" name="タイトル 1"/>
          <p:cNvSpPr txBox="1">
            <a:spLocks/>
          </p:cNvSpPr>
          <p:nvPr/>
        </p:nvSpPr>
        <p:spPr>
          <a:xfrm>
            <a:off x="3824727" y="4286909"/>
            <a:ext cx="4806654" cy="851457"/>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mn-ea"/>
                <a:ea typeface="+mn-ea"/>
              </a:rPr>
              <a:t>予防をはじめましょう</a:t>
            </a:r>
          </a:p>
        </p:txBody>
      </p:sp>
      <p:sp>
        <p:nvSpPr>
          <p:cNvPr id="10" name="テキスト ボックス 9"/>
          <p:cNvSpPr txBox="1"/>
          <p:nvPr/>
        </p:nvSpPr>
        <p:spPr>
          <a:xfrm>
            <a:off x="581890" y="6302519"/>
            <a:ext cx="8049491" cy="523220"/>
          </a:xfrm>
          <a:prstGeom prst="rect">
            <a:avLst/>
          </a:prstGeom>
          <a:noFill/>
        </p:spPr>
        <p:txBody>
          <a:bodyPr wrap="square" rtlCol="0">
            <a:spAutoFit/>
          </a:bodyPr>
          <a:lstStyle/>
          <a:p>
            <a:r>
              <a:rPr kumimoji="1" lang="ja-JP" altLang="en-US" sz="2800" dirty="0" smtClean="0"/>
              <a:t>仙南地域医療対策委員会地域保健・健康増進部会</a:t>
            </a:r>
            <a:endParaRPr kumimoji="1" lang="ja-JP" altLang="en-US" sz="2800" dirty="0"/>
          </a:p>
        </p:txBody>
      </p:sp>
    </p:spTree>
    <p:extLst>
      <p:ext uri="{BB962C8B-B14F-4D97-AF65-F5344CB8AC3E}">
        <p14:creationId xmlns:p14="http://schemas.microsoft.com/office/powerpoint/2010/main" val="156922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4294967295"/>
          </p:nvPr>
        </p:nvSpPr>
        <p:spPr>
          <a:xfrm>
            <a:off x="527247" y="1610391"/>
            <a:ext cx="7988956" cy="465137"/>
          </a:xfrm>
          <a:ln>
            <a:noFill/>
          </a:ln>
        </p:spPr>
        <p:txBody>
          <a:bodyPr>
            <a:noAutofit/>
          </a:bodyPr>
          <a:lstStyle/>
          <a:p>
            <a:pPr marL="0" indent="0" algn="ctr">
              <a:lnSpc>
                <a:spcPct val="150000"/>
              </a:lnSpc>
              <a:buNone/>
            </a:pPr>
            <a:r>
              <a:rPr lang="ja-JP" altLang="en-US" sz="2000" b="1" dirty="0"/>
              <a:t>５０代までは</a:t>
            </a:r>
            <a:r>
              <a:rPr lang="ja-JP" altLang="en-US" sz="2000" b="1" dirty="0">
                <a:solidFill>
                  <a:srgbClr val="FF0000"/>
                </a:solidFill>
              </a:rPr>
              <a:t>「体重増加」</a:t>
            </a:r>
            <a:r>
              <a:rPr lang="ja-JP" altLang="en-US" sz="2000" b="1" dirty="0"/>
              <a:t>６０代からは</a:t>
            </a:r>
            <a:r>
              <a:rPr lang="ja-JP" altLang="en-US" sz="2000" b="1" dirty="0">
                <a:solidFill>
                  <a:srgbClr val="FF0000"/>
                </a:solidFill>
              </a:rPr>
              <a:t>「体重減少」</a:t>
            </a:r>
            <a:r>
              <a:rPr lang="ja-JP" altLang="en-US" sz="2000" b="1" dirty="0"/>
              <a:t>に注意しよう</a:t>
            </a:r>
            <a:endParaRPr lang="ja-JP" altLang="en-US" sz="2000" dirty="0"/>
          </a:p>
        </p:txBody>
      </p:sp>
      <p:sp>
        <p:nvSpPr>
          <p:cNvPr id="6" name="横巻き 5"/>
          <p:cNvSpPr/>
          <p:nvPr/>
        </p:nvSpPr>
        <p:spPr>
          <a:xfrm>
            <a:off x="6808939" y="313899"/>
            <a:ext cx="1939275" cy="849537"/>
          </a:xfrm>
          <a:prstGeom prst="horizontalScroll">
            <a:avLst/>
          </a:prstGeom>
          <a:ln w="28575">
            <a:solidFill>
              <a:srgbClr val="F2991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栄養に関する</a:t>
            </a:r>
            <a:endParaRPr lang="en-US" altLang="ja-JP" sz="1600" dirty="0"/>
          </a:p>
          <a:p>
            <a:pPr algn="ctr"/>
            <a:r>
              <a:rPr lang="ja-JP" altLang="en-US" sz="1600" dirty="0"/>
              <a:t>フレイル予防</a:t>
            </a:r>
          </a:p>
        </p:txBody>
      </p:sp>
      <p:sp>
        <p:nvSpPr>
          <p:cNvPr id="10" name="コンテンツ プレースホルダー 4"/>
          <p:cNvSpPr txBox="1">
            <a:spLocks/>
          </p:cNvSpPr>
          <p:nvPr/>
        </p:nvSpPr>
        <p:spPr>
          <a:xfrm>
            <a:off x="177908" y="2846744"/>
            <a:ext cx="4649388" cy="388604"/>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350" b="1" dirty="0"/>
              <a:t>　</a:t>
            </a:r>
            <a:r>
              <a:rPr lang="ja-JP" altLang="en-US" sz="1800" b="1" dirty="0"/>
              <a:t>◆　週に１回は体重をはかりましょう　◆</a:t>
            </a:r>
            <a:endParaRPr lang="en-US" altLang="ja-JP" sz="1800" b="1" dirty="0"/>
          </a:p>
          <a:p>
            <a:pPr marL="0" indent="0">
              <a:lnSpc>
                <a:spcPct val="150000"/>
              </a:lnSpc>
              <a:buNone/>
            </a:pPr>
            <a:r>
              <a:rPr lang="ja-JP" altLang="en-US" sz="1350" dirty="0"/>
              <a:t>　</a:t>
            </a:r>
          </a:p>
        </p:txBody>
      </p:sp>
      <p:sp>
        <p:nvSpPr>
          <p:cNvPr id="12" name="コンテンツ プレースホルダー 4"/>
          <p:cNvSpPr txBox="1">
            <a:spLocks/>
          </p:cNvSpPr>
          <p:nvPr/>
        </p:nvSpPr>
        <p:spPr>
          <a:xfrm>
            <a:off x="1271895" y="5027957"/>
            <a:ext cx="4020830" cy="915362"/>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338"/>
              </a:spcBef>
              <a:buNone/>
            </a:pPr>
            <a:r>
              <a:rPr lang="ja-JP" altLang="en-US" sz="1600" b="1" dirty="0"/>
              <a:t>高齢期は，</a:t>
            </a:r>
            <a:r>
              <a:rPr lang="en-US" altLang="ja-JP" sz="1600" b="1" dirty="0">
                <a:solidFill>
                  <a:srgbClr val="FF0000"/>
                </a:solidFill>
              </a:rPr>
              <a:t>BMI</a:t>
            </a:r>
            <a:r>
              <a:rPr lang="ja-JP" altLang="en-US" sz="1600" b="1" dirty="0">
                <a:solidFill>
                  <a:srgbClr val="FF0000"/>
                </a:solidFill>
              </a:rPr>
              <a:t>が高め</a:t>
            </a:r>
            <a:r>
              <a:rPr lang="ja-JP" altLang="en-US" sz="1600" b="1" dirty="0"/>
              <a:t>のほうが，</a:t>
            </a:r>
            <a:r>
              <a:rPr lang="ja-JP" altLang="en-US" sz="1600" b="1" dirty="0">
                <a:solidFill>
                  <a:srgbClr val="FF0000"/>
                </a:solidFill>
              </a:rPr>
              <a:t>健康で長生き</a:t>
            </a:r>
            <a:r>
              <a:rPr lang="ja-JP" altLang="en-US" sz="1600" b="1" dirty="0"/>
              <a:t>できることが分かっています。中年期から適正体重を維持することが生活習慣病やフレイル予防につながります。</a:t>
            </a:r>
            <a:endParaRPr lang="ja-JP" altLang="en-US" sz="1600" dirty="0"/>
          </a:p>
        </p:txBody>
      </p:sp>
      <p:graphicFrame>
        <p:nvGraphicFramePr>
          <p:cNvPr id="7" name="表 6"/>
          <p:cNvGraphicFramePr>
            <a:graphicFrameLocks noGrp="1"/>
          </p:cNvGraphicFramePr>
          <p:nvPr>
            <p:extLst>
              <p:ext uri="{D42A27DB-BD31-4B8C-83A1-F6EECF244321}">
                <p14:modId xmlns:p14="http://schemas.microsoft.com/office/powerpoint/2010/main" val="79894778"/>
              </p:ext>
            </p:extLst>
          </p:nvPr>
        </p:nvGraphicFramePr>
        <p:xfrm>
          <a:off x="5583947" y="3363008"/>
          <a:ext cx="3272238" cy="1769489"/>
        </p:xfrm>
        <a:graphic>
          <a:graphicData uri="http://schemas.openxmlformats.org/drawingml/2006/table">
            <a:tbl>
              <a:tblPr firstRow="1" bandRow="1">
                <a:tableStyleId>{8A107856-5554-42FB-B03E-39F5DBC370BA}</a:tableStyleId>
              </a:tblPr>
              <a:tblGrid>
                <a:gridCol w="1010079">
                  <a:extLst>
                    <a:ext uri="{9D8B030D-6E8A-4147-A177-3AD203B41FA5}">
                      <a16:colId xmlns:a16="http://schemas.microsoft.com/office/drawing/2014/main" val="3324508366"/>
                    </a:ext>
                  </a:extLst>
                </a:gridCol>
                <a:gridCol w="2262159">
                  <a:extLst>
                    <a:ext uri="{9D8B030D-6E8A-4147-A177-3AD203B41FA5}">
                      <a16:colId xmlns:a16="http://schemas.microsoft.com/office/drawing/2014/main" val="3095936777"/>
                    </a:ext>
                  </a:extLst>
                </a:gridCol>
              </a:tblGrid>
              <a:tr h="283585">
                <a:tc>
                  <a:txBody>
                    <a:bodyPr/>
                    <a:lstStyle/>
                    <a:p>
                      <a:pPr algn="ctr"/>
                      <a:r>
                        <a:rPr kumimoji="1" lang="ja-JP" altLang="en-US" sz="1400" dirty="0" smtClean="0"/>
                        <a:t>年齢（歳）</a:t>
                      </a:r>
                      <a:endParaRPr kumimoji="1" lang="ja-JP" altLang="en-US" sz="1400" dirty="0"/>
                    </a:p>
                  </a:txBody>
                  <a:tcPr marL="51435" marR="51435" marT="25718" marB="25718"/>
                </a:tc>
                <a:tc>
                  <a:txBody>
                    <a:bodyPr/>
                    <a:lstStyle/>
                    <a:p>
                      <a:pPr algn="ctr"/>
                      <a:r>
                        <a:rPr kumimoji="1" lang="ja-JP" altLang="en-US" sz="1400" dirty="0" smtClean="0"/>
                        <a:t>目標とする</a:t>
                      </a:r>
                      <a:r>
                        <a:rPr kumimoji="1" lang="en-US" altLang="ja-JP" sz="1400" dirty="0" smtClean="0"/>
                        <a:t>BMI</a:t>
                      </a:r>
                      <a:r>
                        <a:rPr kumimoji="1" lang="ja-JP" altLang="en-US" sz="1400" dirty="0" smtClean="0"/>
                        <a:t>（</a:t>
                      </a:r>
                      <a:r>
                        <a:rPr kumimoji="1" lang="en-US" altLang="ja-JP" sz="1400" dirty="0" smtClean="0"/>
                        <a:t>kg/m</a:t>
                      </a:r>
                      <a:r>
                        <a:rPr kumimoji="1" lang="en-US" altLang="ja-JP" sz="1400" baseline="30000" dirty="0" smtClean="0"/>
                        <a:t>2</a:t>
                      </a:r>
                      <a:r>
                        <a:rPr kumimoji="1" lang="ja-JP" altLang="en-US" sz="1400" dirty="0" smtClean="0"/>
                        <a:t>）</a:t>
                      </a:r>
                      <a:endParaRPr kumimoji="1" lang="ja-JP" altLang="en-US" sz="1400" dirty="0"/>
                    </a:p>
                  </a:txBody>
                  <a:tcPr marL="51435" marR="51435" marT="25718" marB="25718"/>
                </a:tc>
                <a:extLst>
                  <a:ext uri="{0D108BD9-81ED-4DB2-BD59-A6C34878D82A}">
                    <a16:rowId xmlns:a16="http://schemas.microsoft.com/office/drawing/2014/main" val="2959234452"/>
                  </a:ext>
                </a:extLst>
              </a:tr>
              <a:tr h="348873">
                <a:tc>
                  <a:txBody>
                    <a:bodyPr/>
                    <a:lstStyle/>
                    <a:p>
                      <a:pPr>
                        <a:lnSpc>
                          <a:spcPct val="150000"/>
                        </a:lnSpc>
                      </a:pPr>
                      <a:r>
                        <a:rPr kumimoji="1" lang="ja-JP" altLang="en-US" sz="1400" dirty="0" smtClean="0"/>
                        <a:t>１８～４９</a:t>
                      </a:r>
                      <a:endParaRPr kumimoji="1" lang="ja-JP" altLang="en-US" sz="1400" dirty="0"/>
                    </a:p>
                  </a:txBody>
                  <a:tcPr marL="51435" marR="51435" marT="25718" marB="25718"/>
                </a:tc>
                <a:tc>
                  <a:txBody>
                    <a:bodyPr/>
                    <a:lstStyle/>
                    <a:p>
                      <a:pPr algn="ctr">
                        <a:lnSpc>
                          <a:spcPct val="150000"/>
                        </a:lnSpc>
                      </a:pPr>
                      <a:r>
                        <a:rPr kumimoji="1" lang="ja-JP" altLang="en-US" sz="1400" dirty="0" smtClean="0"/>
                        <a:t>１８．５～２４．９</a:t>
                      </a:r>
                      <a:endParaRPr kumimoji="1" lang="ja-JP" altLang="en-US" sz="1400" dirty="0"/>
                    </a:p>
                  </a:txBody>
                  <a:tcPr marL="51435" marR="51435" marT="25718" marB="25718"/>
                </a:tc>
                <a:extLst>
                  <a:ext uri="{0D108BD9-81ED-4DB2-BD59-A6C34878D82A}">
                    <a16:rowId xmlns:a16="http://schemas.microsoft.com/office/drawing/2014/main" val="1079328211"/>
                  </a:ext>
                </a:extLst>
              </a:tr>
              <a:tr h="348873">
                <a:tc>
                  <a:txBody>
                    <a:bodyPr/>
                    <a:lstStyle/>
                    <a:p>
                      <a:pPr>
                        <a:lnSpc>
                          <a:spcPct val="150000"/>
                        </a:lnSpc>
                      </a:pPr>
                      <a:r>
                        <a:rPr kumimoji="1" lang="ja-JP" altLang="en-US" sz="1400" dirty="0" smtClean="0"/>
                        <a:t>５０～６４</a:t>
                      </a:r>
                      <a:endParaRPr kumimoji="1" lang="ja-JP" altLang="en-US" sz="1400" dirty="0"/>
                    </a:p>
                  </a:txBody>
                  <a:tcPr marL="51435" marR="51435" marT="25718" marB="25718"/>
                </a:tc>
                <a:tc>
                  <a:txBody>
                    <a:bodyPr/>
                    <a:lstStyle/>
                    <a:p>
                      <a:pPr algn="ctr">
                        <a:lnSpc>
                          <a:spcPct val="150000"/>
                        </a:lnSpc>
                      </a:pPr>
                      <a:r>
                        <a:rPr kumimoji="1" lang="ja-JP" altLang="en-US" sz="1400" dirty="0" smtClean="0"/>
                        <a:t>２０．０～２４．９</a:t>
                      </a:r>
                      <a:endParaRPr kumimoji="1" lang="ja-JP" altLang="en-US" sz="1400" dirty="0"/>
                    </a:p>
                  </a:txBody>
                  <a:tcPr marL="51435" marR="51435" marT="25718" marB="25718"/>
                </a:tc>
                <a:extLst>
                  <a:ext uri="{0D108BD9-81ED-4DB2-BD59-A6C34878D82A}">
                    <a16:rowId xmlns:a16="http://schemas.microsoft.com/office/drawing/2014/main" val="204532813"/>
                  </a:ext>
                </a:extLst>
              </a:tr>
              <a:tr h="348873">
                <a:tc>
                  <a:txBody>
                    <a:bodyPr/>
                    <a:lstStyle/>
                    <a:p>
                      <a:pPr>
                        <a:lnSpc>
                          <a:spcPct val="150000"/>
                        </a:lnSpc>
                      </a:pPr>
                      <a:r>
                        <a:rPr kumimoji="1" lang="ja-JP" altLang="en-US" sz="1400" dirty="0" smtClean="0"/>
                        <a:t>６５～７４</a:t>
                      </a:r>
                      <a:endParaRPr kumimoji="1" lang="ja-JP" altLang="en-US" sz="1400" dirty="0"/>
                    </a:p>
                  </a:txBody>
                  <a:tcPr marL="51435" marR="51435" marT="25718" marB="25718"/>
                </a:tc>
                <a:tc>
                  <a:txBody>
                    <a:bodyPr/>
                    <a:lstStyle/>
                    <a:p>
                      <a:pPr algn="ctr">
                        <a:lnSpc>
                          <a:spcPct val="150000"/>
                        </a:lnSpc>
                      </a:pPr>
                      <a:r>
                        <a:rPr kumimoji="1" lang="ja-JP" altLang="en-US" sz="1400" dirty="0" smtClean="0"/>
                        <a:t>２１．５～２４．９</a:t>
                      </a:r>
                    </a:p>
                  </a:txBody>
                  <a:tcPr marL="51435" marR="51435" marT="25718" marB="25718"/>
                </a:tc>
                <a:extLst>
                  <a:ext uri="{0D108BD9-81ED-4DB2-BD59-A6C34878D82A}">
                    <a16:rowId xmlns:a16="http://schemas.microsoft.com/office/drawing/2014/main" val="1911836679"/>
                  </a:ext>
                </a:extLst>
              </a:tr>
              <a:tr h="348873">
                <a:tc>
                  <a:txBody>
                    <a:bodyPr/>
                    <a:lstStyle/>
                    <a:p>
                      <a:pPr>
                        <a:lnSpc>
                          <a:spcPct val="150000"/>
                        </a:lnSpc>
                      </a:pPr>
                      <a:r>
                        <a:rPr kumimoji="1" lang="ja-JP" altLang="en-US" sz="1400" dirty="0" smtClean="0"/>
                        <a:t>７５以上</a:t>
                      </a:r>
                      <a:endParaRPr kumimoji="1" lang="ja-JP" altLang="en-US" sz="1400" dirty="0"/>
                    </a:p>
                  </a:txBody>
                  <a:tcPr marL="51435" marR="51435" marT="25718" marB="25718"/>
                </a:tc>
                <a:tc>
                  <a:txBody>
                    <a:bodyPr/>
                    <a:lstStyle/>
                    <a:p>
                      <a:pPr algn="ctr">
                        <a:lnSpc>
                          <a:spcPct val="150000"/>
                        </a:lnSpc>
                      </a:pPr>
                      <a:r>
                        <a:rPr kumimoji="1" lang="ja-JP" altLang="en-US" sz="1400" dirty="0" smtClean="0"/>
                        <a:t>２１．５～２４．９</a:t>
                      </a:r>
                      <a:endParaRPr kumimoji="1" lang="ja-JP" altLang="en-US" sz="1400" dirty="0"/>
                    </a:p>
                  </a:txBody>
                  <a:tcPr marL="51435" marR="51435" marT="25718" marB="25718"/>
                </a:tc>
                <a:extLst>
                  <a:ext uri="{0D108BD9-81ED-4DB2-BD59-A6C34878D82A}">
                    <a16:rowId xmlns:a16="http://schemas.microsoft.com/office/drawing/2014/main" val="2999112542"/>
                  </a:ext>
                </a:extLst>
              </a:tr>
            </a:tbl>
          </a:graphicData>
        </a:graphic>
      </p:graphicFrame>
      <p:sp>
        <p:nvSpPr>
          <p:cNvPr id="15" name="テキスト ボックス 14"/>
          <p:cNvSpPr txBox="1"/>
          <p:nvPr/>
        </p:nvSpPr>
        <p:spPr>
          <a:xfrm>
            <a:off x="5623807" y="2999051"/>
            <a:ext cx="3133121" cy="338554"/>
          </a:xfrm>
          <a:prstGeom prst="rect">
            <a:avLst/>
          </a:prstGeom>
          <a:noFill/>
        </p:spPr>
        <p:txBody>
          <a:bodyPr wrap="square" rtlCol="0">
            <a:spAutoFit/>
          </a:bodyPr>
          <a:lstStyle/>
          <a:p>
            <a:r>
              <a:rPr lang="ja-JP" altLang="en-US" sz="1600" dirty="0"/>
              <a:t>（参考）目標とする</a:t>
            </a:r>
            <a:r>
              <a:rPr lang="en-US" altLang="ja-JP" sz="1600" dirty="0"/>
              <a:t>BMI</a:t>
            </a:r>
            <a:r>
              <a:rPr lang="ja-JP" altLang="en-US" sz="1600" dirty="0"/>
              <a:t>の範囲</a:t>
            </a:r>
          </a:p>
        </p:txBody>
      </p:sp>
      <p:sp>
        <p:nvSpPr>
          <p:cNvPr id="18" name="テキスト ボックス 17"/>
          <p:cNvSpPr txBox="1"/>
          <p:nvPr/>
        </p:nvSpPr>
        <p:spPr>
          <a:xfrm>
            <a:off x="6249471" y="5135297"/>
            <a:ext cx="2703032" cy="253916"/>
          </a:xfrm>
          <a:prstGeom prst="rect">
            <a:avLst/>
          </a:prstGeom>
          <a:noFill/>
        </p:spPr>
        <p:txBody>
          <a:bodyPr wrap="square" rtlCol="0">
            <a:spAutoFit/>
          </a:bodyPr>
          <a:lstStyle/>
          <a:p>
            <a:r>
              <a:rPr lang="ja-JP" altLang="en-US" sz="1050" dirty="0"/>
              <a:t>（日本人の食事摂取基準）</a:t>
            </a:r>
            <a:r>
              <a:rPr lang="en-US" altLang="ja-JP" sz="1050" dirty="0"/>
              <a:t>2020</a:t>
            </a:r>
            <a:r>
              <a:rPr lang="ja-JP" altLang="en-US" sz="1050" dirty="0"/>
              <a:t>年版</a:t>
            </a:r>
          </a:p>
        </p:txBody>
      </p:sp>
      <p:grpSp>
        <p:nvGrpSpPr>
          <p:cNvPr id="9" name="グループ化 8"/>
          <p:cNvGrpSpPr/>
          <p:nvPr/>
        </p:nvGrpSpPr>
        <p:grpSpPr>
          <a:xfrm>
            <a:off x="240652" y="3226223"/>
            <a:ext cx="4895945" cy="1102890"/>
            <a:chOff x="186530" y="3643188"/>
            <a:chExt cx="7638969" cy="1386010"/>
          </a:xfrm>
        </p:grpSpPr>
        <p:sp>
          <p:nvSpPr>
            <p:cNvPr id="13" name="コンテンツ プレースホルダー 4"/>
            <p:cNvSpPr txBox="1">
              <a:spLocks/>
            </p:cNvSpPr>
            <p:nvPr/>
          </p:nvSpPr>
          <p:spPr>
            <a:xfrm>
              <a:off x="4248087" y="3643188"/>
              <a:ext cx="2418920" cy="690851"/>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800" b="1" dirty="0"/>
                <a:t>体重（ｋｇ）</a:t>
              </a:r>
              <a:endParaRPr lang="en-US" altLang="ja-JP" sz="1800" b="1" dirty="0"/>
            </a:p>
            <a:p>
              <a:pPr marL="0" indent="0">
                <a:lnSpc>
                  <a:spcPct val="150000"/>
                </a:lnSpc>
                <a:buNone/>
              </a:pPr>
              <a:r>
                <a:rPr lang="ja-JP" altLang="en-US" sz="1350" b="1" dirty="0"/>
                <a:t>　　　　</a:t>
              </a:r>
              <a:endParaRPr lang="en-US" altLang="ja-JP" sz="1350" b="1" dirty="0"/>
            </a:p>
            <a:p>
              <a:pPr marL="0" indent="0">
                <a:lnSpc>
                  <a:spcPct val="150000"/>
                </a:lnSpc>
                <a:buNone/>
              </a:pPr>
              <a:r>
                <a:rPr lang="ja-JP" altLang="en-US" sz="1350" dirty="0"/>
                <a:t>　</a:t>
              </a:r>
            </a:p>
          </p:txBody>
        </p:sp>
        <p:sp>
          <p:nvSpPr>
            <p:cNvPr id="14" name="コンテンツ プレースホルダー 4"/>
            <p:cNvSpPr txBox="1">
              <a:spLocks/>
            </p:cNvSpPr>
            <p:nvPr/>
          </p:nvSpPr>
          <p:spPr>
            <a:xfrm>
              <a:off x="186530" y="3884231"/>
              <a:ext cx="6645674" cy="690851"/>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b="1" dirty="0"/>
                <a:t>BMI</a:t>
              </a:r>
              <a:r>
                <a:rPr lang="ja-JP" altLang="en-US" sz="1800" b="1" dirty="0"/>
                <a:t>の計算方法　</a:t>
              </a:r>
              <a:r>
                <a:rPr lang="en-US" altLang="ja-JP" sz="1800" b="1" dirty="0"/>
                <a:t>=</a:t>
              </a:r>
            </a:p>
            <a:p>
              <a:pPr marL="0" indent="0">
                <a:lnSpc>
                  <a:spcPct val="150000"/>
                </a:lnSpc>
                <a:buNone/>
              </a:pPr>
              <a:r>
                <a:rPr lang="ja-JP" altLang="en-US" sz="1800" b="1" dirty="0"/>
                <a:t>　　　　</a:t>
              </a:r>
              <a:endParaRPr lang="en-US" altLang="ja-JP" sz="1800" b="1" dirty="0"/>
            </a:p>
            <a:p>
              <a:pPr marL="0" indent="0">
                <a:lnSpc>
                  <a:spcPct val="150000"/>
                </a:lnSpc>
                <a:buNone/>
              </a:pPr>
              <a:r>
                <a:rPr lang="ja-JP" altLang="en-US" sz="1800" dirty="0"/>
                <a:t>　</a:t>
              </a:r>
            </a:p>
          </p:txBody>
        </p:sp>
        <p:sp>
          <p:nvSpPr>
            <p:cNvPr id="16" name="コンテンツ プレースホルダー 4"/>
            <p:cNvSpPr txBox="1">
              <a:spLocks/>
            </p:cNvSpPr>
            <p:nvPr/>
          </p:nvSpPr>
          <p:spPr>
            <a:xfrm>
              <a:off x="3642851" y="4269077"/>
              <a:ext cx="4182648" cy="690851"/>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800" b="1" dirty="0"/>
                <a:t>身長（ｍ）</a:t>
              </a:r>
              <a:r>
                <a:rPr lang="en-US" altLang="ja-JP" sz="1800" b="1" dirty="0"/>
                <a:t>×</a:t>
              </a:r>
              <a:r>
                <a:rPr lang="ja-JP" altLang="en-US" sz="1800" b="1" dirty="0"/>
                <a:t>身長（ｍ）</a:t>
              </a:r>
              <a:r>
                <a:rPr lang="ja-JP" altLang="en-US" sz="1350" dirty="0"/>
                <a:t>　</a:t>
              </a:r>
            </a:p>
          </p:txBody>
        </p:sp>
        <p:cxnSp>
          <p:nvCxnSpPr>
            <p:cNvPr id="8" name="直線コネクタ 7"/>
            <p:cNvCxnSpPr/>
            <p:nvPr/>
          </p:nvCxnSpPr>
          <p:spPr>
            <a:xfrm>
              <a:off x="3715770" y="4257770"/>
              <a:ext cx="32835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コンテンツ プレースホルダー 4"/>
            <p:cNvSpPr txBox="1">
              <a:spLocks/>
            </p:cNvSpPr>
            <p:nvPr/>
          </p:nvSpPr>
          <p:spPr>
            <a:xfrm>
              <a:off x="525578" y="4338347"/>
              <a:ext cx="2148349" cy="690851"/>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600" b="1" dirty="0"/>
                <a:t>（体格指数）</a:t>
              </a:r>
              <a:r>
                <a:rPr lang="ja-JP" altLang="en-US" sz="1350" dirty="0"/>
                <a:t>　</a:t>
              </a:r>
            </a:p>
          </p:txBody>
        </p:sp>
      </p:grpSp>
      <p:grpSp>
        <p:nvGrpSpPr>
          <p:cNvPr id="4" name="グループ化 3"/>
          <p:cNvGrpSpPr/>
          <p:nvPr/>
        </p:nvGrpSpPr>
        <p:grpSpPr>
          <a:xfrm>
            <a:off x="889642" y="654258"/>
            <a:ext cx="5611176" cy="509178"/>
            <a:chOff x="167525" y="244870"/>
            <a:chExt cx="9975422" cy="905206"/>
          </a:xfrm>
        </p:grpSpPr>
        <p:pic>
          <p:nvPicPr>
            <p:cNvPr id="3074" name="Picture 2" descr="https://2.bp.blogspot.com/-CqYoc5hM-hE/WOsv--JikRI/AAAAAAABDuc/Hy0q2W7W6TcRpko3OtfuHu0tlJDRxBUSgCLcB/s800/mark_checkbox4_oran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525" y="440356"/>
              <a:ext cx="659378" cy="54237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15295" y="244870"/>
              <a:ext cx="9427652" cy="905206"/>
            </a:xfrm>
            <a:prstGeom prst="rect">
              <a:avLst/>
            </a:prstGeom>
          </p:spPr>
          <p:txBody>
            <a:bodyPr wrap="none">
              <a:spAutoFit/>
            </a:bodyPr>
            <a:lstStyle/>
            <a:p>
              <a:pPr>
                <a:lnSpc>
                  <a:spcPct val="150000"/>
                </a:lnSpc>
              </a:pPr>
              <a:r>
                <a:rPr lang="ja-JP" altLang="en-US" sz="2000" b="1" dirty="0">
                  <a:solidFill>
                    <a:srgbClr val="F29916"/>
                  </a:solidFill>
                </a:rPr>
                <a:t>ここ半年で２</a:t>
              </a:r>
              <a:r>
                <a:rPr lang="en-US" altLang="ja-JP" sz="2000" b="1" dirty="0">
                  <a:solidFill>
                    <a:srgbClr val="F29916"/>
                  </a:solidFill>
                </a:rPr>
                <a:t>kg</a:t>
              </a:r>
              <a:r>
                <a:rPr lang="ja-JP" altLang="en-US" sz="2000" b="1" dirty="0">
                  <a:solidFill>
                    <a:srgbClr val="F29916"/>
                  </a:solidFill>
                </a:rPr>
                <a:t>以上体重が減った（増えた）</a:t>
              </a:r>
              <a:endParaRPr lang="en-US" altLang="ja-JP" sz="2000" b="1" dirty="0">
                <a:solidFill>
                  <a:srgbClr val="F29916"/>
                </a:solidFill>
              </a:endParaRPr>
            </a:p>
          </p:txBody>
        </p:sp>
      </p:grpSp>
      <p:sp>
        <p:nvSpPr>
          <p:cNvPr id="22" name="角丸四角形 21"/>
          <p:cNvSpPr/>
          <p:nvPr/>
        </p:nvSpPr>
        <p:spPr>
          <a:xfrm>
            <a:off x="527247" y="1557017"/>
            <a:ext cx="7988956" cy="623551"/>
          </a:xfrm>
          <a:prstGeom prst="roundRect">
            <a:avLst/>
          </a:prstGeom>
          <a:noFill/>
          <a:ln w="38100">
            <a:solidFill>
              <a:schemeClr val="accent5">
                <a:lumMod val="40000"/>
                <a:lumOff val="6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Tree>
    <p:extLst>
      <p:ext uri="{BB962C8B-B14F-4D97-AF65-F5344CB8AC3E}">
        <p14:creationId xmlns:p14="http://schemas.microsoft.com/office/powerpoint/2010/main" val="1310643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4294967295"/>
          </p:nvPr>
        </p:nvSpPr>
        <p:spPr>
          <a:xfrm>
            <a:off x="0" y="1992313"/>
            <a:ext cx="6042025" cy="2960687"/>
          </a:xfrm>
        </p:spPr>
        <p:txBody>
          <a:bodyPr>
            <a:normAutofit/>
          </a:bodyPr>
          <a:lstStyle/>
          <a:p>
            <a:pPr marL="0" indent="0">
              <a:lnSpc>
                <a:spcPct val="150000"/>
              </a:lnSpc>
              <a:buNone/>
            </a:pPr>
            <a:r>
              <a:rPr lang="ja-JP" altLang="en-US" dirty="0" smtClean="0"/>
              <a:t>　　　</a:t>
            </a:r>
            <a:r>
              <a:rPr lang="ja-JP" altLang="en-US" b="1" dirty="0" smtClean="0">
                <a:solidFill>
                  <a:srgbClr val="FF0000"/>
                </a:solidFill>
              </a:rPr>
              <a:t>　　　　　　　</a:t>
            </a:r>
            <a:endParaRPr lang="en-US" altLang="ja-JP" b="1" dirty="0" smtClean="0"/>
          </a:p>
          <a:p>
            <a:pPr marL="0" indent="0" algn="ctr">
              <a:lnSpc>
                <a:spcPct val="100000"/>
              </a:lnSpc>
              <a:spcBef>
                <a:spcPts val="1013"/>
              </a:spcBef>
              <a:buNone/>
            </a:pPr>
            <a:r>
              <a:rPr lang="ja-JP" altLang="en-US" dirty="0" smtClean="0"/>
              <a:t>　　　　　　　　</a:t>
            </a:r>
            <a:endParaRPr lang="en-US" altLang="ja-JP" dirty="0"/>
          </a:p>
          <a:p>
            <a:pPr marL="0" indent="0" algn="ctr">
              <a:lnSpc>
                <a:spcPct val="150000"/>
              </a:lnSpc>
              <a:buNone/>
            </a:pPr>
            <a:endParaRPr lang="en-US" altLang="ja-JP" b="1" dirty="0" smtClean="0"/>
          </a:p>
          <a:p>
            <a:pPr marL="0" indent="0">
              <a:lnSpc>
                <a:spcPct val="150000"/>
              </a:lnSpc>
              <a:buNone/>
            </a:pPr>
            <a:r>
              <a:rPr lang="ja-JP" altLang="en-US" dirty="0" smtClean="0"/>
              <a:t>　</a:t>
            </a:r>
            <a:endParaRPr kumimoji="1" lang="ja-JP" altLang="en-US" dirty="0"/>
          </a:p>
        </p:txBody>
      </p:sp>
      <p:pic>
        <p:nvPicPr>
          <p:cNvPr id="15" name="図 14"/>
          <p:cNvPicPr>
            <a:picLocks noChangeAspect="1"/>
          </p:cNvPicPr>
          <p:nvPr/>
        </p:nvPicPr>
        <p:blipFill rotWithShape="1">
          <a:blip r:embed="rId3" cstate="email">
            <a:extLst>
              <a:ext uri="{28A0092B-C50C-407E-A947-70E740481C1C}">
                <a14:useLocalDpi xmlns:a14="http://schemas.microsoft.com/office/drawing/2010/main"/>
              </a:ext>
            </a:extLst>
          </a:blip>
          <a:srcRect l="-1" r="-1433"/>
          <a:stretch/>
        </p:blipFill>
        <p:spPr>
          <a:xfrm>
            <a:off x="369181" y="5090119"/>
            <a:ext cx="6009611" cy="1289290"/>
          </a:xfrm>
          <a:prstGeom prst="rect">
            <a:avLst/>
          </a:prstGeom>
        </p:spPr>
      </p:pic>
      <p:sp>
        <p:nvSpPr>
          <p:cNvPr id="8" name="コンテンツ プレースホルダー 4"/>
          <p:cNvSpPr txBox="1">
            <a:spLocks/>
          </p:cNvSpPr>
          <p:nvPr/>
        </p:nvSpPr>
        <p:spPr>
          <a:xfrm>
            <a:off x="1296910" y="1614132"/>
            <a:ext cx="6363146" cy="466535"/>
          </a:xfrm>
          <a:prstGeom prst="rect">
            <a:avLst/>
          </a:prstGeom>
          <a:ln>
            <a:noFill/>
          </a:ln>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None/>
            </a:pPr>
            <a:r>
              <a:rPr lang="ja-JP" altLang="en-US" sz="2000" b="1" dirty="0"/>
              <a:t>体重が増えても減っても</a:t>
            </a:r>
            <a:r>
              <a:rPr lang="ja-JP" altLang="en-US" sz="2000" b="1" dirty="0">
                <a:solidFill>
                  <a:srgbClr val="FF0000"/>
                </a:solidFill>
              </a:rPr>
              <a:t>食事は１日３回</a:t>
            </a:r>
            <a:r>
              <a:rPr lang="ja-JP" altLang="en-US" sz="2000" b="1" dirty="0"/>
              <a:t>欠かさずに！</a:t>
            </a:r>
            <a:endParaRPr lang="ja-JP" altLang="en-US" sz="2000" dirty="0"/>
          </a:p>
        </p:txBody>
      </p:sp>
      <p:sp>
        <p:nvSpPr>
          <p:cNvPr id="10" name="コンテンツ プレースホルダー 4"/>
          <p:cNvSpPr txBox="1">
            <a:spLocks/>
          </p:cNvSpPr>
          <p:nvPr/>
        </p:nvSpPr>
        <p:spPr>
          <a:xfrm>
            <a:off x="530337" y="2317687"/>
            <a:ext cx="8747383" cy="1805520"/>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800" b="1" dirty="0"/>
              <a:t>◆　</a:t>
            </a:r>
            <a:r>
              <a:rPr lang="ja-JP" altLang="en-US" sz="2000" b="1" dirty="0"/>
              <a:t>体重が増えた</a:t>
            </a:r>
            <a:r>
              <a:rPr lang="ja-JP" altLang="en-US" sz="2000" b="1" dirty="0" smtClean="0"/>
              <a:t>人</a:t>
            </a:r>
            <a:r>
              <a:rPr lang="ja-JP" altLang="en-US" sz="1800" b="1" dirty="0" smtClean="0"/>
              <a:t>⇒　</a:t>
            </a:r>
            <a:r>
              <a:rPr lang="ja-JP" altLang="en-US" sz="2000" b="1" dirty="0" smtClean="0"/>
              <a:t>主食</a:t>
            </a:r>
            <a:r>
              <a:rPr lang="ja-JP" altLang="en-US" sz="2000" b="1" dirty="0"/>
              <a:t>（ごはん・パンなど）やおやつは控えめに</a:t>
            </a:r>
            <a:endParaRPr lang="en-US" altLang="ja-JP" sz="2000" b="1" dirty="0"/>
          </a:p>
          <a:p>
            <a:pPr marL="0" indent="0">
              <a:lnSpc>
                <a:spcPct val="150000"/>
              </a:lnSpc>
              <a:buNone/>
            </a:pPr>
            <a:r>
              <a:rPr lang="ja-JP" altLang="en-US" sz="1800" b="1" dirty="0"/>
              <a:t>　　　　　　　　　　　</a:t>
            </a:r>
            <a:r>
              <a:rPr lang="ja-JP" altLang="en-US" sz="1800" b="1" dirty="0" smtClean="0"/>
              <a:t>　</a:t>
            </a:r>
            <a:r>
              <a:rPr lang="ja-JP" altLang="en-US" sz="2000" b="1" dirty="0" smtClean="0"/>
              <a:t>副菜</a:t>
            </a:r>
            <a:r>
              <a:rPr lang="ja-JP" altLang="en-US" sz="2000" b="1" dirty="0"/>
              <a:t>（野菜のおかず）はたっぷり</a:t>
            </a:r>
            <a:r>
              <a:rPr lang="ja-JP" altLang="en-US" sz="2000" b="1" dirty="0" smtClean="0"/>
              <a:t>と</a:t>
            </a:r>
            <a:endParaRPr lang="en-US" altLang="ja-JP" sz="1800" b="1" dirty="0"/>
          </a:p>
          <a:p>
            <a:pPr marL="0" indent="0">
              <a:lnSpc>
                <a:spcPct val="150000"/>
              </a:lnSpc>
              <a:buNone/>
            </a:pPr>
            <a:r>
              <a:rPr lang="ja-JP" altLang="en-US" sz="1800" b="1" dirty="0"/>
              <a:t>◆　</a:t>
            </a:r>
            <a:r>
              <a:rPr lang="ja-JP" altLang="en-US" sz="2000" b="1" dirty="0"/>
              <a:t>体重が減った</a:t>
            </a:r>
            <a:r>
              <a:rPr lang="ja-JP" altLang="en-US" sz="2000" b="1" dirty="0" smtClean="0"/>
              <a:t>人</a:t>
            </a:r>
            <a:r>
              <a:rPr lang="ja-JP" altLang="en-US" sz="1800" b="1" dirty="0" smtClean="0"/>
              <a:t>⇒　</a:t>
            </a:r>
            <a:r>
              <a:rPr lang="ja-JP" altLang="en-US" sz="2000" b="1" dirty="0" smtClean="0"/>
              <a:t>食欲がない時は主菜（肉・魚・卵など）から</a:t>
            </a:r>
            <a:endParaRPr lang="en-US" altLang="ja-JP" sz="2000" b="1" dirty="0" smtClean="0"/>
          </a:p>
          <a:p>
            <a:pPr marL="0" indent="0">
              <a:lnSpc>
                <a:spcPct val="150000"/>
              </a:lnSpc>
              <a:buNone/>
            </a:pPr>
            <a:r>
              <a:rPr lang="ja-JP" altLang="en-US" sz="2000" b="1" dirty="0"/>
              <a:t>　</a:t>
            </a:r>
            <a:r>
              <a:rPr lang="ja-JP" altLang="en-US" sz="2000" b="1" dirty="0" smtClean="0"/>
              <a:t>　　　　　　　　　  食べ</a:t>
            </a:r>
            <a:r>
              <a:rPr lang="ja-JP" altLang="en-US" sz="1800" b="1" dirty="0" smtClean="0"/>
              <a:t>る・</a:t>
            </a:r>
            <a:r>
              <a:rPr lang="ja-JP" altLang="en-US" sz="2000" b="1" dirty="0" smtClean="0"/>
              <a:t>おやつ</a:t>
            </a:r>
            <a:r>
              <a:rPr lang="ja-JP" altLang="en-US" sz="2000" b="1" dirty="0"/>
              <a:t>の時間を上手に使って栄養</a:t>
            </a:r>
            <a:r>
              <a:rPr lang="ja-JP" altLang="en-US" sz="2000" b="1" dirty="0" smtClean="0"/>
              <a:t>補給！</a:t>
            </a:r>
            <a:endParaRPr lang="en-US" altLang="ja-JP" sz="2000" b="1" dirty="0"/>
          </a:p>
        </p:txBody>
      </p:sp>
      <p:sp>
        <p:nvSpPr>
          <p:cNvPr id="7" name="加算 6"/>
          <p:cNvSpPr/>
          <p:nvPr/>
        </p:nvSpPr>
        <p:spPr>
          <a:xfrm>
            <a:off x="6509305" y="5603979"/>
            <a:ext cx="661771" cy="60706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3" name="グループ化 2"/>
          <p:cNvGrpSpPr/>
          <p:nvPr/>
        </p:nvGrpSpPr>
        <p:grpSpPr>
          <a:xfrm>
            <a:off x="7078348" y="5277458"/>
            <a:ext cx="1163416" cy="933590"/>
            <a:chOff x="9902954" y="4973786"/>
            <a:chExt cx="1537160" cy="1421919"/>
          </a:xfrm>
        </p:grpSpPr>
        <p:pic>
          <p:nvPicPr>
            <p:cNvPr id="13" name="図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87614" y="5443205"/>
              <a:ext cx="952500" cy="952500"/>
            </a:xfrm>
            <a:prstGeom prst="rect">
              <a:avLst/>
            </a:prstGeom>
          </p:spPr>
        </p:pic>
        <p:sp>
          <p:nvSpPr>
            <p:cNvPr id="11" name="フローチャート: 端子 10"/>
            <p:cNvSpPr/>
            <p:nvPr/>
          </p:nvSpPr>
          <p:spPr>
            <a:xfrm>
              <a:off x="9989127" y="4973786"/>
              <a:ext cx="1122218" cy="37407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3" b="1" dirty="0"/>
                <a:t>おやつ</a:t>
              </a:r>
            </a:p>
          </p:txBody>
        </p:sp>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2954" y="5384328"/>
              <a:ext cx="840858" cy="974908"/>
            </a:xfrm>
            <a:prstGeom prst="rect">
              <a:avLst/>
            </a:prstGeom>
          </p:spPr>
        </p:pic>
      </p:grpSp>
      <p:sp>
        <p:nvSpPr>
          <p:cNvPr id="17" name="横巻き 16"/>
          <p:cNvSpPr/>
          <p:nvPr/>
        </p:nvSpPr>
        <p:spPr>
          <a:xfrm>
            <a:off x="6808939" y="313899"/>
            <a:ext cx="1939275" cy="849537"/>
          </a:xfrm>
          <a:prstGeom prst="horizontalScroll">
            <a:avLst/>
          </a:prstGeom>
          <a:ln w="28575">
            <a:solidFill>
              <a:srgbClr val="F2991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栄養に関する</a:t>
            </a:r>
            <a:endParaRPr lang="en-US" altLang="ja-JP" sz="1600" dirty="0"/>
          </a:p>
          <a:p>
            <a:pPr algn="ctr"/>
            <a:r>
              <a:rPr lang="ja-JP" altLang="en-US" sz="1600" dirty="0"/>
              <a:t>フレイル予防</a:t>
            </a:r>
          </a:p>
        </p:txBody>
      </p:sp>
      <p:sp>
        <p:nvSpPr>
          <p:cNvPr id="18" name="角丸四角形 17"/>
          <p:cNvSpPr/>
          <p:nvPr/>
        </p:nvSpPr>
        <p:spPr>
          <a:xfrm>
            <a:off x="527247" y="1557017"/>
            <a:ext cx="7988956" cy="623551"/>
          </a:xfrm>
          <a:prstGeom prst="roundRect">
            <a:avLst/>
          </a:prstGeom>
          <a:noFill/>
          <a:ln w="38100">
            <a:solidFill>
              <a:schemeClr val="accent2">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Tree>
    <p:extLst>
      <p:ext uri="{BB962C8B-B14F-4D97-AF65-F5344CB8AC3E}">
        <p14:creationId xmlns:p14="http://schemas.microsoft.com/office/powerpoint/2010/main" val="349718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r="-1961"/>
          <a:stretch/>
        </p:blipFill>
        <p:spPr>
          <a:xfrm>
            <a:off x="626113" y="3062369"/>
            <a:ext cx="7710210" cy="1615305"/>
          </a:xfrm>
          <a:prstGeom prst="rect">
            <a:avLst/>
          </a:prstGeom>
        </p:spPr>
      </p:pic>
      <p:sp>
        <p:nvSpPr>
          <p:cNvPr id="7" name="コンテンツ プレースホルダー 4"/>
          <p:cNvSpPr txBox="1">
            <a:spLocks/>
          </p:cNvSpPr>
          <p:nvPr/>
        </p:nvSpPr>
        <p:spPr>
          <a:xfrm>
            <a:off x="687959" y="2465306"/>
            <a:ext cx="7785463" cy="473488"/>
          </a:xfrm>
          <a:prstGeom prst="rect">
            <a:avLst/>
          </a:prstGeom>
        </p:spPr>
        <p:txBody>
          <a:bodyPr vert="horz" lIns="51435" tIns="25718" rIns="51435" bIns="25718"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575" b="1" dirty="0"/>
              <a:t>　</a:t>
            </a:r>
            <a:r>
              <a:rPr lang="ja-JP" altLang="en-US" sz="3200" b="1" dirty="0"/>
              <a:t>１日２回以上，</a:t>
            </a:r>
            <a:r>
              <a:rPr lang="ja-JP" altLang="en-US" sz="3200" b="1" dirty="0">
                <a:solidFill>
                  <a:srgbClr val="FF0000"/>
                </a:solidFill>
              </a:rPr>
              <a:t>主食・主菜・副菜</a:t>
            </a:r>
            <a:r>
              <a:rPr lang="ja-JP" altLang="en-US" sz="3200" b="1" dirty="0"/>
              <a:t>を組み合わせて食べましょう！　</a:t>
            </a:r>
            <a:endParaRPr lang="ja-JP" altLang="en-US" sz="3200" dirty="0"/>
          </a:p>
        </p:txBody>
      </p:sp>
      <p:grpSp>
        <p:nvGrpSpPr>
          <p:cNvPr id="21" name="グループ化 20"/>
          <p:cNvGrpSpPr/>
          <p:nvPr/>
        </p:nvGrpSpPr>
        <p:grpSpPr>
          <a:xfrm>
            <a:off x="6498576" y="1336723"/>
            <a:ext cx="2438800" cy="895024"/>
            <a:chOff x="262342" y="2365407"/>
            <a:chExt cx="3116236" cy="1175297"/>
          </a:xfrm>
        </p:grpSpPr>
        <p:sp>
          <p:nvSpPr>
            <p:cNvPr id="9" name="円形吹き出し 8"/>
            <p:cNvSpPr/>
            <p:nvPr/>
          </p:nvSpPr>
          <p:spPr>
            <a:xfrm>
              <a:off x="262342" y="2365407"/>
              <a:ext cx="2816942" cy="1175297"/>
            </a:xfrm>
            <a:prstGeom prst="wedgeEllipseCallout">
              <a:avLst>
                <a:gd name="adj1" fmla="val -36190"/>
                <a:gd name="adj2" fmla="val 48363"/>
              </a:avLst>
            </a:prstGeom>
            <a:solidFill>
              <a:schemeClr val="accent4">
                <a:lumMod val="40000"/>
                <a:lumOff val="60000"/>
              </a:schemeClr>
            </a:solidFill>
            <a:ln w="28575">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
          <p:nvSpPr>
            <p:cNvPr id="4" name="正方形/長方形 3"/>
            <p:cNvSpPr/>
            <p:nvPr/>
          </p:nvSpPr>
          <p:spPr>
            <a:xfrm>
              <a:off x="658916" y="2569109"/>
              <a:ext cx="2719662" cy="767894"/>
            </a:xfrm>
            <a:prstGeom prst="rect">
              <a:avLst/>
            </a:prstGeom>
          </p:spPr>
          <p:txBody>
            <a:bodyPr wrap="square">
              <a:spAutoFit/>
            </a:bodyPr>
            <a:lstStyle/>
            <a:p>
              <a:r>
                <a:rPr lang="ja-JP" altLang="en-US" sz="1600" dirty="0"/>
                <a:t>バランスの</a:t>
              </a:r>
              <a:r>
                <a:rPr lang="ja-JP" altLang="en-US" sz="1600" dirty="0" smtClean="0"/>
                <a:t>良い</a:t>
              </a:r>
              <a:endParaRPr lang="en-US" altLang="ja-JP" sz="1600" dirty="0" smtClean="0"/>
            </a:p>
            <a:p>
              <a:r>
                <a:rPr lang="ja-JP" altLang="en-US" sz="1600" dirty="0" smtClean="0"/>
                <a:t>食事</a:t>
              </a:r>
              <a:r>
                <a:rPr lang="ja-JP" altLang="en-US" sz="1600" dirty="0"/>
                <a:t>を意識して♪</a:t>
              </a:r>
            </a:p>
          </p:txBody>
        </p:sp>
      </p:grpSp>
      <p:grpSp>
        <p:nvGrpSpPr>
          <p:cNvPr id="12" name="グループ化 11"/>
          <p:cNvGrpSpPr/>
          <p:nvPr/>
        </p:nvGrpSpPr>
        <p:grpSpPr>
          <a:xfrm>
            <a:off x="545644" y="4753489"/>
            <a:ext cx="2289083" cy="1490731"/>
            <a:chOff x="4359575" y="2401108"/>
            <a:chExt cx="6096000" cy="879472"/>
          </a:xfrm>
        </p:grpSpPr>
        <p:sp>
          <p:nvSpPr>
            <p:cNvPr id="10" name="正方形/長方形 9"/>
            <p:cNvSpPr/>
            <p:nvPr/>
          </p:nvSpPr>
          <p:spPr>
            <a:xfrm>
              <a:off x="4521045" y="2487688"/>
              <a:ext cx="5831008" cy="780776"/>
            </a:xfrm>
            <a:prstGeom prst="rect">
              <a:avLst/>
            </a:prstGeom>
          </p:spPr>
          <p:txBody>
            <a:bodyPr wrap="square">
              <a:spAutoFit/>
            </a:bodyPr>
            <a:lstStyle/>
            <a:p>
              <a:pPr algn="just">
                <a:spcBef>
                  <a:spcPts val="1013"/>
                </a:spcBef>
              </a:pPr>
              <a:r>
                <a:rPr lang="ja-JP" altLang="en-US" sz="1600" dirty="0">
                  <a:solidFill>
                    <a:srgbClr val="FF0000"/>
                  </a:solidFill>
                </a:rPr>
                <a:t>主食（</a:t>
              </a:r>
              <a:r>
                <a:rPr lang="ja-JP" altLang="en-US" sz="1600" b="1" dirty="0">
                  <a:solidFill>
                    <a:srgbClr val="FF0000"/>
                  </a:solidFill>
                </a:rPr>
                <a:t>炭水化物</a:t>
              </a:r>
              <a:r>
                <a:rPr lang="ja-JP" altLang="en-US" sz="1600" dirty="0">
                  <a:solidFill>
                    <a:srgbClr val="FF0000"/>
                  </a:solidFill>
                </a:rPr>
                <a:t>）</a:t>
              </a:r>
              <a:r>
                <a:rPr lang="ja-JP" altLang="en-US" sz="1600" dirty="0"/>
                <a:t>は大切</a:t>
              </a:r>
              <a:r>
                <a:rPr lang="ja-JP" altLang="en-US" sz="1600" dirty="0" smtClean="0"/>
                <a:t>！</a:t>
              </a:r>
              <a:r>
                <a:rPr lang="ja-JP" altLang="en-US" sz="1600" dirty="0" smtClean="0">
                  <a:solidFill>
                    <a:srgbClr val="FF0000"/>
                  </a:solidFill>
                </a:rPr>
                <a:t>エネルギー</a:t>
              </a:r>
              <a:r>
                <a:rPr lang="ja-JP" altLang="en-US" sz="1600" dirty="0"/>
                <a:t>が不足すると，</a:t>
              </a:r>
              <a:r>
                <a:rPr lang="ja-JP" altLang="en-US" sz="1600" dirty="0">
                  <a:solidFill>
                    <a:srgbClr val="FF0000"/>
                  </a:solidFill>
                </a:rPr>
                <a:t>筋肉</a:t>
              </a:r>
              <a:r>
                <a:rPr lang="ja-JP" altLang="en-US" sz="1600" dirty="0"/>
                <a:t>から使われてしまいます。</a:t>
              </a:r>
              <a:endParaRPr lang="en-US" altLang="ja-JP" sz="1600" dirty="0"/>
            </a:p>
          </p:txBody>
        </p:sp>
        <p:sp>
          <p:nvSpPr>
            <p:cNvPr id="11" name="角丸四角形 10"/>
            <p:cNvSpPr/>
            <p:nvPr/>
          </p:nvSpPr>
          <p:spPr>
            <a:xfrm>
              <a:off x="4359575" y="2401108"/>
              <a:ext cx="6096000" cy="879472"/>
            </a:xfrm>
            <a:prstGeom prst="roundRect">
              <a:avLst/>
            </a:prstGeom>
            <a:noFill/>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grpSp>
      <p:grpSp>
        <p:nvGrpSpPr>
          <p:cNvPr id="22" name="グループ化 21"/>
          <p:cNvGrpSpPr/>
          <p:nvPr/>
        </p:nvGrpSpPr>
        <p:grpSpPr>
          <a:xfrm>
            <a:off x="3429926" y="4777815"/>
            <a:ext cx="2263236" cy="1534924"/>
            <a:chOff x="5364157" y="5606970"/>
            <a:chExt cx="6550071" cy="1133751"/>
          </a:xfrm>
        </p:grpSpPr>
        <p:sp>
          <p:nvSpPr>
            <p:cNvPr id="16" name="正方形/長方形 15"/>
            <p:cNvSpPr/>
            <p:nvPr/>
          </p:nvSpPr>
          <p:spPr>
            <a:xfrm>
              <a:off x="5474984" y="5677834"/>
              <a:ext cx="6439244" cy="977540"/>
            </a:xfrm>
            <a:prstGeom prst="rect">
              <a:avLst/>
            </a:prstGeom>
          </p:spPr>
          <p:txBody>
            <a:bodyPr wrap="square">
              <a:spAutoFit/>
            </a:bodyPr>
            <a:lstStyle/>
            <a:p>
              <a:pPr algn="just"/>
              <a:r>
                <a:rPr lang="ja-JP" altLang="en-US" sz="1600" b="1" dirty="0">
                  <a:solidFill>
                    <a:srgbClr val="FF0000"/>
                  </a:solidFill>
                </a:rPr>
                <a:t>たんぱく質</a:t>
              </a:r>
              <a:r>
                <a:rPr lang="ja-JP" altLang="en-US" sz="1600" dirty="0"/>
                <a:t>は筋肉をつくる栄養素。</a:t>
              </a:r>
              <a:endParaRPr lang="en-US" altLang="ja-JP" sz="1600" dirty="0"/>
            </a:p>
            <a:p>
              <a:pPr algn="just"/>
              <a:r>
                <a:rPr lang="ja-JP" altLang="en-US" sz="1600" dirty="0"/>
                <a:t>多く含まれている食品を食べるよう意識してみましょう！</a:t>
              </a:r>
              <a:endParaRPr lang="en-US" altLang="ja-JP" sz="1600" dirty="0"/>
            </a:p>
          </p:txBody>
        </p:sp>
        <p:sp>
          <p:nvSpPr>
            <p:cNvPr id="17" name="角丸四角形 16"/>
            <p:cNvSpPr/>
            <p:nvPr/>
          </p:nvSpPr>
          <p:spPr>
            <a:xfrm>
              <a:off x="5364157" y="5606970"/>
              <a:ext cx="6550071" cy="1133751"/>
            </a:xfrm>
            <a:prstGeom prst="roundRect">
              <a:avLst/>
            </a:prstGeom>
            <a:no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grpSp>
      <p:sp>
        <p:nvSpPr>
          <p:cNvPr id="14" name="コンテンツ プレースホルダー 4"/>
          <p:cNvSpPr txBox="1">
            <a:spLocks/>
          </p:cNvSpPr>
          <p:nvPr/>
        </p:nvSpPr>
        <p:spPr>
          <a:xfrm>
            <a:off x="626113" y="1836366"/>
            <a:ext cx="3932032" cy="120417"/>
          </a:xfrm>
          <a:prstGeom prst="rect">
            <a:avLst/>
          </a:prstGeom>
          <a:ln>
            <a:noFill/>
          </a:ln>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800" b="1" dirty="0"/>
              <a:t>必要な栄養素がとれていないかも</a:t>
            </a:r>
            <a:r>
              <a:rPr lang="en-US" altLang="ja-JP" sz="1800" b="1" dirty="0"/>
              <a:t>…</a:t>
            </a:r>
            <a:endParaRPr lang="ja-JP" altLang="en-US" sz="1800" dirty="0"/>
          </a:p>
        </p:txBody>
      </p:sp>
      <p:grpSp>
        <p:nvGrpSpPr>
          <p:cNvPr id="15" name="グループ化 14"/>
          <p:cNvGrpSpPr/>
          <p:nvPr/>
        </p:nvGrpSpPr>
        <p:grpSpPr>
          <a:xfrm>
            <a:off x="857332" y="706018"/>
            <a:ext cx="4633014" cy="509178"/>
            <a:chOff x="219212" y="230631"/>
            <a:chExt cx="8236469" cy="905203"/>
          </a:xfrm>
        </p:grpSpPr>
        <p:pic>
          <p:nvPicPr>
            <p:cNvPr id="19" name="Picture 2" descr="https://2.bp.blogspot.com/-CqYoc5hM-hE/WOsv--JikRI/AAAAAAABDuc/Hy0q2W7W6TcRpko3OtfuHu0tlJDRxBUSgCLcB/s800/mark_checkbox4_oran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212" y="479164"/>
              <a:ext cx="612731" cy="50400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831943" y="230631"/>
              <a:ext cx="7623738" cy="905203"/>
            </a:xfrm>
            <a:prstGeom prst="rect">
              <a:avLst/>
            </a:prstGeom>
          </p:spPr>
          <p:txBody>
            <a:bodyPr wrap="none">
              <a:spAutoFit/>
            </a:bodyPr>
            <a:lstStyle/>
            <a:p>
              <a:pPr>
                <a:lnSpc>
                  <a:spcPct val="150000"/>
                </a:lnSpc>
              </a:pPr>
              <a:r>
                <a:rPr lang="ja-JP" altLang="en-US" sz="2000" b="1" dirty="0">
                  <a:solidFill>
                    <a:srgbClr val="F29916"/>
                  </a:solidFill>
                </a:rPr>
                <a:t>同じものばかり食べるようになった</a:t>
              </a:r>
              <a:endParaRPr lang="en-US" altLang="ja-JP" sz="2000" b="1" dirty="0">
                <a:solidFill>
                  <a:srgbClr val="F29916"/>
                </a:solidFill>
              </a:endParaRPr>
            </a:p>
          </p:txBody>
        </p:sp>
      </p:grpSp>
      <p:sp>
        <p:nvSpPr>
          <p:cNvPr id="24" name="横巻き 23"/>
          <p:cNvSpPr/>
          <p:nvPr/>
        </p:nvSpPr>
        <p:spPr>
          <a:xfrm>
            <a:off x="6808939" y="313899"/>
            <a:ext cx="1939275" cy="849537"/>
          </a:xfrm>
          <a:prstGeom prst="horizontalScroll">
            <a:avLst/>
          </a:prstGeom>
          <a:ln w="28575">
            <a:solidFill>
              <a:srgbClr val="F2991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栄養に関する</a:t>
            </a:r>
            <a:endParaRPr lang="en-US" altLang="ja-JP" sz="1600" dirty="0"/>
          </a:p>
          <a:p>
            <a:pPr algn="ctr"/>
            <a:r>
              <a:rPr lang="ja-JP" altLang="en-US" sz="1600" dirty="0"/>
              <a:t>フレイル予防</a:t>
            </a:r>
          </a:p>
        </p:txBody>
      </p:sp>
      <p:sp>
        <p:nvSpPr>
          <p:cNvPr id="25" name="角丸四角形 24"/>
          <p:cNvSpPr/>
          <p:nvPr/>
        </p:nvSpPr>
        <p:spPr>
          <a:xfrm>
            <a:off x="606277" y="2363002"/>
            <a:ext cx="7867145" cy="623551"/>
          </a:xfrm>
          <a:prstGeom prst="roundRect">
            <a:avLst/>
          </a:prstGeom>
          <a:noFill/>
          <a:ln w="38100">
            <a:solidFill>
              <a:schemeClr val="accent5">
                <a:lumMod val="40000"/>
                <a:lumOff val="6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Tree>
    <p:extLst>
      <p:ext uri="{BB962C8B-B14F-4D97-AF65-F5344CB8AC3E}">
        <p14:creationId xmlns:p14="http://schemas.microsoft.com/office/powerpoint/2010/main" val="3308388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4"/>
          <p:cNvSpPr>
            <a:spLocks noGrp="1"/>
          </p:cNvSpPr>
          <p:nvPr>
            <p:ph idx="1"/>
          </p:nvPr>
        </p:nvSpPr>
        <p:spPr>
          <a:xfrm>
            <a:off x="684016" y="1574741"/>
            <a:ext cx="7675417" cy="466535"/>
          </a:xfrm>
          <a:ln>
            <a:noFill/>
          </a:ln>
        </p:spPr>
        <p:txBody>
          <a:bodyPr>
            <a:noAutofit/>
          </a:bodyPr>
          <a:lstStyle/>
          <a:p>
            <a:pPr marL="0" indent="0" algn="ctr">
              <a:lnSpc>
                <a:spcPct val="150000"/>
              </a:lnSpc>
              <a:buNone/>
            </a:pPr>
            <a:r>
              <a:rPr lang="ja-JP" altLang="en-US" sz="2000" b="1" dirty="0"/>
              <a:t>５０代までは</a:t>
            </a:r>
            <a:r>
              <a:rPr lang="ja-JP" altLang="en-US" sz="2000" b="1" dirty="0">
                <a:solidFill>
                  <a:srgbClr val="FF0000"/>
                </a:solidFill>
              </a:rPr>
              <a:t>「副菜」</a:t>
            </a:r>
            <a:r>
              <a:rPr lang="ja-JP" altLang="en-US" sz="2000" b="1" dirty="0"/>
              <a:t>６０代からは</a:t>
            </a:r>
            <a:r>
              <a:rPr lang="ja-JP" altLang="en-US" sz="2000" b="1" dirty="0">
                <a:solidFill>
                  <a:srgbClr val="FF0000"/>
                </a:solidFill>
              </a:rPr>
              <a:t>「主菜 」</a:t>
            </a:r>
            <a:r>
              <a:rPr lang="ja-JP" altLang="en-US" sz="2000" b="1" dirty="0"/>
              <a:t>を意識してとろう</a:t>
            </a:r>
            <a:endParaRPr lang="ja-JP" altLang="en-US" sz="2000" dirty="0"/>
          </a:p>
        </p:txBody>
      </p:sp>
      <p:grpSp>
        <p:nvGrpSpPr>
          <p:cNvPr id="5" name="グループ化 4"/>
          <p:cNvGrpSpPr/>
          <p:nvPr/>
        </p:nvGrpSpPr>
        <p:grpSpPr>
          <a:xfrm>
            <a:off x="4599950" y="2283932"/>
            <a:ext cx="3959936" cy="2790302"/>
            <a:chOff x="7962893" y="4110168"/>
            <a:chExt cx="4041310" cy="3804499"/>
          </a:xfrm>
        </p:grpSpPr>
        <p:sp>
          <p:nvSpPr>
            <p:cNvPr id="23" name="角丸四角形 22"/>
            <p:cNvSpPr/>
            <p:nvPr/>
          </p:nvSpPr>
          <p:spPr>
            <a:xfrm>
              <a:off x="7962893" y="4110168"/>
              <a:ext cx="4041310" cy="380449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dirty="0"/>
            </a:p>
          </p:txBody>
        </p:sp>
        <p:pic>
          <p:nvPicPr>
            <p:cNvPr id="29" name="図 28"/>
            <p:cNvPicPr>
              <a:picLocks noChangeAspect="1"/>
            </p:cNvPicPr>
            <p:nvPr/>
          </p:nvPicPr>
          <p:blipFill rotWithShape="1">
            <a:blip r:embed="rId3">
              <a:extLst>
                <a:ext uri="{28A0092B-C50C-407E-A947-70E740481C1C}">
                  <a14:useLocalDpi xmlns:a14="http://schemas.microsoft.com/office/drawing/2010/main"/>
                </a:ext>
              </a:extLst>
            </a:blip>
            <a:srcRect l="9177" t="26463" r="4427" b="21044"/>
            <a:stretch/>
          </p:blipFill>
          <p:spPr>
            <a:xfrm>
              <a:off x="9372491" y="6985080"/>
              <a:ext cx="1496871" cy="909501"/>
            </a:xfrm>
            <a:prstGeom prst="rect">
              <a:avLst/>
            </a:prstGeom>
          </p:spPr>
        </p:pic>
        <p:pic>
          <p:nvPicPr>
            <p:cNvPr id="30" name="図 29"/>
            <p:cNvPicPr>
              <a:picLocks noChangeAspect="1"/>
            </p:cNvPicPr>
            <p:nvPr/>
          </p:nvPicPr>
          <p:blipFill rotWithShape="1">
            <a:blip r:embed="rId4">
              <a:extLst>
                <a:ext uri="{28A0092B-C50C-407E-A947-70E740481C1C}">
                  <a14:useLocalDpi xmlns:a14="http://schemas.microsoft.com/office/drawing/2010/main"/>
                </a:ext>
              </a:extLst>
            </a:blip>
            <a:srcRect l="9031" t="18939" r="8672" b="20220"/>
            <a:stretch/>
          </p:blipFill>
          <p:spPr>
            <a:xfrm>
              <a:off x="9304935" y="5702667"/>
              <a:ext cx="1417521" cy="1047976"/>
            </a:xfrm>
            <a:prstGeom prst="rect">
              <a:avLst/>
            </a:prstGeom>
          </p:spPr>
        </p:pic>
        <p:pic>
          <p:nvPicPr>
            <p:cNvPr id="32" name="図 31"/>
            <p:cNvPicPr>
              <a:picLocks noChangeAspect="1"/>
            </p:cNvPicPr>
            <p:nvPr/>
          </p:nvPicPr>
          <p:blipFill rotWithShape="1">
            <a:blip r:embed="rId5">
              <a:extLst>
                <a:ext uri="{28A0092B-C50C-407E-A947-70E740481C1C}">
                  <a14:useLocalDpi xmlns:a14="http://schemas.microsoft.com/office/drawing/2010/main"/>
                </a:ext>
              </a:extLst>
            </a:blip>
            <a:srcRect l="24477" t="31062" r="19518" b="25754"/>
            <a:stretch/>
          </p:blipFill>
          <p:spPr>
            <a:xfrm>
              <a:off x="8464739" y="6333680"/>
              <a:ext cx="951171" cy="733440"/>
            </a:xfrm>
            <a:prstGeom prst="rect">
              <a:avLst/>
            </a:prstGeom>
          </p:spPr>
        </p:pic>
        <p:pic>
          <p:nvPicPr>
            <p:cNvPr id="33" name="図 32"/>
            <p:cNvPicPr>
              <a:picLocks noChangeAspect="1"/>
            </p:cNvPicPr>
            <p:nvPr/>
          </p:nvPicPr>
          <p:blipFill rotWithShape="1">
            <a:blip r:embed="rId6">
              <a:extLst>
                <a:ext uri="{28A0092B-C50C-407E-A947-70E740481C1C}">
                  <a14:useLocalDpi xmlns:a14="http://schemas.microsoft.com/office/drawing/2010/main"/>
                </a:ext>
              </a:extLst>
            </a:blip>
            <a:srcRect l="17687" t="32336" r="12949" b="27019"/>
            <a:stretch/>
          </p:blipFill>
          <p:spPr>
            <a:xfrm>
              <a:off x="10751992" y="6700401"/>
              <a:ext cx="1178093" cy="690344"/>
            </a:xfrm>
            <a:prstGeom prst="rect">
              <a:avLst/>
            </a:prstGeom>
          </p:spPr>
        </p:pic>
        <p:pic>
          <p:nvPicPr>
            <p:cNvPr id="34" name="図 33"/>
            <p:cNvPicPr>
              <a:picLocks noChangeAspect="1"/>
            </p:cNvPicPr>
            <p:nvPr/>
          </p:nvPicPr>
          <p:blipFill rotWithShape="1">
            <a:blip r:embed="rId7">
              <a:extLst>
                <a:ext uri="{28A0092B-C50C-407E-A947-70E740481C1C}">
                  <a14:useLocalDpi xmlns:a14="http://schemas.microsoft.com/office/drawing/2010/main"/>
                </a:ext>
              </a:extLst>
            </a:blip>
            <a:srcRect l="6871" t="17589" b="22064"/>
            <a:stretch/>
          </p:blipFill>
          <p:spPr>
            <a:xfrm>
              <a:off x="10581839" y="5533513"/>
              <a:ext cx="1384644" cy="897257"/>
            </a:xfrm>
            <a:prstGeom prst="rect">
              <a:avLst/>
            </a:prstGeom>
          </p:spPr>
        </p:pic>
      </p:grpSp>
      <p:grpSp>
        <p:nvGrpSpPr>
          <p:cNvPr id="3" name="グループ化 2"/>
          <p:cNvGrpSpPr/>
          <p:nvPr/>
        </p:nvGrpSpPr>
        <p:grpSpPr>
          <a:xfrm>
            <a:off x="373601" y="2261727"/>
            <a:ext cx="3949599" cy="2790302"/>
            <a:chOff x="5478639" y="3485397"/>
            <a:chExt cx="3112674" cy="4960533"/>
          </a:xfrm>
        </p:grpSpPr>
        <p:grpSp>
          <p:nvGrpSpPr>
            <p:cNvPr id="2" name="グループ化 1"/>
            <p:cNvGrpSpPr/>
            <p:nvPr/>
          </p:nvGrpSpPr>
          <p:grpSpPr>
            <a:xfrm>
              <a:off x="5478639" y="3485397"/>
              <a:ext cx="3112674" cy="4960533"/>
              <a:chOff x="351773" y="2410540"/>
              <a:chExt cx="2907601" cy="3753501"/>
            </a:xfrm>
          </p:grpSpPr>
          <p:sp>
            <p:nvSpPr>
              <p:cNvPr id="22" name="角丸四角形 21"/>
              <p:cNvSpPr/>
              <p:nvPr/>
            </p:nvSpPr>
            <p:spPr>
              <a:xfrm>
                <a:off x="351773" y="2410540"/>
                <a:ext cx="2907601" cy="375350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dirty="0"/>
              </a:p>
            </p:txBody>
          </p:sp>
          <p:pic>
            <p:nvPicPr>
              <p:cNvPr id="27" name="図 26"/>
              <p:cNvPicPr>
                <a:picLocks noChangeAspect="1"/>
              </p:cNvPicPr>
              <p:nvPr/>
            </p:nvPicPr>
            <p:blipFill rotWithShape="1">
              <a:blip r:embed="rId8">
                <a:extLst>
                  <a:ext uri="{28A0092B-C50C-407E-A947-70E740481C1C}">
                    <a14:useLocalDpi xmlns:a14="http://schemas.microsoft.com/office/drawing/2010/main"/>
                  </a:ext>
                </a:extLst>
              </a:blip>
              <a:srcRect l="18560" t="20126" r="25561" b="23996"/>
              <a:stretch/>
            </p:blipFill>
            <p:spPr>
              <a:xfrm>
                <a:off x="1078270" y="5235477"/>
                <a:ext cx="765710" cy="765686"/>
              </a:xfrm>
              <a:prstGeom prst="rect">
                <a:avLst/>
              </a:prstGeom>
            </p:spPr>
          </p:pic>
          <p:pic>
            <p:nvPicPr>
              <p:cNvPr id="25" name="図 24"/>
              <p:cNvPicPr>
                <a:picLocks noChangeAspect="1"/>
              </p:cNvPicPr>
              <p:nvPr/>
            </p:nvPicPr>
            <p:blipFill rotWithShape="1">
              <a:blip r:embed="rId9">
                <a:extLst>
                  <a:ext uri="{28A0092B-C50C-407E-A947-70E740481C1C}">
                    <a14:useLocalDpi xmlns:a14="http://schemas.microsoft.com/office/drawing/2010/main"/>
                  </a:ext>
                </a:extLst>
              </a:blip>
              <a:srcRect t="18614" r="-1002" b="26216"/>
              <a:stretch/>
            </p:blipFill>
            <p:spPr>
              <a:xfrm>
                <a:off x="464884" y="4308173"/>
                <a:ext cx="1334085" cy="626152"/>
              </a:xfrm>
              <a:prstGeom prst="rect">
                <a:avLst/>
              </a:prstGeom>
            </p:spPr>
          </p:pic>
          <p:pic>
            <p:nvPicPr>
              <p:cNvPr id="28" name="図 27"/>
              <p:cNvPicPr>
                <a:picLocks noChangeAspect="1"/>
              </p:cNvPicPr>
              <p:nvPr/>
            </p:nvPicPr>
            <p:blipFill rotWithShape="1">
              <a:blip r:embed="rId10">
                <a:extLst>
                  <a:ext uri="{28A0092B-C50C-407E-A947-70E740481C1C}">
                    <a14:useLocalDpi xmlns:a14="http://schemas.microsoft.com/office/drawing/2010/main"/>
                  </a:ext>
                </a:extLst>
              </a:blip>
              <a:srcRect l="10678" t="28331" r="10020" b="22233"/>
              <a:stretch/>
            </p:blipFill>
            <p:spPr>
              <a:xfrm>
                <a:off x="1678053" y="3792801"/>
                <a:ext cx="1485298" cy="925926"/>
              </a:xfrm>
              <a:prstGeom prst="rect">
                <a:avLst/>
              </a:prstGeom>
            </p:spPr>
          </p:pic>
          <p:pic>
            <p:nvPicPr>
              <p:cNvPr id="26" name="図 25"/>
              <p:cNvPicPr>
                <a:picLocks noChangeAspect="1"/>
              </p:cNvPicPr>
              <p:nvPr/>
            </p:nvPicPr>
            <p:blipFill rotWithShape="1">
              <a:blip r:embed="rId11">
                <a:extLst>
                  <a:ext uri="{28A0092B-C50C-407E-A947-70E740481C1C}">
                    <a14:useLocalDpi xmlns:a14="http://schemas.microsoft.com/office/drawing/2010/main"/>
                  </a:ext>
                </a:extLst>
              </a:blip>
              <a:srcRect l="-2695" t="10722" r="9799" b="22629"/>
              <a:stretch/>
            </p:blipFill>
            <p:spPr>
              <a:xfrm>
                <a:off x="1870237" y="4968161"/>
                <a:ext cx="1189726" cy="853587"/>
              </a:xfrm>
              <a:prstGeom prst="rect">
                <a:avLst/>
              </a:prstGeom>
            </p:spPr>
          </p:pic>
        </p:grpSp>
        <p:sp>
          <p:nvSpPr>
            <p:cNvPr id="4" name="テキスト ボックス 3"/>
            <p:cNvSpPr txBox="1"/>
            <p:nvPr/>
          </p:nvSpPr>
          <p:spPr>
            <a:xfrm>
              <a:off x="5723277" y="3905102"/>
              <a:ext cx="753628" cy="1149032"/>
            </a:xfrm>
            <a:prstGeom prst="rect">
              <a:avLst/>
            </a:prstGeom>
            <a:noFill/>
          </p:spPr>
          <p:txBody>
            <a:bodyPr wrap="square" rtlCol="0">
              <a:spAutoFit/>
            </a:bodyPr>
            <a:lstStyle/>
            <a:p>
              <a:r>
                <a:rPr lang="ja-JP" altLang="en-US" b="1" dirty="0"/>
                <a:t>主菜</a:t>
              </a:r>
            </a:p>
          </p:txBody>
        </p:sp>
      </p:grpSp>
      <p:sp>
        <p:nvSpPr>
          <p:cNvPr id="24" name="テキスト ボックス 23"/>
          <p:cNvSpPr txBox="1"/>
          <p:nvPr/>
        </p:nvSpPr>
        <p:spPr>
          <a:xfrm>
            <a:off x="463332" y="2932912"/>
            <a:ext cx="3688728" cy="584775"/>
          </a:xfrm>
          <a:prstGeom prst="rect">
            <a:avLst/>
          </a:prstGeom>
          <a:noFill/>
        </p:spPr>
        <p:txBody>
          <a:bodyPr wrap="square" rtlCol="0">
            <a:spAutoFit/>
          </a:bodyPr>
          <a:lstStyle/>
          <a:p>
            <a:r>
              <a:rPr lang="ja-JP" altLang="en-US" sz="1600" dirty="0" smtClean="0"/>
              <a:t>   肉</a:t>
            </a:r>
            <a:r>
              <a:rPr lang="ja-JP" altLang="en-US" sz="1600" dirty="0"/>
              <a:t>・魚・卵・大豆</a:t>
            </a:r>
            <a:r>
              <a:rPr lang="ja-JP" altLang="en-US" sz="1600" dirty="0" smtClean="0"/>
              <a:t>製品から</a:t>
            </a:r>
            <a:r>
              <a:rPr lang="ja-JP" altLang="en-US" sz="1600" b="1" dirty="0" smtClean="0"/>
              <a:t>３</a:t>
            </a:r>
            <a:r>
              <a:rPr lang="ja-JP" altLang="en-US" sz="1600" b="1" dirty="0"/>
              <a:t>～</a:t>
            </a:r>
            <a:r>
              <a:rPr lang="ja-JP" altLang="en-US" sz="1600" b="1" dirty="0" smtClean="0"/>
              <a:t>４皿</a:t>
            </a:r>
            <a:endParaRPr lang="en-US" altLang="ja-JP" sz="1600" b="1" dirty="0" smtClean="0"/>
          </a:p>
          <a:p>
            <a:r>
              <a:rPr lang="ja-JP" altLang="en-US" sz="1600" dirty="0" smtClean="0"/>
              <a:t>   を</a:t>
            </a:r>
            <a:r>
              <a:rPr lang="ja-JP" altLang="en-US" sz="1600" dirty="0"/>
              <a:t>目標</a:t>
            </a:r>
            <a:r>
              <a:rPr lang="ja-JP" altLang="en-US" sz="1600" dirty="0" smtClean="0"/>
              <a:t>に</a:t>
            </a:r>
            <a:endParaRPr lang="en-US" altLang="ja-JP" sz="1600" dirty="0"/>
          </a:p>
        </p:txBody>
      </p:sp>
      <p:sp>
        <p:nvSpPr>
          <p:cNvPr id="31" name="テキスト ボックス 30"/>
          <p:cNvSpPr txBox="1"/>
          <p:nvPr/>
        </p:nvSpPr>
        <p:spPr>
          <a:xfrm>
            <a:off x="5006167" y="2488164"/>
            <a:ext cx="673015" cy="369332"/>
          </a:xfrm>
          <a:prstGeom prst="rect">
            <a:avLst/>
          </a:prstGeom>
          <a:noFill/>
        </p:spPr>
        <p:txBody>
          <a:bodyPr wrap="square" rtlCol="0">
            <a:spAutoFit/>
          </a:bodyPr>
          <a:lstStyle/>
          <a:p>
            <a:r>
              <a:rPr lang="ja-JP" altLang="en-US" b="1" dirty="0"/>
              <a:t>副菜</a:t>
            </a:r>
          </a:p>
        </p:txBody>
      </p:sp>
      <p:sp>
        <p:nvSpPr>
          <p:cNvPr id="35" name="テキスト ボックス 34"/>
          <p:cNvSpPr txBox="1"/>
          <p:nvPr/>
        </p:nvSpPr>
        <p:spPr>
          <a:xfrm>
            <a:off x="4984826" y="2900575"/>
            <a:ext cx="3531377" cy="584775"/>
          </a:xfrm>
          <a:prstGeom prst="rect">
            <a:avLst/>
          </a:prstGeom>
          <a:noFill/>
        </p:spPr>
        <p:txBody>
          <a:bodyPr wrap="square" rtlCol="0">
            <a:spAutoFit/>
          </a:bodyPr>
          <a:lstStyle/>
          <a:p>
            <a:r>
              <a:rPr lang="ja-JP" altLang="en-US" sz="1600" dirty="0"/>
              <a:t>野菜・きのこ・いも・海藻料理から</a:t>
            </a:r>
            <a:r>
              <a:rPr lang="ja-JP" altLang="en-US" sz="1600" b="1" dirty="0"/>
              <a:t>５皿</a:t>
            </a:r>
            <a:r>
              <a:rPr lang="ja-JP" altLang="en-US" sz="1600" dirty="0"/>
              <a:t>程度を目標に</a:t>
            </a:r>
            <a:endParaRPr lang="en-US" altLang="ja-JP" sz="1600" dirty="0"/>
          </a:p>
        </p:txBody>
      </p:sp>
      <p:sp>
        <p:nvSpPr>
          <p:cNvPr id="36" name="横巻き 35"/>
          <p:cNvSpPr/>
          <p:nvPr/>
        </p:nvSpPr>
        <p:spPr>
          <a:xfrm>
            <a:off x="6808939" y="313899"/>
            <a:ext cx="1939275" cy="849537"/>
          </a:xfrm>
          <a:prstGeom prst="horizontalScroll">
            <a:avLst/>
          </a:prstGeom>
          <a:ln w="28575">
            <a:solidFill>
              <a:srgbClr val="F2991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栄養に関する</a:t>
            </a:r>
            <a:endParaRPr lang="en-US" altLang="ja-JP" sz="1600" dirty="0"/>
          </a:p>
          <a:p>
            <a:pPr algn="ctr"/>
            <a:r>
              <a:rPr lang="ja-JP" altLang="en-US" sz="1600" dirty="0"/>
              <a:t>フレイル予防</a:t>
            </a:r>
          </a:p>
        </p:txBody>
      </p:sp>
      <p:sp>
        <p:nvSpPr>
          <p:cNvPr id="37" name="角丸四角形 36"/>
          <p:cNvSpPr/>
          <p:nvPr/>
        </p:nvSpPr>
        <p:spPr>
          <a:xfrm>
            <a:off x="527247" y="1557017"/>
            <a:ext cx="7988956" cy="623551"/>
          </a:xfrm>
          <a:prstGeom prst="roundRect">
            <a:avLst/>
          </a:prstGeom>
          <a:noFill/>
          <a:ln w="38100">
            <a:solidFill>
              <a:schemeClr val="accent2">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grpSp>
        <p:nvGrpSpPr>
          <p:cNvPr id="38" name="グループ化 37"/>
          <p:cNvGrpSpPr/>
          <p:nvPr/>
        </p:nvGrpSpPr>
        <p:grpSpPr>
          <a:xfrm>
            <a:off x="1640277" y="5218820"/>
            <a:ext cx="3715494" cy="1129729"/>
            <a:chOff x="642363" y="2548506"/>
            <a:chExt cx="1980189" cy="1150037"/>
          </a:xfrm>
        </p:grpSpPr>
        <p:sp>
          <p:nvSpPr>
            <p:cNvPr id="39" name="円形吹き出し 38"/>
            <p:cNvSpPr/>
            <p:nvPr/>
          </p:nvSpPr>
          <p:spPr>
            <a:xfrm>
              <a:off x="642363" y="2548506"/>
              <a:ext cx="1980189" cy="1150037"/>
            </a:xfrm>
            <a:prstGeom prst="wedgeEllipseCallout">
              <a:avLst>
                <a:gd name="adj1" fmla="val -14525"/>
                <a:gd name="adj2" fmla="val -71212"/>
              </a:avLst>
            </a:prstGeom>
            <a:solidFill>
              <a:schemeClr val="accent4">
                <a:lumMod val="40000"/>
                <a:lumOff val="60000"/>
              </a:schemeClr>
            </a:solidFill>
            <a:ln w="28575">
              <a:solidFill>
                <a:schemeClr val="accent4">
                  <a:lumMod val="40000"/>
                  <a:lumOff val="6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
          <p:nvSpPr>
            <p:cNvPr id="40" name="テキスト ボックス 39"/>
            <p:cNvSpPr txBox="1"/>
            <p:nvPr/>
          </p:nvSpPr>
          <p:spPr>
            <a:xfrm>
              <a:off x="815226" y="2845037"/>
              <a:ext cx="1693127" cy="369332"/>
            </a:xfrm>
            <a:prstGeom prst="rect">
              <a:avLst/>
            </a:prstGeom>
            <a:noFill/>
          </p:spPr>
          <p:txBody>
            <a:bodyPr wrap="square" rtlCol="0">
              <a:spAutoFit/>
            </a:bodyPr>
            <a:lstStyle/>
            <a:p>
              <a:endParaRPr lang="ja-JP" altLang="en-US" dirty="0"/>
            </a:p>
          </p:txBody>
        </p:sp>
      </p:grpSp>
      <p:sp>
        <p:nvSpPr>
          <p:cNvPr id="9" name="正方形/長方形 8"/>
          <p:cNvSpPr/>
          <p:nvPr/>
        </p:nvSpPr>
        <p:spPr>
          <a:xfrm>
            <a:off x="2175180" y="5528249"/>
            <a:ext cx="3076720" cy="646331"/>
          </a:xfrm>
          <a:prstGeom prst="rect">
            <a:avLst/>
          </a:prstGeom>
        </p:spPr>
        <p:txBody>
          <a:bodyPr wrap="square">
            <a:spAutoFit/>
          </a:bodyPr>
          <a:lstStyle/>
          <a:p>
            <a:r>
              <a:rPr lang="ja-JP" altLang="en-US" dirty="0" smtClean="0"/>
              <a:t>色々</a:t>
            </a:r>
            <a:r>
              <a:rPr lang="ja-JP" altLang="en-US" dirty="0"/>
              <a:t>な種類を組み合わせるのがオススメ</a:t>
            </a:r>
            <a:endParaRPr lang="en-US" altLang="ja-JP" dirty="0"/>
          </a:p>
        </p:txBody>
      </p:sp>
    </p:spTree>
    <p:extLst>
      <p:ext uri="{BB962C8B-B14F-4D97-AF65-F5344CB8AC3E}">
        <p14:creationId xmlns:p14="http://schemas.microsoft.com/office/powerpoint/2010/main" val="230379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85551" y="1079235"/>
            <a:ext cx="4616351" cy="224203"/>
          </a:xfrm>
        </p:spPr>
        <p:txBody>
          <a:bodyPr>
            <a:noAutofit/>
          </a:bodyPr>
          <a:lstStyle/>
          <a:p>
            <a:pPr marL="0" indent="0">
              <a:buNone/>
            </a:pPr>
            <a:r>
              <a:rPr lang="ja-JP" altLang="en-US" sz="2000" b="1" dirty="0">
                <a:solidFill>
                  <a:srgbClr val="33CC33"/>
                </a:solidFill>
                <a:latin typeface="+mj-lt"/>
              </a:rPr>
              <a:t>休日，気づくと誰とも話をしていない</a:t>
            </a:r>
            <a:endParaRPr lang="en-US" altLang="ja-JP" sz="2000" dirty="0">
              <a:solidFill>
                <a:srgbClr val="33CC33"/>
              </a:solidFill>
              <a:latin typeface="+mj-lt"/>
            </a:endParaRPr>
          </a:p>
        </p:txBody>
      </p:sp>
      <p:sp>
        <p:nvSpPr>
          <p:cNvPr id="10" name="コンテンツ プレースホルダー 2"/>
          <p:cNvSpPr txBox="1">
            <a:spLocks/>
          </p:cNvSpPr>
          <p:nvPr/>
        </p:nvSpPr>
        <p:spPr>
          <a:xfrm>
            <a:off x="819188" y="2698383"/>
            <a:ext cx="2439213" cy="632999"/>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u="sng" dirty="0">
                <a:solidFill>
                  <a:srgbClr val="FF0000"/>
                </a:solidFill>
              </a:rPr>
              <a:t>１</a:t>
            </a:r>
            <a:r>
              <a:rPr lang="ja-JP" altLang="en-US" sz="2000" b="1" u="sng" dirty="0"/>
              <a:t>日に</a:t>
            </a:r>
            <a:r>
              <a:rPr lang="ja-JP" altLang="en-US" sz="2000" b="1" u="sng" dirty="0">
                <a:solidFill>
                  <a:srgbClr val="FF0000"/>
                </a:solidFill>
              </a:rPr>
              <a:t>１</a:t>
            </a:r>
            <a:r>
              <a:rPr lang="ja-JP" altLang="en-US" sz="2000" b="1" u="sng" dirty="0"/>
              <a:t>回</a:t>
            </a:r>
            <a:r>
              <a:rPr lang="ja-JP" altLang="en-US" sz="2000" b="1" u="sng" dirty="0" smtClean="0"/>
              <a:t>は</a:t>
            </a:r>
            <a:endParaRPr lang="en-US" altLang="ja-JP" sz="2000" b="1" u="sng" dirty="0" smtClean="0"/>
          </a:p>
          <a:p>
            <a:pPr marL="0" indent="0">
              <a:buNone/>
            </a:pPr>
            <a:r>
              <a:rPr lang="ja-JP" altLang="en-US" sz="2000" dirty="0" smtClean="0"/>
              <a:t>外出しよう</a:t>
            </a:r>
            <a:endParaRPr lang="en-US" altLang="ja-JP" sz="2000" dirty="0"/>
          </a:p>
        </p:txBody>
      </p:sp>
      <p:sp>
        <p:nvSpPr>
          <p:cNvPr id="12" name="コンテンツ プレースホルダー 2"/>
          <p:cNvSpPr txBox="1">
            <a:spLocks/>
          </p:cNvSpPr>
          <p:nvPr/>
        </p:nvSpPr>
        <p:spPr>
          <a:xfrm>
            <a:off x="499868" y="3631300"/>
            <a:ext cx="2768464" cy="1831349"/>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n-ea"/>
              </a:rPr>
              <a:t>外出する目的は何でも</a:t>
            </a:r>
            <a:r>
              <a:rPr lang="en-US" altLang="ja-JP" sz="1800" b="1" dirty="0">
                <a:latin typeface="+mn-ea"/>
              </a:rPr>
              <a:t>OK</a:t>
            </a:r>
          </a:p>
          <a:p>
            <a:pPr marL="0" indent="0">
              <a:buNone/>
            </a:pPr>
            <a:r>
              <a:rPr lang="ja-JP" altLang="en-US" sz="1800" b="1" dirty="0"/>
              <a:t>○買い物・散歩・通院</a:t>
            </a:r>
            <a:endParaRPr lang="en-US" altLang="ja-JP" sz="1800" b="1" dirty="0"/>
          </a:p>
          <a:p>
            <a:pPr marL="0" indent="0">
              <a:buNone/>
            </a:pPr>
            <a:r>
              <a:rPr lang="ja-JP" altLang="en-US" sz="1800" b="1" dirty="0"/>
              <a:t>○意識して外出する機会</a:t>
            </a:r>
            <a:endParaRPr lang="en-US" altLang="ja-JP" sz="1800" b="1" dirty="0"/>
          </a:p>
          <a:p>
            <a:pPr marL="0" indent="0">
              <a:buNone/>
            </a:pPr>
            <a:r>
              <a:rPr lang="ja-JP" altLang="en-US" sz="1800" b="1" dirty="0"/>
              <a:t>　を作ろう</a:t>
            </a:r>
            <a:endParaRPr lang="en-US" altLang="ja-JP" sz="1800" b="1" dirty="0"/>
          </a:p>
          <a:p>
            <a:pPr marL="0" indent="0">
              <a:buNone/>
            </a:pPr>
            <a:endParaRPr lang="en-US" altLang="ja-JP" sz="1125" b="1" dirty="0"/>
          </a:p>
        </p:txBody>
      </p:sp>
      <p:sp>
        <p:nvSpPr>
          <p:cNvPr id="14" name="コンテンツ プレースホルダー 2"/>
          <p:cNvSpPr txBox="1">
            <a:spLocks/>
          </p:cNvSpPr>
          <p:nvPr/>
        </p:nvSpPr>
        <p:spPr>
          <a:xfrm>
            <a:off x="522899" y="5714726"/>
            <a:ext cx="2774558" cy="148962"/>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閉じこもり防止のために</a:t>
            </a:r>
            <a:endParaRPr lang="en-US" altLang="ja-JP" sz="1800" dirty="0"/>
          </a:p>
        </p:txBody>
      </p:sp>
      <p:sp>
        <p:nvSpPr>
          <p:cNvPr id="16" name="コンテンツ プレースホルダー 2"/>
          <p:cNvSpPr txBox="1">
            <a:spLocks/>
          </p:cNvSpPr>
          <p:nvPr/>
        </p:nvSpPr>
        <p:spPr>
          <a:xfrm>
            <a:off x="5566557" y="2701397"/>
            <a:ext cx="3040558" cy="562691"/>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u="sng" dirty="0"/>
              <a:t>週に</a:t>
            </a:r>
            <a:r>
              <a:rPr lang="ja-JP" altLang="en-US" sz="2000" b="1" u="sng" dirty="0">
                <a:solidFill>
                  <a:srgbClr val="FF0000"/>
                </a:solidFill>
              </a:rPr>
              <a:t>１</a:t>
            </a:r>
            <a:r>
              <a:rPr lang="ja-JP" altLang="en-US" sz="2000" b="1" u="sng" dirty="0"/>
              <a:t>回は</a:t>
            </a:r>
            <a:endParaRPr lang="en-US" altLang="ja-JP" sz="2000" b="1" u="sng" dirty="0"/>
          </a:p>
          <a:p>
            <a:pPr marL="0" indent="0">
              <a:buNone/>
            </a:pPr>
            <a:r>
              <a:rPr lang="ja-JP" altLang="en-US" sz="1600" dirty="0" smtClean="0"/>
              <a:t> </a:t>
            </a:r>
            <a:r>
              <a:rPr lang="ja-JP" altLang="en-US" sz="2000" dirty="0" smtClean="0"/>
              <a:t>友人</a:t>
            </a:r>
            <a:r>
              <a:rPr lang="ja-JP" altLang="en-US" sz="2000" dirty="0"/>
              <a:t>や知人と交流しよう</a:t>
            </a:r>
            <a:endParaRPr lang="en-US" altLang="ja-JP" sz="2000" dirty="0"/>
          </a:p>
        </p:txBody>
      </p:sp>
      <p:sp>
        <p:nvSpPr>
          <p:cNvPr id="17" name="コンテンツ プレースホルダー 2"/>
          <p:cNvSpPr txBox="1">
            <a:spLocks/>
          </p:cNvSpPr>
          <p:nvPr/>
        </p:nvSpPr>
        <p:spPr>
          <a:xfrm>
            <a:off x="5394724" y="3662294"/>
            <a:ext cx="3749954" cy="1415894"/>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t>交流する人は誰でも</a:t>
            </a:r>
            <a:r>
              <a:rPr lang="en-US" altLang="ja-JP" sz="1800" b="1" dirty="0">
                <a:latin typeface="+mn-ea"/>
              </a:rPr>
              <a:t>OK</a:t>
            </a:r>
          </a:p>
          <a:p>
            <a:pPr marL="0" indent="0">
              <a:buNone/>
            </a:pPr>
            <a:r>
              <a:rPr lang="ja-JP" altLang="en-US" sz="1800" b="1" dirty="0"/>
              <a:t>○ちょっとしたあいさつから！</a:t>
            </a:r>
            <a:endParaRPr lang="en-US" altLang="ja-JP" sz="1800" b="1" dirty="0"/>
          </a:p>
          <a:p>
            <a:pPr marL="0" indent="0">
              <a:buNone/>
            </a:pPr>
            <a:r>
              <a:rPr lang="ja-JP" altLang="en-US" sz="1800" b="1" dirty="0"/>
              <a:t>○近所の人と立ち話・友人と外食</a:t>
            </a:r>
            <a:endParaRPr lang="en-US" altLang="ja-JP" sz="1800" b="1" dirty="0"/>
          </a:p>
          <a:p>
            <a:pPr marL="0" indent="0">
              <a:buNone/>
            </a:pPr>
            <a:r>
              <a:rPr lang="ja-JP" altLang="en-US" sz="1800" b="1" dirty="0"/>
              <a:t>○まずは今のつながりを大切</a:t>
            </a:r>
            <a:r>
              <a:rPr lang="ja-JP" altLang="en-US" sz="1800" b="1" dirty="0" smtClean="0"/>
              <a:t>に</a:t>
            </a:r>
            <a:endParaRPr lang="en-US" altLang="ja-JP" sz="1800" b="1" dirty="0"/>
          </a:p>
        </p:txBody>
      </p:sp>
      <p:sp>
        <p:nvSpPr>
          <p:cNvPr id="20" name="コンテンツ プレースホルダー 2"/>
          <p:cNvSpPr txBox="1">
            <a:spLocks/>
          </p:cNvSpPr>
          <p:nvPr/>
        </p:nvSpPr>
        <p:spPr>
          <a:xfrm>
            <a:off x="5914826" y="5654315"/>
            <a:ext cx="2000353" cy="269783"/>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孤立防止のために</a:t>
            </a:r>
            <a:endParaRPr lang="en-US" altLang="ja-JP" sz="1800" dirty="0"/>
          </a:p>
        </p:txBody>
      </p:sp>
      <p:sp>
        <p:nvSpPr>
          <p:cNvPr id="4" name="下矢印 3"/>
          <p:cNvSpPr/>
          <p:nvPr/>
        </p:nvSpPr>
        <p:spPr>
          <a:xfrm>
            <a:off x="1383681" y="5297842"/>
            <a:ext cx="628886" cy="21566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rgbClr val="FFC000"/>
              </a:solidFill>
            </a:endParaRPr>
          </a:p>
        </p:txBody>
      </p:sp>
      <p:sp>
        <p:nvSpPr>
          <p:cNvPr id="27" name="コンテンツ プレースホルダー 2"/>
          <p:cNvSpPr txBox="1">
            <a:spLocks/>
          </p:cNvSpPr>
          <p:nvPr/>
        </p:nvSpPr>
        <p:spPr>
          <a:xfrm>
            <a:off x="547098" y="6474402"/>
            <a:ext cx="4494133" cy="168968"/>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800" dirty="0"/>
              <a:t>東京都介護予防・フレイル予防ポータル「外出頻度、社会交流、社会参加の目安」より抜粋</a:t>
            </a:r>
            <a:endParaRPr lang="en-US" altLang="ja-JP" sz="200" dirty="0"/>
          </a:p>
        </p:txBody>
      </p:sp>
      <p:sp>
        <p:nvSpPr>
          <p:cNvPr id="22" name="横巻き 21"/>
          <p:cNvSpPr/>
          <p:nvPr/>
        </p:nvSpPr>
        <p:spPr>
          <a:xfrm>
            <a:off x="6209909" y="665044"/>
            <a:ext cx="2018399" cy="817392"/>
          </a:xfrm>
          <a:prstGeom prst="horizontalScroll">
            <a:avLst/>
          </a:prstGeom>
          <a:ln w="28575">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社会参加に関する</a:t>
            </a:r>
            <a:endParaRPr lang="en-US" altLang="ja-JP" sz="1600" dirty="0"/>
          </a:p>
          <a:p>
            <a:pPr algn="ctr"/>
            <a:r>
              <a:rPr lang="ja-JP" altLang="en-US" sz="1600" dirty="0"/>
              <a:t>フレイル予防</a:t>
            </a:r>
          </a:p>
        </p:txBody>
      </p:sp>
      <p:sp>
        <p:nvSpPr>
          <p:cNvPr id="5" name="円形吹き出し 4"/>
          <p:cNvSpPr/>
          <p:nvPr/>
        </p:nvSpPr>
        <p:spPr>
          <a:xfrm>
            <a:off x="2391890" y="2139103"/>
            <a:ext cx="1424460" cy="508418"/>
          </a:xfrm>
          <a:prstGeom prst="wedgeEllipseCallout">
            <a:avLst>
              <a:gd name="adj1" fmla="val -40326"/>
              <a:gd name="adj2" fmla="val 65763"/>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ちょっとそこまで</a:t>
            </a:r>
          </a:p>
        </p:txBody>
      </p:sp>
      <p:pic>
        <p:nvPicPr>
          <p:cNvPr id="1028" name="Picture 4" descr="買い物のイラスト「野菜とパンを買う主婦」"/>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2591" y="5147207"/>
            <a:ext cx="1135037" cy="1135037"/>
          </a:xfrm>
          <a:prstGeom prst="rect">
            <a:avLst/>
          </a:prstGeom>
          <a:noFill/>
          <a:extLst>
            <a:ext uri="{909E8E84-426E-40DD-AFC4-6F175D3DCCD1}">
              <a14:hiddenFill xmlns:a14="http://schemas.microsoft.com/office/drawing/2010/main">
                <a:solidFill>
                  <a:srgbClr val="FFFFFF"/>
                </a:solidFill>
              </a14:hiddenFill>
            </a:ext>
          </a:extLst>
        </p:spPr>
      </p:pic>
      <p:sp>
        <p:nvSpPr>
          <p:cNvPr id="28" name="円形吹き出し 27"/>
          <p:cNvSpPr/>
          <p:nvPr/>
        </p:nvSpPr>
        <p:spPr>
          <a:xfrm>
            <a:off x="3333952" y="2687458"/>
            <a:ext cx="1869944" cy="792839"/>
          </a:xfrm>
          <a:prstGeom prst="wedgeEllipseCallout">
            <a:avLst>
              <a:gd name="adj1" fmla="val 58803"/>
              <a:gd name="adj2" fmla="val 18092"/>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latin typeface="+mn-ea"/>
              </a:rPr>
              <a:t>SNS</a:t>
            </a:r>
            <a:r>
              <a:rPr lang="ja-JP" altLang="en-US" sz="1400" dirty="0" smtClean="0">
                <a:latin typeface="+mn-ea"/>
              </a:rPr>
              <a:t>や</a:t>
            </a:r>
            <a:r>
              <a:rPr lang="ja-JP" altLang="en-US" sz="1400" dirty="0" smtClean="0"/>
              <a:t>メール</a:t>
            </a:r>
            <a:r>
              <a:rPr lang="ja-JP" altLang="en-US" sz="1400" dirty="0"/>
              <a:t>も活用！</a:t>
            </a:r>
          </a:p>
        </p:txBody>
      </p:sp>
      <p:pic>
        <p:nvPicPr>
          <p:cNvPr id="7170" name="Picture 2" descr="https://2.bp.blogspot.com/-o6sqmMpBoog/WOsv-fapEbI/AAAAAAABDuY/dXKpBczL-HQIOeoIUieCT5KpRTOKuQPVQCLcB/s800/mark_checkbox2_gre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078" y="1055553"/>
            <a:ext cx="344661" cy="283500"/>
          </a:xfrm>
          <a:prstGeom prst="rect">
            <a:avLst/>
          </a:prstGeom>
          <a:noFill/>
          <a:extLst>
            <a:ext uri="{909E8E84-426E-40DD-AFC4-6F175D3DCCD1}">
              <a14:hiddenFill xmlns:a14="http://schemas.microsoft.com/office/drawing/2010/main">
                <a:solidFill>
                  <a:srgbClr val="FFFFFF"/>
                </a:solidFill>
              </a14:hiddenFill>
            </a:ext>
          </a:extLst>
        </p:spPr>
      </p:pic>
      <p:sp>
        <p:nvSpPr>
          <p:cNvPr id="21" name="コンテンツ プレースホルダー 2"/>
          <p:cNvSpPr txBox="1">
            <a:spLocks/>
          </p:cNvSpPr>
          <p:nvPr/>
        </p:nvSpPr>
        <p:spPr>
          <a:xfrm>
            <a:off x="1230374" y="1447971"/>
            <a:ext cx="4075917" cy="342395"/>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rgbClr val="33CC33"/>
                </a:solidFill>
                <a:latin typeface="+mj-lt"/>
              </a:rPr>
              <a:t>出かけるのがおっくうになった</a:t>
            </a:r>
            <a:endParaRPr lang="en-US" altLang="ja-JP" sz="2000" dirty="0">
              <a:solidFill>
                <a:srgbClr val="33CC33"/>
              </a:solidFill>
              <a:latin typeface="+mj-lt"/>
            </a:endParaRPr>
          </a:p>
        </p:txBody>
      </p:sp>
      <p:pic>
        <p:nvPicPr>
          <p:cNvPr id="26" name="Picture 2" descr="https://2.bp.blogspot.com/-o6sqmMpBoog/WOsv-fapEbI/AAAAAAABDuY/dXKpBczL-HQIOeoIUieCT5KpRTOKuQPVQCLcB/s800/mark_checkbox2_gre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0891" y="1443671"/>
            <a:ext cx="344661" cy="283500"/>
          </a:xfrm>
          <a:prstGeom prst="rect">
            <a:avLst/>
          </a:prstGeom>
          <a:noFill/>
          <a:extLst>
            <a:ext uri="{909E8E84-426E-40DD-AFC4-6F175D3DCCD1}">
              <a14:hiddenFill xmlns:a14="http://schemas.microsoft.com/office/drawing/2010/main">
                <a:solidFill>
                  <a:srgbClr val="FFFFFF"/>
                </a:solidFill>
              </a14:hiddenFill>
            </a:ext>
          </a:extLst>
        </p:spPr>
      </p:pic>
      <p:sp>
        <p:nvSpPr>
          <p:cNvPr id="29" name="下矢印 28"/>
          <p:cNvSpPr/>
          <p:nvPr/>
        </p:nvSpPr>
        <p:spPr>
          <a:xfrm>
            <a:off x="6457950" y="5297841"/>
            <a:ext cx="628886" cy="21566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rgbClr val="FFC000"/>
              </a:solidFill>
            </a:endParaRPr>
          </a:p>
        </p:txBody>
      </p:sp>
    </p:spTree>
    <p:extLst>
      <p:ext uri="{BB962C8B-B14F-4D97-AF65-F5344CB8AC3E}">
        <p14:creationId xmlns:p14="http://schemas.microsoft.com/office/powerpoint/2010/main" val="1715040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18133" y="1335478"/>
            <a:ext cx="5056450" cy="1249127"/>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u="sng" dirty="0"/>
              <a:t>月に</a:t>
            </a:r>
            <a:r>
              <a:rPr lang="ja-JP" altLang="en-US" sz="2000" b="1" u="sng" dirty="0">
                <a:solidFill>
                  <a:srgbClr val="FF0000"/>
                </a:solidFill>
              </a:rPr>
              <a:t>１</a:t>
            </a:r>
            <a:r>
              <a:rPr lang="ja-JP" altLang="en-US" sz="2000" b="1" u="sng" dirty="0"/>
              <a:t>回は</a:t>
            </a:r>
            <a:r>
              <a:rPr lang="ja-JP" altLang="en-US" sz="2000" dirty="0"/>
              <a:t>　</a:t>
            </a:r>
            <a:endParaRPr lang="en-US" altLang="ja-JP" sz="2000" dirty="0"/>
          </a:p>
          <a:p>
            <a:pPr marL="0" indent="0">
              <a:buNone/>
            </a:pPr>
            <a:r>
              <a:rPr lang="ja-JP" altLang="en-US" sz="2000" dirty="0"/>
              <a:t>楽しさ・</a:t>
            </a:r>
            <a:r>
              <a:rPr lang="ja-JP" altLang="en-US" sz="2000" dirty="0" smtClean="0"/>
              <a:t>やりがいのある</a:t>
            </a:r>
            <a:r>
              <a:rPr lang="ja-JP" altLang="en-US" sz="2000" dirty="0"/>
              <a:t>活動に参加しよう</a:t>
            </a:r>
            <a:endParaRPr lang="en-US" altLang="ja-JP" sz="2000" dirty="0"/>
          </a:p>
        </p:txBody>
      </p:sp>
      <p:sp>
        <p:nvSpPr>
          <p:cNvPr id="5" name="コンテンツ プレースホルダー 2"/>
          <p:cNvSpPr txBox="1">
            <a:spLocks/>
          </p:cNvSpPr>
          <p:nvPr/>
        </p:nvSpPr>
        <p:spPr>
          <a:xfrm>
            <a:off x="718132" y="2255855"/>
            <a:ext cx="6570941" cy="2062878"/>
          </a:xfrm>
          <a:prstGeom prst="rect">
            <a:avLst/>
          </a:prstGeom>
        </p:spPr>
        <p:txBody>
          <a:bodyPr vert="horz" lIns="51435" tIns="25718" rIns="51435" bIns="2571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60000"/>
              </a:lnSpc>
              <a:buNone/>
            </a:pPr>
            <a:r>
              <a:rPr lang="ja-JP" altLang="en-US" sz="1900" b="1" dirty="0"/>
              <a:t>学ぶ・働く・集う・趣味・地域貢献など何でも</a:t>
            </a:r>
            <a:r>
              <a:rPr lang="en-US" altLang="ja-JP" sz="1900" b="1" dirty="0">
                <a:latin typeface="+mn-ea"/>
              </a:rPr>
              <a:t>OK</a:t>
            </a:r>
          </a:p>
          <a:p>
            <a:pPr marL="0" indent="0">
              <a:lnSpc>
                <a:spcPct val="120000"/>
              </a:lnSpc>
              <a:buNone/>
            </a:pPr>
            <a:r>
              <a:rPr lang="ja-JP" altLang="en-US" sz="1900" b="1" dirty="0" smtClean="0"/>
              <a:t>○</a:t>
            </a:r>
            <a:r>
              <a:rPr lang="ja-JP" altLang="en-US" sz="1900" b="1" dirty="0"/>
              <a:t>地域の清掃・祭りの運営に参加</a:t>
            </a:r>
            <a:endParaRPr lang="en-US" altLang="ja-JP" sz="1900" b="1" dirty="0"/>
          </a:p>
          <a:p>
            <a:pPr marL="0" indent="0">
              <a:lnSpc>
                <a:spcPct val="120000"/>
              </a:lnSpc>
              <a:buNone/>
            </a:pPr>
            <a:r>
              <a:rPr lang="ja-JP" altLang="en-US" sz="1900" b="1" dirty="0"/>
              <a:t>○習い事やサークルに参加</a:t>
            </a:r>
            <a:endParaRPr lang="en-US" altLang="ja-JP" sz="1900" b="1" dirty="0"/>
          </a:p>
          <a:p>
            <a:pPr marL="0" indent="0">
              <a:lnSpc>
                <a:spcPct val="120000"/>
              </a:lnSpc>
              <a:buNone/>
            </a:pPr>
            <a:r>
              <a:rPr lang="ja-JP" altLang="en-US" sz="1900" b="1" dirty="0"/>
              <a:t>○やりがいや楽しさを感じられる活動</a:t>
            </a:r>
            <a:r>
              <a:rPr lang="ja-JP" altLang="en-US" sz="1900" b="1" dirty="0" smtClean="0"/>
              <a:t>が</a:t>
            </a:r>
            <a:endParaRPr lang="en-US" altLang="ja-JP" sz="1900" b="1" dirty="0" smtClean="0"/>
          </a:p>
          <a:p>
            <a:pPr marL="0" indent="0">
              <a:lnSpc>
                <a:spcPct val="120000"/>
              </a:lnSpc>
              <a:buNone/>
            </a:pPr>
            <a:r>
              <a:rPr lang="ja-JP" altLang="en-US" sz="1900" b="1" dirty="0"/>
              <a:t>　</a:t>
            </a:r>
            <a:r>
              <a:rPr lang="ja-JP" altLang="en-US" sz="1900" b="1" dirty="0" smtClean="0"/>
              <a:t>オススメ</a:t>
            </a:r>
            <a:r>
              <a:rPr lang="ja-JP" altLang="en-US" sz="1900" b="1" dirty="0"/>
              <a:t>！</a:t>
            </a:r>
            <a:endParaRPr lang="en-US" altLang="ja-JP" sz="1900" b="1" dirty="0"/>
          </a:p>
          <a:p>
            <a:pPr marL="0" indent="0">
              <a:buNone/>
            </a:pPr>
            <a:endParaRPr lang="en-US" altLang="ja-JP" sz="1125" b="1" dirty="0"/>
          </a:p>
        </p:txBody>
      </p:sp>
      <p:sp>
        <p:nvSpPr>
          <p:cNvPr id="6" name="下矢印 5"/>
          <p:cNvSpPr/>
          <p:nvPr/>
        </p:nvSpPr>
        <p:spPr>
          <a:xfrm>
            <a:off x="2265706" y="4222603"/>
            <a:ext cx="340379" cy="1815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accent2"/>
              </a:solidFill>
            </a:endParaRPr>
          </a:p>
        </p:txBody>
      </p:sp>
      <p:sp>
        <p:nvSpPr>
          <p:cNvPr id="7" name="コンテンツ プレースホルダー 2"/>
          <p:cNvSpPr txBox="1">
            <a:spLocks/>
          </p:cNvSpPr>
          <p:nvPr/>
        </p:nvSpPr>
        <p:spPr>
          <a:xfrm>
            <a:off x="1562241" y="4542479"/>
            <a:ext cx="2478783" cy="318848"/>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健康維持のために</a:t>
            </a:r>
            <a:endParaRPr lang="en-US" altLang="ja-JP" sz="1800" dirty="0"/>
          </a:p>
        </p:txBody>
      </p:sp>
      <p:sp>
        <p:nvSpPr>
          <p:cNvPr id="8" name="コンテンツ プレースホルダー 2"/>
          <p:cNvSpPr txBox="1">
            <a:spLocks/>
          </p:cNvSpPr>
          <p:nvPr/>
        </p:nvSpPr>
        <p:spPr>
          <a:xfrm>
            <a:off x="6080929" y="2915522"/>
            <a:ext cx="2434421" cy="1026956"/>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年齢を重ねるごとに</a:t>
            </a:r>
            <a:endParaRPr lang="en-US" altLang="ja-JP" sz="1600" dirty="0"/>
          </a:p>
          <a:p>
            <a:pPr marL="0" indent="0">
              <a:buNone/>
            </a:pPr>
            <a:r>
              <a:rPr lang="ja-JP" altLang="en-US" sz="1600" dirty="0"/>
              <a:t>おっくうに</a:t>
            </a:r>
            <a:r>
              <a:rPr lang="ja-JP" altLang="en-US" sz="1600" dirty="0" smtClean="0"/>
              <a:t>なりがち</a:t>
            </a:r>
            <a:endParaRPr lang="en-US" altLang="ja-JP" sz="1600" dirty="0"/>
          </a:p>
          <a:p>
            <a:pPr marL="0" indent="0">
              <a:buNone/>
            </a:pPr>
            <a:r>
              <a:rPr lang="ja-JP" altLang="en-US" sz="1600" b="1" u="sng" dirty="0">
                <a:solidFill>
                  <a:srgbClr val="FF0000"/>
                </a:solidFill>
              </a:rPr>
              <a:t>今からの準備</a:t>
            </a:r>
            <a:r>
              <a:rPr lang="ja-JP" altLang="en-US" sz="1600" dirty="0"/>
              <a:t>が</a:t>
            </a:r>
            <a:r>
              <a:rPr lang="ja-JP" altLang="en-US" sz="1600" dirty="0" smtClean="0"/>
              <a:t>必要</a:t>
            </a:r>
            <a:r>
              <a:rPr lang="en-US" altLang="ja-JP" sz="1600" dirty="0" smtClean="0"/>
              <a:t>!</a:t>
            </a:r>
          </a:p>
          <a:p>
            <a:pPr marL="0" indent="0">
              <a:buNone/>
            </a:pPr>
            <a:endParaRPr lang="en-US" altLang="ja-JP" sz="600" dirty="0"/>
          </a:p>
        </p:txBody>
      </p:sp>
      <p:sp>
        <p:nvSpPr>
          <p:cNvPr id="12" name="雲形吹き出し 11"/>
          <p:cNvSpPr/>
          <p:nvPr/>
        </p:nvSpPr>
        <p:spPr>
          <a:xfrm>
            <a:off x="5646623" y="2485274"/>
            <a:ext cx="3239540" cy="1826928"/>
          </a:xfrm>
          <a:prstGeom prst="cloudCallout">
            <a:avLst>
              <a:gd name="adj1" fmla="val -51412"/>
              <a:gd name="adj2" fmla="val 38923"/>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2054" name="Picture 6" descr="山登りをする夫婦・カップルのイラスト"/>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2676" y="4039523"/>
            <a:ext cx="1356554" cy="10762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830770" y="4957375"/>
            <a:ext cx="7083811" cy="1552149"/>
            <a:chOff x="4391121" y="4547084"/>
            <a:chExt cx="11276187" cy="1922050"/>
          </a:xfrm>
        </p:grpSpPr>
        <p:sp>
          <p:nvSpPr>
            <p:cNvPr id="13" name="コンテンツ プレースホルダー 2"/>
            <p:cNvSpPr txBox="1">
              <a:spLocks/>
            </p:cNvSpPr>
            <p:nvPr/>
          </p:nvSpPr>
          <p:spPr>
            <a:xfrm>
              <a:off x="9352039" y="5084192"/>
              <a:ext cx="6315269" cy="1384942"/>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a:t>
              </a:r>
              <a:r>
                <a:rPr lang="ja-JP" altLang="en-US" sz="1600" b="1" dirty="0"/>
                <a:t>キーワード★</a:t>
              </a:r>
              <a:endParaRPr lang="en-US" altLang="ja-JP" sz="1600" b="1" dirty="0"/>
            </a:p>
            <a:p>
              <a:pPr marL="0" indent="0">
                <a:buNone/>
              </a:pPr>
              <a:r>
                <a:rPr lang="ja-JP" altLang="en-US" sz="1600" b="1" dirty="0">
                  <a:solidFill>
                    <a:srgbClr val="FF5050"/>
                  </a:solidFill>
                </a:rPr>
                <a:t>「きょうよう」</a:t>
              </a:r>
              <a:r>
                <a:rPr lang="ja-JP" altLang="en-US" sz="1600" dirty="0"/>
                <a:t>＝今日用事がある</a:t>
              </a:r>
              <a:endParaRPr lang="en-US" altLang="ja-JP" sz="1600" dirty="0"/>
            </a:p>
            <a:p>
              <a:pPr marL="0" indent="0">
                <a:buNone/>
              </a:pPr>
              <a:r>
                <a:rPr lang="ja-JP" altLang="en-US" sz="1600" b="1" dirty="0">
                  <a:solidFill>
                    <a:srgbClr val="FF5050"/>
                  </a:solidFill>
                </a:rPr>
                <a:t>「きょういく」</a:t>
              </a:r>
              <a:r>
                <a:rPr lang="ja-JP" altLang="en-US" sz="1600" dirty="0"/>
                <a:t>＝今日行くところがある</a:t>
              </a:r>
              <a:endParaRPr lang="en-US" altLang="ja-JP" sz="1600" dirty="0"/>
            </a:p>
          </p:txBody>
        </p:sp>
        <p:sp>
          <p:nvSpPr>
            <p:cNvPr id="14" name="コンテンツ プレースホルダー 4"/>
            <p:cNvSpPr txBox="1">
              <a:spLocks/>
            </p:cNvSpPr>
            <p:nvPr/>
          </p:nvSpPr>
          <p:spPr>
            <a:xfrm>
              <a:off x="4391121" y="4547084"/>
              <a:ext cx="6406766" cy="1872706"/>
            </a:xfrm>
            <a:prstGeom prst="rect">
              <a:avLst/>
            </a:prstGeom>
            <a:ln>
              <a:noFill/>
            </a:ln>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None/>
              </a:pPr>
              <a:endParaRPr lang="ja-JP" altLang="en-US" sz="1350" dirty="0"/>
            </a:p>
          </p:txBody>
        </p:sp>
      </p:grpSp>
      <p:sp>
        <p:nvSpPr>
          <p:cNvPr id="17" name="横巻き 16"/>
          <p:cNvSpPr/>
          <p:nvPr/>
        </p:nvSpPr>
        <p:spPr>
          <a:xfrm>
            <a:off x="6209909" y="665044"/>
            <a:ext cx="2018399" cy="817392"/>
          </a:xfrm>
          <a:prstGeom prst="horizontalScroll">
            <a:avLst/>
          </a:prstGeom>
          <a:ln w="28575">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社会参加に関する</a:t>
            </a:r>
            <a:endParaRPr lang="en-US" altLang="ja-JP" sz="1600" dirty="0"/>
          </a:p>
          <a:p>
            <a:pPr algn="ctr"/>
            <a:r>
              <a:rPr lang="ja-JP" altLang="en-US" sz="1600" dirty="0"/>
              <a:t>フレイル予防</a:t>
            </a:r>
          </a:p>
        </p:txBody>
      </p:sp>
      <p:sp>
        <p:nvSpPr>
          <p:cNvPr id="18" name="角丸四角形 17"/>
          <p:cNvSpPr/>
          <p:nvPr/>
        </p:nvSpPr>
        <p:spPr>
          <a:xfrm>
            <a:off x="3585412" y="5223572"/>
            <a:ext cx="4287636" cy="1309446"/>
          </a:xfrm>
          <a:prstGeom prst="roundRect">
            <a:avLst/>
          </a:prstGeom>
          <a:noFill/>
          <a:ln w="38100">
            <a:solidFill>
              <a:schemeClr val="accent2"/>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Tree>
    <p:extLst>
      <p:ext uri="{BB962C8B-B14F-4D97-AF65-F5344CB8AC3E}">
        <p14:creationId xmlns:p14="http://schemas.microsoft.com/office/powerpoint/2010/main" val="106284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9730" y="1593559"/>
            <a:ext cx="6102062" cy="472487"/>
          </a:xfrm>
        </p:spPr>
        <p:txBody>
          <a:bodyPr>
            <a:noAutofit/>
          </a:bodyPr>
          <a:lstStyle/>
          <a:p>
            <a:pPr algn="ctr">
              <a:lnSpc>
                <a:spcPct val="150000"/>
              </a:lnSpc>
            </a:pPr>
            <a:r>
              <a:rPr lang="ja-JP" altLang="en-US" sz="2000" b="1" dirty="0">
                <a:solidFill>
                  <a:srgbClr val="FF0000"/>
                </a:solidFill>
                <a:latin typeface="+mn-ea"/>
                <a:ea typeface="+mn-ea"/>
              </a:rPr>
              <a:t>だ</a:t>
            </a:r>
            <a:r>
              <a:rPr lang="ja-JP" altLang="en-US" sz="2000" b="1" dirty="0" smtClean="0">
                <a:solidFill>
                  <a:srgbClr val="FF0000"/>
                </a:solidFill>
                <a:latin typeface="+mn-ea"/>
                <a:ea typeface="+mn-ea"/>
              </a:rPr>
              <a:t>液</a:t>
            </a:r>
            <a:r>
              <a:rPr lang="ja-JP" altLang="en-US" sz="2000" b="1" dirty="0" err="1" smtClean="0">
                <a:solidFill>
                  <a:srgbClr val="FF0000"/>
                </a:solidFill>
                <a:latin typeface="+mn-ea"/>
                <a:ea typeface="+mn-ea"/>
              </a:rPr>
              <a:t>せんを</a:t>
            </a:r>
            <a:r>
              <a:rPr lang="ja-JP" altLang="en-US" sz="2000" b="1" dirty="0" smtClean="0">
                <a:solidFill>
                  <a:srgbClr val="FF0000"/>
                </a:solidFill>
                <a:latin typeface="+mn-ea"/>
                <a:ea typeface="+mn-ea"/>
              </a:rPr>
              <a:t>マッサージして</a:t>
            </a:r>
            <a:r>
              <a:rPr lang="ja-JP" altLang="en-US" sz="2000" b="1" dirty="0">
                <a:latin typeface="+mn-ea"/>
                <a:ea typeface="+mn-ea"/>
              </a:rPr>
              <a:t>だ液をだしましょう！</a:t>
            </a:r>
          </a:p>
        </p:txBody>
      </p:sp>
      <p:sp>
        <p:nvSpPr>
          <p:cNvPr id="3" name="コンテンツ プレースホルダー 2"/>
          <p:cNvSpPr>
            <a:spLocks noGrp="1"/>
          </p:cNvSpPr>
          <p:nvPr>
            <p:ph idx="1"/>
          </p:nvPr>
        </p:nvSpPr>
        <p:spPr>
          <a:xfrm>
            <a:off x="2671017" y="4531107"/>
            <a:ext cx="1882204" cy="1586010"/>
          </a:xfrm>
        </p:spPr>
        <p:txBody>
          <a:bodyPr>
            <a:noAutofit/>
          </a:bodyPr>
          <a:lstStyle/>
          <a:p>
            <a:pPr marL="0" indent="0">
              <a:lnSpc>
                <a:spcPct val="150000"/>
              </a:lnSpc>
              <a:buNone/>
            </a:pPr>
            <a:r>
              <a:rPr lang="ja-JP" altLang="en-US" sz="1600" dirty="0"/>
              <a:t>顎の下の内側の柔らかいところを，</a:t>
            </a:r>
            <a:r>
              <a:rPr lang="ja-JP" altLang="en-US" sz="1600" b="1" dirty="0"/>
              <a:t>耳の下</a:t>
            </a:r>
            <a:r>
              <a:rPr lang="ja-JP" altLang="en-US" sz="1600" b="1" dirty="0" smtClean="0"/>
              <a:t>からあごの</a:t>
            </a:r>
            <a:r>
              <a:rPr lang="ja-JP" altLang="en-US" sz="1600" b="1" dirty="0"/>
              <a:t>先</a:t>
            </a:r>
            <a:r>
              <a:rPr lang="ja-JP" altLang="en-US" sz="1600" dirty="0"/>
              <a:t>あたりまで，５～１０回押します。　</a:t>
            </a:r>
            <a:endParaRPr lang="en-US" altLang="ja-JP" sz="1600" dirty="0"/>
          </a:p>
          <a:p>
            <a:pPr marL="0" indent="0">
              <a:buNone/>
            </a:pPr>
            <a:r>
              <a:rPr lang="ja-JP" altLang="en-US" sz="1600" dirty="0"/>
              <a:t>　　</a:t>
            </a:r>
          </a:p>
        </p:txBody>
      </p:sp>
      <p:sp>
        <p:nvSpPr>
          <p:cNvPr id="7" name="横巻き 6"/>
          <p:cNvSpPr/>
          <p:nvPr/>
        </p:nvSpPr>
        <p:spPr>
          <a:xfrm>
            <a:off x="6123709" y="471055"/>
            <a:ext cx="2230582" cy="635399"/>
          </a:xfrm>
          <a:prstGeom prst="horizontalScroll">
            <a:avLst/>
          </a:prstGeom>
          <a:ln w="285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お口のフレイル予防</a:t>
            </a:r>
          </a:p>
        </p:txBody>
      </p:sp>
      <p:pic>
        <p:nvPicPr>
          <p:cNvPr id="1026" name="Picture 2" descr="あご持ち上げ体操のイラスト（嚥下訓練）"/>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6355" y="2730237"/>
            <a:ext cx="1731792" cy="1822939"/>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p:cNvSpPr txBox="1">
            <a:spLocks/>
          </p:cNvSpPr>
          <p:nvPr/>
        </p:nvSpPr>
        <p:spPr>
          <a:xfrm>
            <a:off x="293816" y="4509990"/>
            <a:ext cx="1798220" cy="1586010"/>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600" b="1" dirty="0"/>
              <a:t>耳たぶのやや前方，上の奥歯あたりのほほ</a:t>
            </a:r>
            <a:r>
              <a:rPr lang="ja-JP" altLang="en-US" sz="1600" dirty="0"/>
              <a:t>に指をあて，やさしく５～１０回押します。　</a:t>
            </a:r>
            <a:endParaRPr lang="en-US" altLang="ja-JP" sz="1600" dirty="0"/>
          </a:p>
        </p:txBody>
      </p:sp>
      <p:grpSp>
        <p:nvGrpSpPr>
          <p:cNvPr id="8" name="グループ化 7"/>
          <p:cNvGrpSpPr/>
          <p:nvPr/>
        </p:nvGrpSpPr>
        <p:grpSpPr>
          <a:xfrm>
            <a:off x="304214" y="2688284"/>
            <a:ext cx="1454484" cy="1747864"/>
            <a:chOff x="971612" y="2691938"/>
            <a:chExt cx="2189100" cy="2663032"/>
          </a:xfrm>
        </p:grpSpPr>
        <p:pic>
          <p:nvPicPr>
            <p:cNvPr id="1028" name="Picture 4" descr="頬のマッサージのイラスト（男性）"/>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0287" y="2691938"/>
              <a:ext cx="2130425" cy="2663032"/>
            </a:xfrm>
            <a:prstGeom prst="rect">
              <a:avLst/>
            </a:prstGeom>
            <a:noFill/>
            <a:extLst>
              <a:ext uri="{909E8E84-426E-40DD-AFC4-6F175D3DCCD1}">
                <a14:hiddenFill xmlns:a14="http://schemas.microsoft.com/office/drawing/2010/main">
                  <a:solidFill>
                    <a:srgbClr val="FFFFFF"/>
                  </a:solidFill>
                </a14:hiddenFill>
              </a:ext>
            </a:extLst>
          </p:spPr>
        </p:pic>
        <p:sp>
          <p:nvSpPr>
            <p:cNvPr id="11" name="右カーブ矢印 10"/>
            <p:cNvSpPr/>
            <p:nvPr/>
          </p:nvSpPr>
          <p:spPr>
            <a:xfrm rot="3956935">
              <a:off x="2515839" y="3450892"/>
              <a:ext cx="409987" cy="533569"/>
            </a:xfrm>
            <a:prstGeom prst="curvedRightArrow">
              <a:avLst>
                <a:gd name="adj1" fmla="val 25000"/>
                <a:gd name="adj2" fmla="val 83125"/>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tx1"/>
                </a:solidFill>
              </a:endParaRPr>
            </a:p>
          </p:txBody>
        </p:sp>
        <p:sp>
          <p:nvSpPr>
            <p:cNvPr id="12" name="下カーブ矢印 11"/>
            <p:cNvSpPr/>
            <p:nvPr/>
          </p:nvSpPr>
          <p:spPr>
            <a:xfrm rot="2373030">
              <a:off x="971612" y="3495574"/>
              <a:ext cx="608975" cy="40702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tx1"/>
                </a:solidFill>
              </a:endParaRPr>
            </a:p>
          </p:txBody>
        </p:sp>
      </p:grpSp>
      <p:sp>
        <p:nvSpPr>
          <p:cNvPr id="15" name="コンテンツ プレースホルダー 2"/>
          <p:cNvSpPr txBox="1">
            <a:spLocks/>
          </p:cNvSpPr>
          <p:nvPr/>
        </p:nvSpPr>
        <p:spPr>
          <a:xfrm>
            <a:off x="5292725" y="4588602"/>
            <a:ext cx="2224319" cy="1702320"/>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600" dirty="0"/>
              <a:t>両手の親指をそろえて</a:t>
            </a:r>
            <a:r>
              <a:rPr lang="ja-JP" altLang="en-US" sz="1600" dirty="0" smtClean="0"/>
              <a:t>，</a:t>
            </a:r>
            <a:r>
              <a:rPr lang="ja-JP" altLang="en-US" sz="1600" b="1" dirty="0" smtClean="0"/>
              <a:t>あごの真下</a:t>
            </a:r>
            <a:r>
              <a:rPr lang="ja-JP" altLang="en-US" sz="1600" dirty="0"/>
              <a:t>をグーっと１０回押し上げます。</a:t>
            </a:r>
          </a:p>
        </p:txBody>
      </p:sp>
      <p:pic>
        <p:nvPicPr>
          <p:cNvPr id="1030" name="Picture 6" descr="https://kanagawa-himawari-clinic.jp/wp/wp-content/uploads/2020/10/%E5%94%BE%E6%B6%B2%E8%85%BA%E3%83%9E%E3%83%83%E3%82%B5%E3%83%BC%E3%82%B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460594" y="2714979"/>
            <a:ext cx="1390731" cy="17323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793722" y="559916"/>
            <a:ext cx="4692678" cy="363356"/>
            <a:chOff x="198724" y="288892"/>
            <a:chExt cx="8342539" cy="645967"/>
          </a:xfrm>
        </p:grpSpPr>
        <p:pic>
          <p:nvPicPr>
            <p:cNvPr id="10242" name="Picture 2" descr="https://3.bp.blogspot.com/-ptJC6BFXP_w/WOsv-_L85KI/AAAAAAABDug/CpyQafS4xR0v5u1yDheV9ih_oUdRE8DhQCLcB/s800/mark_checkbox3_blu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724" y="364762"/>
              <a:ext cx="612731" cy="504000"/>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p:nvSpPr>
          <p:spPr>
            <a:xfrm>
              <a:off x="734795" y="288892"/>
              <a:ext cx="7806468" cy="645967"/>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000" b="1" dirty="0">
                  <a:solidFill>
                    <a:srgbClr val="0070C0"/>
                  </a:solidFill>
                  <a:latin typeface="+mn-ea"/>
                  <a:ea typeface="+mn-ea"/>
                </a:rPr>
                <a:t>食べ物を飲み込みにくいときがある</a:t>
              </a:r>
              <a:endParaRPr lang="en-US" altLang="ja-JP" sz="800" b="1" dirty="0">
                <a:solidFill>
                  <a:srgbClr val="0070C0"/>
                </a:solidFill>
                <a:latin typeface="+mn-ea"/>
                <a:ea typeface="+mn-ea"/>
              </a:endParaRPr>
            </a:p>
          </p:txBody>
        </p:sp>
      </p:grpSp>
      <p:grpSp>
        <p:nvGrpSpPr>
          <p:cNvPr id="6" name="グループ化 5"/>
          <p:cNvGrpSpPr/>
          <p:nvPr/>
        </p:nvGrpSpPr>
        <p:grpSpPr>
          <a:xfrm>
            <a:off x="793722" y="990285"/>
            <a:ext cx="4270820" cy="363356"/>
            <a:chOff x="198724" y="882873"/>
            <a:chExt cx="7592566" cy="645967"/>
          </a:xfrm>
        </p:grpSpPr>
        <p:sp>
          <p:nvSpPr>
            <p:cNvPr id="16" name="タイトル 1"/>
            <p:cNvSpPr txBox="1">
              <a:spLocks/>
            </p:cNvSpPr>
            <p:nvPr/>
          </p:nvSpPr>
          <p:spPr>
            <a:xfrm>
              <a:off x="734793" y="882873"/>
              <a:ext cx="7056497" cy="645967"/>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000" b="1" dirty="0">
                  <a:solidFill>
                    <a:srgbClr val="0070C0"/>
                  </a:solidFill>
                  <a:latin typeface="+mn-ea"/>
                  <a:ea typeface="+mn-ea"/>
                </a:rPr>
                <a:t>お茶や汁物でむせることがある</a:t>
              </a:r>
              <a:endParaRPr lang="en-US" altLang="ja-JP" sz="2000" b="1" dirty="0">
                <a:solidFill>
                  <a:srgbClr val="0070C0"/>
                </a:solidFill>
                <a:latin typeface="+mn-ea"/>
                <a:ea typeface="+mn-ea"/>
              </a:endParaRPr>
            </a:p>
          </p:txBody>
        </p:sp>
        <p:pic>
          <p:nvPicPr>
            <p:cNvPr id="17" name="Picture 2" descr="https://3.bp.blogspot.com/-ptJC6BFXP_w/WOsv-_L85KI/AAAAAAABDug/CpyQafS4xR0v5u1yDheV9ih_oUdRE8DhQCLcB/s800/mark_checkbox3_blu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724" y="970590"/>
              <a:ext cx="612731"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円形吹き出し 19"/>
          <p:cNvSpPr/>
          <p:nvPr/>
        </p:nvSpPr>
        <p:spPr>
          <a:xfrm>
            <a:off x="6321885" y="2792477"/>
            <a:ext cx="2743199" cy="660428"/>
          </a:xfrm>
          <a:prstGeom prst="wedgeEllipseCallout">
            <a:avLst>
              <a:gd name="adj1" fmla="val -52640"/>
              <a:gd name="adj2" fmla="val 43119"/>
            </a:avLst>
          </a:prstGeom>
          <a:ln w="28575">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痛みの出ない程度に行いましょう</a:t>
            </a:r>
          </a:p>
        </p:txBody>
      </p:sp>
      <p:sp>
        <p:nvSpPr>
          <p:cNvPr id="21" name="角丸四角形 20"/>
          <p:cNvSpPr/>
          <p:nvPr/>
        </p:nvSpPr>
        <p:spPr>
          <a:xfrm>
            <a:off x="1132616" y="1516974"/>
            <a:ext cx="6219175" cy="623551"/>
          </a:xfrm>
          <a:prstGeom prst="roundRect">
            <a:avLst/>
          </a:prstGeom>
          <a:noFill/>
          <a:ln w="38100">
            <a:solidFill>
              <a:schemeClr val="accent2">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
        <p:nvSpPr>
          <p:cNvPr id="13" name="テキスト ボックス 12"/>
          <p:cNvSpPr txBox="1"/>
          <p:nvPr/>
        </p:nvSpPr>
        <p:spPr>
          <a:xfrm>
            <a:off x="101325" y="2350061"/>
            <a:ext cx="1441420" cy="307777"/>
          </a:xfrm>
          <a:prstGeom prst="rect">
            <a:avLst/>
          </a:prstGeom>
          <a:noFill/>
        </p:spPr>
        <p:txBody>
          <a:bodyPr wrap="none" rtlCol="0">
            <a:spAutoFit/>
          </a:bodyPr>
          <a:lstStyle/>
          <a:p>
            <a:r>
              <a:rPr kumimoji="1" lang="ja-JP" altLang="en-US" sz="1400" u="sng" dirty="0" smtClean="0"/>
              <a:t>耳下（じか）腺</a:t>
            </a:r>
            <a:endParaRPr kumimoji="1" lang="ja-JP" altLang="en-US" sz="1400" u="sng" dirty="0"/>
          </a:p>
        </p:txBody>
      </p:sp>
      <p:cxnSp>
        <p:nvCxnSpPr>
          <p:cNvPr id="24" name="直線コネクタ 23"/>
          <p:cNvCxnSpPr/>
          <p:nvPr/>
        </p:nvCxnSpPr>
        <p:spPr>
          <a:xfrm>
            <a:off x="343199" y="2593622"/>
            <a:ext cx="0" cy="330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43199" y="2923836"/>
            <a:ext cx="335674" cy="470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039175" y="2375983"/>
            <a:ext cx="1620957" cy="307777"/>
          </a:xfrm>
          <a:prstGeom prst="rect">
            <a:avLst/>
          </a:prstGeom>
          <a:noFill/>
        </p:spPr>
        <p:txBody>
          <a:bodyPr wrap="none" rtlCol="0">
            <a:spAutoFit/>
          </a:bodyPr>
          <a:lstStyle/>
          <a:p>
            <a:r>
              <a:rPr kumimoji="1" lang="ja-JP" altLang="en-US" sz="1400" u="sng" dirty="0" smtClean="0"/>
              <a:t>顎下（がっか）腺</a:t>
            </a:r>
            <a:endParaRPr kumimoji="1" lang="ja-JP" altLang="en-US" sz="1400" u="sng" dirty="0"/>
          </a:p>
        </p:txBody>
      </p:sp>
      <p:cxnSp>
        <p:nvCxnSpPr>
          <p:cNvPr id="34" name="直線コネクタ 33"/>
          <p:cNvCxnSpPr/>
          <p:nvPr/>
        </p:nvCxnSpPr>
        <p:spPr>
          <a:xfrm>
            <a:off x="2335343" y="2600936"/>
            <a:ext cx="0" cy="737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324211" y="3338395"/>
            <a:ext cx="321869" cy="169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150623" y="2387034"/>
            <a:ext cx="1620957" cy="307777"/>
          </a:xfrm>
          <a:prstGeom prst="rect">
            <a:avLst/>
          </a:prstGeom>
          <a:noFill/>
        </p:spPr>
        <p:txBody>
          <a:bodyPr wrap="none" rtlCol="0">
            <a:spAutoFit/>
          </a:bodyPr>
          <a:lstStyle/>
          <a:p>
            <a:r>
              <a:rPr kumimoji="1" lang="ja-JP" altLang="en-US" sz="1400" u="sng" dirty="0"/>
              <a:t>舌</a:t>
            </a:r>
            <a:r>
              <a:rPr kumimoji="1" lang="ja-JP" altLang="en-US" sz="1400" u="sng" dirty="0" smtClean="0"/>
              <a:t>下（ぜっか）腺</a:t>
            </a:r>
            <a:endParaRPr kumimoji="1" lang="ja-JP" altLang="en-US" sz="1400" u="sng" dirty="0"/>
          </a:p>
        </p:txBody>
      </p:sp>
      <p:cxnSp>
        <p:nvCxnSpPr>
          <p:cNvPr id="44" name="直線コネクタ 43"/>
          <p:cNvCxnSpPr/>
          <p:nvPr/>
        </p:nvCxnSpPr>
        <p:spPr>
          <a:xfrm>
            <a:off x="4474816" y="2635725"/>
            <a:ext cx="0" cy="737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463684" y="3373184"/>
            <a:ext cx="600859" cy="310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267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59712" y="1995772"/>
            <a:ext cx="3358010" cy="529936"/>
          </a:xfrm>
        </p:spPr>
        <p:txBody>
          <a:bodyPr>
            <a:normAutofit/>
          </a:bodyPr>
          <a:lstStyle/>
          <a:p>
            <a:pPr algn="ctr">
              <a:lnSpc>
                <a:spcPct val="100000"/>
              </a:lnSpc>
            </a:pPr>
            <a:r>
              <a:rPr lang="ja-JP" altLang="en-US" sz="2000" b="1" dirty="0">
                <a:solidFill>
                  <a:srgbClr val="FF0000"/>
                </a:solidFill>
                <a:latin typeface="+mn-ea"/>
                <a:ea typeface="+mn-ea"/>
              </a:rPr>
              <a:t>ガム</a:t>
            </a:r>
            <a:r>
              <a:rPr lang="ja-JP" altLang="en-US" sz="2000" b="1" dirty="0" smtClean="0">
                <a:latin typeface="+mn-ea"/>
                <a:ea typeface="+mn-ea"/>
              </a:rPr>
              <a:t>をかんで</a:t>
            </a:r>
            <a:r>
              <a:rPr lang="ja-JP" altLang="en-US" sz="2000" b="1" dirty="0">
                <a:latin typeface="+mn-ea"/>
                <a:ea typeface="+mn-ea"/>
              </a:rPr>
              <a:t>みよう！</a:t>
            </a:r>
            <a:endParaRPr lang="ja-JP" altLang="en-US" sz="1400" b="1" dirty="0">
              <a:latin typeface="+mn-ea"/>
              <a:ea typeface="+mn-ea"/>
            </a:endParaRPr>
          </a:p>
        </p:txBody>
      </p:sp>
      <p:pic>
        <p:nvPicPr>
          <p:cNvPr id="5124" name="Picture 4" descr="https://4.bp.blogspot.com/-ajsSgYo-bG8/WGCxUpLOJ4I/AAAAAAABAqk/BjE2SmnAV4wo0lzTOaHtrfpkMO9ZfROwACLcB/s800/sweets_gum_bo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2525" y="1743671"/>
            <a:ext cx="930761" cy="94874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txBox="1">
            <a:spLocks/>
          </p:cNvSpPr>
          <p:nvPr/>
        </p:nvSpPr>
        <p:spPr>
          <a:xfrm>
            <a:off x="1351669" y="2760044"/>
            <a:ext cx="6600840" cy="1855524"/>
          </a:xfrm>
          <a:prstGeom prst="rect">
            <a:avLst/>
          </a:prstGeom>
        </p:spPr>
        <p:txBody>
          <a:bodyPr vert="horz" lIns="51435" tIns="25718" rIns="51435" bIns="2571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800" b="1" dirty="0" smtClean="0"/>
              <a:t>◆</a:t>
            </a:r>
            <a:r>
              <a:rPr lang="ja-JP" altLang="en-US" sz="1800" b="1" dirty="0" smtClean="0">
                <a:latin typeface="+mn-ea"/>
                <a:ea typeface="+mn-ea"/>
              </a:rPr>
              <a:t>　</a:t>
            </a:r>
            <a:r>
              <a:rPr lang="ja-JP" altLang="en-US" sz="2100" b="1" dirty="0" smtClean="0">
                <a:latin typeface="+mn-ea"/>
                <a:ea typeface="+mn-ea"/>
              </a:rPr>
              <a:t>かむ</a:t>
            </a:r>
            <a:r>
              <a:rPr lang="ja-JP" altLang="en-US" sz="2100" b="1" dirty="0">
                <a:latin typeface="+mn-ea"/>
                <a:ea typeface="+mn-ea"/>
              </a:rPr>
              <a:t>ために必要な筋肉</a:t>
            </a:r>
            <a:r>
              <a:rPr lang="ja-JP" altLang="en-US" sz="2100" b="1" dirty="0" smtClean="0">
                <a:latin typeface="+mn-ea"/>
                <a:ea typeface="+mn-ea"/>
              </a:rPr>
              <a:t>をきたえる</a:t>
            </a:r>
            <a:r>
              <a:rPr lang="ja-JP" altLang="en-US" sz="2100" b="1" dirty="0">
                <a:latin typeface="+mn-ea"/>
                <a:ea typeface="+mn-ea"/>
              </a:rPr>
              <a:t>ことが</a:t>
            </a:r>
            <a:r>
              <a:rPr lang="ja-JP" altLang="en-US" sz="2100" b="1" dirty="0" smtClean="0">
                <a:latin typeface="+mn-ea"/>
                <a:ea typeface="+mn-ea"/>
              </a:rPr>
              <a:t>できます</a:t>
            </a:r>
            <a:r>
              <a:rPr lang="en-US" altLang="ja-JP" sz="2100" b="1" dirty="0">
                <a:latin typeface="+mn-ea"/>
                <a:ea typeface="+mn-ea"/>
              </a:rPr>
              <a:t/>
            </a:r>
            <a:br>
              <a:rPr lang="en-US" altLang="ja-JP" sz="2100" b="1" dirty="0">
                <a:latin typeface="+mn-ea"/>
                <a:ea typeface="+mn-ea"/>
              </a:rPr>
            </a:br>
            <a:r>
              <a:rPr lang="ja-JP" altLang="en-US" sz="1800" b="1" dirty="0">
                <a:latin typeface="+mn-ea"/>
                <a:ea typeface="+mn-ea"/>
              </a:rPr>
              <a:t>◆ </a:t>
            </a:r>
            <a:r>
              <a:rPr lang="ja-JP" altLang="en-US" sz="1800" b="1" dirty="0" smtClean="0">
                <a:latin typeface="+mn-ea"/>
                <a:ea typeface="+mn-ea"/>
              </a:rPr>
              <a:t>　</a:t>
            </a:r>
            <a:r>
              <a:rPr lang="ja-JP" altLang="en-US" sz="2100" b="1" dirty="0" smtClean="0">
                <a:latin typeface="+mn-ea"/>
                <a:ea typeface="+mn-ea"/>
              </a:rPr>
              <a:t>１日２回</a:t>
            </a:r>
            <a:r>
              <a:rPr lang="ja-JP" altLang="en-US" sz="2100" b="1" dirty="0">
                <a:latin typeface="+mn-ea"/>
                <a:ea typeface="+mn-ea"/>
              </a:rPr>
              <a:t>を目安</a:t>
            </a:r>
            <a:r>
              <a:rPr lang="ja-JP" altLang="en-US" sz="2100" b="1" dirty="0" smtClean="0">
                <a:latin typeface="+mn-ea"/>
                <a:ea typeface="+mn-ea"/>
              </a:rPr>
              <a:t>に</a:t>
            </a:r>
            <a:endParaRPr lang="en-US" altLang="ja-JP" sz="2100" b="1" dirty="0">
              <a:latin typeface="+mn-ea"/>
              <a:ea typeface="+mn-ea"/>
            </a:endParaRPr>
          </a:p>
          <a:p>
            <a:pPr>
              <a:lnSpc>
                <a:spcPct val="150000"/>
              </a:lnSpc>
            </a:pPr>
            <a:r>
              <a:rPr lang="ja-JP" altLang="en-US" sz="1800" b="1" dirty="0">
                <a:latin typeface="+mn-ea"/>
                <a:ea typeface="+mn-ea"/>
              </a:rPr>
              <a:t>　</a:t>
            </a:r>
            <a:r>
              <a:rPr lang="ja-JP" altLang="en-US" sz="1800" b="1" dirty="0" smtClean="0">
                <a:latin typeface="+mn-ea"/>
                <a:ea typeface="+mn-ea"/>
              </a:rPr>
              <a:t>　　①まずは</a:t>
            </a:r>
            <a:r>
              <a:rPr lang="ja-JP" altLang="en-US" sz="1800" b="1" dirty="0" smtClean="0">
                <a:solidFill>
                  <a:srgbClr val="FF0000"/>
                </a:solidFill>
                <a:latin typeface="+mn-ea"/>
                <a:ea typeface="+mn-ea"/>
              </a:rPr>
              <a:t>２分間</a:t>
            </a:r>
            <a:r>
              <a:rPr lang="ja-JP" altLang="en-US" sz="1800" b="1" dirty="0">
                <a:latin typeface="+mn-ea"/>
                <a:ea typeface="+mn-ea"/>
              </a:rPr>
              <a:t>リズムを</a:t>
            </a:r>
            <a:r>
              <a:rPr lang="ja-JP" altLang="en-US" sz="1800" b="1" dirty="0" smtClean="0">
                <a:latin typeface="+mn-ea"/>
                <a:ea typeface="+mn-ea"/>
              </a:rPr>
              <a:t>決めてかんでみよう</a:t>
            </a:r>
            <a:endParaRPr lang="en-US" altLang="ja-JP" sz="1800" b="1" dirty="0" smtClean="0">
              <a:latin typeface="+mn-ea"/>
              <a:ea typeface="+mn-ea"/>
            </a:endParaRPr>
          </a:p>
          <a:p>
            <a:pPr>
              <a:lnSpc>
                <a:spcPct val="150000"/>
              </a:lnSpc>
            </a:pPr>
            <a:r>
              <a:rPr lang="ja-JP" altLang="en-US" sz="1800" b="1" dirty="0">
                <a:latin typeface="+mn-ea"/>
                <a:ea typeface="+mn-ea"/>
              </a:rPr>
              <a:t>　</a:t>
            </a:r>
            <a:r>
              <a:rPr lang="ja-JP" altLang="en-US" sz="1800" b="1" dirty="0" smtClean="0">
                <a:latin typeface="+mn-ea"/>
                <a:ea typeface="+mn-ea"/>
              </a:rPr>
              <a:t>　　②次に，</a:t>
            </a:r>
            <a:r>
              <a:rPr lang="ja-JP" altLang="en-US" sz="1800" b="1" dirty="0" smtClean="0">
                <a:solidFill>
                  <a:srgbClr val="FF0000"/>
                </a:solidFill>
                <a:latin typeface="+mn-ea"/>
                <a:ea typeface="+mn-ea"/>
              </a:rPr>
              <a:t>３分間</a:t>
            </a:r>
            <a:r>
              <a:rPr lang="ja-JP" altLang="en-US" sz="1800" b="1" dirty="0">
                <a:latin typeface="+mn-ea"/>
                <a:ea typeface="+mn-ea"/>
              </a:rPr>
              <a:t>自由</a:t>
            </a:r>
            <a:r>
              <a:rPr lang="ja-JP" altLang="en-US" sz="1800" b="1" dirty="0" smtClean="0">
                <a:latin typeface="+mn-ea"/>
                <a:ea typeface="+mn-ea"/>
              </a:rPr>
              <a:t>にかんでみよう</a:t>
            </a:r>
            <a:endParaRPr lang="en-US" altLang="ja-JP" sz="1800" b="1" dirty="0">
              <a:latin typeface="+mn-ea"/>
              <a:ea typeface="+mn-ea"/>
            </a:endParaRPr>
          </a:p>
          <a:p>
            <a:pPr>
              <a:lnSpc>
                <a:spcPct val="100000"/>
              </a:lnSpc>
            </a:pPr>
            <a:endParaRPr lang="ja-JP" altLang="en-US" sz="1800" b="1" dirty="0"/>
          </a:p>
        </p:txBody>
      </p:sp>
      <p:grpSp>
        <p:nvGrpSpPr>
          <p:cNvPr id="9" name="グループ化 8"/>
          <p:cNvGrpSpPr/>
          <p:nvPr/>
        </p:nvGrpSpPr>
        <p:grpSpPr>
          <a:xfrm>
            <a:off x="1900159" y="4835746"/>
            <a:ext cx="5503860" cy="1712664"/>
            <a:chOff x="4696" y="4962370"/>
            <a:chExt cx="10133462" cy="3044735"/>
          </a:xfrm>
        </p:grpSpPr>
        <p:sp>
          <p:nvSpPr>
            <p:cNvPr id="8" name="タイトル 1"/>
            <p:cNvSpPr txBox="1">
              <a:spLocks/>
            </p:cNvSpPr>
            <p:nvPr/>
          </p:nvSpPr>
          <p:spPr>
            <a:xfrm>
              <a:off x="4696" y="4962370"/>
              <a:ext cx="10133462" cy="3044735"/>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519" b="1" dirty="0">
                  <a:solidFill>
                    <a:srgbClr val="FF0000"/>
                  </a:solidFill>
                </a:rPr>
                <a:t>　</a:t>
              </a:r>
              <a:r>
                <a:rPr lang="ja-JP" altLang="en-US" sz="1519" b="1" dirty="0" smtClean="0">
                  <a:latin typeface="+mn-ea"/>
                  <a:ea typeface="+mn-ea"/>
                </a:rPr>
                <a:t>★</a:t>
              </a:r>
              <a:r>
                <a:rPr lang="ja-JP" altLang="en-US" sz="1600" b="1" dirty="0" smtClean="0">
                  <a:latin typeface="+mn-ea"/>
                  <a:ea typeface="+mn-ea"/>
                </a:rPr>
                <a:t>ポイント★</a:t>
              </a:r>
              <a:r>
                <a:rPr lang="en-US" altLang="ja-JP" sz="1600" b="1" dirty="0">
                  <a:latin typeface="+mn-ea"/>
                  <a:ea typeface="+mn-ea"/>
                </a:rPr>
                <a:t/>
              </a:r>
              <a:br>
                <a:rPr lang="en-US" altLang="ja-JP" sz="1600" b="1" dirty="0">
                  <a:latin typeface="+mn-ea"/>
                  <a:ea typeface="+mn-ea"/>
                </a:rPr>
              </a:br>
              <a:r>
                <a:rPr lang="ja-JP" altLang="en-US" sz="1600" dirty="0">
                  <a:latin typeface="+mn-ea"/>
                  <a:ea typeface="+mn-ea"/>
                </a:rPr>
                <a:t>　</a:t>
              </a:r>
              <a:r>
                <a:rPr lang="ja-JP" altLang="en-US" sz="1600" dirty="0" smtClean="0">
                  <a:latin typeface="+mn-ea"/>
                  <a:ea typeface="+mn-ea"/>
                </a:rPr>
                <a:t>●１か所でかまず</a:t>
              </a:r>
              <a:r>
                <a:rPr lang="ja-JP" altLang="en-US" sz="1600" dirty="0">
                  <a:latin typeface="+mn-ea"/>
                  <a:ea typeface="+mn-ea"/>
                </a:rPr>
                <a:t>，口を閉じて</a:t>
              </a:r>
              <a:r>
                <a:rPr lang="ja-JP" altLang="en-US" sz="1600" b="1" dirty="0">
                  <a:solidFill>
                    <a:srgbClr val="FF0000"/>
                  </a:solidFill>
                  <a:latin typeface="+mn-ea"/>
                  <a:ea typeface="+mn-ea"/>
                </a:rPr>
                <a:t>左右両側</a:t>
              </a:r>
              <a:r>
                <a:rPr lang="ja-JP" altLang="en-US" sz="1600" dirty="0">
                  <a:latin typeface="+mn-ea"/>
                  <a:ea typeface="+mn-ea"/>
                </a:rPr>
                <a:t>で噛む</a:t>
              </a:r>
              <a:endParaRPr lang="en-US" altLang="ja-JP" sz="1600" dirty="0">
                <a:latin typeface="+mn-ea"/>
                <a:ea typeface="+mn-ea"/>
              </a:endParaRPr>
            </a:p>
            <a:p>
              <a:pPr>
                <a:lnSpc>
                  <a:spcPct val="150000"/>
                </a:lnSpc>
              </a:pPr>
              <a:r>
                <a:rPr lang="ja-JP" altLang="en-US" sz="1600" dirty="0">
                  <a:latin typeface="+mn-ea"/>
                  <a:ea typeface="+mn-ea"/>
                </a:rPr>
                <a:t>　</a:t>
              </a:r>
              <a:r>
                <a:rPr lang="ja-JP" altLang="en-US" sz="1600" dirty="0" smtClean="0">
                  <a:latin typeface="+mn-ea"/>
                  <a:ea typeface="+mn-ea"/>
                </a:rPr>
                <a:t>●むし歯</a:t>
              </a:r>
              <a:r>
                <a:rPr lang="ja-JP" altLang="en-US" sz="1600" dirty="0">
                  <a:latin typeface="+mn-ea"/>
                  <a:ea typeface="+mn-ea"/>
                </a:rPr>
                <a:t>や歯周病の予防に</a:t>
              </a:r>
              <a:r>
                <a:rPr lang="ja-JP" altLang="en-US" sz="1600" b="1" dirty="0">
                  <a:solidFill>
                    <a:srgbClr val="FF0000"/>
                  </a:solidFill>
                  <a:latin typeface="+mn-ea"/>
                  <a:ea typeface="+mn-ea"/>
                </a:rPr>
                <a:t>シュガーレス</a:t>
              </a:r>
              <a:r>
                <a:rPr lang="ja-JP" altLang="en-US" sz="1600" dirty="0">
                  <a:latin typeface="+mn-ea"/>
                  <a:ea typeface="+mn-ea"/>
                </a:rPr>
                <a:t>を選ぶ</a:t>
              </a:r>
              <a:endParaRPr lang="en-US" altLang="ja-JP" sz="1600" dirty="0">
                <a:latin typeface="+mn-ea"/>
                <a:ea typeface="+mn-ea"/>
              </a:endParaRPr>
            </a:p>
            <a:p>
              <a:pPr>
                <a:lnSpc>
                  <a:spcPct val="150000"/>
                </a:lnSpc>
              </a:pPr>
              <a:r>
                <a:rPr lang="ja-JP" altLang="en-US" sz="1600" dirty="0">
                  <a:latin typeface="+mn-ea"/>
                  <a:ea typeface="+mn-ea"/>
                </a:rPr>
                <a:t>　</a:t>
              </a:r>
              <a:r>
                <a:rPr lang="ja-JP" altLang="en-US" sz="1600" dirty="0" smtClean="0">
                  <a:latin typeface="+mn-ea"/>
                  <a:ea typeface="+mn-ea"/>
                </a:rPr>
                <a:t>●入れ歯</a:t>
              </a:r>
              <a:r>
                <a:rPr lang="ja-JP" altLang="en-US" sz="1600" dirty="0">
                  <a:latin typeface="+mn-ea"/>
                  <a:ea typeface="+mn-ea"/>
                </a:rPr>
                <a:t>の人</a:t>
              </a:r>
              <a:r>
                <a:rPr lang="ja-JP" altLang="en-US" sz="1600" dirty="0" smtClean="0">
                  <a:latin typeface="+mn-ea"/>
                  <a:ea typeface="+mn-ea"/>
                </a:rPr>
                <a:t>でもかめる</a:t>
              </a:r>
              <a:r>
                <a:rPr lang="ja-JP" altLang="en-US" sz="1600" b="1" dirty="0">
                  <a:solidFill>
                    <a:srgbClr val="FF0000"/>
                  </a:solidFill>
                  <a:latin typeface="+mn-ea"/>
                  <a:ea typeface="+mn-ea"/>
                </a:rPr>
                <a:t>歯につきにくいガム</a:t>
              </a:r>
              <a:r>
                <a:rPr lang="ja-JP" altLang="en-US" sz="1600" dirty="0">
                  <a:latin typeface="+mn-ea"/>
                  <a:ea typeface="+mn-ea"/>
                </a:rPr>
                <a:t>を選ぶ</a:t>
              </a:r>
            </a:p>
          </p:txBody>
        </p:sp>
        <p:sp>
          <p:nvSpPr>
            <p:cNvPr id="7" name="角丸四角形吹き出し 6"/>
            <p:cNvSpPr/>
            <p:nvPr/>
          </p:nvSpPr>
          <p:spPr>
            <a:xfrm>
              <a:off x="4696" y="5184341"/>
              <a:ext cx="9331665" cy="2822764"/>
            </a:xfrm>
            <a:prstGeom prst="wedgeRoundRectCallout">
              <a:avLst>
                <a:gd name="adj1" fmla="val 16710"/>
                <a:gd name="adj2" fmla="val -64477"/>
                <a:gd name="adj3" fmla="val 16667"/>
              </a:avLst>
            </a:prstGeom>
            <a:noFill/>
            <a:ln w="28575" cap="rnd">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grpSp>
      <p:pic>
        <p:nvPicPr>
          <p:cNvPr id="14" name="Picture 2" descr="https://3.bp.blogspot.com/-ptJC6BFXP_w/WOsv-_L85KI/AAAAAAABDug/CpyQafS4xR0v5u1yDheV9ih_oUdRE8DhQCLcB/s800/mark_checkbox3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439" y="818942"/>
            <a:ext cx="344661" cy="283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3.bp.blogspot.com/-ptJC6BFXP_w/WOsv-_L85KI/AAAAAAABDug/CpyQafS4xR0v5u1yDheV9ih_oUdRE8DhQCLcB/s800/mark_checkbox3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438" y="1230884"/>
            <a:ext cx="344661" cy="2835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156097" y="702497"/>
            <a:ext cx="2579879" cy="553998"/>
          </a:xfrm>
          <a:prstGeom prst="rect">
            <a:avLst/>
          </a:prstGeom>
        </p:spPr>
        <p:txBody>
          <a:bodyPr wrap="square">
            <a:spAutoFit/>
          </a:bodyPr>
          <a:lstStyle/>
          <a:p>
            <a:pPr>
              <a:lnSpc>
                <a:spcPct val="150000"/>
              </a:lnSpc>
            </a:pPr>
            <a:r>
              <a:rPr lang="ja-JP" altLang="en-US" sz="2000" b="1" dirty="0">
                <a:solidFill>
                  <a:srgbClr val="0070C0"/>
                </a:solidFill>
              </a:rPr>
              <a:t>噛みにく</a:t>
            </a:r>
            <a:r>
              <a:rPr lang="ja-JP" altLang="en-US" b="1" dirty="0">
                <a:solidFill>
                  <a:srgbClr val="0070C0"/>
                </a:solidFill>
              </a:rPr>
              <a:t>い</a:t>
            </a:r>
            <a:endParaRPr lang="en-US" altLang="ja-JP" b="1" dirty="0">
              <a:solidFill>
                <a:srgbClr val="0070C0"/>
              </a:solidFill>
            </a:endParaRPr>
          </a:p>
        </p:txBody>
      </p:sp>
      <p:sp>
        <p:nvSpPr>
          <p:cNvPr id="6" name="正方形/長方形 5"/>
          <p:cNvSpPr/>
          <p:nvPr/>
        </p:nvSpPr>
        <p:spPr>
          <a:xfrm>
            <a:off x="1132990" y="1051331"/>
            <a:ext cx="4288096" cy="553998"/>
          </a:xfrm>
          <a:prstGeom prst="rect">
            <a:avLst/>
          </a:prstGeom>
        </p:spPr>
        <p:txBody>
          <a:bodyPr wrap="square">
            <a:spAutoFit/>
          </a:bodyPr>
          <a:lstStyle/>
          <a:p>
            <a:pPr>
              <a:lnSpc>
                <a:spcPct val="150000"/>
              </a:lnSpc>
            </a:pPr>
            <a:r>
              <a:rPr lang="ja-JP" altLang="en-US" sz="2000" b="1" dirty="0">
                <a:solidFill>
                  <a:srgbClr val="0070C0"/>
                </a:solidFill>
              </a:rPr>
              <a:t>柔らかいものばかり食べてしまう</a:t>
            </a:r>
            <a:endParaRPr lang="en-US" altLang="ja-JP" sz="2000" b="1" dirty="0">
              <a:solidFill>
                <a:srgbClr val="0070C0"/>
              </a:solidFill>
            </a:endParaRPr>
          </a:p>
        </p:txBody>
      </p:sp>
      <p:sp>
        <p:nvSpPr>
          <p:cNvPr id="17" name="横巻き 16"/>
          <p:cNvSpPr/>
          <p:nvPr/>
        </p:nvSpPr>
        <p:spPr>
          <a:xfrm>
            <a:off x="6123709" y="471055"/>
            <a:ext cx="2230582" cy="635399"/>
          </a:xfrm>
          <a:prstGeom prst="horizontalScroll">
            <a:avLst/>
          </a:prstGeom>
          <a:ln w="285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お口のフレイル予防</a:t>
            </a:r>
          </a:p>
        </p:txBody>
      </p:sp>
      <p:sp>
        <p:nvSpPr>
          <p:cNvPr id="18" name="角丸四角形 17"/>
          <p:cNvSpPr/>
          <p:nvPr/>
        </p:nvSpPr>
        <p:spPr>
          <a:xfrm>
            <a:off x="2687781" y="1916315"/>
            <a:ext cx="3108857" cy="623551"/>
          </a:xfrm>
          <a:prstGeom prst="roundRect">
            <a:avLst/>
          </a:prstGeom>
          <a:noFill/>
          <a:ln w="38100">
            <a:solidFill>
              <a:schemeClr val="accent2">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Tree>
    <p:extLst>
      <p:ext uri="{BB962C8B-B14F-4D97-AF65-F5344CB8AC3E}">
        <p14:creationId xmlns:p14="http://schemas.microsoft.com/office/powerpoint/2010/main" val="1380762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7413" y="764309"/>
            <a:ext cx="4110516" cy="745629"/>
          </a:xfrm>
        </p:spPr>
        <p:txBody>
          <a:bodyPr>
            <a:normAutofit/>
          </a:bodyPr>
          <a:lstStyle/>
          <a:p>
            <a:r>
              <a:rPr lang="ja-JP" altLang="en-US" sz="2800" b="1" dirty="0">
                <a:latin typeface="+mn-ea"/>
                <a:ea typeface="+mn-ea"/>
              </a:rPr>
              <a:t>フレイル予防</a:t>
            </a:r>
            <a:r>
              <a:rPr lang="ja-JP" altLang="en-US" sz="2800" b="1" dirty="0" smtClean="0">
                <a:latin typeface="+mn-ea"/>
                <a:ea typeface="+mn-ea"/>
              </a:rPr>
              <a:t>の４つの柱</a:t>
            </a:r>
            <a:endParaRPr lang="ja-JP" altLang="en-US" sz="2800" b="1" dirty="0">
              <a:latin typeface="+mn-ea"/>
              <a:ea typeface="+mn-ea"/>
            </a:endParaRPr>
          </a:p>
        </p:txBody>
      </p:sp>
      <p:grpSp>
        <p:nvGrpSpPr>
          <p:cNvPr id="6" name="グループ化 5"/>
          <p:cNvGrpSpPr/>
          <p:nvPr/>
        </p:nvGrpSpPr>
        <p:grpSpPr>
          <a:xfrm>
            <a:off x="887413" y="2066643"/>
            <a:ext cx="7313053" cy="4204610"/>
            <a:chOff x="695806" y="1878950"/>
            <a:chExt cx="11922412" cy="6181627"/>
          </a:xfrm>
        </p:grpSpPr>
        <p:sp>
          <p:nvSpPr>
            <p:cNvPr id="5" name="ドーナツ 4"/>
            <p:cNvSpPr/>
            <p:nvPr/>
          </p:nvSpPr>
          <p:spPr>
            <a:xfrm>
              <a:off x="3481340" y="2429816"/>
              <a:ext cx="6351346" cy="5079896"/>
            </a:xfrm>
            <a:prstGeom prst="donut">
              <a:avLst>
                <a:gd name="adj" fmla="val 44331"/>
              </a:avLst>
            </a:prstGeom>
            <a:gradFill flip="none" rotWithShape="1">
              <a:gsLst>
                <a:gs pos="0">
                  <a:schemeClr val="bg1"/>
                </a:gs>
                <a:gs pos="0">
                  <a:schemeClr val="accent4">
                    <a:lumMod val="40000"/>
                    <a:lumOff val="60000"/>
                    <a:shade val="30000"/>
                    <a:satMod val="115000"/>
                  </a:schemeClr>
                </a:gs>
                <a:gs pos="13000">
                  <a:srgbClr val="FFEEAF"/>
                </a:gs>
                <a:gs pos="0">
                  <a:schemeClr val="accent4"/>
                </a:gs>
                <a:gs pos="100000">
                  <a:schemeClr val="accent4"/>
                </a:gs>
                <a:gs pos="51000">
                  <a:schemeClr val="accent4">
                    <a:lumMod val="40000"/>
                    <a:lumOff val="60000"/>
                    <a:shade val="100000"/>
                    <a:satMod val="115000"/>
                  </a:schemeClr>
                </a:gs>
                <a:gs pos="26000">
                  <a:schemeClr val="accent4">
                    <a:lumMod val="40000"/>
                    <a:lumOff val="6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solidFill>
                  <a:schemeClr val="tx1"/>
                </a:solidFill>
              </a:endParaRPr>
            </a:p>
          </p:txBody>
        </p:sp>
        <p:sp>
          <p:nvSpPr>
            <p:cNvPr id="10" name="楕円 9"/>
            <p:cNvSpPr>
              <a:spLocks noChangeAspect="1"/>
            </p:cNvSpPr>
            <p:nvPr/>
          </p:nvSpPr>
          <p:spPr>
            <a:xfrm>
              <a:off x="4489489" y="1878950"/>
              <a:ext cx="4448705" cy="2159999"/>
            </a:xfrm>
            <a:prstGeom prst="ellipse">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dirty="0">
                  <a:ln w="0">
                    <a:noFill/>
                  </a:ln>
                  <a:solidFill>
                    <a:srgbClr val="C00000"/>
                  </a:solidFill>
                </a:rPr>
                <a:t>身体活動</a:t>
              </a:r>
              <a:endParaRPr lang="en-US" altLang="ja-JP" sz="2000" b="1" u="sng" dirty="0">
                <a:ln w="0">
                  <a:noFill/>
                </a:ln>
                <a:solidFill>
                  <a:srgbClr val="C00000"/>
                </a:solidFill>
              </a:endParaRPr>
            </a:p>
            <a:p>
              <a:pPr algn="ctr"/>
              <a:r>
                <a:rPr lang="ja-JP" altLang="en-US" b="1" dirty="0">
                  <a:ln w="22225">
                    <a:noFill/>
                    <a:prstDash val="solid"/>
                  </a:ln>
                  <a:solidFill>
                    <a:schemeClr val="tx1"/>
                  </a:solidFill>
                </a:rPr>
                <a:t>しっかり体</a:t>
              </a:r>
              <a:r>
                <a:rPr lang="ja-JP" altLang="en-US" b="1" dirty="0" smtClean="0">
                  <a:ln w="22225">
                    <a:noFill/>
                    <a:prstDash val="solid"/>
                  </a:ln>
                  <a:solidFill>
                    <a:schemeClr val="tx1"/>
                  </a:solidFill>
                </a:rPr>
                <a:t>を</a:t>
              </a:r>
              <a:endParaRPr lang="en-US" altLang="ja-JP" b="1" dirty="0" smtClean="0">
                <a:ln w="22225">
                  <a:noFill/>
                  <a:prstDash val="solid"/>
                </a:ln>
                <a:solidFill>
                  <a:schemeClr val="tx1"/>
                </a:solidFill>
              </a:endParaRPr>
            </a:p>
            <a:p>
              <a:pPr algn="ctr"/>
              <a:r>
                <a:rPr lang="ja-JP" altLang="en-US" b="1" dirty="0" smtClean="0">
                  <a:ln w="22225">
                    <a:noFill/>
                    <a:prstDash val="solid"/>
                  </a:ln>
                  <a:solidFill>
                    <a:schemeClr val="tx1"/>
                  </a:solidFill>
                </a:rPr>
                <a:t>動かそう</a:t>
              </a:r>
              <a:endParaRPr lang="en-US" altLang="ja-JP" b="1" dirty="0">
                <a:ln w="12700" cmpd="sng">
                  <a:noFill/>
                  <a:prstDash val="solid"/>
                </a:ln>
                <a:solidFill>
                  <a:schemeClr val="tx1"/>
                </a:solidFill>
              </a:endParaRPr>
            </a:p>
          </p:txBody>
        </p:sp>
        <p:sp>
          <p:nvSpPr>
            <p:cNvPr id="11" name="楕円 10"/>
            <p:cNvSpPr>
              <a:spLocks noChangeAspect="1"/>
            </p:cNvSpPr>
            <p:nvPr/>
          </p:nvSpPr>
          <p:spPr>
            <a:xfrm>
              <a:off x="695806" y="3740579"/>
              <a:ext cx="4705424" cy="2159999"/>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dirty="0">
                  <a:ln w="22225">
                    <a:noFill/>
                    <a:prstDash val="solid"/>
                  </a:ln>
                  <a:solidFill>
                    <a:schemeClr val="accent6">
                      <a:lumMod val="50000"/>
                    </a:schemeClr>
                  </a:solidFill>
                </a:rPr>
                <a:t>社会参加</a:t>
              </a:r>
              <a:endParaRPr lang="en-US" altLang="ja-JP" sz="2000" b="1" u="sng" dirty="0">
                <a:ln w="22225">
                  <a:noFill/>
                  <a:prstDash val="solid"/>
                </a:ln>
                <a:solidFill>
                  <a:schemeClr val="accent6">
                    <a:lumMod val="50000"/>
                  </a:schemeClr>
                </a:solidFill>
              </a:endParaRPr>
            </a:p>
            <a:p>
              <a:pPr algn="ctr"/>
              <a:r>
                <a:rPr lang="ja-JP" altLang="en-US" b="1" dirty="0">
                  <a:ln w="12700" cmpd="sng">
                    <a:noFill/>
                    <a:prstDash val="solid"/>
                  </a:ln>
                  <a:solidFill>
                    <a:schemeClr val="tx1"/>
                  </a:solidFill>
                </a:rPr>
                <a:t>１日に１回</a:t>
              </a:r>
              <a:r>
                <a:rPr lang="ja-JP" altLang="en-US" b="1" dirty="0" smtClean="0">
                  <a:ln w="12700" cmpd="sng">
                    <a:noFill/>
                    <a:prstDash val="solid"/>
                  </a:ln>
                  <a:solidFill>
                    <a:schemeClr val="tx1"/>
                  </a:solidFill>
                </a:rPr>
                <a:t>，ちょっとそこまで出かけよう</a:t>
              </a:r>
              <a:r>
                <a:rPr lang="ja-JP" altLang="en-US" b="1" dirty="0">
                  <a:ln w="12700" cmpd="sng">
                    <a:noFill/>
                    <a:prstDash val="solid"/>
                  </a:ln>
                  <a:solidFill>
                    <a:schemeClr val="tx1"/>
                  </a:solidFill>
                </a:rPr>
                <a:t>！</a:t>
              </a:r>
              <a:endParaRPr lang="ja-JP" altLang="en-US" b="1" dirty="0">
                <a:ln w="12700" cmpd="sng">
                  <a:solidFill>
                    <a:schemeClr val="accent4"/>
                  </a:solidFill>
                  <a:prstDash val="solid"/>
                </a:ln>
                <a:solidFill>
                  <a:schemeClr val="tx1"/>
                </a:solidFill>
              </a:endParaRPr>
            </a:p>
          </p:txBody>
        </p:sp>
        <p:sp>
          <p:nvSpPr>
            <p:cNvPr id="12" name="楕円 11"/>
            <p:cNvSpPr>
              <a:spLocks noChangeAspect="1"/>
            </p:cNvSpPr>
            <p:nvPr/>
          </p:nvSpPr>
          <p:spPr>
            <a:xfrm>
              <a:off x="4415485" y="5900578"/>
              <a:ext cx="4690003" cy="2159999"/>
            </a:xfrm>
            <a:prstGeom prst="ellipse">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dirty="0">
                  <a:ln w="22225">
                    <a:noFill/>
                    <a:prstDash val="solid"/>
                  </a:ln>
                  <a:solidFill>
                    <a:schemeClr val="accent5">
                      <a:lumMod val="75000"/>
                    </a:schemeClr>
                  </a:solidFill>
                </a:rPr>
                <a:t>歯の健</a:t>
              </a:r>
              <a:r>
                <a:rPr lang="ja-JP" altLang="en-US" sz="2000" b="1" dirty="0">
                  <a:ln w="22225">
                    <a:noFill/>
                    <a:prstDash val="solid"/>
                  </a:ln>
                  <a:solidFill>
                    <a:schemeClr val="accent5">
                      <a:lumMod val="75000"/>
                    </a:schemeClr>
                  </a:solidFill>
                </a:rPr>
                <a:t>康</a:t>
              </a:r>
              <a:endParaRPr lang="en-US" altLang="ja-JP" sz="2000" b="1" dirty="0">
                <a:ln w="22225">
                  <a:noFill/>
                  <a:prstDash val="solid"/>
                </a:ln>
                <a:solidFill>
                  <a:schemeClr val="accent5">
                    <a:lumMod val="75000"/>
                  </a:schemeClr>
                </a:solidFill>
              </a:endParaRPr>
            </a:p>
            <a:p>
              <a:r>
                <a:rPr lang="ja-JP" altLang="en-US" b="1" dirty="0" smtClean="0">
                  <a:ln w="12700" cmpd="sng">
                    <a:noFill/>
                    <a:prstDash val="solid"/>
                  </a:ln>
                  <a:solidFill>
                    <a:schemeClr val="tx1"/>
                  </a:solidFill>
                </a:rPr>
                <a:t>だ液</a:t>
              </a:r>
              <a:r>
                <a:rPr lang="ja-JP" altLang="en-US" b="1" dirty="0">
                  <a:ln w="12700" cmpd="sng">
                    <a:noFill/>
                    <a:prstDash val="solid"/>
                  </a:ln>
                  <a:solidFill>
                    <a:schemeClr val="tx1"/>
                  </a:solidFill>
                </a:rPr>
                <a:t>腺</a:t>
              </a:r>
              <a:r>
                <a:rPr lang="ja-JP" altLang="en-US" b="1" dirty="0" smtClean="0">
                  <a:ln w="12700" cmpd="sng">
                    <a:noFill/>
                    <a:prstDash val="solid"/>
                  </a:ln>
                  <a:solidFill>
                    <a:schemeClr val="tx1"/>
                  </a:solidFill>
                </a:rPr>
                <a:t>マッサージガム</a:t>
              </a:r>
              <a:r>
                <a:rPr lang="ja-JP" altLang="en-US" b="1" dirty="0">
                  <a:ln w="12700" cmpd="sng">
                    <a:noFill/>
                    <a:prstDash val="solid"/>
                  </a:ln>
                  <a:solidFill>
                    <a:schemeClr val="tx1"/>
                  </a:solidFill>
                </a:rPr>
                <a:t>をかんでみよう</a:t>
              </a:r>
              <a:endParaRPr lang="en-US" altLang="ja-JP" b="1" dirty="0">
                <a:ln w="12700" cmpd="sng">
                  <a:noFill/>
                  <a:prstDash val="solid"/>
                </a:ln>
                <a:solidFill>
                  <a:schemeClr val="tx1"/>
                </a:solidFill>
              </a:endParaRPr>
            </a:p>
            <a:p>
              <a:pPr algn="ctr"/>
              <a:endParaRPr lang="ja-JP" altLang="en-US" sz="619"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3" name="楕円 12"/>
            <p:cNvSpPr>
              <a:spLocks noChangeAspect="1"/>
            </p:cNvSpPr>
            <p:nvPr/>
          </p:nvSpPr>
          <p:spPr>
            <a:xfrm>
              <a:off x="7952448" y="3861888"/>
              <a:ext cx="4665770" cy="2159999"/>
            </a:xfrm>
            <a:prstGeom prst="ellipse">
              <a:avLst/>
            </a:prstGeom>
            <a:solidFill>
              <a:schemeClr val="accent2">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u="sng" dirty="0">
                  <a:ln w="22225">
                    <a:solidFill>
                      <a:schemeClr val="accent2"/>
                    </a:solidFill>
                    <a:prstDash val="solid"/>
                  </a:ln>
                  <a:solidFill>
                    <a:schemeClr val="accent2"/>
                  </a:solidFill>
                </a:rPr>
                <a:t>栄養</a:t>
              </a:r>
              <a:endParaRPr lang="en-US" altLang="ja-JP" sz="2000" u="sng" dirty="0">
                <a:ln w="22225">
                  <a:solidFill>
                    <a:schemeClr val="accent2"/>
                  </a:solidFill>
                  <a:prstDash val="solid"/>
                </a:ln>
                <a:solidFill>
                  <a:schemeClr val="accent2"/>
                </a:solidFill>
              </a:endParaRPr>
            </a:p>
            <a:p>
              <a:pPr algn="ctr"/>
              <a:r>
                <a:rPr lang="ja-JP" altLang="en-US" b="1" dirty="0">
                  <a:ln w="12700" cmpd="sng">
                    <a:noFill/>
                    <a:prstDash val="solid"/>
                  </a:ln>
                  <a:solidFill>
                    <a:schemeClr val="tx1"/>
                  </a:solidFill>
                </a:rPr>
                <a:t>１日３回，バランスのよい食事をこころがけよう</a:t>
              </a:r>
              <a:endParaRPr lang="ja-JP" altLang="en-US" b="1" dirty="0">
                <a:ln w="12700" cmpd="sng">
                  <a:solidFill>
                    <a:schemeClr val="accent4"/>
                  </a:solidFill>
                  <a:prstDash val="solid"/>
                </a:ln>
                <a:solidFill>
                  <a:schemeClr val="tx1"/>
                </a:solidFill>
              </a:endParaRPr>
            </a:p>
          </p:txBody>
        </p:sp>
      </p:grpSp>
      <p:sp>
        <p:nvSpPr>
          <p:cNvPr id="14" name="横巻き 13"/>
          <p:cNvSpPr/>
          <p:nvPr/>
        </p:nvSpPr>
        <p:spPr>
          <a:xfrm>
            <a:off x="6457950" y="647598"/>
            <a:ext cx="2068361" cy="529937"/>
          </a:xfrm>
          <a:prstGeom prst="horizontalScroll">
            <a:avLst/>
          </a:prstGeom>
          <a:ln w="285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最後におさらい！</a:t>
            </a:r>
          </a:p>
        </p:txBody>
      </p:sp>
    </p:spTree>
    <p:extLst>
      <p:ext uri="{BB962C8B-B14F-4D97-AF65-F5344CB8AC3E}">
        <p14:creationId xmlns:p14="http://schemas.microsoft.com/office/powerpoint/2010/main" val="3889466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0873" y="3449782"/>
            <a:ext cx="4530436" cy="20366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867891" y="3449782"/>
            <a:ext cx="3103418" cy="20366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61164" y="3449782"/>
            <a:ext cx="1510145" cy="20366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8" name="テキスト ボックス 7"/>
          <p:cNvSpPr txBox="1"/>
          <p:nvPr/>
        </p:nvSpPr>
        <p:spPr>
          <a:xfrm>
            <a:off x="1220509" y="581069"/>
            <a:ext cx="6823594" cy="2236381"/>
          </a:xfrm>
          <a:prstGeom prst="rect">
            <a:avLst/>
          </a:prstGeom>
        </p:spPr>
        <p:txBody>
          <a:bodyPr wrap="square" rtlCol="0">
            <a:spAutoFit/>
          </a:bodyPr>
          <a:lstStyle/>
          <a:p>
            <a:r>
              <a:rPr lang="ja-JP" altLang="en-US" sz="2400" b="1" u="sng" dirty="0">
                <a:solidFill>
                  <a:srgbClr val="FF0000"/>
                </a:solidFill>
              </a:rPr>
              <a:t>フレイル</a:t>
            </a:r>
            <a:r>
              <a:rPr lang="ja-JP" altLang="en-US" sz="2400" b="1" dirty="0"/>
              <a:t>とは</a:t>
            </a:r>
            <a:endParaRPr lang="en-US" altLang="ja-JP" sz="2400" b="1" dirty="0"/>
          </a:p>
          <a:p>
            <a:pPr>
              <a:lnSpc>
                <a:spcPct val="150000"/>
              </a:lnSpc>
            </a:pPr>
            <a:endParaRPr lang="en-US" altLang="ja-JP" sz="1013" dirty="0"/>
          </a:p>
          <a:p>
            <a:pPr>
              <a:lnSpc>
                <a:spcPct val="150000"/>
              </a:lnSpc>
            </a:pPr>
            <a:r>
              <a:rPr lang="ja-JP" altLang="en-US" sz="2000" b="1" dirty="0"/>
              <a:t>心身の機能が衰えた状態を指します。</a:t>
            </a:r>
            <a:endParaRPr lang="en-US" altLang="ja-JP" sz="2000" b="1" dirty="0"/>
          </a:p>
          <a:p>
            <a:pPr>
              <a:lnSpc>
                <a:spcPct val="150000"/>
              </a:lnSpc>
            </a:pPr>
            <a:r>
              <a:rPr lang="ja-JP" altLang="en-US" sz="2000" b="1" dirty="0"/>
              <a:t>「</a:t>
            </a:r>
            <a:r>
              <a:rPr lang="ja-JP" altLang="en-US" sz="2000" b="1" dirty="0">
                <a:solidFill>
                  <a:srgbClr val="FF0000"/>
                </a:solidFill>
              </a:rPr>
              <a:t>健康</a:t>
            </a:r>
            <a:r>
              <a:rPr lang="ja-JP" altLang="en-US" sz="2000" b="1" dirty="0"/>
              <a:t>」な状態と「</a:t>
            </a:r>
            <a:r>
              <a:rPr lang="ja-JP" altLang="en-US" sz="2000" b="1" dirty="0">
                <a:solidFill>
                  <a:srgbClr val="FF0000"/>
                </a:solidFill>
              </a:rPr>
              <a:t>介護</a:t>
            </a:r>
            <a:r>
              <a:rPr lang="ja-JP" altLang="en-US" sz="2000" b="1" dirty="0"/>
              <a:t>」が必要な状態のあいだの状態</a:t>
            </a:r>
            <a:r>
              <a:rPr lang="ja-JP" altLang="en-US" sz="2000" b="1" dirty="0" smtClean="0"/>
              <a:t>を</a:t>
            </a:r>
            <a:endParaRPr lang="en-US" altLang="ja-JP" sz="2000" b="1" dirty="0" smtClean="0"/>
          </a:p>
          <a:p>
            <a:pPr>
              <a:lnSpc>
                <a:spcPct val="150000"/>
              </a:lnSpc>
            </a:pPr>
            <a:r>
              <a:rPr lang="ja-JP" altLang="en-US" sz="2000" b="1" dirty="0" smtClean="0"/>
              <a:t>意味</a:t>
            </a:r>
            <a:r>
              <a:rPr lang="ja-JP" altLang="en-US" sz="2000" b="1" dirty="0"/>
              <a:t>しています。</a:t>
            </a:r>
            <a:endParaRPr lang="en-US" altLang="ja-JP" sz="2000" b="1" dirty="0"/>
          </a:p>
          <a:p>
            <a:endParaRPr lang="ja-JP" altLang="en-US" sz="1013" dirty="0"/>
          </a:p>
        </p:txBody>
      </p:sp>
      <p:sp>
        <p:nvSpPr>
          <p:cNvPr id="9" name="テキスト ボックス 8"/>
          <p:cNvSpPr txBox="1"/>
          <p:nvPr/>
        </p:nvSpPr>
        <p:spPr>
          <a:xfrm>
            <a:off x="1766455" y="5064938"/>
            <a:ext cx="775854" cy="369332"/>
          </a:xfrm>
          <a:prstGeom prst="rect">
            <a:avLst/>
          </a:prstGeom>
          <a:noFill/>
        </p:spPr>
        <p:txBody>
          <a:bodyPr wrap="square" rtlCol="0">
            <a:spAutoFit/>
          </a:bodyPr>
          <a:lstStyle/>
          <a:p>
            <a:r>
              <a:rPr kumimoji="1"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 康</a:t>
            </a:r>
            <a:endParaRPr kumimoji="1" lang="ja-JP" altLang="en-US"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0" name="Picture 4" descr="https://www.city.fukuyama.hiroshima.jp/uploaded/image/67449.bm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35" r="93894"/>
          <a:stretch/>
        </p:blipFill>
        <p:spPr bwMode="auto">
          <a:xfrm>
            <a:off x="1038294" y="3698129"/>
            <a:ext cx="331617" cy="21753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www.city.fukuyama.hiroshima.jp/uploaded/image/67449.bm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 t="84759" r="6644" b="-516"/>
          <a:stretch/>
        </p:blipFill>
        <p:spPr bwMode="auto">
          <a:xfrm>
            <a:off x="832166" y="5553229"/>
            <a:ext cx="5069871" cy="346363"/>
          </a:xfrm>
          <a:prstGeom prst="rect">
            <a:avLst/>
          </a:prstGeom>
          <a:noFill/>
          <a:extLst>
            <a:ext uri="{909E8E84-426E-40DD-AFC4-6F175D3DCCD1}">
              <a14:hiddenFill xmlns:a14="http://schemas.microsoft.com/office/drawing/2010/main">
                <a:solidFill>
                  <a:srgbClr val="FFFFFF"/>
                </a:solidFill>
              </a14:hiddenFill>
            </a:ext>
          </a:extLst>
        </p:spPr>
      </p:pic>
      <p:sp>
        <p:nvSpPr>
          <p:cNvPr id="23" name="二等辺三角形 22"/>
          <p:cNvSpPr/>
          <p:nvPr/>
        </p:nvSpPr>
        <p:spPr>
          <a:xfrm rot="10800000">
            <a:off x="1440873" y="3449782"/>
            <a:ext cx="4530436" cy="2036617"/>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644736" y="5064938"/>
            <a:ext cx="1143000" cy="369332"/>
          </a:xfrm>
          <a:prstGeom prst="rect">
            <a:avLst/>
          </a:prstGeom>
          <a:noFill/>
        </p:spPr>
        <p:txBody>
          <a:bodyPr wrap="square" rtlCol="0">
            <a:spAutoFit/>
          </a:bodyPr>
          <a:lstStyle/>
          <a:p>
            <a:r>
              <a:rPr kumimoji="1"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要介護</a:t>
            </a:r>
            <a:endParaRPr kumimoji="1" lang="ja-JP" altLang="en-US"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2820243" y="4045527"/>
            <a:ext cx="95293" cy="150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443845" y="4134312"/>
            <a:ext cx="95293" cy="150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3013275" y="3838129"/>
            <a:ext cx="1281631" cy="1050033"/>
            <a:chOff x="3138390" y="3609294"/>
            <a:chExt cx="1281631" cy="1050033"/>
          </a:xfrm>
        </p:grpSpPr>
        <p:sp>
          <p:nvSpPr>
            <p:cNvPr id="26" name="フローチャート: 結合子 25"/>
            <p:cNvSpPr/>
            <p:nvPr/>
          </p:nvSpPr>
          <p:spPr>
            <a:xfrm>
              <a:off x="3138390" y="3609294"/>
              <a:ext cx="1281631" cy="1050033"/>
            </a:xfrm>
            <a:prstGeom prst="flowChartConnector">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3230251" y="3949645"/>
              <a:ext cx="1107996" cy="369332"/>
            </a:xfrm>
            <a:prstGeom prst="rect">
              <a:avLst/>
            </a:prstGeom>
            <a:noFill/>
          </p:spPr>
          <p:txBody>
            <a:bodyPr wrap="none" rtlCol="0">
              <a:spAutoFit/>
            </a:bodyPr>
            <a:lstStyle/>
            <a:p>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フレイル</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36" name="下カーブ矢印 35"/>
          <p:cNvSpPr/>
          <p:nvPr/>
        </p:nvSpPr>
        <p:spPr>
          <a:xfrm rot="10546447" flipV="1">
            <a:off x="2062320" y="3482936"/>
            <a:ext cx="1442115" cy="631781"/>
          </a:xfrm>
          <a:prstGeom prst="curvedDownArrow">
            <a:avLst>
              <a:gd name="adj1" fmla="val 57023"/>
              <a:gd name="adj2" fmla="val 101290"/>
              <a:gd name="adj3" fmla="val 58344"/>
            </a:avLst>
          </a:prstGeom>
          <a:solidFill>
            <a:srgbClr val="FF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p:cNvSpPr txBox="1"/>
          <p:nvPr/>
        </p:nvSpPr>
        <p:spPr>
          <a:xfrm>
            <a:off x="3078777" y="3087661"/>
            <a:ext cx="1569660" cy="369332"/>
          </a:xfrm>
          <a:prstGeom prst="rect">
            <a:avLst/>
          </a:prstGeom>
          <a:noFill/>
        </p:spPr>
        <p:txBody>
          <a:bodyPr wrap="none" rtlCol="0">
            <a:spAutoFit/>
          </a:bodyPr>
          <a:lstStyle/>
          <a:p>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回復できる！</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026" name="Picture 2" descr="https://4.bp.blogspot.com/-k2vWZ9oqr24/V9ppxAqMPJI/AAAAAAAA9xw/YKK__s4DxYkCNXFcCDqw0GWOF1qoY1EhwCLcB/s800/pet_dog_sanpo_obaas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977" y="3963659"/>
            <a:ext cx="991446" cy="1049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3.bp.blogspot.com/-GwhlY4kmIxs/V7kyD1hilHI/AAAAAAAA9Kk/3TXD1KKRe2c76-RdJorNTS5LJQSQcNK-ACLcB/s800/kaigo_rourou_har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8730" y="4006244"/>
            <a:ext cx="1063700" cy="96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1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5108" y="905923"/>
            <a:ext cx="6440152" cy="461665"/>
          </a:xfrm>
          <a:prstGeom prst="rect">
            <a:avLst/>
          </a:prstGeom>
          <a:noFill/>
        </p:spPr>
        <p:txBody>
          <a:bodyPr wrap="square" rtlCol="0">
            <a:spAutoFit/>
          </a:bodyPr>
          <a:lstStyle/>
          <a:p>
            <a:r>
              <a:rPr lang="ja-JP" altLang="en-US" sz="2400" b="1" dirty="0"/>
              <a:t>フレイル予防は早いうちにスタートしよう！</a:t>
            </a:r>
          </a:p>
        </p:txBody>
      </p:sp>
      <p:pic>
        <p:nvPicPr>
          <p:cNvPr id="1028" name="Picture 4" descr="https://4.bp.blogspot.com/-JknyPPjgXfs/WMfB2Pl6WII/AAAAAAABCio/SDa9fEyaI-MIruO9NMHE6yYe-wnRGwNgQCLcB/s800/darui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0634" y="4956460"/>
            <a:ext cx="996966" cy="125602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4252572" y="1417980"/>
            <a:ext cx="5139459" cy="2668893"/>
            <a:chOff x="4173455" y="1457037"/>
            <a:chExt cx="9136815" cy="4744697"/>
          </a:xfrm>
        </p:grpSpPr>
        <p:grpSp>
          <p:nvGrpSpPr>
            <p:cNvPr id="8" name="グループ化 7"/>
            <p:cNvGrpSpPr/>
            <p:nvPr/>
          </p:nvGrpSpPr>
          <p:grpSpPr>
            <a:xfrm>
              <a:off x="6757621" y="1457037"/>
              <a:ext cx="6552649" cy="4744697"/>
              <a:chOff x="6757621" y="1457037"/>
              <a:chExt cx="6552649" cy="4744697"/>
            </a:xfrm>
          </p:grpSpPr>
          <p:sp>
            <p:nvSpPr>
              <p:cNvPr id="3" name="テキスト ボックス 2"/>
              <p:cNvSpPr txBox="1"/>
              <p:nvPr/>
            </p:nvSpPr>
            <p:spPr>
              <a:xfrm>
                <a:off x="7072293" y="3575374"/>
                <a:ext cx="6237977" cy="2626360"/>
              </a:xfrm>
              <a:prstGeom prst="rect">
                <a:avLst/>
              </a:prstGeom>
              <a:noFill/>
              <a:ln w="19050">
                <a:noFill/>
              </a:ln>
            </p:spPr>
            <p:txBody>
              <a:bodyPr wrap="square" rtlCol="0">
                <a:spAutoFit/>
              </a:bodyPr>
              <a:lstStyle/>
              <a:p>
                <a:pPr>
                  <a:lnSpc>
                    <a:spcPct val="150000"/>
                  </a:lnSpc>
                </a:pPr>
                <a:r>
                  <a:rPr lang="ja-JP" altLang="en-US" sz="2000" b="1" dirty="0" smtClean="0"/>
                  <a:t>いいえ</a:t>
                </a:r>
                <a:r>
                  <a:rPr lang="ja-JP" altLang="en-US" sz="2000" b="1" dirty="0"/>
                  <a:t>！</a:t>
                </a:r>
                <a:endParaRPr lang="en-US" altLang="ja-JP" sz="2000" b="1" dirty="0"/>
              </a:p>
              <a:p>
                <a:pPr>
                  <a:lnSpc>
                    <a:spcPct val="150000"/>
                  </a:lnSpc>
                </a:pPr>
                <a:r>
                  <a:rPr lang="ja-JP" altLang="en-US" sz="2000" b="1" u="sng" dirty="0">
                    <a:solidFill>
                      <a:srgbClr val="FF0000"/>
                    </a:solidFill>
                  </a:rPr>
                  <a:t>中年期（４０歳～）</a:t>
                </a:r>
                <a:r>
                  <a:rPr lang="ja-JP" altLang="en-US" sz="2000" b="1" dirty="0" smtClean="0"/>
                  <a:t>でも</a:t>
                </a:r>
                <a:endParaRPr lang="en-US" altLang="ja-JP" sz="2000" b="1" dirty="0" smtClean="0"/>
              </a:p>
              <a:p>
                <a:pPr>
                  <a:lnSpc>
                    <a:spcPct val="150000"/>
                  </a:lnSpc>
                </a:pPr>
                <a:r>
                  <a:rPr lang="ja-JP" altLang="en-US" sz="2000" b="1" dirty="0" smtClean="0"/>
                  <a:t>フレイル</a:t>
                </a:r>
                <a:r>
                  <a:rPr lang="ja-JP" altLang="en-US" sz="2000" b="1" dirty="0"/>
                  <a:t>は起こります！</a:t>
                </a:r>
                <a:endParaRPr lang="en-US" altLang="ja-JP" sz="1600" b="1" dirty="0"/>
              </a:p>
            </p:txBody>
          </p:sp>
          <p:grpSp>
            <p:nvGrpSpPr>
              <p:cNvPr id="6" name="グループ化 5"/>
              <p:cNvGrpSpPr/>
              <p:nvPr/>
            </p:nvGrpSpPr>
            <p:grpSpPr>
              <a:xfrm>
                <a:off x="6757621" y="1457037"/>
                <a:ext cx="5519418" cy="2256002"/>
                <a:chOff x="6757621" y="1457037"/>
                <a:chExt cx="5519418" cy="2256002"/>
              </a:xfrm>
            </p:grpSpPr>
            <p:grpSp>
              <p:nvGrpSpPr>
                <p:cNvPr id="5" name="グループ化 4"/>
                <p:cNvGrpSpPr/>
                <p:nvPr/>
              </p:nvGrpSpPr>
              <p:grpSpPr>
                <a:xfrm>
                  <a:off x="6757621" y="1457037"/>
                  <a:ext cx="5519418" cy="1594058"/>
                  <a:chOff x="6757621" y="1457037"/>
                  <a:chExt cx="5519418" cy="1594058"/>
                </a:xfrm>
              </p:grpSpPr>
              <p:sp>
                <p:nvSpPr>
                  <p:cNvPr id="54" name="雲形吹き出し 53"/>
                  <p:cNvSpPr/>
                  <p:nvPr/>
                </p:nvSpPr>
                <p:spPr>
                  <a:xfrm>
                    <a:off x="6757621" y="1457037"/>
                    <a:ext cx="5519418" cy="1594058"/>
                  </a:xfrm>
                  <a:prstGeom prst="cloudCallout">
                    <a:avLst>
                      <a:gd name="adj1" fmla="val -59876"/>
                      <a:gd name="adj2" fmla="val 21257"/>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5" name="テキスト ボックス 54"/>
                  <p:cNvSpPr txBox="1"/>
                  <p:nvPr/>
                </p:nvSpPr>
                <p:spPr>
                  <a:xfrm>
                    <a:off x="7579511" y="1709513"/>
                    <a:ext cx="4019337" cy="1039599"/>
                  </a:xfrm>
                  <a:prstGeom prst="rect">
                    <a:avLst/>
                  </a:prstGeom>
                  <a:noFill/>
                </p:spPr>
                <p:txBody>
                  <a:bodyPr wrap="square" rtlCol="0">
                    <a:spAutoFit/>
                  </a:bodyPr>
                  <a:lstStyle/>
                  <a:p>
                    <a:r>
                      <a:rPr lang="ja-JP" altLang="en-US" sz="1600" dirty="0"/>
                      <a:t>フレイル？</a:t>
                    </a:r>
                    <a:endParaRPr lang="en-US" altLang="ja-JP" sz="1600" dirty="0"/>
                  </a:p>
                  <a:p>
                    <a:r>
                      <a:rPr lang="ja-JP" altLang="en-US" sz="1600" dirty="0"/>
                      <a:t>自分には関係ないな～</a:t>
                    </a:r>
                  </a:p>
                </p:txBody>
              </p:sp>
            </p:grpSp>
            <p:sp>
              <p:nvSpPr>
                <p:cNvPr id="56" name="下矢印 55"/>
                <p:cNvSpPr/>
                <p:nvPr/>
              </p:nvSpPr>
              <p:spPr>
                <a:xfrm>
                  <a:off x="8566053" y="3068404"/>
                  <a:ext cx="1102743" cy="644635"/>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pic>
          <p:nvPicPr>
            <p:cNvPr id="1026" name="Picture 2" descr="https://2.bp.blogspot.com/-w1J661-_APU/XDXcqyyqt5I/AAAAAAABRMA/h-dkbgZH1egRn-Hk06JqYieyJB0vgsL0wCLcBGAs/s800/sleep_gorogoro_ojis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3455" y="2057947"/>
              <a:ext cx="2209897" cy="163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p:cNvGrpSpPr/>
          <p:nvPr/>
        </p:nvGrpSpPr>
        <p:grpSpPr>
          <a:xfrm>
            <a:off x="1449794" y="2322263"/>
            <a:ext cx="3704116" cy="3704116"/>
            <a:chOff x="914387" y="1908852"/>
            <a:chExt cx="3704116" cy="3704116"/>
          </a:xfrm>
        </p:grpSpPr>
        <p:sp>
          <p:nvSpPr>
            <p:cNvPr id="14" name="楕円 13"/>
            <p:cNvSpPr/>
            <p:nvPr/>
          </p:nvSpPr>
          <p:spPr>
            <a:xfrm>
              <a:off x="914387" y="1908852"/>
              <a:ext cx="3704116" cy="370411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1368372" y="2408755"/>
              <a:ext cx="2786976" cy="272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楕円 36"/>
          <p:cNvSpPr/>
          <p:nvPr/>
        </p:nvSpPr>
        <p:spPr>
          <a:xfrm>
            <a:off x="680348" y="4469530"/>
            <a:ext cx="2053027" cy="116885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5" name="楕円 34"/>
          <p:cNvSpPr/>
          <p:nvPr/>
        </p:nvSpPr>
        <p:spPr>
          <a:xfrm>
            <a:off x="4121413" y="4026055"/>
            <a:ext cx="1953172" cy="125569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4" name="楕円 33"/>
          <p:cNvSpPr/>
          <p:nvPr/>
        </p:nvSpPr>
        <p:spPr>
          <a:xfrm>
            <a:off x="2205357" y="1733010"/>
            <a:ext cx="2047215" cy="114785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9" name="二等辺三角形 18"/>
          <p:cNvSpPr/>
          <p:nvPr/>
        </p:nvSpPr>
        <p:spPr>
          <a:xfrm rot="1835036">
            <a:off x="1613529" y="2150002"/>
            <a:ext cx="1692126" cy="114231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9132183">
            <a:off x="4202029" y="3356254"/>
            <a:ext cx="1356803" cy="128401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10428738">
            <a:off x="2033117" y="5300918"/>
            <a:ext cx="1201102" cy="1054082"/>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95017" y="1901959"/>
            <a:ext cx="2340609" cy="707886"/>
          </a:xfrm>
          <a:prstGeom prst="rect">
            <a:avLst/>
          </a:prstGeom>
          <a:noFill/>
        </p:spPr>
        <p:txBody>
          <a:bodyPr wrap="square" rtlCol="0">
            <a:spAutoFit/>
          </a:bodyPr>
          <a:lstStyle/>
          <a:p>
            <a:r>
              <a:rPr lang="ja-JP" altLang="en-US" sz="2000" b="1" dirty="0"/>
              <a:t>家でゴロゴロ</a:t>
            </a:r>
            <a:endParaRPr lang="en-US" altLang="ja-JP" sz="2000" b="1" dirty="0"/>
          </a:p>
          <a:p>
            <a:r>
              <a:rPr lang="ja-JP" altLang="en-US" sz="2000" b="1" dirty="0"/>
              <a:t>（活動量の低下）</a:t>
            </a:r>
            <a:endParaRPr lang="en-US" altLang="ja-JP" sz="2000" b="1" dirty="0"/>
          </a:p>
        </p:txBody>
      </p:sp>
      <p:sp>
        <p:nvSpPr>
          <p:cNvPr id="10" name="爆発 1 9"/>
          <p:cNvSpPr/>
          <p:nvPr/>
        </p:nvSpPr>
        <p:spPr>
          <a:xfrm>
            <a:off x="2205357" y="5539625"/>
            <a:ext cx="4076943" cy="1423137"/>
          </a:xfrm>
          <a:prstGeom prst="irregularSeal1">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
        <p:nvSpPr>
          <p:cNvPr id="11" name="テキスト ボックス 10"/>
          <p:cNvSpPr txBox="1"/>
          <p:nvPr/>
        </p:nvSpPr>
        <p:spPr>
          <a:xfrm>
            <a:off x="610252" y="4724048"/>
            <a:ext cx="2285127" cy="707886"/>
          </a:xfrm>
          <a:prstGeom prst="rect">
            <a:avLst/>
          </a:prstGeom>
          <a:noFill/>
        </p:spPr>
        <p:txBody>
          <a:bodyPr wrap="square" rtlCol="0">
            <a:spAutoFit/>
          </a:bodyPr>
          <a:lstStyle/>
          <a:p>
            <a:r>
              <a:rPr lang="ja-JP" altLang="en-US" sz="2000" b="1" dirty="0"/>
              <a:t>筋力・体力の</a:t>
            </a:r>
            <a:r>
              <a:rPr lang="ja-JP" altLang="en-US" sz="2000" b="1" dirty="0" smtClean="0"/>
              <a:t>衰え疲れやすい</a:t>
            </a:r>
            <a:endParaRPr lang="ja-JP" altLang="en-US" sz="1600" b="1" dirty="0"/>
          </a:p>
        </p:txBody>
      </p:sp>
      <p:sp>
        <p:nvSpPr>
          <p:cNvPr id="13" name="テキスト ボックス 12"/>
          <p:cNvSpPr txBox="1"/>
          <p:nvPr/>
        </p:nvSpPr>
        <p:spPr>
          <a:xfrm>
            <a:off x="4202745" y="4320962"/>
            <a:ext cx="2079556" cy="863763"/>
          </a:xfrm>
          <a:prstGeom prst="rect">
            <a:avLst/>
          </a:prstGeom>
          <a:noFill/>
        </p:spPr>
        <p:txBody>
          <a:bodyPr wrap="square" rtlCol="0">
            <a:spAutoFit/>
          </a:bodyPr>
          <a:lstStyle/>
          <a:p>
            <a:r>
              <a:rPr lang="ja-JP" altLang="en-US" sz="2000" b="1" dirty="0"/>
              <a:t>外に出るのが</a:t>
            </a:r>
            <a:r>
              <a:rPr lang="ja-JP" altLang="en-US" sz="2000" b="1" dirty="0" smtClean="0"/>
              <a:t>おっくう・・・</a:t>
            </a:r>
            <a:endParaRPr lang="en-US" altLang="ja-JP" sz="2000" b="1" dirty="0"/>
          </a:p>
          <a:p>
            <a:endParaRPr lang="en-US" altLang="ja-JP" sz="1013" dirty="0"/>
          </a:p>
        </p:txBody>
      </p:sp>
      <p:sp>
        <p:nvSpPr>
          <p:cNvPr id="7" name="テキスト ボックス 6"/>
          <p:cNvSpPr txBox="1"/>
          <p:nvPr/>
        </p:nvSpPr>
        <p:spPr>
          <a:xfrm>
            <a:off x="2733375" y="6103570"/>
            <a:ext cx="3262432" cy="400110"/>
          </a:xfrm>
          <a:prstGeom prst="rect">
            <a:avLst/>
          </a:prstGeom>
          <a:noFill/>
        </p:spPr>
        <p:txBody>
          <a:bodyPr wrap="none" rtlCol="0">
            <a:spAutoFit/>
          </a:bodyPr>
          <a:lstStyle/>
          <a:p>
            <a:r>
              <a:rPr lang="ja-JP" altLang="en-US" sz="2000" b="1" dirty="0">
                <a:solidFill>
                  <a:srgbClr val="FF0000"/>
                </a:solidFill>
              </a:rPr>
              <a:t>負のスパイラル</a:t>
            </a:r>
            <a:r>
              <a:rPr lang="ja-JP" altLang="en-US" sz="2000" dirty="0"/>
              <a:t>に陥る危険</a:t>
            </a:r>
          </a:p>
        </p:txBody>
      </p:sp>
    </p:spTree>
    <p:extLst>
      <p:ext uri="{BB962C8B-B14F-4D97-AF65-F5344CB8AC3E}">
        <p14:creationId xmlns:p14="http://schemas.microsoft.com/office/powerpoint/2010/main" val="181359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86414" y="1021525"/>
            <a:ext cx="6777702" cy="745629"/>
          </a:xfrm>
        </p:spPr>
        <p:txBody>
          <a:bodyPr>
            <a:noAutofit/>
          </a:bodyPr>
          <a:lstStyle/>
          <a:p>
            <a:pPr>
              <a:lnSpc>
                <a:spcPct val="150000"/>
              </a:lnSpc>
            </a:pPr>
            <a:r>
              <a:rPr kumimoji="1" lang="ja-JP" altLang="en-US" sz="2400" b="1" dirty="0" smtClean="0">
                <a:latin typeface="+mn-ea"/>
                <a:ea typeface="+mn-ea"/>
              </a:rPr>
              <a:t>あなたは大丈夫？</a:t>
            </a:r>
            <a:r>
              <a:rPr kumimoji="1" lang="en-US" altLang="ja-JP" sz="2400" b="1" dirty="0" smtClean="0">
                <a:latin typeface="+mn-ea"/>
                <a:ea typeface="+mn-ea"/>
              </a:rPr>
              <a:t/>
            </a:r>
            <a:br>
              <a:rPr kumimoji="1" lang="en-US" altLang="ja-JP" sz="2400" b="1" dirty="0" smtClean="0">
                <a:latin typeface="+mn-ea"/>
                <a:ea typeface="+mn-ea"/>
              </a:rPr>
            </a:br>
            <a:r>
              <a:rPr kumimoji="1" lang="ja-JP" altLang="en-US" sz="2400" b="1" dirty="0" smtClean="0">
                <a:latin typeface="+mn-ea"/>
                <a:ea typeface="+mn-ea"/>
              </a:rPr>
              <a:t>　</a:t>
            </a:r>
            <a:r>
              <a:rPr lang="ja-JP" altLang="en-US" sz="2400" b="1" dirty="0" smtClean="0">
                <a:latin typeface="+mn-ea"/>
                <a:ea typeface="+mn-ea"/>
              </a:rPr>
              <a:t>いくつあてはまるか</a:t>
            </a:r>
            <a:r>
              <a:rPr lang="ja-JP" altLang="en-US" sz="2400" b="1" dirty="0" smtClean="0">
                <a:solidFill>
                  <a:srgbClr val="FF0000"/>
                </a:solidFill>
                <a:latin typeface="+mn-ea"/>
                <a:ea typeface="+mn-ea"/>
              </a:rPr>
              <a:t>チェック</a:t>
            </a:r>
            <a:r>
              <a:rPr lang="ja-JP" altLang="en-US" sz="2400" b="1" dirty="0" smtClean="0">
                <a:latin typeface="+mn-ea"/>
                <a:ea typeface="+mn-ea"/>
              </a:rPr>
              <a:t>してみましょう</a:t>
            </a:r>
            <a:endParaRPr lang="ja-JP" altLang="en-US" sz="2400" b="1" dirty="0">
              <a:latin typeface="+mn-ea"/>
              <a:ea typeface="+mn-ea"/>
            </a:endParaRPr>
          </a:p>
        </p:txBody>
      </p:sp>
      <p:sp>
        <p:nvSpPr>
          <p:cNvPr id="10" name="コンテンツ プレースホルダー 9"/>
          <p:cNvSpPr>
            <a:spLocks noGrp="1"/>
          </p:cNvSpPr>
          <p:nvPr>
            <p:ph idx="1"/>
          </p:nvPr>
        </p:nvSpPr>
        <p:spPr>
          <a:xfrm>
            <a:off x="562048" y="2282586"/>
            <a:ext cx="6476426" cy="3536930"/>
          </a:xfrm>
        </p:spPr>
        <p:txBody>
          <a:bodyPr>
            <a:noAutofit/>
          </a:bodyPr>
          <a:lstStyle/>
          <a:p>
            <a:pPr marL="0" indent="0">
              <a:lnSpc>
                <a:spcPct val="150000"/>
              </a:lnSpc>
              <a:buNone/>
            </a:pPr>
            <a:r>
              <a:rPr lang="ja-JP" altLang="en-US" sz="2000" b="1" dirty="0" smtClean="0">
                <a:solidFill>
                  <a:srgbClr val="FF0066"/>
                </a:solidFill>
              </a:rPr>
              <a:t>　　☐</a:t>
            </a:r>
            <a:r>
              <a:rPr lang="ja-JP" altLang="en-US" sz="2000" b="1" dirty="0"/>
              <a:t>ペットボトルのふたが開けにくくなった</a:t>
            </a:r>
            <a:endParaRPr lang="en-US" altLang="ja-JP" sz="2000" b="1" dirty="0"/>
          </a:p>
          <a:p>
            <a:pPr marL="0" indent="0">
              <a:lnSpc>
                <a:spcPct val="150000"/>
              </a:lnSpc>
              <a:buNone/>
            </a:pPr>
            <a:r>
              <a:rPr lang="ja-JP" altLang="en-US" sz="2000" b="1" dirty="0" smtClean="0">
                <a:solidFill>
                  <a:srgbClr val="FF0066"/>
                </a:solidFill>
              </a:rPr>
              <a:t>　　☐</a:t>
            </a:r>
            <a:r>
              <a:rPr lang="ja-JP" altLang="en-US" sz="2000" b="1" dirty="0"/>
              <a:t>何もないところでつまずくことが増えた</a:t>
            </a:r>
            <a:endParaRPr lang="en-US" altLang="ja-JP" sz="2000" b="1" dirty="0"/>
          </a:p>
          <a:p>
            <a:pPr marL="0" indent="504825">
              <a:lnSpc>
                <a:spcPct val="150000"/>
              </a:lnSpc>
              <a:buNone/>
            </a:pPr>
            <a:r>
              <a:rPr lang="ja-JP" altLang="en-US" sz="2000" b="1" dirty="0" smtClean="0">
                <a:solidFill>
                  <a:srgbClr val="FF0066"/>
                </a:solidFill>
              </a:rPr>
              <a:t>☐</a:t>
            </a:r>
            <a:r>
              <a:rPr lang="ja-JP" altLang="en-US" sz="2000" b="1" dirty="0"/>
              <a:t>階段をのぼると息が切れる</a:t>
            </a:r>
            <a:endParaRPr lang="en-US" altLang="ja-JP" sz="1600" b="1" dirty="0"/>
          </a:p>
          <a:p>
            <a:pPr marL="0" indent="0">
              <a:lnSpc>
                <a:spcPct val="150000"/>
              </a:lnSpc>
              <a:buNone/>
            </a:pPr>
            <a:r>
              <a:rPr lang="ja-JP" altLang="en-US" sz="2000" b="1" dirty="0" smtClean="0">
                <a:solidFill>
                  <a:srgbClr val="FF0066"/>
                </a:solidFill>
              </a:rPr>
              <a:t>　　☐</a:t>
            </a:r>
            <a:r>
              <a:rPr lang="ja-JP" altLang="en-US" sz="2000" b="1" dirty="0"/>
              <a:t>立ったまま靴や靴下をはくとバランスをくずす</a:t>
            </a:r>
            <a:endParaRPr lang="en-US" altLang="ja-JP" sz="2000" b="1" dirty="0"/>
          </a:p>
          <a:p>
            <a:pPr marL="0" indent="0">
              <a:lnSpc>
                <a:spcPct val="150000"/>
              </a:lnSpc>
              <a:buNone/>
            </a:pPr>
            <a:r>
              <a:rPr lang="ja-JP" altLang="en-US" sz="2000" b="1" dirty="0" smtClean="0">
                <a:solidFill>
                  <a:srgbClr val="FF0066"/>
                </a:solidFill>
              </a:rPr>
              <a:t>　　☐</a:t>
            </a:r>
            <a:r>
              <a:rPr lang="ja-JP" altLang="en-US" sz="2000" b="1" dirty="0"/>
              <a:t>以前にくらべて，歩く速さが遅くなってきた</a:t>
            </a:r>
            <a:endParaRPr lang="en-US" altLang="ja-JP" sz="2000" b="1" dirty="0"/>
          </a:p>
          <a:p>
            <a:pPr marL="0" indent="0">
              <a:lnSpc>
                <a:spcPct val="150000"/>
              </a:lnSpc>
              <a:buNone/>
            </a:pPr>
            <a:r>
              <a:rPr lang="ja-JP" altLang="en-US" sz="2000" b="1" dirty="0" smtClean="0">
                <a:solidFill>
                  <a:srgbClr val="FF0066"/>
                </a:solidFill>
              </a:rPr>
              <a:t>　　☐</a:t>
            </a:r>
            <a:r>
              <a:rPr lang="ja-JP" altLang="en-US" sz="2000" b="1" dirty="0"/>
              <a:t>最近，疲れやすい</a:t>
            </a:r>
            <a:endParaRPr lang="en-US" altLang="ja-JP" sz="2000" dirty="0"/>
          </a:p>
        </p:txBody>
      </p:sp>
      <p:pic>
        <p:nvPicPr>
          <p:cNvPr id="1026" name="Picture 2" descr="蓋が開かない人のイラスト（女性）"/>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4116" y="3226033"/>
            <a:ext cx="965195" cy="11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1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a:spLocks noGrp="1"/>
          </p:cNvSpPr>
          <p:nvPr>
            <p:ph idx="1"/>
          </p:nvPr>
        </p:nvSpPr>
        <p:spPr>
          <a:xfrm>
            <a:off x="787133" y="1267905"/>
            <a:ext cx="6460803" cy="3328106"/>
          </a:xfrm>
        </p:spPr>
        <p:txBody>
          <a:bodyPr>
            <a:normAutofit fontScale="25000" lnSpcReduction="20000"/>
          </a:bodyPr>
          <a:lstStyle/>
          <a:p>
            <a:pPr marL="0" indent="0">
              <a:lnSpc>
                <a:spcPct val="150000"/>
              </a:lnSpc>
              <a:buNone/>
            </a:pPr>
            <a:r>
              <a:rPr lang="ja-JP" altLang="en-US" sz="8000" b="1" dirty="0" smtClean="0">
                <a:solidFill>
                  <a:srgbClr val="F29916"/>
                </a:solidFill>
              </a:rPr>
              <a:t>     ☐</a:t>
            </a:r>
            <a:r>
              <a:rPr lang="ja-JP" altLang="en-US" sz="8000" b="1" dirty="0"/>
              <a:t>ここ半年</a:t>
            </a:r>
            <a:r>
              <a:rPr lang="ja-JP" altLang="en-US" sz="8000" b="1" dirty="0" smtClean="0"/>
              <a:t>で２</a:t>
            </a:r>
            <a:r>
              <a:rPr lang="en-US" altLang="ja-JP" sz="8000" b="1" dirty="0" smtClean="0"/>
              <a:t>kg</a:t>
            </a:r>
            <a:r>
              <a:rPr lang="ja-JP" altLang="en-US" sz="8000" b="1" dirty="0"/>
              <a:t>以上体重が減った（増えた）</a:t>
            </a:r>
            <a:endParaRPr lang="en-US" altLang="ja-JP" sz="8000" b="1" dirty="0"/>
          </a:p>
          <a:p>
            <a:pPr marL="0" indent="0">
              <a:lnSpc>
                <a:spcPct val="150000"/>
              </a:lnSpc>
              <a:buNone/>
            </a:pPr>
            <a:r>
              <a:rPr lang="ja-JP" altLang="en-US" sz="8000" b="1" dirty="0" smtClean="0">
                <a:solidFill>
                  <a:srgbClr val="F29916"/>
                </a:solidFill>
              </a:rPr>
              <a:t>     ☐</a:t>
            </a:r>
            <a:r>
              <a:rPr lang="ja-JP" altLang="en-US" sz="8000" b="1" dirty="0"/>
              <a:t>同じものばかり食べるように</a:t>
            </a:r>
            <a:r>
              <a:rPr lang="ja-JP" altLang="en-US" sz="8000" b="1" dirty="0" smtClean="0"/>
              <a:t>なった</a:t>
            </a:r>
            <a:endParaRPr lang="en-US" altLang="ja-JP" sz="8000" b="1" dirty="0" smtClean="0"/>
          </a:p>
          <a:p>
            <a:pPr marL="0" indent="0">
              <a:lnSpc>
                <a:spcPct val="150000"/>
              </a:lnSpc>
              <a:buNone/>
            </a:pPr>
            <a:r>
              <a:rPr lang="ja-JP" altLang="en-US" sz="8000" b="1" dirty="0" smtClean="0">
                <a:solidFill>
                  <a:srgbClr val="33CC33"/>
                </a:solidFill>
              </a:rPr>
              <a:t>     ☐</a:t>
            </a:r>
            <a:r>
              <a:rPr lang="ja-JP" altLang="en-US" sz="8000" b="1" dirty="0" smtClean="0"/>
              <a:t>休日，気づくと誰とも話をしていない</a:t>
            </a:r>
            <a:endParaRPr lang="en-US" altLang="ja-JP" sz="8000" b="1" dirty="0"/>
          </a:p>
          <a:p>
            <a:pPr marL="0" indent="0">
              <a:lnSpc>
                <a:spcPct val="150000"/>
              </a:lnSpc>
              <a:buNone/>
            </a:pPr>
            <a:r>
              <a:rPr lang="ja-JP" altLang="en-US" sz="8000" b="1" dirty="0" smtClean="0">
                <a:solidFill>
                  <a:srgbClr val="33CC33"/>
                </a:solidFill>
              </a:rPr>
              <a:t>     ☐</a:t>
            </a:r>
            <a:r>
              <a:rPr lang="ja-JP" altLang="en-US" sz="8000" b="1" dirty="0" smtClean="0"/>
              <a:t>出かけるのがおっくうになった</a:t>
            </a:r>
            <a:endParaRPr lang="en-US" altLang="ja-JP" sz="8000" b="1" dirty="0"/>
          </a:p>
          <a:p>
            <a:pPr marL="0" indent="0">
              <a:lnSpc>
                <a:spcPct val="150000"/>
              </a:lnSpc>
              <a:buNone/>
            </a:pPr>
            <a:r>
              <a:rPr lang="ja-JP" altLang="en-US" sz="8000" b="1" dirty="0" smtClean="0">
                <a:solidFill>
                  <a:srgbClr val="0070C0"/>
                </a:solidFill>
              </a:rPr>
              <a:t>     ☐</a:t>
            </a:r>
            <a:r>
              <a:rPr lang="ja-JP" altLang="en-US" sz="8000" b="1" dirty="0" smtClean="0"/>
              <a:t>食べ物を飲み込みにくいときがある</a:t>
            </a:r>
            <a:endParaRPr lang="en-US" altLang="ja-JP" sz="8000" b="1" dirty="0"/>
          </a:p>
          <a:p>
            <a:pPr marL="0" indent="0">
              <a:lnSpc>
                <a:spcPct val="150000"/>
              </a:lnSpc>
              <a:buNone/>
            </a:pPr>
            <a:r>
              <a:rPr lang="ja-JP" altLang="en-US" sz="8000" b="1" dirty="0" smtClean="0">
                <a:solidFill>
                  <a:srgbClr val="0070C0"/>
                </a:solidFill>
              </a:rPr>
              <a:t>     ☐</a:t>
            </a:r>
            <a:r>
              <a:rPr lang="ja-JP" altLang="en-US" sz="8000" b="1" dirty="0" smtClean="0"/>
              <a:t>お茶や汁物でむせることがある</a:t>
            </a:r>
            <a:endParaRPr lang="en-US" altLang="ja-JP" sz="8000" b="1" dirty="0" smtClean="0"/>
          </a:p>
          <a:p>
            <a:pPr marL="0" indent="0">
              <a:lnSpc>
                <a:spcPct val="150000"/>
              </a:lnSpc>
              <a:buNone/>
            </a:pPr>
            <a:r>
              <a:rPr lang="ja-JP" altLang="en-US" sz="8000" b="1" dirty="0" smtClean="0">
                <a:solidFill>
                  <a:srgbClr val="0070C0"/>
                </a:solidFill>
              </a:rPr>
              <a:t>     ☐</a:t>
            </a:r>
            <a:r>
              <a:rPr lang="ja-JP" altLang="en-US" sz="8000" b="1" dirty="0" smtClean="0"/>
              <a:t>噛みにくい</a:t>
            </a:r>
            <a:endParaRPr lang="en-US" altLang="ja-JP" sz="8000" b="1" dirty="0" smtClean="0"/>
          </a:p>
          <a:p>
            <a:pPr marL="0" indent="0">
              <a:lnSpc>
                <a:spcPct val="150000"/>
              </a:lnSpc>
              <a:buNone/>
            </a:pPr>
            <a:r>
              <a:rPr lang="ja-JP" altLang="en-US" sz="8000" b="1" dirty="0" smtClean="0">
                <a:solidFill>
                  <a:srgbClr val="0070C0"/>
                </a:solidFill>
              </a:rPr>
              <a:t>     ☐</a:t>
            </a:r>
            <a:r>
              <a:rPr lang="ja-JP" altLang="en-US" sz="8000" b="1" dirty="0" smtClean="0"/>
              <a:t>柔らかいものばかり食べてしまう</a:t>
            </a:r>
            <a:endParaRPr lang="en-US" altLang="ja-JP" sz="8000" b="1" dirty="0"/>
          </a:p>
          <a:p>
            <a:pPr marL="0" indent="0">
              <a:buNone/>
            </a:pPr>
            <a:endParaRPr lang="en-US" altLang="ja-JP" dirty="0" smtClean="0"/>
          </a:p>
          <a:p>
            <a:pPr marL="0" indent="0">
              <a:buNone/>
            </a:pPr>
            <a:endParaRPr lang="ja-JP" altLang="en-US" dirty="0"/>
          </a:p>
          <a:p>
            <a:endParaRPr kumimoji="1" lang="ja-JP" altLang="en-US" dirty="0"/>
          </a:p>
        </p:txBody>
      </p:sp>
      <p:pic>
        <p:nvPicPr>
          <p:cNvPr id="13" name="Picture 4" descr="https://4.bp.blogspot.com/-JknyPPjgXfs/WMfB2Pl6WII/AAAAAAABCio/SDa9fEyaI-MIruO9NMHE6yYe-wnRGwNgQCLcB/s800/darui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9684" y="5100331"/>
            <a:ext cx="996966" cy="125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9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6905209" y="237529"/>
            <a:ext cx="1809762" cy="790691"/>
          </a:xfrm>
          <a:prstGeom prst="horizontalScroll">
            <a:avLst/>
          </a:prstGeom>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運動に関する</a:t>
            </a:r>
            <a:endParaRPr lang="en-US" altLang="ja-JP" sz="1600" dirty="0"/>
          </a:p>
          <a:p>
            <a:pPr algn="ctr"/>
            <a:r>
              <a:rPr lang="ja-JP" altLang="en-US" sz="1600" dirty="0"/>
              <a:t>フレイル予防</a:t>
            </a:r>
          </a:p>
        </p:txBody>
      </p:sp>
      <p:sp>
        <p:nvSpPr>
          <p:cNvPr id="5" name="コンテンツ プレースホルダー 2"/>
          <p:cNvSpPr txBox="1">
            <a:spLocks/>
          </p:cNvSpPr>
          <p:nvPr/>
        </p:nvSpPr>
        <p:spPr>
          <a:xfrm>
            <a:off x="1801046" y="1946792"/>
            <a:ext cx="5061995" cy="3734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400" b="1" dirty="0" smtClean="0">
                <a:solidFill>
                  <a:srgbClr val="FF0000"/>
                </a:solidFill>
              </a:rPr>
              <a:t>指</a:t>
            </a:r>
            <a:r>
              <a:rPr lang="ja-JP" altLang="en-US" sz="2400" b="1" dirty="0" err="1">
                <a:solidFill>
                  <a:srgbClr val="FF0000"/>
                </a:solidFill>
              </a:rPr>
              <a:t>わ</a:t>
            </a:r>
            <a:r>
              <a:rPr lang="ja-JP" altLang="en-US" sz="2400" b="1" dirty="0" err="1" smtClean="0">
                <a:solidFill>
                  <a:srgbClr val="FF0000"/>
                </a:solidFill>
              </a:rPr>
              <a:t>っか</a:t>
            </a:r>
            <a:r>
              <a:rPr lang="ja-JP" altLang="en-US" sz="2400" b="1" dirty="0">
                <a:solidFill>
                  <a:srgbClr val="FF0000"/>
                </a:solidFill>
              </a:rPr>
              <a:t>テスト</a:t>
            </a:r>
            <a:r>
              <a:rPr lang="ja-JP" altLang="en-US" sz="2400" b="1" dirty="0"/>
              <a:t>もしてみましょう！</a:t>
            </a:r>
            <a:endParaRPr lang="en-US" altLang="ja-JP" sz="2400" b="1" dirty="0"/>
          </a:p>
        </p:txBody>
      </p:sp>
      <p:pic>
        <p:nvPicPr>
          <p:cNvPr id="3074" name="Picture 2" descr="http://kaigofukushi.main.jp/kaigogazou/life/looptest-metho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2133" y="2667616"/>
            <a:ext cx="3688734" cy="3688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kaigofukushi.main.jp/kaigogazou/life/looptest-han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6551" y="4420250"/>
            <a:ext cx="1749365" cy="17493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65983" y="4668032"/>
            <a:ext cx="2588707" cy="1714508"/>
          </a:xfrm>
          <a:prstGeom prst="rect">
            <a:avLst/>
          </a:prstGeom>
          <a:noFill/>
        </p:spPr>
        <p:txBody>
          <a:bodyPr wrap="square" rtlCol="0">
            <a:spAutoFit/>
          </a:bodyPr>
          <a:lstStyle/>
          <a:p>
            <a:pPr>
              <a:lnSpc>
                <a:spcPct val="150000"/>
              </a:lnSpc>
            </a:pPr>
            <a:r>
              <a:rPr lang="ja-JP" altLang="en-US" b="1" dirty="0"/>
              <a:t>人差し指</a:t>
            </a:r>
            <a:r>
              <a:rPr lang="ja-JP" altLang="en-US" dirty="0"/>
              <a:t>と</a:t>
            </a:r>
            <a:r>
              <a:rPr lang="ja-JP" altLang="en-US" b="1" dirty="0"/>
              <a:t>親指</a:t>
            </a:r>
            <a:r>
              <a:rPr lang="ja-JP" altLang="en-US" dirty="0"/>
              <a:t>を結び，</a:t>
            </a:r>
            <a:endParaRPr lang="en-US" altLang="ja-JP" dirty="0"/>
          </a:p>
          <a:p>
            <a:pPr>
              <a:lnSpc>
                <a:spcPct val="150000"/>
              </a:lnSpc>
            </a:pPr>
            <a:r>
              <a:rPr lang="ja-JP" altLang="en-US" dirty="0"/>
              <a:t>ふくらはぎのいちばん太い部分を</a:t>
            </a:r>
            <a:r>
              <a:rPr lang="ja-JP" altLang="en-US" b="1" dirty="0"/>
              <a:t>囲んで</a:t>
            </a:r>
            <a:r>
              <a:rPr lang="ja-JP" altLang="en-US" dirty="0"/>
              <a:t>みてください。</a:t>
            </a:r>
          </a:p>
        </p:txBody>
      </p:sp>
      <p:sp>
        <p:nvSpPr>
          <p:cNvPr id="2" name="角丸四角形 1"/>
          <p:cNvSpPr/>
          <p:nvPr/>
        </p:nvSpPr>
        <p:spPr>
          <a:xfrm>
            <a:off x="395785" y="4668032"/>
            <a:ext cx="2758905" cy="1688319"/>
          </a:xfrm>
          <a:prstGeom prst="roundRect">
            <a:avLst/>
          </a:prstGeom>
          <a:noFill/>
          <a:ln w="38100">
            <a:solidFill>
              <a:srgbClr val="FFC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grpSp>
        <p:nvGrpSpPr>
          <p:cNvPr id="7" name="グループ化 6"/>
          <p:cNvGrpSpPr/>
          <p:nvPr/>
        </p:nvGrpSpPr>
        <p:grpSpPr>
          <a:xfrm>
            <a:off x="1149835" y="957503"/>
            <a:ext cx="6056183" cy="363204"/>
            <a:chOff x="683959" y="520840"/>
            <a:chExt cx="6203089" cy="645696"/>
          </a:xfrm>
        </p:grpSpPr>
        <p:sp>
          <p:nvSpPr>
            <p:cNvPr id="17" name="コンテンツ プレースホルダー 2"/>
            <p:cNvSpPr txBox="1">
              <a:spLocks/>
            </p:cNvSpPr>
            <p:nvPr/>
          </p:nvSpPr>
          <p:spPr>
            <a:xfrm>
              <a:off x="999672" y="520840"/>
              <a:ext cx="5887376" cy="6456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000" b="1" dirty="0">
                  <a:solidFill>
                    <a:srgbClr val="FF0066"/>
                  </a:solidFill>
                </a:rPr>
                <a:t>ペットボトルのふたが開けにくくなった</a:t>
              </a:r>
              <a:endParaRPr lang="en-US" altLang="ja-JP" sz="2000" b="1" dirty="0">
                <a:solidFill>
                  <a:srgbClr val="FF0066"/>
                </a:solidFill>
              </a:endParaRPr>
            </a:p>
          </p:txBody>
        </p:sp>
        <p:pic>
          <p:nvPicPr>
            <p:cNvPr id="19" name="Picture 2" descr="https://4.bp.blogspot.com/-4TKcUubJ3-Y/WOsv-OUE-QI/AAAAAAABDuQ/YhS6mmonOMc8lzSU5ND1eywiA_tAF_s1ACLcB/s800/mark_checkbox1_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959" y="580723"/>
              <a:ext cx="396458" cy="585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グループ化 9"/>
          <p:cNvGrpSpPr/>
          <p:nvPr/>
        </p:nvGrpSpPr>
        <p:grpSpPr>
          <a:xfrm>
            <a:off x="661577" y="2666401"/>
            <a:ext cx="1980189" cy="1150037"/>
            <a:chOff x="693224" y="2579278"/>
            <a:chExt cx="1980189" cy="1150037"/>
          </a:xfrm>
        </p:grpSpPr>
        <p:sp>
          <p:nvSpPr>
            <p:cNvPr id="15" name="円形吹き出し 14"/>
            <p:cNvSpPr/>
            <p:nvPr/>
          </p:nvSpPr>
          <p:spPr>
            <a:xfrm>
              <a:off x="693224" y="2579278"/>
              <a:ext cx="1980189" cy="1150037"/>
            </a:xfrm>
            <a:prstGeom prst="wedgeEllipseCallout">
              <a:avLst>
                <a:gd name="adj1" fmla="val 52005"/>
                <a:gd name="adj2" fmla="val -41094"/>
              </a:avLst>
            </a:prstGeom>
            <a:noFill/>
            <a:ln w="28575">
              <a:solidFill>
                <a:schemeClr val="accent2"/>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
          <p:nvSpPr>
            <p:cNvPr id="3" name="テキスト ボックス 2"/>
            <p:cNvSpPr txBox="1"/>
            <p:nvPr/>
          </p:nvSpPr>
          <p:spPr>
            <a:xfrm>
              <a:off x="815226" y="2845037"/>
              <a:ext cx="1736187" cy="707886"/>
            </a:xfrm>
            <a:prstGeom prst="rect">
              <a:avLst/>
            </a:prstGeom>
            <a:noFill/>
          </p:spPr>
          <p:txBody>
            <a:bodyPr wrap="square" rtlCol="0">
              <a:spAutoFit/>
            </a:bodyPr>
            <a:lstStyle/>
            <a:p>
              <a:r>
                <a:rPr lang="ja-JP" altLang="en-US" sz="2000" b="1" dirty="0"/>
                <a:t>筋肉量</a:t>
              </a:r>
              <a:r>
                <a:rPr lang="ja-JP" altLang="en-US" sz="2000" dirty="0"/>
                <a:t>の減少をチェック！</a:t>
              </a:r>
            </a:p>
          </p:txBody>
        </p:sp>
      </p:grpSp>
      <p:sp>
        <p:nvSpPr>
          <p:cNvPr id="18" name="角丸四角形 17"/>
          <p:cNvSpPr/>
          <p:nvPr/>
        </p:nvSpPr>
        <p:spPr>
          <a:xfrm>
            <a:off x="1296828" y="1785772"/>
            <a:ext cx="6329138" cy="721255"/>
          </a:xfrm>
          <a:prstGeom prst="roundRect">
            <a:avLst/>
          </a:prstGeom>
          <a:noFill/>
          <a:ln w="38100">
            <a:solidFill>
              <a:schemeClr val="accent5">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spTree>
    <p:extLst>
      <p:ext uri="{BB962C8B-B14F-4D97-AF65-F5344CB8AC3E}">
        <p14:creationId xmlns:p14="http://schemas.microsoft.com/office/powerpoint/2010/main" val="290187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39091" y="1785772"/>
            <a:ext cx="7010400" cy="721255"/>
          </a:xfrm>
          <a:prstGeom prst="roundRect">
            <a:avLst/>
          </a:prstGeom>
          <a:noFill/>
          <a:ln w="38100">
            <a:solidFill>
              <a:schemeClr val="accent5">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p>
        </p:txBody>
      </p:sp>
      <p:pic>
        <p:nvPicPr>
          <p:cNvPr id="13" name="図 12"/>
          <p:cNvPicPr>
            <a:picLocks noChangeAspect="1"/>
          </p:cNvPicPr>
          <p:nvPr/>
        </p:nvPicPr>
        <p:blipFill>
          <a:blip r:embed="rId3"/>
          <a:stretch>
            <a:fillRect/>
          </a:stretch>
        </p:blipFill>
        <p:spPr>
          <a:xfrm>
            <a:off x="1618774" y="3426619"/>
            <a:ext cx="5851033" cy="2516978"/>
          </a:xfrm>
          <a:prstGeom prst="rect">
            <a:avLst/>
          </a:prstGeom>
        </p:spPr>
      </p:pic>
      <p:sp>
        <p:nvSpPr>
          <p:cNvPr id="14" name="左矢印 13"/>
          <p:cNvSpPr/>
          <p:nvPr/>
        </p:nvSpPr>
        <p:spPr>
          <a:xfrm rot="16200000">
            <a:off x="6398782" y="2822091"/>
            <a:ext cx="388189" cy="624665"/>
          </a:xfrm>
          <a:prstGeom prst="lef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 name="左矢印 15"/>
          <p:cNvSpPr/>
          <p:nvPr/>
        </p:nvSpPr>
        <p:spPr>
          <a:xfrm rot="16200000">
            <a:off x="4350195" y="2830014"/>
            <a:ext cx="388189" cy="624665"/>
          </a:xfrm>
          <a:prstGeom prst="lef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19" name="グループ化 18"/>
          <p:cNvGrpSpPr/>
          <p:nvPr/>
        </p:nvGrpSpPr>
        <p:grpSpPr>
          <a:xfrm>
            <a:off x="1149835" y="957503"/>
            <a:ext cx="6056183" cy="363204"/>
            <a:chOff x="683959" y="520840"/>
            <a:chExt cx="6203089" cy="645696"/>
          </a:xfrm>
        </p:grpSpPr>
        <p:sp>
          <p:nvSpPr>
            <p:cNvPr id="20" name="コンテンツ プレースホルダー 2"/>
            <p:cNvSpPr txBox="1">
              <a:spLocks/>
            </p:cNvSpPr>
            <p:nvPr/>
          </p:nvSpPr>
          <p:spPr>
            <a:xfrm>
              <a:off x="999672" y="520840"/>
              <a:ext cx="5887376" cy="504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000" b="1" dirty="0">
                  <a:solidFill>
                    <a:srgbClr val="FF0066"/>
                  </a:solidFill>
                </a:rPr>
                <a:t>ペットボトルのふたが開けにくくなった</a:t>
              </a:r>
              <a:endParaRPr lang="en-US" altLang="ja-JP" sz="2000" b="1" dirty="0">
                <a:solidFill>
                  <a:srgbClr val="FF0066"/>
                </a:solidFill>
              </a:endParaRPr>
            </a:p>
          </p:txBody>
        </p:sp>
        <p:pic>
          <p:nvPicPr>
            <p:cNvPr id="21" name="Picture 2" descr="https://4.bp.blogspot.com/-4TKcUubJ3-Y/WOsv-OUE-QI/AAAAAAABDuQ/YhS6mmonOMc8lzSU5ND1eywiA_tAF_s1ACLcB/s800/mark_checkbox1_r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959" y="580723"/>
              <a:ext cx="396458" cy="58581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横巻き 21"/>
          <p:cNvSpPr/>
          <p:nvPr/>
        </p:nvSpPr>
        <p:spPr>
          <a:xfrm>
            <a:off x="6905209" y="237529"/>
            <a:ext cx="1809762" cy="790691"/>
          </a:xfrm>
          <a:prstGeom prst="horizontalScroll">
            <a:avLst/>
          </a:prstGeom>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運動に関する</a:t>
            </a:r>
            <a:endParaRPr lang="en-US" altLang="ja-JP" sz="1600" dirty="0"/>
          </a:p>
          <a:p>
            <a:pPr algn="ctr"/>
            <a:r>
              <a:rPr lang="ja-JP" altLang="en-US" sz="1600" dirty="0"/>
              <a:t>フレイル予防</a:t>
            </a:r>
          </a:p>
        </p:txBody>
      </p:sp>
      <p:sp>
        <p:nvSpPr>
          <p:cNvPr id="3" name="爆発 1 2"/>
          <p:cNvSpPr/>
          <p:nvPr/>
        </p:nvSpPr>
        <p:spPr>
          <a:xfrm>
            <a:off x="6493239" y="1633263"/>
            <a:ext cx="1631150" cy="1188313"/>
          </a:xfrm>
          <a:prstGeom prst="irregularSeal1">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49836" y="1974012"/>
            <a:ext cx="7190600" cy="461665"/>
          </a:xfrm>
          <a:prstGeom prst="rect">
            <a:avLst/>
          </a:prstGeom>
          <a:noFill/>
        </p:spPr>
        <p:txBody>
          <a:bodyPr wrap="square" rtlCol="0">
            <a:spAutoFit/>
          </a:bodyPr>
          <a:lstStyle/>
          <a:p>
            <a:r>
              <a:rPr lang="ja-JP" altLang="en-US" sz="2400" b="1" dirty="0"/>
              <a:t>すき間ができる方・ちょうど囲める方は</a:t>
            </a:r>
            <a:r>
              <a:rPr lang="ja-JP" altLang="en-US" sz="2400" b="1" dirty="0">
                <a:solidFill>
                  <a:srgbClr val="FF0000"/>
                </a:solidFill>
              </a:rPr>
              <a:t>要注意！</a:t>
            </a:r>
            <a:endParaRPr lang="en-US" altLang="ja-JP" sz="2400" b="1" dirty="0">
              <a:solidFill>
                <a:srgbClr val="FF0000"/>
              </a:solidFill>
            </a:endParaRPr>
          </a:p>
        </p:txBody>
      </p:sp>
    </p:spTree>
    <p:extLst>
      <p:ext uri="{BB962C8B-B14F-4D97-AF65-F5344CB8AC3E}">
        <p14:creationId xmlns:p14="http://schemas.microsoft.com/office/powerpoint/2010/main" val="2453190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514475" y="6021768"/>
            <a:ext cx="4142375" cy="563582"/>
            <a:chOff x="3033383" y="5924052"/>
            <a:chExt cx="5860945" cy="747281"/>
          </a:xfrm>
        </p:grpSpPr>
        <p:sp>
          <p:nvSpPr>
            <p:cNvPr id="6" name="角丸四角形 5"/>
            <p:cNvSpPr/>
            <p:nvPr/>
          </p:nvSpPr>
          <p:spPr>
            <a:xfrm>
              <a:off x="3033383" y="5924052"/>
              <a:ext cx="5397430" cy="747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運動後はストレッチを</a:t>
              </a:r>
              <a:r>
                <a:rPr lang="ja-JP" altLang="en-US" dirty="0" smtClean="0"/>
                <a:t>しましょう</a:t>
              </a:r>
              <a:endParaRPr lang="en-US" altLang="ja-JP"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1683" y="5974042"/>
              <a:ext cx="432645" cy="612155"/>
            </a:xfrm>
            <a:prstGeom prst="rect">
              <a:avLst/>
            </a:prstGeom>
          </p:spPr>
        </p:pic>
      </p:grpSp>
      <p:sp>
        <p:nvSpPr>
          <p:cNvPr id="9" name="爆発 1 8"/>
          <p:cNvSpPr/>
          <p:nvPr/>
        </p:nvSpPr>
        <p:spPr>
          <a:xfrm>
            <a:off x="-6364" y="1295940"/>
            <a:ext cx="4303911" cy="2350600"/>
          </a:xfrm>
          <a:prstGeom prst="irregularSeal1">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b="1" dirty="0">
              <a:solidFill>
                <a:srgbClr val="FF0000"/>
              </a:solidFill>
            </a:endParaRPr>
          </a:p>
          <a:p>
            <a:pPr algn="ctr"/>
            <a:r>
              <a:rPr lang="ja-JP" altLang="en-US" sz="2400" b="1" dirty="0">
                <a:solidFill>
                  <a:srgbClr val="FF0000"/>
                </a:solidFill>
              </a:rPr>
              <a:t>握力</a:t>
            </a:r>
            <a:r>
              <a:rPr lang="ja-JP" altLang="en-US" sz="2400" b="1" dirty="0">
                <a:solidFill>
                  <a:schemeClr val="tx1"/>
                </a:solidFill>
              </a:rPr>
              <a:t>が弱まっています</a:t>
            </a:r>
          </a:p>
        </p:txBody>
      </p:sp>
      <p:grpSp>
        <p:nvGrpSpPr>
          <p:cNvPr id="23" name="グループ化 22"/>
          <p:cNvGrpSpPr/>
          <p:nvPr/>
        </p:nvGrpSpPr>
        <p:grpSpPr>
          <a:xfrm>
            <a:off x="2389209" y="3731972"/>
            <a:ext cx="1643204" cy="2067159"/>
            <a:chOff x="4841381" y="1272924"/>
            <a:chExt cx="2925303" cy="4637469"/>
          </a:xfrm>
        </p:grpSpPr>
        <p:sp>
          <p:nvSpPr>
            <p:cNvPr id="11" name="テキスト ボックス 10"/>
            <p:cNvSpPr txBox="1"/>
            <p:nvPr/>
          </p:nvSpPr>
          <p:spPr>
            <a:xfrm>
              <a:off x="4841381" y="5081833"/>
              <a:ext cx="2925303" cy="828560"/>
            </a:xfrm>
            <a:prstGeom prst="rect">
              <a:avLst/>
            </a:prstGeom>
            <a:noFill/>
          </p:spPr>
          <p:txBody>
            <a:bodyPr wrap="square" rtlCol="0">
              <a:spAutoFit/>
            </a:bodyPr>
            <a:lstStyle/>
            <a:p>
              <a:r>
                <a:rPr lang="ja-JP" altLang="en-US" b="1" dirty="0"/>
                <a:t>①雑巾しぼり</a:t>
              </a:r>
            </a:p>
          </p:txBody>
        </p:sp>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14084" y="1272924"/>
              <a:ext cx="1796141" cy="3808909"/>
            </a:xfrm>
            <a:prstGeom prst="rect">
              <a:avLst/>
            </a:prstGeom>
          </p:spPr>
        </p:pic>
      </p:grpSp>
      <p:grpSp>
        <p:nvGrpSpPr>
          <p:cNvPr id="7" name="グループ化 6"/>
          <p:cNvGrpSpPr/>
          <p:nvPr/>
        </p:nvGrpSpPr>
        <p:grpSpPr>
          <a:xfrm>
            <a:off x="4174664" y="2786865"/>
            <a:ext cx="2090331" cy="2309809"/>
            <a:chOff x="7071208" y="1025090"/>
            <a:chExt cx="3433396" cy="3854446"/>
          </a:xfrm>
        </p:grpSpPr>
        <p:sp>
          <p:nvSpPr>
            <p:cNvPr id="12" name="テキスト ボックス 11"/>
            <p:cNvSpPr txBox="1"/>
            <p:nvPr/>
          </p:nvSpPr>
          <p:spPr>
            <a:xfrm>
              <a:off x="7252189" y="4263221"/>
              <a:ext cx="3000035" cy="616315"/>
            </a:xfrm>
            <a:prstGeom prst="rect">
              <a:avLst/>
            </a:prstGeom>
            <a:noFill/>
          </p:spPr>
          <p:txBody>
            <a:bodyPr wrap="square" rtlCol="0">
              <a:spAutoFit/>
            </a:bodyPr>
            <a:lstStyle/>
            <a:p>
              <a:r>
                <a:rPr lang="ja-JP" altLang="en-US" b="1" dirty="0"/>
                <a:t>②グーパー体操</a:t>
              </a:r>
            </a:p>
          </p:txBody>
        </p:sp>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71208" y="1396379"/>
              <a:ext cx="3272106" cy="2806162"/>
            </a:xfrm>
            <a:prstGeom prst="rect">
              <a:avLst/>
            </a:prstGeom>
          </p:spPr>
        </p:pic>
        <p:sp>
          <p:nvSpPr>
            <p:cNvPr id="17" name="テキスト ボックス 16"/>
            <p:cNvSpPr txBox="1"/>
            <p:nvPr/>
          </p:nvSpPr>
          <p:spPr>
            <a:xfrm>
              <a:off x="7360951" y="1025090"/>
              <a:ext cx="3143653" cy="616315"/>
            </a:xfrm>
            <a:prstGeom prst="rect">
              <a:avLst/>
            </a:prstGeom>
            <a:noFill/>
          </p:spPr>
          <p:txBody>
            <a:bodyPr wrap="square" rtlCol="0">
              <a:spAutoFit/>
            </a:bodyPr>
            <a:lstStyle/>
            <a:p>
              <a:r>
                <a:rPr lang="ja-JP" altLang="en-US" dirty="0"/>
                <a:t>３０回を目安</a:t>
              </a:r>
              <a:r>
                <a:rPr lang="ja-JP" altLang="en-US" dirty="0" smtClean="0"/>
                <a:t>に</a:t>
              </a:r>
              <a:endParaRPr lang="ja-JP" altLang="en-US" dirty="0"/>
            </a:p>
          </p:txBody>
        </p:sp>
      </p:grpSp>
      <p:grpSp>
        <p:nvGrpSpPr>
          <p:cNvPr id="8" name="グループ化 7"/>
          <p:cNvGrpSpPr/>
          <p:nvPr/>
        </p:nvGrpSpPr>
        <p:grpSpPr>
          <a:xfrm>
            <a:off x="6733968" y="3152345"/>
            <a:ext cx="2379023" cy="3137960"/>
            <a:chOff x="9990892" y="3743991"/>
            <a:chExt cx="4229377" cy="5578595"/>
          </a:xfrm>
        </p:grpSpPr>
        <p:sp>
          <p:nvSpPr>
            <p:cNvPr id="18" name="テキスト ボックス 17"/>
            <p:cNvSpPr txBox="1"/>
            <p:nvPr/>
          </p:nvSpPr>
          <p:spPr>
            <a:xfrm>
              <a:off x="9990892" y="3743991"/>
              <a:ext cx="4229377" cy="1149033"/>
            </a:xfrm>
            <a:prstGeom prst="rect">
              <a:avLst/>
            </a:prstGeom>
            <a:noFill/>
          </p:spPr>
          <p:txBody>
            <a:bodyPr wrap="square" rtlCol="0">
              <a:spAutoFit/>
            </a:bodyPr>
            <a:lstStyle/>
            <a:p>
              <a:r>
                <a:rPr lang="ja-JP" altLang="en-US" dirty="0"/>
                <a:t>１０回</a:t>
              </a:r>
              <a:r>
                <a:rPr lang="en-US" altLang="ja-JP" dirty="0"/>
                <a:t>×</a:t>
              </a:r>
              <a:r>
                <a:rPr lang="ja-JP" altLang="en-US" dirty="0"/>
                <a:t>３セットを目安</a:t>
              </a:r>
              <a:r>
                <a:rPr lang="ja-JP" altLang="en-US" dirty="0" smtClean="0"/>
                <a:t>に</a:t>
              </a:r>
              <a:endParaRPr lang="ja-JP" altLang="en-US" dirty="0"/>
            </a:p>
          </p:txBody>
        </p:sp>
        <p:sp>
          <p:nvSpPr>
            <p:cNvPr id="13" name="テキスト ボックス 12"/>
            <p:cNvSpPr txBox="1"/>
            <p:nvPr/>
          </p:nvSpPr>
          <p:spPr>
            <a:xfrm>
              <a:off x="10110464" y="8282986"/>
              <a:ext cx="3330569" cy="1039600"/>
            </a:xfrm>
            <a:prstGeom prst="rect">
              <a:avLst/>
            </a:prstGeom>
            <a:noFill/>
          </p:spPr>
          <p:txBody>
            <a:bodyPr wrap="square" rtlCol="0">
              <a:spAutoFit/>
            </a:bodyPr>
            <a:lstStyle/>
            <a:p>
              <a:r>
                <a:rPr lang="ja-JP" altLang="en-US" sz="1600" b="1" dirty="0"/>
                <a:t>③ペットボトルでダンベル体操</a:t>
              </a:r>
            </a:p>
          </p:txBody>
        </p:sp>
      </p:grpSp>
      <p:sp>
        <p:nvSpPr>
          <p:cNvPr id="4" name="テキスト ボックス 3"/>
          <p:cNvSpPr txBox="1"/>
          <p:nvPr/>
        </p:nvSpPr>
        <p:spPr>
          <a:xfrm>
            <a:off x="974081" y="3366077"/>
            <a:ext cx="2343019" cy="400110"/>
          </a:xfrm>
          <a:prstGeom prst="rect">
            <a:avLst/>
          </a:prstGeom>
          <a:noFill/>
        </p:spPr>
        <p:txBody>
          <a:bodyPr wrap="square" rtlCol="0">
            <a:spAutoFit/>
          </a:bodyPr>
          <a:lstStyle/>
          <a:p>
            <a:r>
              <a:rPr lang="ja-JP" altLang="en-US" sz="2000" b="1" dirty="0" smtClean="0">
                <a:solidFill>
                  <a:schemeClr val="accent2"/>
                </a:solidFill>
              </a:rPr>
              <a:t>貯筋しましょう！</a:t>
            </a:r>
            <a:endParaRPr lang="ja-JP" altLang="en-US" sz="2000" b="1" dirty="0">
              <a:solidFill>
                <a:schemeClr val="accent2"/>
              </a:solidFill>
            </a:endParaRPr>
          </a:p>
        </p:txBody>
      </p:sp>
      <p:pic>
        <p:nvPicPr>
          <p:cNvPr id="1026" name="Picture 2" descr="https://4.bp.blogspot.com/-GzBHCNZRQC4/UZM46o8xC7I/AAAAAAAASPk/Lc7mKnj6BdU/s800/chikarakobu.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3283" y="2924154"/>
            <a:ext cx="676287" cy="8078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thumb.ac-illust.com/c5/c55820eb7f5979cdadd5f5307240c958_t.jpe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005" b="-1"/>
          <a:stretch/>
        </p:blipFill>
        <p:spPr bwMode="auto">
          <a:xfrm>
            <a:off x="6905209" y="3766187"/>
            <a:ext cx="1518894" cy="18578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グループ化 27"/>
          <p:cNvGrpSpPr/>
          <p:nvPr/>
        </p:nvGrpSpPr>
        <p:grpSpPr>
          <a:xfrm>
            <a:off x="1149835" y="957503"/>
            <a:ext cx="6056183" cy="363204"/>
            <a:chOff x="683959" y="520840"/>
            <a:chExt cx="6203089" cy="645696"/>
          </a:xfrm>
        </p:grpSpPr>
        <p:sp>
          <p:nvSpPr>
            <p:cNvPr id="29" name="コンテンツ プレースホルダー 2"/>
            <p:cNvSpPr txBox="1">
              <a:spLocks/>
            </p:cNvSpPr>
            <p:nvPr/>
          </p:nvSpPr>
          <p:spPr>
            <a:xfrm>
              <a:off x="999672" y="520840"/>
              <a:ext cx="5887376" cy="504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000" b="1" dirty="0">
                  <a:solidFill>
                    <a:srgbClr val="FF0066"/>
                  </a:solidFill>
                </a:rPr>
                <a:t>ペットボトルのふたが開けにくくなった</a:t>
              </a:r>
              <a:endParaRPr lang="en-US" altLang="ja-JP" sz="2000" b="1" dirty="0">
                <a:solidFill>
                  <a:srgbClr val="FF0066"/>
                </a:solidFill>
              </a:endParaRPr>
            </a:p>
          </p:txBody>
        </p:sp>
        <p:pic>
          <p:nvPicPr>
            <p:cNvPr id="30" name="Picture 2" descr="https://4.bp.blogspot.com/-4TKcUubJ3-Y/WOsv-OUE-QI/AAAAAAABDuQ/YhS6mmonOMc8lzSU5ND1eywiA_tAF_s1ACLcB/s800/mark_checkbox1_re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959" y="580723"/>
              <a:ext cx="396458" cy="585813"/>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横巻き 30"/>
          <p:cNvSpPr/>
          <p:nvPr/>
        </p:nvSpPr>
        <p:spPr>
          <a:xfrm>
            <a:off x="6905209" y="237529"/>
            <a:ext cx="1809762" cy="790691"/>
          </a:xfrm>
          <a:prstGeom prst="horizontalScroll">
            <a:avLst/>
          </a:prstGeom>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運動に関する</a:t>
            </a:r>
            <a:endParaRPr lang="en-US" altLang="ja-JP" sz="1600" dirty="0"/>
          </a:p>
          <a:p>
            <a:pPr algn="ctr"/>
            <a:r>
              <a:rPr lang="ja-JP" altLang="en-US" sz="1600" dirty="0"/>
              <a:t>フレイル予防</a:t>
            </a:r>
          </a:p>
        </p:txBody>
      </p:sp>
    </p:spTree>
    <p:extLst>
      <p:ext uri="{BB962C8B-B14F-4D97-AF65-F5344CB8AC3E}">
        <p14:creationId xmlns:p14="http://schemas.microsoft.com/office/powerpoint/2010/main" val="2407741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0180" y="807992"/>
            <a:ext cx="5530989" cy="2562678"/>
          </a:xfrm>
        </p:spPr>
        <p:txBody>
          <a:bodyPr>
            <a:normAutofit fontScale="32500" lnSpcReduction="20000"/>
          </a:bodyPr>
          <a:lstStyle/>
          <a:p>
            <a:pPr marL="0" indent="0">
              <a:buNone/>
            </a:pPr>
            <a:r>
              <a:rPr lang="ja-JP" altLang="en-US" sz="6200" b="1" dirty="0" smtClean="0">
                <a:solidFill>
                  <a:srgbClr val="FF0066"/>
                </a:solidFill>
              </a:rPr>
              <a:t>何</a:t>
            </a:r>
            <a:r>
              <a:rPr lang="ja-JP" altLang="en-US" sz="6200" b="1" dirty="0">
                <a:solidFill>
                  <a:srgbClr val="FF0066"/>
                </a:solidFill>
              </a:rPr>
              <a:t>もないところでつまづくことが増えた</a:t>
            </a:r>
            <a:endParaRPr lang="en-US" altLang="ja-JP" sz="6200" b="1" dirty="0">
              <a:solidFill>
                <a:srgbClr val="FF0066"/>
              </a:solidFill>
            </a:endParaRPr>
          </a:p>
          <a:p>
            <a:pPr marL="0" indent="0">
              <a:buNone/>
            </a:pPr>
            <a:r>
              <a:rPr lang="ja-JP" altLang="en-US" sz="6200" b="1" dirty="0" smtClean="0">
                <a:solidFill>
                  <a:srgbClr val="FF0066"/>
                </a:solidFill>
              </a:rPr>
              <a:t>階段</a:t>
            </a:r>
            <a:r>
              <a:rPr lang="ja-JP" altLang="en-US" sz="6200" b="1" dirty="0">
                <a:solidFill>
                  <a:srgbClr val="FF0066"/>
                </a:solidFill>
              </a:rPr>
              <a:t>をのぼると息が切れる</a:t>
            </a:r>
            <a:endParaRPr lang="en-US" altLang="ja-JP" sz="6200" b="1" dirty="0">
              <a:solidFill>
                <a:srgbClr val="FF0066"/>
              </a:solidFill>
            </a:endParaRPr>
          </a:p>
          <a:p>
            <a:pPr marL="0" indent="0">
              <a:buNone/>
            </a:pPr>
            <a:r>
              <a:rPr lang="ja-JP" altLang="en-US" sz="6200" b="1" dirty="0" smtClean="0">
                <a:solidFill>
                  <a:srgbClr val="FF0066"/>
                </a:solidFill>
              </a:rPr>
              <a:t>立った</a:t>
            </a:r>
            <a:r>
              <a:rPr lang="ja-JP" altLang="en-US" sz="6200" b="1" dirty="0">
                <a:solidFill>
                  <a:srgbClr val="FF0066"/>
                </a:solidFill>
              </a:rPr>
              <a:t>まま靴や靴下をはくとバランスをくずす</a:t>
            </a:r>
            <a:endParaRPr lang="en-US" altLang="ja-JP" sz="6200" b="1" dirty="0">
              <a:solidFill>
                <a:srgbClr val="FF0066"/>
              </a:solidFill>
            </a:endParaRPr>
          </a:p>
          <a:p>
            <a:pPr marL="0" indent="0">
              <a:buNone/>
            </a:pPr>
            <a:r>
              <a:rPr lang="ja-JP" altLang="en-US" sz="6200" b="1" dirty="0" smtClean="0">
                <a:solidFill>
                  <a:srgbClr val="FF0066"/>
                </a:solidFill>
              </a:rPr>
              <a:t>以前</a:t>
            </a:r>
            <a:r>
              <a:rPr lang="ja-JP" altLang="en-US" sz="6200" b="1" dirty="0">
                <a:solidFill>
                  <a:srgbClr val="FF0066"/>
                </a:solidFill>
              </a:rPr>
              <a:t>にくらべて，歩く速さが遅くなってきた</a:t>
            </a:r>
            <a:endParaRPr lang="en-US" altLang="ja-JP" sz="6200" b="1" dirty="0">
              <a:solidFill>
                <a:srgbClr val="FF0066"/>
              </a:solidFill>
            </a:endParaRPr>
          </a:p>
          <a:p>
            <a:pPr marL="0" indent="0">
              <a:buNone/>
            </a:pPr>
            <a:r>
              <a:rPr lang="ja-JP" altLang="en-US" sz="6200" b="1" dirty="0" smtClean="0">
                <a:solidFill>
                  <a:srgbClr val="FF0066"/>
                </a:solidFill>
              </a:rPr>
              <a:t>最近</a:t>
            </a:r>
            <a:r>
              <a:rPr lang="ja-JP" altLang="en-US" sz="6200" b="1" dirty="0">
                <a:solidFill>
                  <a:srgbClr val="FF0066"/>
                </a:solidFill>
              </a:rPr>
              <a:t>とても</a:t>
            </a:r>
            <a:r>
              <a:rPr lang="ja-JP" altLang="en-US" sz="6200" b="1" dirty="0" smtClean="0">
                <a:solidFill>
                  <a:srgbClr val="FF0066"/>
                </a:solidFill>
              </a:rPr>
              <a:t>疲れやすい</a:t>
            </a:r>
            <a:endParaRPr kumimoji="1" lang="en-US" altLang="ja-JP" dirty="0" smtClean="0"/>
          </a:p>
          <a:p>
            <a:pPr marL="0" indent="0">
              <a:buNone/>
            </a:pPr>
            <a:endParaRPr lang="en-US" altLang="ja-JP" dirty="0"/>
          </a:p>
          <a:p>
            <a:pPr marL="0" indent="0">
              <a:buNone/>
            </a:pPr>
            <a:r>
              <a:rPr kumimoji="1" lang="ja-JP" altLang="en-US" dirty="0" smtClean="0"/>
              <a:t>　　　　　　　　　　　　　　　　　　　　　</a:t>
            </a:r>
            <a:endParaRPr kumimoji="1" lang="ja-JP" altLang="en-US" dirty="0"/>
          </a:p>
        </p:txBody>
      </p:sp>
      <p:sp>
        <p:nvSpPr>
          <p:cNvPr id="9" name="爆発 1 8"/>
          <p:cNvSpPr/>
          <p:nvPr/>
        </p:nvSpPr>
        <p:spPr>
          <a:xfrm>
            <a:off x="57754" y="2640637"/>
            <a:ext cx="3651342" cy="2024564"/>
          </a:xfrm>
          <a:prstGeom prst="irregularSeal1">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rPr>
              <a:t>足の筋力</a:t>
            </a:r>
            <a:r>
              <a:rPr lang="ja-JP" altLang="en-US" sz="2400" b="1" dirty="0">
                <a:solidFill>
                  <a:schemeClr val="tx1"/>
                </a:solidFill>
              </a:rPr>
              <a:t>が</a:t>
            </a:r>
            <a:endParaRPr lang="en-US" altLang="ja-JP" sz="2400" b="1" dirty="0">
              <a:solidFill>
                <a:schemeClr val="tx1"/>
              </a:solidFill>
            </a:endParaRPr>
          </a:p>
          <a:p>
            <a:pPr algn="ctr"/>
            <a:r>
              <a:rPr lang="ja-JP" altLang="en-US" sz="2400" b="1" dirty="0" smtClean="0">
                <a:solidFill>
                  <a:schemeClr val="tx1"/>
                </a:solidFill>
              </a:rPr>
              <a:t>弱まってます</a:t>
            </a:r>
            <a:endParaRPr lang="ja-JP" altLang="en-US" sz="2400" b="1" dirty="0">
              <a:solidFill>
                <a:schemeClr val="tx1"/>
              </a:solidFill>
            </a:endParaRPr>
          </a:p>
        </p:txBody>
      </p:sp>
      <p:sp>
        <p:nvSpPr>
          <p:cNvPr id="11" name="テキスト ボックス 10"/>
          <p:cNvSpPr txBox="1"/>
          <p:nvPr/>
        </p:nvSpPr>
        <p:spPr>
          <a:xfrm>
            <a:off x="3820575" y="6052832"/>
            <a:ext cx="1546847" cy="369332"/>
          </a:xfrm>
          <a:prstGeom prst="rect">
            <a:avLst/>
          </a:prstGeom>
          <a:noFill/>
        </p:spPr>
        <p:txBody>
          <a:bodyPr wrap="square" rtlCol="0">
            <a:spAutoFit/>
          </a:bodyPr>
          <a:lstStyle/>
          <a:p>
            <a:r>
              <a:rPr lang="ja-JP" altLang="en-US" b="1" dirty="0"/>
              <a:t>①踵上げ</a:t>
            </a:r>
          </a:p>
        </p:txBody>
      </p:sp>
      <p:grpSp>
        <p:nvGrpSpPr>
          <p:cNvPr id="22" name="グループ化 21"/>
          <p:cNvGrpSpPr/>
          <p:nvPr/>
        </p:nvGrpSpPr>
        <p:grpSpPr>
          <a:xfrm>
            <a:off x="5378620" y="3721799"/>
            <a:ext cx="1598835" cy="2267173"/>
            <a:chOff x="8629619" y="5147370"/>
            <a:chExt cx="2420141" cy="3595966"/>
          </a:xfrm>
        </p:grpSpPr>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9619" y="5147370"/>
              <a:ext cx="2191709" cy="2922277"/>
            </a:xfrm>
            <a:prstGeom prst="rect">
              <a:avLst/>
            </a:prstGeom>
          </p:spPr>
        </p:pic>
        <p:sp>
          <p:nvSpPr>
            <p:cNvPr id="12" name="テキスト ボックス 11"/>
            <p:cNvSpPr txBox="1"/>
            <p:nvPr/>
          </p:nvSpPr>
          <p:spPr>
            <a:xfrm>
              <a:off x="9023433" y="8157538"/>
              <a:ext cx="2026327" cy="585798"/>
            </a:xfrm>
            <a:prstGeom prst="rect">
              <a:avLst/>
            </a:prstGeom>
            <a:noFill/>
          </p:spPr>
          <p:txBody>
            <a:bodyPr wrap="square" rtlCol="0">
              <a:spAutoFit/>
            </a:bodyPr>
            <a:lstStyle/>
            <a:p>
              <a:r>
                <a:rPr lang="ja-JP" altLang="en-US" b="1" dirty="0"/>
                <a:t>②腿上げ</a:t>
              </a:r>
            </a:p>
          </p:txBody>
        </p:sp>
      </p:grpSp>
      <p:grpSp>
        <p:nvGrpSpPr>
          <p:cNvPr id="25" name="グループ化 24"/>
          <p:cNvGrpSpPr/>
          <p:nvPr/>
        </p:nvGrpSpPr>
        <p:grpSpPr>
          <a:xfrm>
            <a:off x="7218670" y="2798586"/>
            <a:ext cx="1610140" cy="2823007"/>
            <a:chOff x="9745858" y="2811532"/>
            <a:chExt cx="2862471" cy="5018677"/>
          </a:xfrm>
        </p:grpSpPr>
        <p:sp>
          <p:nvSpPr>
            <p:cNvPr id="13" name="テキスト ボックス 12"/>
            <p:cNvSpPr txBox="1"/>
            <p:nvPr/>
          </p:nvSpPr>
          <p:spPr>
            <a:xfrm>
              <a:off x="10085254" y="7173619"/>
              <a:ext cx="2183680" cy="656590"/>
            </a:xfrm>
            <a:prstGeom prst="rect">
              <a:avLst/>
            </a:prstGeom>
            <a:noFill/>
          </p:spPr>
          <p:txBody>
            <a:bodyPr wrap="square" rtlCol="0">
              <a:spAutoFit/>
            </a:bodyPr>
            <a:lstStyle/>
            <a:p>
              <a:r>
                <a:rPr lang="ja-JP" altLang="en-US" b="1" dirty="0"/>
                <a:t>③歩く</a:t>
              </a:r>
            </a:p>
          </p:txBody>
        </p:sp>
        <p:sp>
          <p:nvSpPr>
            <p:cNvPr id="5" name="テキスト ボックス 4"/>
            <p:cNvSpPr txBox="1"/>
            <p:nvPr/>
          </p:nvSpPr>
          <p:spPr>
            <a:xfrm>
              <a:off x="9745858" y="2811532"/>
              <a:ext cx="2862471" cy="1039600"/>
            </a:xfrm>
            <a:prstGeom prst="rect">
              <a:avLst/>
            </a:prstGeom>
            <a:noFill/>
          </p:spPr>
          <p:txBody>
            <a:bodyPr wrap="square" rtlCol="0">
              <a:spAutoFit/>
            </a:bodyPr>
            <a:lstStyle/>
            <a:p>
              <a:r>
                <a:rPr lang="ja-JP" altLang="en-US" sz="1600" dirty="0"/>
                <a:t>速度の目安は“ちょいキツ”</a:t>
              </a:r>
            </a:p>
          </p:txBody>
        </p:sp>
      </p:grpSp>
      <p:pic>
        <p:nvPicPr>
          <p:cNvPr id="16" name="Picture 2" descr="https://4.bp.blogspot.com/-4TKcUubJ3-Y/WOsv-OUE-QI/AAAAAAABDuQ/YhS6mmonOMc8lzSU5ND1eywiA_tAF_s1ACLcB/s800/mark_checkbox1_r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289" y="851203"/>
            <a:ext cx="270807" cy="222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4.bp.blogspot.com/-4TKcUubJ3-Y/WOsv-OUE-QI/AAAAAAABDuQ/YhS6mmonOMc8lzSU5ND1eywiA_tAF_s1ACLcB/s800/mark_checkbox1_r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556" y="1155769"/>
            <a:ext cx="270807" cy="2227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4.bp.blogspot.com/-4TKcUubJ3-Y/WOsv-OUE-QI/AAAAAAABDuQ/YhS6mmonOMc8lzSU5ND1eywiA_tAF_s1ACLcB/s800/mark_checkbox1_r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555" y="1501516"/>
            <a:ext cx="270807" cy="222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4.bp.blogspot.com/-4TKcUubJ3-Y/WOsv-OUE-QI/AAAAAAABDuQ/YhS6mmonOMc8lzSU5ND1eywiA_tAF_s1ACLcB/s800/mark_checkbox1_r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288" y="1819419"/>
            <a:ext cx="270807" cy="2227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4.bp.blogspot.com/-4TKcUubJ3-Y/WOsv-OUE-QI/AAAAAAABDuQ/YhS6mmonOMc8lzSU5ND1eywiA_tAF_s1ACLcB/s800/mark_checkbox1_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289" y="2165166"/>
            <a:ext cx="270806" cy="2651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1.bp.blogspot.com/-ezz3owdPC4o/V4whVqqnJqI/AAAAAAAA8WQ/ysz39M5fSG8zPGVWhRJTdbMmIZKkVhfLgCLcB/s800/sport_walking_ma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5230" y="3286730"/>
            <a:ext cx="1183593" cy="2003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3.bp.blogspot.com/-gD4lB59MS1g/WD_cZedjmlI/AAAAAAABAFA/g0jZ9Dl89swYP1cp3Ty2HaHEjPepRGVdQCLcB/s800/tsumasakidachi_undou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20575" y="3977462"/>
            <a:ext cx="1357733" cy="2072876"/>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3359481" y="4352579"/>
            <a:ext cx="1497350" cy="584775"/>
          </a:xfrm>
          <a:prstGeom prst="rect">
            <a:avLst/>
          </a:prstGeom>
          <a:noFill/>
        </p:spPr>
        <p:txBody>
          <a:bodyPr wrap="square" rtlCol="0">
            <a:spAutoFit/>
          </a:bodyPr>
          <a:lstStyle/>
          <a:p>
            <a:r>
              <a:rPr lang="en-US" altLang="ja-JP" sz="1600" dirty="0">
                <a:latin typeface="+mn-ea"/>
              </a:rPr>
              <a:t>20</a:t>
            </a:r>
            <a:r>
              <a:rPr lang="ja-JP" altLang="en-US" sz="1600" dirty="0">
                <a:latin typeface="+mn-ea"/>
              </a:rPr>
              <a:t>回</a:t>
            </a:r>
            <a:r>
              <a:rPr lang="en-US" altLang="ja-JP" sz="1600" dirty="0">
                <a:latin typeface="+mn-ea"/>
              </a:rPr>
              <a:t>×</a:t>
            </a:r>
          </a:p>
          <a:p>
            <a:r>
              <a:rPr lang="ja-JP" altLang="en-US" sz="1600" dirty="0">
                <a:latin typeface="+mn-ea"/>
              </a:rPr>
              <a:t>　２セット</a:t>
            </a:r>
          </a:p>
        </p:txBody>
      </p:sp>
      <p:cxnSp>
        <p:nvCxnSpPr>
          <p:cNvPr id="15" name="直線矢印コネクタ 14"/>
          <p:cNvCxnSpPr/>
          <p:nvPr/>
        </p:nvCxnSpPr>
        <p:spPr>
          <a:xfrm flipV="1">
            <a:off x="5178308" y="5758830"/>
            <a:ext cx="0" cy="1942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68929" y="4596895"/>
            <a:ext cx="2444266" cy="400110"/>
          </a:xfrm>
          <a:prstGeom prst="rect">
            <a:avLst/>
          </a:prstGeom>
          <a:noFill/>
        </p:spPr>
        <p:txBody>
          <a:bodyPr wrap="square" rtlCol="0">
            <a:spAutoFit/>
          </a:bodyPr>
          <a:lstStyle/>
          <a:p>
            <a:r>
              <a:rPr lang="ja-JP" altLang="en-US" sz="2000" b="1" dirty="0" smtClean="0">
                <a:solidFill>
                  <a:schemeClr val="accent2"/>
                </a:solidFill>
              </a:rPr>
              <a:t>貯筋しましょう！</a:t>
            </a:r>
            <a:endParaRPr lang="ja-JP" altLang="en-US" sz="2000" b="1" dirty="0">
              <a:solidFill>
                <a:schemeClr val="accent2"/>
              </a:solidFill>
            </a:endParaRPr>
          </a:p>
        </p:txBody>
      </p:sp>
      <p:pic>
        <p:nvPicPr>
          <p:cNvPr id="29" name="Picture 2" descr="https://4.bp.blogspot.com/-GzBHCNZRQC4/UZM46o8xC7I/AAAAAAAASPk/Lc7mKnj6BdU/s800/chikarakobu.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0446" y="4246939"/>
            <a:ext cx="585949" cy="699911"/>
          </a:xfrm>
          <a:prstGeom prst="rect">
            <a:avLst/>
          </a:prstGeom>
          <a:noFill/>
          <a:extLst>
            <a:ext uri="{909E8E84-426E-40DD-AFC4-6F175D3DCCD1}">
              <a14:hiddenFill xmlns:a14="http://schemas.microsoft.com/office/drawing/2010/main">
                <a:solidFill>
                  <a:srgbClr val="FFFFFF"/>
                </a:solidFill>
              </a14:hiddenFill>
            </a:ext>
          </a:extLst>
        </p:spPr>
      </p:pic>
      <p:sp>
        <p:nvSpPr>
          <p:cNvPr id="30" name="横巻き 29"/>
          <p:cNvSpPr/>
          <p:nvPr/>
        </p:nvSpPr>
        <p:spPr>
          <a:xfrm>
            <a:off x="6905209" y="237529"/>
            <a:ext cx="1809762" cy="790691"/>
          </a:xfrm>
          <a:prstGeom prst="horizontalScroll">
            <a:avLst/>
          </a:prstGeom>
          <a:ln w="28575">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運動に関する</a:t>
            </a:r>
            <a:endParaRPr lang="en-US" altLang="ja-JP" sz="1600" dirty="0"/>
          </a:p>
          <a:p>
            <a:pPr algn="ctr"/>
            <a:r>
              <a:rPr lang="ja-JP" altLang="en-US" sz="1600" dirty="0"/>
              <a:t>フレイル予防</a:t>
            </a:r>
          </a:p>
        </p:txBody>
      </p:sp>
    </p:spTree>
    <p:extLst>
      <p:ext uri="{BB962C8B-B14F-4D97-AF65-F5344CB8AC3E}">
        <p14:creationId xmlns:p14="http://schemas.microsoft.com/office/powerpoint/2010/main" val="1307240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4754</TotalTime>
  <Words>3194</Words>
  <Application>Microsoft Office PowerPoint</Application>
  <PresentationFormat>画面に合わせる (4:3)</PresentationFormat>
  <Paragraphs>297</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HG丸ｺﾞｼｯｸM-PRO</vt:lpstr>
      <vt:lpstr>游ゴシック</vt:lpstr>
      <vt:lpstr>游ゴシック Light</vt:lpstr>
      <vt:lpstr>Arial</vt:lpstr>
      <vt:lpstr>Calibri</vt:lpstr>
      <vt:lpstr>Calibri Light</vt:lpstr>
      <vt:lpstr>Office テーマ</vt:lpstr>
      <vt:lpstr>４０歳から</vt:lpstr>
      <vt:lpstr>PowerPoint プレゼンテーション</vt:lpstr>
      <vt:lpstr>PowerPoint プレゼンテーション</vt:lpstr>
      <vt:lpstr>あなたは大丈夫？ 　いくつあてはまるかチェックしてみましょう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だ液せんをマッサージしてだ液をだしましょう！</vt:lpstr>
      <vt:lpstr>ガムをかんでみよう！</vt:lpstr>
      <vt:lpstr>フレイル予防の４つの柱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あなたはいくつ当てはまる？</dc:title>
  <dc:creator>佐野　里恵</dc:creator>
  <cp:lastModifiedBy>佐野　里恵</cp:lastModifiedBy>
  <cp:revision>457</cp:revision>
  <cp:lastPrinted>2021-12-23T07:01:51Z</cp:lastPrinted>
  <dcterms:created xsi:type="dcterms:W3CDTF">2021-10-13T06:38:49Z</dcterms:created>
  <dcterms:modified xsi:type="dcterms:W3CDTF">2022-12-09T02:30:26Z</dcterms:modified>
  <cp:contentStatus/>
</cp:coreProperties>
</file>