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7775575" cy="10907713"/>
  <p:notesSz cx="6807200" cy="99393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663300"/>
    <a:srgbClr val="E74472"/>
    <a:srgbClr val="006834"/>
    <a:srgbClr val="016834"/>
    <a:srgbClr val="8FC31F"/>
    <a:srgbClr val="000066"/>
    <a:srgbClr val="66FF33"/>
    <a:srgbClr val="66FF66"/>
    <a:srgbClr val="ED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3" autoAdjust="0"/>
    <p:restoredTop sz="99699" autoAdjust="0"/>
  </p:normalViewPr>
  <p:slideViewPr>
    <p:cSldViewPr snapToGrid="0">
      <p:cViewPr>
        <p:scale>
          <a:sx n="49" d="100"/>
          <a:sy n="49" d="100"/>
        </p:scale>
        <p:origin x="-1308" y="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50279" cy="496741"/>
          </a:xfrm>
          <a:prstGeom prst="rect">
            <a:avLst/>
          </a:prstGeom>
        </p:spPr>
        <p:txBody>
          <a:bodyPr vert="horz" lIns="86142" tIns="43072" rIns="86142" bIns="43072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448" y="1"/>
            <a:ext cx="2950279" cy="496741"/>
          </a:xfrm>
          <a:prstGeom prst="rect">
            <a:avLst/>
          </a:prstGeom>
        </p:spPr>
        <p:txBody>
          <a:bodyPr vert="horz" lIns="86142" tIns="43072" rIns="86142" bIns="43072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t>2016/6/21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1092"/>
            <a:ext cx="2950279" cy="496740"/>
          </a:xfrm>
          <a:prstGeom prst="rect">
            <a:avLst/>
          </a:prstGeom>
        </p:spPr>
        <p:txBody>
          <a:bodyPr vert="horz" lIns="86142" tIns="43072" rIns="86142" bIns="43072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448" y="9441092"/>
            <a:ext cx="2950279" cy="496740"/>
          </a:xfrm>
          <a:prstGeom prst="rect">
            <a:avLst/>
          </a:prstGeom>
        </p:spPr>
        <p:txBody>
          <a:bodyPr vert="horz" lIns="86142" tIns="43072" rIns="86142" bIns="43072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9786" cy="498692"/>
          </a:xfrm>
          <a:prstGeom prst="rect">
            <a:avLst/>
          </a:prstGeom>
        </p:spPr>
        <p:txBody>
          <a:bodyPr vert="horz" lIns="91537" tIns="45768" rIns="91537" bIns="45768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3" y="2"/>
            <a:ext cx="2949786" cy="498692"/>
          </a:xfrm>
          <a:prstGeom prst="rect">
            <a:avLst/>
          </a:prstGeom>
        </p:spPr>
        <p:txBody>
          <a:bodyPr vert="horz" lIns="91537" tIns="45768" rIns="91537" bIns="45768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t>2016/6/21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7" tIns="45768" rIns="91537" bIns="4576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537" tIns="45768" rIns="91537" bIns="4576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40651"/>
            <a:ext cx="2949786" cy="498691"/>
          </a:xfrm>
          <a:prstGeom prst="rect">
            <a:avLst/>
          </a:prstGeom>
        </p:spPr>
        <p:txBody>
          <a:bodyPr vert="horz" lIns="91537" tIns="45768" rIns="91537" bIns="45768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3" y="9440651"/>
            <a:ext cx="2949786" cy="498691"/>
          </a:xfrm>
          <a:prstGeom prst="rect">
            <a:avLst/>
          </a:prstGeom>
        </p:spPr>
        <p:txBody>
          <a:bodyPr vert="horz" lIns="91537" tIns="45768" rIns="91537" bIns="45768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6/21/2016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microsoft.com/office/2007/relationships/hdphoto" Target="../media/hdphoto1.wdp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" y="24411"/>
            <a:ext cx="7774883" cy="10908000"/>
          </a:xfrm>
          <a:prstGeom prst="rect">
            <a:avLst/>
          </a:prstGeom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7" y="9228519"/>
            <a:ext cx="2862456" cy="502703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753" y="3010142"/>
            <a:ext cx="3659589" cy="3135957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08" y="1093428"/>
            <a:ext cx="5414496" cy="2231500"/>
          </a:xfrm>
          <a:prstGeom prst="rect">
            <a:avLst/>
          </a:prstGeom>
        </p:spPr>
      </p:pic>
      <p:sp>
        <p:nvSpPr>
          <p:cNvPr id="34" name="正方形/長方形 33"/>
          <p:cNvSpPr/>
          <p:nvPr/>
        </p:nvSpPr>
        <p:spPr>
          <a:xfrm>
            <a:off x="3958981" y="3590453"/>
            <a:ext cx="3482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ja-JP" altLang="en-US" sz="24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4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遊び</a:t>
            </a:r>
            <a:r>
              <a:rPr lang="ja-JP" altLang="en-US" sz="24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の名人としての技</a:t>
            </a:r>
            <a:r>
              <a:rPr lang="ja-JP" altLang="en-US" sz="24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など子どもと一緒に遊ぶ　　　取組</a:t>
            </a:r>
            <a:r>
              <a:rPr lang="ja-JP" altLang="en-US" sz="24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を披露</a:t>
            </a:r>
            <a:r>
              <a:rPr lang="ja-JP" altLang="en-US" sz="24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する絶好</a:t>
            </a:r>
            <a:r>
              <a:rPr lang="ja-JP" altLang="en-US" sz="24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ja-JP" altLang="en-US" sz="3600" u="sng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チャンス</a:t>
            </a:r>
            <a:r>
              <a:rPr lang="ja-JP" altLang="en-US" sz="24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です</a:t>
            </a:r>
            <a:endParaRPr lang="ja-JP" altLang="en-US" sz="1200" spc="-4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85" y="2991972"/>
            <a:ext cx="3876702" cy="3154127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1264595" y="1066887"/>
            <a:ext cx="5505855" cy="2444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4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遊びの楽校の</a:t>
            </a:r>
            <a:endParaRPr lang="en-US" altLang="ja-JP" sz="4400" spc="-4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44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先生を</a:t>
            </a:r>
            <a:endParaRPr lang="en-US" altLang="ja-JP" sz="4400" spc="-4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44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募集しています</a:t>
            </a:r>
            <a:endParaRPr lang="en-US" altLang="ja-JP" sz="4400" spc="-4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>
              <a:lnSpc>
                <a:spcPts val="2450"/>
              </a:lnSpc>
            </a:pPr>
            <a:endParaRPr lang="ja-JP" altLang="en-US" sz="3200" spc="-4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50607" y="3394116"/>
            <a:ext cx="3705357" cy="2136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場所：</a:t>
            </a:r>
            <a:endParaRPr lang="en-US" altLang="ja-JP" sz="2800" spc="-4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名取市増田西公民館</a:t>
            </a:r>
            <a:r>
              <a:rPr lang="en-US" altLang="ja-JP" sz="2800" spc="-4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endParaRPr lang="en-US" altLang="ja-JP" sz="2800" spc="-4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期日：</a:t>
            </a:r>
            <a:r>
              <a:rPr lang="ja-JP" altLang="en-US" sz="28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８月２８日（日</a:t>
            </a:r>
            <a:r>
              <a:rPr lang="ja-JP" altLang="en-US" sz="28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　時間</a:t>
            </a:r>
            <a:r>
              <a:rPr lang="ja-JP" altLang="en-US" sz="28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8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10:30</a:t>
            </a:r>
            <a:r>
              <a:rPr lang="ja-JP" altLang="en-US" sz="28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2800" spc="-4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14:30</a:t>
            </a:r>
          </a:p>
          <a:p>
            <a:pPr algn="ctr">
              <a:lnSpc>
                <a:spcPts val="2450"/>
              </a:lnSpc>
            </a:pPr>
            <a:endParaRPr lang="en-US" altLang="ja-JP" sz="2800" spc="-4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23221" y="9208002"/>
            <a:ext cx="2862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spc="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お申し込み、お問い合わせは　下記連絡先までお願いします。</a:t>
            </a:r>
            <a:endParaRPr lang="en-US" altLang="ja-JP" sz="1400" spc="2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42991" y="9795424"/>
            <a:ext cx="6145913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900" spc="90" dirty="0" smtClean="0">
                <a:solidFill>
                  <a:srgbClr val="00683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宮城県教育庁生涯学習課社会教育推進班　担当　平井</a:t>
            </a:r>
            <a:endParaRPr lang="en-US" altLang="ja-JP" sz="1900" spc="90" dirty="0" smtClean="0">
              <a:solidFill>
                <a:srgbClr val="006834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33174" y="10166118"/>
            <a:ext cx="6873886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solidFill>
                  <a:srgbClr val="00683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仙台市青葉区本町２丁目３－１　　</a:t>
            </a:r>
            <a:r>
              <a:rPr lang="en-US" altLang="ja-JP" sz="2000" dirty="0" err="1" smtClean="0">
                <a:solidFill>
                  <a:srgbClr val="00683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tel</a:t>
            </a:r>
            <a:r>
              <a:rPr lang="ja-JP" altLang="en-US" sz="2000" dirty="0" smtClean="0">
                <a:solidFill>
                  <a:srgbClr val="00683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000" dirty="0" smtClean="0">
                <a:solidFill>
                  <a:srgbClr val="00683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０２２－２１１－３６５４</a:t>
            </a:r>
            <a:endParaRPr lang="en-US" altLang="ja-JP" sz="2000" dirty="0" smtClean="0">
              <a:solidFill>
                <a:srgbClr val="006834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000" spc="-50" dirty="0" smtClean="0">
                <a:solidFill>
                  <a:srgbClr val="00683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</a:t>
            </a:r>
            <a:r>
              <a:rPr lang="ja-JP" altLang="en-US" sz="2000" spc="-50" dirty="0">
                <a:solidFill>
                  <a:srgbClr val="00683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lang="en-US" altLang="ja-JP" sz="2000" spc="-50" dirty="0" smtClean="0">
                <a:solidFill>
                  <a:srgbClr val="00683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Mail</a:t>
            </a:r>
            <a:r>
              <a:rPr lang="ja-JP" altLang="en-US" sz="2000" spc="-50" dirty="0" smtClean="0">
                <a:solidFill>
                  <a:srgbClr val="00683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en-US" altLang="ja-JP" sz="2000" spc="-50" dirty="0" smtClean="0">
                <a:solidFill>
                  <a:srgbClr val="00683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kyou-shougai@pref.miyagi.jp</a:t>
            </a:r>
            <a:endParaRPr lang="ja-JP" altLang="en-US" sz="2000" spc="-50" dirty="0">
              <a:solidFill>
                <a:srgbClr val="006834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175899" y="-544699"/>
            <a:ext cx="5354173" cy="1611586"/>
          </a:xfrm>
          <a:prstGeom prst="rect">
            <a:avLst/>
          </a:prstGeom>
        </p:spPr>
        <p:txBody>
          <a:bodyPr wrap="square" lIns="36000" tIns="36000" rIns="36000" bIns="36000" anchor="ctr" anchorCtr="1">
            <a:spAutoFit/>
          </a:bodyPr>
          <a:lstStyle/>
          <a:p>
            <a:pPr algn="ctr" eaLnBrk="0"/>
            <a:endParaRPr lang="en-US" altLang="ja-JP" sz="3600" spc="120" dirty="0">
              <a:solidFill>
                <a:srgbClr val="016834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0"/>
            <a:r>
              <a:rPr lang="ja-JP" altLang="en-US" sz="3200" spc="120" dirty="0" smtClean="0">
                <a:solidFill>
                  <a:srgbClr val="01683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お父さんと遊ぼう！　　</a:t>
            </a:r>
            <a:endParaRPr lang="en-US" altLang="ja-JP" sz="3200" spc="120" dirty="0" smtClean="0">
              <a:solidFill>
                <a:srgbClr val="016834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0"/>
            <a:r>
              <a:rPr lang="ja-JP" altLang="en-US" sz="3200" spc="120" dirty="0" smtClean="0">
                <a:solidFill>
                  <a:srgbClr val="01683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親子で楽しむ遊びの楽校</a:t>
            </a:r>
            <a:endParaRPr lang="en-US" altLang="ja-JP" sz="3200" spc="120" dirty="0" smtClean="0">
              <a:solidFill>
                <a:srgbClr val="016834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53" name="図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08" y="5809153"/>
            <a:ext cx="6246444" cy="3532076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93379">
            <a:off x="-3914107" y="1024925"/>
            <a:ext cx="2683558" cy="2108351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199" y="6747332"/>
            <a:ext cx="4851379" cy="2027286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 rot="21019075">
            <a:off x="2285078" y="6132001"/>
            <a:ext cx="3636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遊びの先生</a:t>
            </a:r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5" name="Picture 1" descr="子供と遊ぶお父さん・育児パパのイラスト（ソフト）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39983" y="6073771"/>
            <a:ext cx="1938351" cy="1938351"/>
          </a:xfrm>
          <a:prstGeom prst="rect">
            <a:avLst/>
          </a:prstGeom>
          <a:blipFill dpi="0" rotWithShape="1">
            <a:blip r:embed="rId11">
              <a:alphaModFix amt="0"/>
            </a:blip>
            <a:srcRect/>
            <a:tile tx="0" ty="0" sx="100000" sy="100000" flip="none" algn="tl"/>
          </a:blipFill>
        </p:spPr>
      </p:pic>
      <p:sp>
        <p:nvSpPr>
          <p:cNvPr id="5" name="円形吹き出し 4"/>
          <p:cNvSpPr/>
          <p:nvPr/>
        </p:nvSpPr>
        <p:spPr>
          <a:xfrm rot="1446885">
            <a:off x="282230" y="310543"/>
            <a:ext cx="1632494" cy="2010613"/>
          </a:xfrm>
          <a:prstGeom prst="wedgeEllipseCallout">
            <a:avLst>
              <a:gd name="adj1" fmla="val 57957"/>
              <a:gd name="adj2" fmla="val 17566"/>
            </a:avLst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額縁 3"/>
          <p:cNvSpPr/>
          <p:nvPr/>
        </p:nvSpPr>
        <p:spPr>
          <a:xfrm>
            <a:off x="1931766" y="24411"/>
            <a:ext cx="5509479" cy="1185875"/>
          </a:xfrm>
          <a:prstGeom prst="beve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 rot="1261299">
            <a:off x="330778" y="631487"/>
            <a:ext cx="16630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　お父さん　　　</a:t>
            </a:r>
            <a:endParaRPr kumimoji="1"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たち</a:t>
            </a:r>
            <a:r>
              <a:rPr lang="ja-JP" altLang="en-US" sz="2000" dirty="0" smtClean="0"/>
              <a:t>の</a:t>
            </a:r>
            <a:endParaRPr lang="en-US" altLang="ja-JP" sz="2000" dirty="0" smtClean="0"/>
          </a:p>
          <a:p>
            <a:r>
              <a:rPr lang="ja-JP" altLang="en-US" sz="2000" dirty="0" smtClean="0"/>
              <a:t>力を貸してください！！</a:t>
            </a:r>
            <a:endParaRPr kumimoji="1" lang="ja-JP" altLang="en-US" sz="2000" dirty="0"/>
          </a:p>
        </p:txBody>
      </p:sp>
      <p:sp>
        <p:nvSpPr>
          <p:cNvPr id="8" name="円形吹き出し 7"/>
          <p:cNvSpPr/>
          <p:nvPr/>
        </p:nvSpPr>
        <p:spPr>
          <a:xfrm>
            <a:off x="6313578" y="2079100"/>
            <a:ext cx="1461753" cy="1199993"/>
          </a:xfrm>
          <a:prstGeom prst="wedgeEllipseCallout">
            <a:avLst>
              <a:gd name="adj1" fmla="val -76733"/>
              <a:gd name="adj2" fmla="val 10619"/>
            </a:avLst>
          </a:prstGeom>
          <a:solidFill>
            <a:schemeClr val="bg1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個人でも団体でも</a:t>
            </a:r>
            <a:r>
              <a:rPr kumimoji="1" lang="en-US" altLang="ja-JP" dirty="0" smtClean="0">
                <a:solidFill>
                  <a:schemeClr val="tx1"/>
                </a:solidFill>
              </a:rPr>
              <a:t>OK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1299" y="4343917"/>
            <a:ext cx="1288987" cy="1766038"/>
          </a:xfrm>
          <a:prstGeom prst="rect">
            <a:avLst/>
          </a:prstGeom>
          <a:noFill/>
          <a:ln w="9525" cap="rnd">
            <a:noFill/>
            <a:miter lim="800000"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 prstMaterial="flat">
            <a:bevelT/>
            <a:extrusionClr>
              <a:schemeClr val="bg1"/>
            </a:extrusionClr>
            <a:contourClr>
              <a:schemeClr val="bg1">
                <a:lumMod val="9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6" name="Picture 2" descr="C:\Users\2014277iw\Desktop\294000s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17662" y="4569035"/>
            <a:ext cx="1890667" cy="1402672"/>
          </a:xfrm>
          <a:prstGeom prst="rect">
            <a:avLst/>
          </a:prstGeom>
          <a:ln cap="flat">
            <a:solidFill>
              <a:schemeClr val="tx1"/>
            </a:solidFill>
            <a:prstDash val="solid"/>
            <a:bevel/>
          </a:ln>
          <a:effectLst>
            <a:glow rad="50800">
              <a:schemeClr val="accent4">
                <a:satMod val="175000"/>
                <a:alpha val="48000"/>
              </a:schemeClr>
            </a:glow>
            <a:softEdge rad="292100"/>
          </a:effectLst>
          <a:sp3d/>
          <a:extLst/>
        </p:spPr>
      </p:pic>
      <p:pic>
        <p:nvPicPr>
          <p:cNvPr id="26" name="Picture 2" descr="C:\Users\2014277iw\Desktop\294000s.jpg"/>
          <p:cNvPicPr>
            <a:picLocks noChangeAspect="1" noChangeArrowheads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contras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8" y="5354203"/>
            <a:ext cx="2134801" cy="1583793"/>
          </a:xfrm>
          <a:prstGeom prst="rect">
            <a:avLst/>
          </a:prstGeom>
          <a:noFill/>
          <a:effectLst>
            <a:glow rad="254000">
              <a:schemeClr val="accent4">
                <a:satMod val="175000"/>
                <a:alpha val="40000"/>
              </a:schemeClr>
            </a:glow>
            <a:softEdge rad="177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771131"/>
              </p:ext>
            </p:extLst>
          </p:nvPr>
        </p:nvGraphicFramePr>
        <p:xfrm>
          <a:off x="384242" y="1770434"/>
          <a:ext cx="6896911" cy="92474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75"/>
                <a:gridCol w="2327792"/>
                <a:gridCol w="4482359"/>
                <a:gridCol w="42985"/>
              </a:tblGrid>
              <a:tr h="737992">
                <a:tc rowSpan="8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338" marR="8338" marT="83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  <a:latin typeface="+mj-ea"/>
                          <a:ea typeface="+mj-ea"/>
                        </a:rPr>
                        <a:t>団体名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338" marR="8338" marT="83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0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  <a:latin typeface="+mj-ea"/>
                          <a:ea typeface="+mj-ea"/>
                        </a:rPr>
                        <a:t>代表者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780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  <a:latin typeface="+mj-ea"/>
                          <a:ea typeface="+mj-ea"/>
                        </a:rPr>
                        <a:t>連絡先　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780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>
                          <a:effectLst/>
                          <a:latin typeface="+mj-ea"/>
                          <a:ea typeface="+mj-ea"/>
                        </a:rPr>
                        <a:t>①電話番号</a:t>
                      </a:r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/>
                      </a:r>
                      <a:b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</a:br>
                      <a:r>
                        <a:rPr lang="ja-JP" altLang="en-US" sz="900" u="none" strike="noStrike" dirty="0">
                          <a:effectLst/>
                          <a:latin typeface="+mj-ea"/>
                          <a:ea typeface="+mj-ea"/>
                        </a:rPr>
                        <a:t>（確実に連絡のとれる番号をお願いします。）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780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>
                          <a:effectLst/>
                          <a:latin typeface="+mj-ea"/>
                          <a:ea typeface="+mj-ea"/>
                        </a:rPr>
                        <a:t>②Ｅ－ＭＡＩＬ</a:t>
                      </a:r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　　</a:t>
                      </a:r>
                      <a:r>
                        <a:rPr lang="ja-JP" altLang="en-US" sz="1000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r>
                        <a:rPr lang="ja-JP" altLang="en-US" sz="1000" u="none" strike="noStrike" dirty="0" smtClean="0">
                          <a:effectLst/>
                          <a:latin typeface="+mj-ea"/>
                          <a:ea typeface="+mj-ea"/>
                        </a:rPr>
                        <a:t>　　　　　　　　　</a:t>
                      </a:r>
                      <a:r>
                        <a:rPr lang="ja-JP" altLang="en-US" sz="1000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r>
                        <a:rPr lang="en-US" altLang="ja-JP" sz="700" u="none" strike="noStrike" dirty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ja-JP" altLang="en-US" sz="900" u="none" strike="noStrike" dirty="0">
                          <a:effectLst/>
                          <a:latin typeface="+mj-ea"/>
                          <a:ea typeface="+mj-ea"/>
                        </a:rPr>
                        <a:t>なければ、書かなくともけっこうです。）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780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参加予定人数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　　　　　　　　　　　　　　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　　名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143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effectLst/>
                          <a:latin typeface="+mj-ea"/>
                          <a:ea typeface="+mj-ea"/>
                        </a:rPr>
                        <a:t>協力内容</a:t>
                      </a:r>
                      <a:r>
                        <a:rPr lang="ja-JP" altLang="en-US" sz="3200" u="none" strike="noStrike" dirty="0">
                          <a:effectLst/>
                          <a:latin typeface="+mj-ea"/>
                          <a:ea typeface="+mj-ea"/>
                        </a:rPr>
                        <a:t/>
                      </a:r>
                      <a:br>
                        <a:rPr lang="ja-JP" altLang="en-US" sz="3200" u="none" strike="noStrike" dirty="0">
                          <a:effectLst/>
                          <a:latin typeface="+mj-ea"/>
                          <a:ea typeface="+mj-ea"/>
                        </a:rPr>
                      </a:br>
                      <a:r>
                        <a:rPr lang="ja-JP" altLang="en-US" sz="1600" u="none" strike="noStrike" dirty="0" smtClean="0">
                          <a:effectLst/>
                          <a:latin typeface="+mj-ea"/>
                          <a:ea typeface="+mj-ea"/>
                        </a:rPr>
                        <a:t>（予定</a:t>
                      </a:r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で</a:t>
                      </a:r>
                      <a:r>
                        <a:rPr lang="ja-JP" altLang="en-US" sz="1600" u="none" strike="noStrike" dirty="0" smtClean="0">
                          <a:effectLst/>
                          <a:latin typeface="+mj-ea"/>
                          <a:ea typeface="+mj-ea"/>
                        </a:rPr>
                        <a:t>かまいません）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（</a:t>
                      </a:r>
                      <a:r>
                        <a:rPr lang="ja-JP" altLang="en-US" sz="1400" u="none" strike="noStrike" dirty="0">
                          <a:effectLst/>
                          <a:latin typeface="+mj-ea"/>
                          <a:ea typeface="+mj-ea"/>
                        </a:rPr>
                        <a:t>例：ステージで</a:t>
                      </a:r>
                      <a:r>
                        <a:rPr lang="ja-JP" altLang="en-US" sz="1400" u="none" strike="noStrike" dirty="0" smtClean="0">
                          <a:effectLst/>
                          <a:latin typeface="+mj-ea"/>
                          <a:ea typeface="+mj-ea"/>
                        </a:rPr>
                        <a:t>おやじバンド，</a:t>
                      </a:r>
                      <a:r>
                        <a:rPr lang="ja-JP" altLang="en-US" sz="1400" u="none" strike="noStrike" dirty="0">
                          <a:effectLst/>
                          <a:latin typeface="+mj-ea"/>
                          <a:ea typeface="+mj-ea"/>
                        </a:rPr>
                        <a:t>こま回し</a:t>
                      </a:r>
                      <a:r>
                        <a:rPr lang="ja-JP" altLang="en-US" sz="1400" u="none" strike="noStrike" dirty="0" smtClean="0">
                          <a:effectLst/>
                          <a:latin typeface="+mj-ea"/>
                          <a:ea typeface="+mj-ea"/>
                        </a:rPr>
                        <a:t>大会、紙</a:t>
                      </a:r>
                      <a:r>
                        <a:rPr lang="ja-JP" altLang="en-US" sz="1400" u="none" strike="noStrike" dirty="0" err="1" smtClean="0">
                          <a:effectLst/>
                          <a:latin typeface="+mj-ea"/>
                          <a:ea typeface="+mj-ea"/>
                        </a:rPr>
                        <a:t>ひ</a:t>
                      </a:r>
                      <a:r>
                        <a:rPr lang="ja-JP" altLang="en-US" sz="1400" u="none" strike="noStrike" dirty="0" smtClean="0">
                          <a:effectLst/>
                          <a:latin typeface="+mj-ea"/>
                          <a:ea typeface="+mj-ea"/>
                        </a:rPr>
                        <a:t>こうきなど）　　　</a:t>
                      </a:r>
                      <a:endParaRPr lang="en-US" altLang="ja-JP" sz="1400" u="none" strike="noStrike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r>
                        <a:rPr lang="ja-JP" altLang="en-US" sz="1400" u="none" strike="noStrike" dirty="0" smtClean="0">
                          <a:effectLst/>
                          <a:latin typeface="+mj-ea"/>
                          <a:ea typeface="+mj-ea"/>
                        </a:rPr>
                        <a:t>　　　</a:t>
                      </a:r>
                      <a:r>
                        <a:rPr lang="ja-JP" altLang="en-US" sz="1400" u="none" strike="noStrike" dirty="0" smtClean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en-US" altLang="ja-JP" sz="1400" u="none" strike="noStrike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t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338" marR="8338" marT="833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58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338" marR="8338" marT="8338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758757" y="389106"/>
            <a:ext cx="6284069" cy="10505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53310" y="560457"/>
            <a:ext cx="58949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44546A"/>
                </a:solidFill>
              </a:rPr>
              <a:t>「遊びの先生」協力申込書</a:t>
            </a:r>
            <a:endParaRPr lang="ja-JP" altLang="en-US" sz="4000" dirty="0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3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1228</TotalTime>
  <Words>85</Words>
  <Application>Microsoft Office PowerPoint</Application>
  <PresentationFormat>ユーザー設定</PresentationFormat>
  <Paragraphs>59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宮城県</cp:lastModifiedBy>
  <cp:revision>104</cp:revision>
  <cp:lastPrinted>2016-06-21T08:49:53Z</cp:lastPrinted>
  <dcterms:created xsi:type="dcterms:W3CDTF">2013-08-07T01:16:52Z</dcterms:created>
  <dcterms:modified xsi:type="dcterms:W3CDTF">2016-06-21T08:56:43Z</dcterms:modified>
</cp:coreProperties>
</file>