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handoutMasterIdLst>
    <p:handoutMasterId r:id="rId9"/>
  </p:handoutMasterIdLst>
  <p:sldIdLst>
    <p:sldId id="358" r:id="rId2"/>
    <p:sldId id="352" r:id="rId3"/>
    <p:sldId id="342" r:id="rId4"/>
    <p:sldId id="337" r:id="rId5"/>
    <p:sldId id="356" r:id="rId6"/>
    <p:sldId id="357" r:id="rId7"/>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120">
          <p15:clr>
            <a:srgbClr val="A4A3A4"/>
          </p15:clr>
        </p15:guide>
        <p15:guide id="4" pos="2160">
          <p15:clr>
            <a:srgbClr val="A4A3A4"/>
          </p15:clr>
        </p15:guide>
        <p15:guide id="5" orient="horz" pos="126">
          <p15:clr>
            <a:srgbClr val="A4A3A4"/>
          </p15:clr>
        </p15:guide>
        <p15:guide id="6" pos="4201">
          <p15:clr>
            <a:srgbClr val="A4A3A4"/>
          </p15:clr>
        </p15:guide>
        <p15:guide id="7" pos="119">
          <p15:clr>
            <a:srgbClr val="A4A3A4"/>
          </p15:clr>
        </p15:guide>
        <p15:guide id="8" pos="210">
          <p15:clr>
            <a:srgbClr val="A4A3A4"/>
          </p15:clr>
        </p15:guide>
        <p15:guide id="9" pos="41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6E7E6"/>
    <a:srgbClr val="F6FBFC"/>
    <a:srgbClr val="FFFFDD"/>
    <a:srgbClr val="FFFFFB"/>
    <a:srgbClr val="FF3C1C"/>
    <a:srgbClr val="F90119"/>
    <a:srgbClr val="F50B43"/>
    <a:srgbClr val="FE1E33"/>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0468" autoAdjust="0"/>
  </p:normalViewPr>
  <p:slideViewPr>
    <p:cSldViewPr>
      <p:cViewPr varScale="1">
        <p:scale>
          <a:sx n="48" d="100"/>
          <a:sy n="48" d="100"/>
        </p:scale>
        <p:origin x="2640" y="36"/>
      </p:cViewPr>
      <p:guideLst>
        <p:guide orient="horz" pos="2160"/>
        <p:guide pos="3120"/>
        <p:guide orient="horz" pos="3120"/>
        <p:guide pos="2160"/>
        <p:guide orient="horz" pos="126"/>
        <p:guide pos="4201"/>
        <p:guide pos="119"/>
        <p:guide pos="210"/>
        <p:guide pos="411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2D75E76-A37D-476D-99C1-0657BFDEADEA}" type="datetime1">
              <a:rPr kumimoji="1" lang="ja-JP" altLang="en-US" smtClean="0"/>
              <a:t>2018/10/17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9748C08-9D39-4636-8C88-645E653975BA}" type="slidenum">
              <a:rPr kumimoji="1" lang="ja-JP" altLang="en-US" smtClean="0"/>
              <a:t>‹#›</a:t>
            </a:fld>
            <a:endParaRPr kumimoji="1" lang="ja-JP" altLang="en-US"/>
          </a:p>
        </p:txBody>
      </p:sp>
    </p:spTree>
    <p:extLst>
      <p:ext uri="{BB962C8B-B14F-4D97-AF65-F5344CB8AC3E}">
        <p14:creationId xmlns:p14="http://schemas.microsoft.com/office/powerpoint/2010/main" val="3507001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9AEA3A91-0E30-4F0C-9A7C-F8F286101769}" type="datetime1">
              <a:rPr kumimoji="1" lang="ja-JP" altLang="en-US" smtClean="0"/>
              <a:t>2018/10/17</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hf hdr="0" ftr="0" dt="0"/>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42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1</a:t>
            </a:fld>
            <a:endParaRPr kumimoji="1" lang="ja-JP" altLang="en-US" dirty="0"/>
          </a:p>
        </p:txBody>
      </p:sp>
    </p:spTree>
    <p:extLst>
      <p:ext uri="{BB962C8B-B14F-4D97-AF65-F5344CB8AC3E}">
        <p14:creationId xmlns:p14="http://schemas.microsoft.com/office/powerpoint/2010/main" val="289013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8"/>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9"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7"/>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60"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9"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9" y="3141488"/>
            <a:ext cx="303133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6"/>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16"/>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6" y="2072925"/>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1"/>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8"/>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8"/>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8"/>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hlw.go.jp/stf/seisakunitsuite/bunya/000019833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90701" y="3685557"/>
            <a:ext cx="6591689" cy="5573926"/>
          </a:xfrm>
          <a:prstGeom prst="roundRect">
            <a:avLst>
              <a:gd name="adj" fmla="val 1418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t"/>
          <a:lstStyle/>
          <a:p>
            <a:pPr marL="72000" lvl="1">
              <a:lnSpc>
                <a:spcPts val="2000"/>
              </a:lnSpc>
              <a:spcBef>
                <a:spcPts val="200"/>
              </a:spcBef>
            </a:pPr>
            <a:r>
              <a:rPr lang="ja-JP" altLang="en-US"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i="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p:cNvSpPr txBox="1">
            <a:spLocks/>
          </p:cNvSpPr>
          <p:nvPr/>
        </p:nvSpPr>
        <p:spPr>
          <a:xfrm>
            <a:off x="-24635" y="489821"/>
            <a:ext cx="6858000" cy="57474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200" b="1" dirty="0">
              <a:solidFill>
                <a:srgbClr val="FF3C1C"/>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204529" y="200472"/>
            <a:ext cx="6452050" cy="1224136"/>
          </a:xfrm>
          <a:prstGeom prst="roundRect">
            <a:avLst>
              <a:gd name="adj" fmla="val 11062"/>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lstStyle/>
          <a:p>
            <a:pPr algn="ctr"/>
            <a:r>
              <a:rPr lang="ja-JP" altLang="en-US"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働き方改革</a:t>
            </a:r>
            <a:endParaRPr lang="en-US" altLang="ja-JP"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一億総活躍社会の実現に向けて ～</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140" y="9216403"/>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170062" y="1679690"/>
            <a:ext cx="6512328" cy="1656184"/>
          </a:xfrm>
          <a:prstGeom prst="roundRect">
            <a:avLst>
              <a:gd name="adj" fmla="val 1761"/>
            </a:avLst>
          </a:prstGeom>
          <a:solidFill>
            <a:srgbClr val="FFFFDD"/>
          </a:solidFill>
          <a:ln w="31750"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bIns="0" rtlCol="0" anchor="ctr"/>
          <a:lstStyle/>
          <a:p>
            <a:pPr>
              <a:lnSpc>
                <a:spcPts val="2200"/>
              </a:lnSpc>
            </a:pPr>
            <a:r>
              <a:rPr lang="ja-JP" altLang="en-US" sz="1600" b="1" dirty="0" smtClean="0">
                <a:solidFill>
                  <a:schemeClr val="tx2"/>
                </a:solidFill>
                <a:latin typeface="メイリオ" panose="020B0604030504040204" pitchFamily="50" charset="-128"/>
                <a:ea typeface="メイリオ" panose="020B0604030504040204" pitchFamily="50" charset="-128"/>
              </a:rPr>
              <a:t>働く</a:t>
            </a:r>
            <a:r>
              <a:rPr lang="ja-JP" altLang="en-US" sz="1600" b="1" dirty="0">
                <a:solidFill>
                  <a:schemeClr val="tx2"/>
                </a:solidFill>
                <a:latin typeface="メイリオ" panose="020B0604030504040204" pitchFamily="50" charset="-128"/>
                <a:ea typeface="メイリオ" panose="020B0604030504040204" pitchFamily="50" charset="-128"/>
              </a:rPr>
              <a:t>方々</a:t>
            </a:r>
            <a:r>
              <a:rPr lang="ja-JP" altLang="en-US" sz="1600" b="1" dirty="0" smtClean="0">
                <a:solidFill>
                  <a:schemeClr val="tx2"/>
                </a:solidFill>
                <a:latin typeface="メイリオ" panose="020B0604030504040204" pitchFamily="50" charset="-128"/>
                <a:ea typeface="メイリオ" panose="020B0604030504040204" pitchFamily="50" charset="-128"/>
              </a:rPr>
              <a:t>がそれぞれ</a:t>
            </a:r>
            <a:r>
              <a:rPr lang="ja-JP" altLang="en-US" sz="1600" b="1" dirty="0">
                <a:solidFill>
                  <a:schemeClr val="tx2"/>
                </a:solidFill>
                <a:latin typeface="メイリオ" panose="020B0604030504040204" pitchFamily="50" charset="-128"/>
                <a:ea typeface="メイリオ" panose="020B0604030504040204" pitchFamily="50" charset="-128"/>
              </a:rPr>
              <a:t>の事情に応じた多様な働き方を選択できる社会を実現する働き方改革を総合的に推進するため、長時間労働の是正</a:t>
            </a:r>
            <a:r>
              <a:rPr lang="ja-JP" altLang="en-US" sz="1600" b="1" dirty="0" smtClean="0">
                <a:solidFill>
                  <a:schemeClr val="tx2"/>
                </a:solidFill>
                <a:latin typeface="メイリオ" panose="020B0604030504040204" pitchFamily="50" charset="-128"/>
                <a:ea typeface="メイリオ" panose="020B0604030504040204" pitchFamily="50" charset="-128"/>
              </a:rPr>
              <a:t>、多様</a:t>
            </a:r>
            <a:r>
              <a:rPr lang="ja-JP" altLang="en-US" sz="1600" b="1" dirty="0">
                <a:solidFill>
                  <a:schemeClr val="tx2"/>
                </a:solidFill>
                <a:latin typeface="メイリオ" panose="020B0604030504040204" pitchFamily="50" charset="-128"/>
                <a:ea typeface="メイリオ" panose="020B0604030504040204" pitchFamily="50" charset="-128"/>
              </a:rPr>
              <a:t>で柔軟な働き方の実現、雇用形態にかかわらない公正な待遇の確保等のための措置を</a:t>
            </a:r>
            <a:r>
              <a:rPr lang="ja-JP" altLang="en-US" sz="1600" b="1" dirty="0" smtClean="0">
                <a:solidFill>
                  <a:schemeClr val="tx2"/>
                </a:solidFill>
                <a:latin typeface="メイリオ" panose="020B0604030504040204" pitchFamily="50" charset="-128"/>
                <a:ea typeface="メイリオ" panose="020B0604030504040204" pitchFamily="50" charset="-128"/>
              </a:rPr>
              <a:t>講じます。</a:t>
            </a:r>
            <a:r>
              <a:rPr lang="ja-JP" altLang="en-US"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178731" y="4499820"/>
            <a:ext cx="6464558" cy="1769840"/>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時間法制の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見直し</a:t>
            </a: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働き過ぎを防</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ぐこと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で、働く方々の健康を守り、</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多様な「ワーク・ライフ・バランス」を</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実現</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できるようにします。</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652556" y="6279897"/>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別紙１</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474580" y="5033236"/>
            <a:ext cx="1249060"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3</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283287" y="4219848"/>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二等辺三角形 2"/>
          <p:cNvSpPr/>
          <p:nvPr/>
        </p:nvSpPr>
        <p:spPr>
          <a:xfrm rot="5400000">
            <a:off x="3235215"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1" name="二等辺三角形 30"/>
          <p:cNvSpPr/>
          <p:nvPr/>
        </p:nvSpPr>
        <p:spPr>
          <a:xfrm rot="5400000">
            <a:off x="3362669"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6" name="二等辺三角形 35"/>
          <p:cNvSpPr/>
          <p:nvPr/>
        </p:nvSpPr>
        <p:spPr>
          <a:xfrm rot="5400000">
            <a:off x="3479176" y="6329282"/>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0" name="正方形/長方形 29"/>
          <p:cNvSpPr/>
          <p:nvPr/>
        </p:nvSpPr>
        <p:spPr>
          <a:xfrm>
            <a:off x="5400208" y="7705672"/>
            <a:ext cx="1087157" cy="307777"/>
          </a:xfrm>
          <a:prstGeom prst="rect">
            <a:avLst/>
          </a:prstGeom>
        </p:spPr>
        <p:txBody>
          <a:bodyPr wrap="none">
            <a:spAutoFit/>
          </a:bodyPr>
          <a:lstStyle/>
          <a:p>
            <a:pPr marL="261938" indent="-261938"/>
            <a:r>
              <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614712" y="8691624"/>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別紙２</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8" name="グループ化 37"/>
          <p:cNvGrpSpPr/>
          <p:nvPr/>
        </p:nvGrpSpPr>
        <p:grpSpPr>
          <a:xfrm>
            <a:off x="3278449" y="8707137"/>
            <a:ext cx="412848" cy="183512"/>
            <a:chOff x="2979018" y="6551920"/>
            <a:chExt cx="366616" cy="197824"/>
          </a:xfrm>
        </p:grpSpPr>
        <p:sp>
          <p:nvSpPr>
            <p:cNvPr id="39" name="二等辺三角形 38"/>
            <p:cNvSpPr/>
            <p:nvPr/>
          </p:nvSpPr>
          <p:spPr>
            <a:xfrm rot="5400000">
              <a:off x="2942938"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0" name="二等辺三角形 39"/>
            <p:cNvSpPr/>
            <p:nvPr/>
          </p:nvSpPr>
          <p:spPr>
            <a:xfrm rot="5400000">
              <a:off x="3073732"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1" name="二等辺三角形 40"/>
            <p:cNvSpPr/>
            <p:nvPr/>
          </p:nvSpPr>
          <p:spPr>
            <a:xfrm rot="5400000">
              <a:off x="3183891"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grpSp>
      <p:cxnSp>
        <p:nvCxnSpPr>
          <p:cNvPr id="35" name="直線コネクタ 34"/>
          <p:cNvCxnSpPr/>
          <p:nvPr/>
        </p:nvCxnSpPr>
        <p:spPr>
          <a:xfrm>
            <a:off x="1206188" y="5313040"/>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62340" y="3837977"/>
            <a:ext cx="3262432" cy="461665"/>
          </a:xfrm>
          <a:prstGeom prst="rect">
            <a:avLst/>
          </a:prstGeom>
          <a:noFill/>
          <a:ln>
            <a:noFill/>
          </a:ln>
        </p:spPr>
        <p:txBody>
          <a:bodyPr wrap="none" rtlCol="0">
            <a:spAutoFit/>
          </a:bodyPr>
          <a:lstStyle/>
          <a:p>
            <a:r>
              <a:rPr lang="ja-JP" altLang="en-US" sz="2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働き方改革全体の推進</a:t>
            </a:r>
            <a:endParaRPr kumimoji="1" lang="ja-JP" altLang="en-US" sz="2400" dirty="0">
              <a:solidFill>
                <a:srgbClr val="002060"/>
              </a:solidFill>
            </a:endParaRPr>
          </a:p>
        </p:txBody>
      </p:sp>
      <p:cxnSp>
        <p:nvCxnSpPr>
          <p:cNvPr id="55" name="直線コネクタ 54"/>
          <p:cNvCxnSpPr/>
          <p:nvPr/>
        </p:nvCxnSpPr>
        <p:spPr>
          <a:xfrm>
            <a:off x="1110230" y="7977336"/>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48919" y="6742141"/>
            <a:ext cx="6464558" cy="1916898"/>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雇用形態に関わらない公正な待遇の確保</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2000"/>
              </a:lnSpc>
              <a:spcBef>
                <a:spcPts val="200"/>
              </a:spcBef>
            </a:pP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と非正規雇用の間にある不合理な待遇の差をなくし、どのような雇用形態を選択しても「納得」できるようにします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70084" y="6463459"/>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コネクタ 33"/>
          <p:cNvCxnSpPr/>
          <p:nvPr/>
        </p:nvCxnSpPr>
        <p:spPr>
          <a:xfrm>
            <a:off x="1219391" y="7482537"/>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378864" y="7174058"/>
            <a:ext cx="1300356"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５･６</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20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178800" y="5442168"/>
            <a:ext cx="6492323" cy="4154444"/>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働き方改革の全体像</a:t>
            </a:r>
          </a:p>
        </p:txBody>
      </p:sp>
      <p:grpSp>
        <p:nvGrpSpPr>
          <p:cNvPr id="49" name="グループ化 48"/>
          <p:cNvGrpSpPr/>
          <p:nvPr/>
        </p:nvGrpSpPr>
        <p:grpSpPr>
          <a:xfrm>
            <a:off x="-68025" y="776536"/>
            <a:ext cx="6742277" cy="390000"/>
            <a:chOff x="-68025" y="992560"/>
            <a:chExt cx="6742277" cy="390000"/>
          </a:xfrm>
        </p:grpSpPr>
        <p:sp>
          <p:nvSpPr>
            <p:cNvPr id="50" name="正方形/長方形 49"/>
            <p:cNvSpPr/>
            <p:nvPr/>
          </p:nvSpPr>
          <p:spPr>
            <a:xfrm>
              <a:off x="-68025" y="992560"/>
              <a:ext cx="3758518"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働き方改革の基本的な考え方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1" name="グループ化 50"/>
            <p:cNvGrpSpPr/>
            <p:nvPr/>
          </p:nvGrpSpPr>
          <p:grpSpPr>
            <a:xfrm>
              <a:off x="185369" y="1022520"/>
              <a:ext cx="6488883" cy="301592"/>
              <a:chOff x="185369" y="1022520"/>
              <a:chExt cx="6488883" cy="301592"/>
            </a:xfrm>
          </p:grpSpPr>
          <p:sp>
            <p:nvSpPr>
              <p:cNvPr id="52" name="正方形/長方形 51"/>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53" name="直線コネクタ 52"/>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4" name="正方形/長方形 53"/>
          <p:cNvSpPr/>
          <p:nvPr/>
        </p:nvSpPr>
        <p:spPr>
          <a:xfrm>
            <a:off x="204919" y="1164343"/>
            <a:ext cx="6469333" cy="27000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endParaRPr lang="en-US" altLang="ja-JP" sz="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6" name="グループ化 55"/>
          <p:cNvGrpSpPr/>
          <p:nvPr/>
        </p:nvGrpSpPr>
        <p:grpSpPr>
          <a:xfrm>
            <a:off x="-61292" y="4045653"/>
            <a:ext cx="6742277" cy="390000"/>
            <a:chOff x="-68025" y="992560"/>
            <a:chExt cx="6742277" cy="390000"/>
          </a:xfrm>
        </p:grpSpPr>
        <p:sp>
          <p:nvSpPr>
            <p:cNvPr id="57" name="正方形/長方形 56"/>
            <p:cNvSpPr/>
            <p:nvPr/>
          </p:nvSpPr>
          <p:spPr>
            <a:xfrm>
              <a:off x="-68025" y="992560"/>
              <a:ext cx="541848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中小企業・小規模事業者の働き方改革</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8" name="グループ化 57"/>
            <p:cNvGrpSpPr/>
            <p:nvPr/>
          </p:nvGrpSpPr>
          <p:grpSpPr>
            <a:xfrm>
              <a:off x="185369" y="1022520"/>
              <a:ext cx="6488883" cy="301592"/>
              <a:chOff x="185369" y="1022520"/>
              <a:chExt cx="6488883" cy="301592"/>
            </a:xfrm>
          </p:grpSpPr>
          <p:sp>
            <p:nvSpPr>
              <p:cNvPr id="59" name="正方形/長方形 58"/>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60" name="直線コネクタ 59"/>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34"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48085" y="1292784"/>
            <a:ext cx="6314297" cy="523220"/>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「働き方改革」は、働く方々が、</a:t>
            </a:r>
            <a:r>
              <a:rPr kumimoji="1" lang="ja-JP" altLang="en-US" sz="1400" b="1" dirty="0" smtClean="0">
                <a:solidFill>
                  <a:srgbClr val="FF0000"/>
                </a:solidFill>
                <a:latin typeface="メイリオ" panose="020B0604030504040204" pitchFamily="50" charset="-128"/>
                <a:ea typeface="メイリオ" panose="020B0604030504040204" pitchFamily="50" charset="-128"/>
              </a:rPr>
              <a:t>個々の事情に応じた多様で柔軟な</a:t>
            </a:r>
            <a:r>
              <a:rPr lang="ja-JP" altLang="en-US" sz="1400" b="1" dirty="0">
                <a:solidFill>
                  <a:srgbClr val="FF0000"/>
                </a:solidFill>
                <a:latin typeface="メイリオ" panose="020B0604030504040204" pitchFamily="50" charset="-128"/>
                <a:ea typeface="メイリオ" panose="020B0604030504040204" pitchFamily="50" charset="-128"/>
              </a:rPr>
              <a:t>働き方を、自分</a:t>
            </a:r>
            <a:r>
              <a:rPr kumimoji="1" lang="ja-JP" altLang="en-US" sz="1400" b="1" dirty="0" smtClean="0">
                <a:solidFill>
                  <a:srgbClr val="FF0000"/>
                </a:solidFill>
                <a:latin typeface="メイリオ" panose="020B0604030504040204" pitchFamily="50" charset="-128"/>
                <a:ea typeface="メイリオ" panose="020B0604030504040204" pitchFamily="50" charset="-128"/>
              </a:rPr>
              <a:t>で「選択」できるようにする</a:t>
            </a:r>
            <a:r>
              <a:rPr kumimoji="1" lang="ja-JP" altLang="en-US" sz="1400" b="1" dirty="0" smtClean="0">
                <a:latin typeface="メイリオ" panose="020B0604030504040204" pitchFamily="50" charset="-128"/>
                <a:ea typeface="メイリオ" panose="020B0604030504040204" pitchFamily="50" charset="-128"/>
              </a:rPr>
              <a:t>ための改革です。</a:t>
            </a:r>
            <a:endParaRPr kumimoji="1" lang="ja-JP" altLang="en-US" sz="1400" b="1" dirty="0">
              <a:latin typeface="メイリオ" panose="020B0604030504040204" pitchFamily="50" charset="-128"/>
              <a:ea typeface="メイリオ" panose="020B0604030504040204" pitchFamily="50" charset="-128"/>
            </a:endParaRPr>
          </a:p>
        </p:txBody>
      </p:sp>
      <p:sp>
        <p:nvSpPr>
          <p:cNvPr id="9" name="角丸四角形 8"/>
          <p:cNvSpPr/>
          <p:nvPr/>
        </p:nvSpPr>
        <p:spPr>
          <a:xfrm>
            <a:off x="359932" y="1816004"/>
            <a:ext cx="6205424" cy="6838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日本が直面する「少子高齢化に伴う生産年齢人口の減少」、「働く方々のニーズの多様化」などの課題に対応するためには、投資やイノベーションによる生産性向上とともに、就業機会の拡大や意欲・能力を存分に発揮できる環境をつくることが必要です。</a:t>
            </a:r>
            <a:endParaRPr kumimoji="1" lang="ja-JP" altLang="en-US" sz="1200" b="1" dirty="0">
              <a:solidFill>
                <a:schemeClr val="tx1"/>
              </a:solidFill>
            </a:endParaRPr>
          </a:p>
        </p:txBody>
      </p:sp>
      <p:sp>
        <p:nvSpPr>
          <p:cNvPr id="37" name="角丸四角形 36"/>
          <p:cNvSpPr/>
          <p:nvPr/>
        </p:nvSpPr>
        <p:spPr>
          <a:xfrm>
            <a:off x="356960" y="2883539"/>
            <a:ext cx="6205424" cy="709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働く方の置かれた個々の事情に応じ、多様な働き方を選択できる社会を実現することで、成長と分配の好循環を構築し、働く人一人ひとりがより良い将来の展望を持てるようにすることを目指します。</a:t>
            </a:r>
            <a:endParaRPr kumimoji="1" lang="ja-JP" altLang="en-US" sz="1200" b="1" dirty="0">
              <a:solidFill>
                <a:schemeClr val="tx1"/>
              </a:solidFill>
            </a:endParaRPr>
          </a:p>
        </p:txBody>
      </p:sp>
      <p:sp>
        <p:nvSpPr>
          <p:cNvPr id="10" name="フローチャート: 組合せ 9"/>
          <p:cNvSpPr/>
          <p:nvPr/>
        </p:nvSpPr>
        <p:spPr>
          <a:xfrm>
            <a:off x="2996952" y="2557669"/>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38359" y="4531436"/>
            <a:ext cx="6442626" cy="738664"/>
          </a:xfrm>
          <a:prstGeom prst="rect">
            <a:avLst/>
          </a:prstGeom>
          <a:noFill/>
        </p:spPr>
        <p:txBody>
          <a:bodyPr wrap="square" rtlCol="0">
            <a:spAutoFit/>
          </a:bodyPr>
          <a:lstStyle/>
          <a:p>
            <a:r>
              <a:rPr kumimoji="1" lang="ja-JP" altLang="en-US" sz="1400" b="1" dirty="0" smtClean="0"/>
              <a:t>「働き方改革」は、我が国雇用の</a:t>
            </a:r>
            <a:r>
              <a:rPr kumimoji="1" lang="ja-JP" altLang="en-US" sz="1400" b="1" smtClean="0"/>
              <a:t>７割を担う中小</a:t>
            </a:r>
            <a:r>
              <a:rPr kumimoji="1" lang="ja-JP" altLang="en-US" sz="1400" b="1" dirty="0" smtClean="0"/>
              <a:t>企業・小規模事業者において、着実に実施することが必要です。</a:t>
            </a:r>
            <a:endParaRPr kumimoji="1" lang="en-US" altLang="ja-JP" sz="1400" b="1" dirty="0" smtClean="0"/>
          </a:p>
          <a:p>
            <a:r>
              <a:rPr kumimoji="1" lang="ja-JP" altLang="en-US" sz="1400" b="1" dirty="0" smtClean="0"/>
              <a:t>魅力ある職場とすることで、人手不足解消にもつながります。</a:t>
            </a:r>
            <a:endParaRPr kumimoji="1" lang="ja-JP" altLang="en-US" sz="1400" b="1" dirty="0"/>
          </a:p>
        </p:txBody>
      </p:sp>
      <p:sp>
        <p:nvSpPr>
          <p:cNvPr id="12" name="角丸四角形 11"/>
          <p:cNvSpPr/>
          <p:nvPr/>
        </p:nvSpPr>
        <p:spPr>
          <a:xfrm>
            <a:off x="248086" y="5616508"/>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職場環境の改善などの「魅力ある職場づくり」が人手不足解消につながることから、人手不足感が強い中小企業・小規模事業者においては、生産性向上に加え、「働き方改革」による魅力ある職場づくりが重要です。</a:t>
            </a:r>
            <a:endParaRPr kumimoji="1" lang="ja-JP" altLang="en-US" sz="1400" b="1" dirty="0">
              <a:solidFill>
                <a:schemeClr val="tx1"/>
              </a:solidFill>
            </a:endParaRPr>
          </a:p>
        </p:txBody>
      </p:sp>
      <p:sp>
        <p:nvSpPr>
          <p:cNvPr id="41" name="フローチャート: 組合せ 40"/>
          <p:cNvSpPr/>
          <p:nvPr/>
        </p:nvSpPr>
        <p:spPr>
          <a:xfrm>
            <a:off x="2996952" y="6537714"/>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67812" y="7016023"/>
            <a:ext cx="6314297" cy="7285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取組に当たっては、「意識の共有がされやすい」など、中小企業・小規模事業者だからこその強みもあります。</a:t>
            </a:r>
            <a:endParaRPr kumimoji="1" lang="ja-JP" altLang="en-US" sz="1400" b="1" dirty="0">
              <a:solidFill>
                <a:schemeClr val="tx1"/>
              </a:solidFill>
            </a:endParaRPr>
          </a:p>
        </p:txBody>
      </p:sp>
      <p:sp>
        <p:nvSpPr>
          <p:cNvPr id="47" name="角丸四角形 46"/>
          <p:cNvSpPr/>
          <p:nvPr/>
        </p:nvSpPr>
        <p:spPr>
          <a:xfrm>
            <a:off x="283836" y="8401251"/>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「魅力ある職場づくり」→「人材の確保」→「業績の向上」→「利益増」の好循環をつくるため、「働き方改革」により魅力ある職場をつくりましょう。</a:t>
            </a:r>
            <a:endParaRPr kumimoji="1" lang="ja-JP" altLang="en-US" sz="1400" b="1" dirty="0">
              <a:solidFill>
                <a:schemeClr val="tx1"/>
              </a:solidFill>
            </a:endParaRPr>
          </a:p>
        </p:txBody>
      </p:sp>
      <p:sp>
        <p:nvSpPr>
          <p:cNvPr id="63" name="フローチャート: 組合せ 62"/>
          <p:cNvSpPr/>
          <p:nvPr/>
        </p:nvSpPr>
        <p:spPr>
          <a:xfrm>
            <a:off x="2996952" y="7901900"/>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125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労働時間法制の見直し</a:t>
            </a:r>
          </a:p>
        </p:txBody>
      </p:sp>
      <p:sp>
        <p:nvSpPr>
          <p:cNvPr id="31" name="角丸四角形 30"/>
          <p:cNvSpPr/>
          <p:nvPr/>
        </p:nvSpPr>
        <p:spPr>
          <a:xfrm>
            <a:off x="194253" y="1215364"/>
            <a:ext cx="6763139" cy="208145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300"/>
              </a:lnSpc>
            </a:pP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ワーク・ライフ・バランス」と</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で柔軟</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な働き方」を実現します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年次有給休暇</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を取得しやすくすること等に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個々の事情にあった多様なワーク・ライフ・バランスの実現を目指します。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自律的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創造的な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働き方を</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希望する方々のための新た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な制度を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つくります。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68025" y="920552"/>
            <a:ext cx="6742277" cy="390000"/>
            <a:chOff x="-68025" y="992560"/>
            <a:chExt cx="6742277" cy="390000"/>
          </a:xfrm>
        </p:grpSpPr>
        <p:sp>
          <p:nvSpPr>
            <p:cNvPr id="44" name="正方形/長方形 43"/>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185369" y="1022520"/>
              <a:ext cx="6488883" cy="301592"/>
              <a:chOff x="185369" y="1022520"/>
              <a:chExt cx="6488883" cy="301592"/>
            </a:xfrm>
          </p:grpSpPr>
          <p:sp>
            <p:nvSpPr>
              <p:cNvPr id="45" name="正方形/長方形 44"/>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46" name="直線コネクタ 45"/>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104051" y="8072654"/>
            <a:ext cx="6588000" cy="1463272"/>
          </a:xfrm>
          <a:prstGeom prst="rect">
            <a:avLst/>
          </a:prstGeom>
          <a:solidFill>
            <a:schemeClr val="accent5">
              <a:lumMod val="20000"/>
              <a:lumOff val="80000"/>
            </a:schemeClr>
          </a:solidFill>
        </p:spPr>
        <p:txBody>
          <a:bodyPr wrap="square" tIns="108000" rtlCol="0">
            <a:spAutoFit/>
          </a:bodyPr>
          <a:lstStyle/>
          <a:p>
            <a:pPr marL="180000" indent="-457200">
              <a:lnSpc>
                <a:spcPts val="18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★生産性を向上しつつ長時間労働をなくすためには、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見直し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あわせ</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kumimoji="1" lang="ja-JP" altLang="en-US" sz="1400"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職場の管理職の意識改革・非効率な業務プロセスの見直し・取引慣行の改善（適正な納期設定など）を通じて長時間労働をなく</a:t>
            </a:r>
            <a:r>
              <a:rPr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いくことが必要です。</a:t>
            </a:r>
            <a:endPar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このような</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の職場に広く浸透していくよう、厚生労働省では、周知・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啓発や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小企業へ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の支援・助成を行っていきます。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72656" y="3173437"/>
            <a:ext cx="6742277" cy="390000"/>
            <a:chOff x="-68025" y="992560"/>
            <a:chExt cx="6742277" cy="390000"/>
          </a:xfrm>
        </p:grpSpPr>
        <p:sp>
          <p:nvSpPr>
            <p:cNvPr id="30" name="正方形/長方形 29"/>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見直しの内容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2" name="グループ化 31"/>
            <p:cNvGrpSpPr/>
            <p:nvPr/>
          </p:nvGrpSpPr>
          <p:grpSpPr>
            <a:xfrm>
              <a:off x="185369" y="1022520"/>
              <a:ext cx="6488883" cy="301592"/>
              <a:chOff x="185369" y="1022520"/>
              <a:chExt cx="6488883" cy="301592"/>
            </a:xfrm>
          </p:grpSpPr>
          <p:sp>
            <p:nvSpPr>
              <p:cNvPr id="33" name="正方形/長方形 32"/>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34" name="直線コネクタ 33"/>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0" name="二等辺三角形 9"/>
          <p:cNvSpPr/>
          <p:nvPr/>
        </p:nvSpPr>
        <p:spPr>
          <a:xfrm rot="10800000">
            <a:off x="2926889" y="7759926"/>
            <a:ext cx="688732" cy="21602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3362" y="8409384"/>
            <a:ext cx="6332518" cy="522000"/>
          </a:xfrm>
          <a:prstGeom prst="rect">
            <a:avLst/>
          </a:prstGeom>
          <a:noFill/>
          <a:ln w="9525">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800529557"/>
              </p:ext>
            </p:extLst>
          </p:nvPr>
        </p:nvGraphicFramePr>
        <p:xfrm>
          <a:off x="175376" y="3690701"/>
          <a:ext cx="6494245" cy="3814434"/>
        </p:xfrm>
        <a:graphic>
          <a:graphicData uri="http://schemas.openxmlformats.org/drawingml/2006/table">
            <a:tbl>
              <a:tblPr firstRow="1" bandRow="1">
                <a:tableStyleId>{5C22544A-7EE6-4342-B048-85BDC9FD1C3A}</a:tableStyleId>
              </a:tblPr>
              <a:tblGrid>
                <a:gridCol w="373838">
                  <a:extLst>
                    <a:ext uri="{9D8B030D-6E8A-4147-A177-3AD203B41FA5}">
                      <a16:colId xmlns:a16="http://schemas.microsoft.com/office/drawing/2014/main" val="20000"/>
                    </a:ext>
                  </a:extLst>
                </a:gridCol>
                <a:gridCol w="6120407">
                  <a:extLst>
                    <a:ext uri="{9D8B030D-6E8A-4147-A177-3AD203B41FA5}">
                      <a16:colId xmlns:a16="http://schemas.microsoft.com/office/drawing/2014/main" val="20001"/>
                    </a:ext>
                  </a:extLst>
                </a:gridCol>
              </a:tblGrid>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残業時間の上限を規制します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0761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1"/>
                  </a:ext>
                </a:extLst>
              </a:tr>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１人１年あたり</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の取得を、企業に義務づけます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52080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時間を超える残業は、割増賃金率を引上げます（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中小企業で働く人にも適用（大企業は平成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3"/>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労働時間の状況を客観的に把握するよう、企業に義務づけます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働く人の健康管理を徹底</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管理職、裁量労働制適用者も対象</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「フレックスタイム制」により働きやすくするため、制度を拡充します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労働時間の調整が可能な期間（清算期間）を延長（</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子育て・介護しながらでも、より働きやすく</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5"/>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専門的な職業の方の自律的で創造的な働き方である</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「高度プロフェッショナル制度」を新設し、選択できるようにします　　</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前提として、働く人の健康を守る措置を義務化（</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罰則つき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対象を限定（一定の年収以上で特定の高度専門職のみが対象）</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0"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28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21391" y="1217861"/>
            <a:ext cx="6492323" cy="842400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52517" y="127907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右矢印 44"/>
          <p:cNvSpPr/>
          <p:nvPr/>
        </p:nvSpPr>
        <p:spPr>
          <a:xfrm>
            <a:off x="3202933" y="1641706"/>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1" name="グループ化 80"/>
          <p:cNvGrpSpPr/>
          <p:nvPr/>
        </p:nvGrpSpPr>
        <p:grpSpPr>
          <a:xfrm>
            <a:off x="-68025" y="170512"/>
            <a:ext cx="6742277" cy="390000"/>
            <a:chOff x="-68025" y="992560"/>
            <a:chExt cx="6742277" cy="390000"/>
          </a:xfrm>
        </p:grpSpPr>
        <p:sp>
          <p:nvSpPr>
            <p:cNvPr id="82" name="正方形/長方形 81"/>
            <p:cNvSpPr/>
            <p:nvPr/>
          </p:nvSpPr>
          <p:spPr>
            <a:xfrm>
              <a:off x="-68025" y="992560"/>
              <a:ext cx="4649153"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a:t>
              </a:r>
              <a:r>
                <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3" name="グループ化 82"/>
            <p:cNvGrpSpPr/>
            <p:nvPr/>
          </p:nvGrpSpPr>
          <p:grpSpPr>
            <a:xfrm>
              <a:off x="185369" y="1022520"/>
              <a:ext cx="6488883" cy="301592"/>
              <a:chOff x="185369" y="1022520"/>
              <a:chExt cx="6488883" cy="301592"/>
            </a:xfrm>
          </p:grpSpPr>
          <p:sp>
            <p:nvSpPr>
              <p:cNvPr id="84" name="正方形/長方形 83"/>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85" name="直線コネクタ 84"/>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88" name="角丸四角形吹き出し 87"/>
          <p:cNvSpPr/>
          <p:nvPr/>
        </p:nvSpPr>
        <p:spPr>
          <a:xfrm>
            <a:off x="354213" y="1515666"/>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3501008" y="127907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角丸四角形吹き出し 90"/>
          <p:cNvSpPr/>
          <p:nvPr/>
        </p:nvSpPr>
        <p:spPr>
          <a:xfrm>
            <a:off x="3607976" y="1502601"/>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テキスト ボックス 89"/>
          <p:cNvSpPr txBox="1"/>
          <p:nvPr/>
        </p:nvSpPr>
        <p:spPr>
          <a:xfrm>
            <a:off x="3278606" y="3196756"/>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493154" y="6062836"/>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正方形/長方形 70"/>
          <p:cNvSpPr/>
          <p:nvPr/>
        </p:nvSpPr>
        <p:spPr>
          <a:xfrm>
            <a:off x="4854468" y="6062836"/>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7" y="3766943"/>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正方形/長方形 47"/>
          <p:cNvSpPr/>
          <p:nvPr/>
        </p:nvSpPr>
        <p:spPr>
          <a:xfrm>
            <a:off x="-8578" y="4483595"/>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26065" y="5203229"/>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右中かっこ 50"/>
          <p:cNvSpPr/>
          <p:nvPr/>
        </p:nvSpPr>
        <p:spPr>
          <a:xfrm flipH="1">
            <a:off x="1012785" y="514817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53" name="正方形/長方形 52"/>
          <p:cNvSpPr/>
          <p:nvPr/>
        </p:nvSpPr>
        <p:spPr>
          <a:xfrm>
            <a:off x="1389764" y="2944632"/>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2020897" y="3557355"/>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中かっこ 55"/>
          <p:cNvSpPr/>
          <p:nvPr/>
        </p:nvSpPr>
        <p:spPr>
          <a:xfrm rot="5400000">
            <a:off x="1982102" y="4995521"/>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pic>
        <p:nvPicPr>
          <p:cNvPr id="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112" y="3756079"/>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直線コネクタ 62"/>
          <p:cNvCxnSpPr/>
          <p:nvPr/>
        </p:nvCxnSpPr>
        <p:spPr>
          <a:xfrm flipV="1">
            <a:off x="4437870" y="4443225"/>
            <a:ext cx="1931377"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400000" y="3782029"/>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右中かっこ 69"/>
          <p:cNvSpPr/>
          <p:nvPr/>
        </p:nvSpPr>
        <p:spPr>
          <a:xfrm rot="5400000">
            <a:off x="5352510" y="4996616"/>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72" name="正方形/長方形 71"/>
          <p:cNvSpPr/>
          <p:nvPr/>
        </p:nvSpPr>
        <p:spPr>
          <a:xfrm>
            <a:off x="5445224" y="35617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右中かっこ 68"/>
          <p:cNvSpPr/>
          <p:nvPr/>
        </p:nvSpPr>
        <p:spPr>
          <a:xfrm flipH="1">
            <a:off x="1012785" y="443532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73" name="直線矢印コネクタ 72"/>
          <p:cNvCxnSpPr/>
          <p:nvPr/>
        </p:nvCxnSpPr>
        <p:spPr>
          <a:xfrm>
            <a:off x="2132746" y="3227806"/>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右中かっこ 73"/>
          <p:cNvSpPr/>
          <p:nvPr/>
        </p:nvSpPr>
        <p:spPr>
          <a:xfrm flipH="1">
            <a:off x="4329870" y="443288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75" name="右中かっこ 74"/>
          <p:cNvSpPr/>
          <p:nvPr/>
        </p:nvSpPr>
        <p:spPr>
          <a:xfrm flipH="1">
            <a:off x="4329479" y="5134360"/>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62" name="テキスト ボックス 61"/>
          <p:cNvSpPr txBox="1"/>
          <p:nvPr/>
        </p:nvSpPr>
        <p:spPr>
          <a:xfrm>
            <a:off x="435811" y="3738005"/>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1189545" y="4180705"/>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3197682" y="4443225"/>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正方形/長方形 92"/>
          <p:cNvSpPr/>
          <p:nvPr/>
        </p:nvSpPr>
        <p:spPr>
          <a:xfrm>
            <a:off x="3305900" y="5148445"/>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四角形吹き出し 5"/>
          <p:cNvSpPr/>
          <p:nvPr/>
        </p:nvSpPr>
        <p:spPr>
          <a:xfrm>
            <a:off x="3654720" y="3739427"/>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四角形吹き出し 94"/>
          <p:cNvSpPr/>
          <p:nvPr/>
        </p:nvSpPr>
        <p:spPr>
          <a:xfrm>
            <a:off x="4725144" y="2419073"/>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矢印コネクタ 7"/>
          <p:cNvCxnSpPr/>
          <p:nvPr/>
        </p:nvCxnSpPr>
        <p:spPr>
          <a:xfrm flipH="1">
            <a:off x="5517232" y="3534820"/>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4933269" y="4242317"/>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6371282" y="2318420"/>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4" name="直線矢印コネクタ 93"/>
          <p:cNvCxnSpPr/>
          <p:nvPr/>
        </p:nvCxnSpPr>
        <p:spPr>
          <a:xfrm flipH="1">
            <a:off x="6230833" y="29624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H="1">
            <a:off x="4005064" y="3561012"/>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26383" y="6488410"/>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571516" y="536461"/>
            <a:ext cx="5706027" cy="830997"/>
          </a:xfrm>
          <a:prstGeom prst="rect">
            <a:avLst/>
          </a:prstGeom>
          <a:noFill/>
        </p:spPr>
        <p:txBody>
          <a:bodyPr wrap="square" rtlCol="0">
            <a:spAutoFit/>
          </a:bodyPr>
          <a:lstStyle/>
          <a:p>
            <a:r>
              <a:rPr lang="ja-JP" altLang="en-US" sz="1600" b="1" dirty="0" smtClean="0">
                <a:latin typeface="+mn-ea"/>
                <a:cs typeface="Meiryo UI" panose="020B0604030504040204" pitchFamily="50" charset="-128"/>
              </a:rPr>
              <a:t>残業時間の上限を法律で規制することは、</a:t>
            </a:r>
            <a:r>
              <a:rPr lang="en-US" altLang="ja-JP" sz="1600" b="1" dirty="0" smtClean="0">
                <a:latin typeface="+mn-ea"/>
                <a:cs typeface="Meiryo UI" panose="020B0604030504040204" pitchFamily="50" charset="-128"/>
              </a:rPr>
              <a:t>70</a:t>
            </a:r>
            <a:r>
              <a:rPr lang="ja-JP" altLang="en-US" sz="1600" b="1" dirty="0">
                <a:latin typeface="+mn-ea"/>
                <a:cs typeface="Meiryo UI" panose="020B0604030504040204" pitchFamily="50" charset="-128"/>
              </a:rPr>
              <a:t>年前（</a:t>
            </a:r>
            <a:r>
              <a:rPr lang="en-US" altLang="ja-JP" sz="1600" b="1" dirty="0">
                <a:latin typeface="+mn-ea"/>
                <a:cs typeface="Meiryo UI" panose="020B0604030504040204" pitchFamily="50" charset="-128"/>
              </a:rPr>
              <a:t>1947</a:t>
            </a:r>
            <a:r>
              <a:rPr lang="ja-JP" altLang="en-US" sz="1600" b="1" dirty="0">
                <a:latin typeface="+mn-ea"/>
                <a:cs typeface="Meiryo UI" panose="020B0604030504040204" pitchFamily="50" charset="-128"/>
              </a:rPr>
              <a:t>年）</a:t>
            </a:r>
            <a:r>
              <a:rPr lang="ja-JP" altLang="en-US" sz="1600" b="1" dirty="0" smtClean="0">
                <a:latin typeface="+mn-ea"/>
                <a:cs typeface="Meiryo UI" panose="020B0604030504040204" pitchFamily="50" charset="-128"/>
              </a:rPr>
              <a:t>に</a:t>
            </a:r>
            <a:endParaRPr lang="en-US" altLang="ja-JP" sz="1600" b="1" dirty="0" smtClean="0">
              <a:latin typeface="+mn-ea"/>
              <a:cs typeface="Meiryo UI" panose="020B0604030504040204" pitchFamily="50" charset="-128"/>
            </a:endParaRPr>
          </a:p>
          <a:p>
            <a:r>
              <a:rPr lang="ja-JP" altLang="en-US" sz="1600" b="1" dirty="0" smtClean="0">
                <a:latin typeface="+mn-ea"/>
                <a:cs typeface="Meiryo UI" panose="020B0604030504040204" pitchFamily="50" charset="-128"/>
              </a:rPr>
              <a:t>制定</a:t>
            </a:r>
            <a:r>
              <a:rPr lang="ja-JP" altLang="en-US" sz="1600" b="1" dirty="0">
                <a:latin typeface="+mn-ea"/>
                <a:cs typeface="Meiryo UI" panose="020B0604030504040204" pitchFamily="50" charset="-128"/>
              </a:rPr>
              <a:t>された「労働基準法」において</a:t>
            </a:r>
            <a:r>
              <a:rPr lang="ja-JP" altLang="en-US" sz="1600" b="1" dirty="0" smtClean="0">
                <a:latin typeface="+mn-ea"/>
                <a:cs typeface="Meiryo UI" panose="020B0604030504040204" pitchFamily="50" charset="-128"/>
              </a:rPr>
              <a:t>、初めて</a:t>
            </a:r>
            <a:r>
              <a:rPr lang="ja-JP" altLang="en-US" sz="1600" b="1" dirty="0">
                <a:latin typeface="+mn-ea"/>
                <a:cs typeface="Meiryo UI" panose="020B0604030504040204" pitchFamily="50" charset="-128"/>
              </a:rPr>
              <a:t>の</a:t>
            </a:r>
            <a:r>
              <a:rPr lang="ja-JP" altLang="en-US" sz="1600" b="1" dirty="0" smtClean="0">
                <a:latin typeface="+mn-ea"/>
                <a:cs typeface="Meiryo UI" panose="020B0604030504040204" pitchFamily="50" charset="-128"/>
              </a:rPr>
              <a:t>大改革</a:t>
            </a:r>
            <a:r>
              <a:rPr lang="ja-JP" altLang="en-US" sz="1600" b="1" dirty="0">
                <a:latin typeface="+mn-ea"/>
                <a:cs typeface="Meiryo UI" panose="020B0604030504040204" pitchFamily="50" charset="-128"/>
              </a:rPr>
              <a:t>となります</a:t>
            </a:r>
            <a:r>
              <a:rPr lang="ja-JP" altLang="en-US" sz="1600" b="1" dirty="0" smtClean="0">
                <a:latin typeface="+mn-ea"/>
                <a:cs typeface="Meiryo UI" panose="020B0604030504040204" pitchFamily="50" charset="-128"/>
              </a:rPr>
              <a:t>。</a:t>
            </a:r>
            <a:endParaRPr lang="en-US" altLang="ja-JP" sz="1600" b="1" dirty="0">
              <a:latin typeface="+mn-ea"/>
              <a:cs typeface="Meiryo UI" panose="020B0604030504040204" pitchFamily="50" charset="-128"/>
            </a:endParaRPr>
          </a:p>
          <a:p>
            <a:endParaRPr kumimoji="1" lang="ja-JP" altLang="en-US" sz="1600" dirty="0"/>
          </a:p>
        </p:txBody>
      </p:sp>
      <p:sp>
        <p:nvSpPr>
          <p:cNvPr id="4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8735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9488" y="3671692"/>
            <a:ext cx="6480175"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不合理な待遇差をなくすための規定</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48950" y="4088904"/>
            <a:ext cx="6329015"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同一企業内に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おいて、正規雇用労働者と非正規雇用労働者との</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間で、基本給</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b="1" u="heavy"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、不合理な待遇差を設けることが禁止されます。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en-US" altLang="ja-JP"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300" b="1" spc="-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策定し、どのような待遇差が不合理に当たるかを明確に示します。</a:t>
            </a:r>
            <a:endParaRPr lang="ja-JP" altLang="en-US" sz="900" b="1" spc="-4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6761" y="3148109"/>
            <a:ext cx="666842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4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改正の概要</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57821" y="3139240"/>
            <a:ext cx="301689" cy="301592"/>
          </a:xfrm>
          <a:prstGeom prst="rect">
            <a:avLst/>
          </a:prstGeom>
          <a:solidFill>
            <a:srgbClr val="002B82"/>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25" name="直線コネクタ 24"/>
          <p:cNvCxnSpPr/>
          <p:nvPr/>
        </p:nvCxnSpPr>
        <p:spPr>
          <a:xfrm>
            <a:off x="204589" y="3424432"/>
            <a:ext cx="646477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2963" y="8060377"/>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◎：規定の解釈の明確化</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60648" y="6825209"/>
            <a:ext cx="6280999" cy="1152127"/>
          </a:xfrm>
          <a:prstGeom prst="roundRect">
            <a:avLst>
              <a:gd name="adj" fmla="val 5472"/>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については、下記のいずれ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義務化します。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260649" y="5025008"/>
            <a:ext cx="6633120" cy="5760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いかなる待遇差が不合理であり、いかなる待遇差は不合理なものでないかを示した「同一労働同一賃金</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ガイドライン案」が</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月に策定されており、今後、確定する予定です。</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（詳しくはこちら）</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0358" y="5025008"/>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表 33"/>
          <p:cNvGraphicFramePr>
            <a:graphicFrameLocks noGrp="1"/>
          </p:cNvGraphicFramePr>
          <p:nvPr>
            <p:extLst/>
          </p:nvPr>
        </p:nvGraphicFramePr>
        <p:xfrm>
          <a:off x="308665" y="5594960"/>
          <a:ext cx="6305498" cy="1158240"/>
        </p:xfrm>
        <a:graphic>
          <a:graphicData uri="http://schemas.openxmlformats.org/drawingml/2006/table">
            <a:tbl>
              <a:tblPr firstRow="1" bandRow="1">
                <a:tableStyleId>{5C22544A-7EE6-4342-B048-85BDC9FD1C3A}</a:tableStyleId>
              </a:tblPr>
              <a:tblGrid>
                <a:gridCol w="1500350">
                  <a:extLst>
                    <a:ext uri="{9D8B030D-6E8A-4147-A177-3AD203B41FA5}">
                      <a16:colId xmlns:a16="http://schemas.microsoft.com/office/drawing/2014/main" val="20000"/>
                    </a:ext>
                  </a:extLst>
                </a:gridCol>
                <a:gridCol w="274259">
                  <a:extLst>
                    <a:ext uri="{9D8B030D-6E8A-4147-A177-3AD203B41FA5}">
                      <a16:colId xmlns:a16="http://schemas.microsoft.com/office/drawing/2014/main" val="20001"/>
                    </a:ext>
                  </a:extLst>
                </a:gridCol>
                <a:gridCol w="4530889">
                  <a:extLst>
                    <a:ext uri="{9D8B030D-6E8A-4147-A177-3AD203B41FA5}">
                      <a16:colId xmlns:a16="http://schemas.microsoft.com/office/drawing/2014/main" val="20002"/>
                    </a:ext>
                  </a:extLst>
                </a:gridCol>
              </a:tblGrid>
              <a:tr h="544088">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均衡</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下記３点の違いを考慮した上で、</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、②職務内容・配置の変更の範囲、③その他の事情</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0"/>
                  </a:ext>
                </a:extLst>
              </a:tr>
              <a:tr h="574294">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均等</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下記２点が同じ場合、</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9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職務内容とは、</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業務の内容＋責任の程度をいいます。</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18" name="右矢印 17"/>
          <p:cNvSpPr/>
          <p:nvPr/>
        </p:nvSpPr>
        <p:spPr>
          <a:xfrm>
            <a:off x="1743345" y="6177136"/>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1743345" y="5601072"/>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表 34"/>
          <p:cNvGraphicFramePr>
            <a:graphicFrameLocks noGrp="1"/>
          </p:cNvGraphicFramePr>
          <p:nvPr>
            <p:extLst/>
          </p:nvPr>
        </p:nvGraphicFramePr>
        <p:xfrm>
          <a:off x="263468" y="8475280"/>
          <a:ext cx="6326194" cy="1158240"/>
        </p:xfrm>
        <a:graphic>
          <a:graphicData uri="http://schemas.openxmlformats.org/drawingml/2006/table">
            <a:tbl>
              <a:tblPr firstRow="1" bandRow="1">
                <a:tableStyleId>{5940675A-B579-460E-94D1-54222C63F5DA}</a:tableStyleId>
              </a:tblPr>
              <a:tblGrid>
                <a:gridCol w="1416959">
                  <a:extLst>
                    <a:ext uri="{9D8B030D-6E8A-4147-A177-3AD203B41FA5}">
                      <a16:colId xmlns:a16="http://schemas.microsoft.com/office/drawing/2014/main" val="20000"/>
                    </a:ext>
                  </a:extLst>
                </a:gridCol>
                <a:gridCol w="1342649">
                  <a:extLst>
                    <a:ext uri="{9D8B030D-6E8A-4147-A177-3AD203B41FA5}">
                      <a16:colId xmlns:a16="http://schemas.microsoft.com/office/drawing/2014/main" val="20001"/>
                    </a:ext>
                  </a:extLst>
                </a:gridCol>
                <a:gridCol w="1342649">
                  <a:extLst>
                    <a:ext uri="{9D8B030D-6E8A-4147-A177-3AD203B41FA5}">
                      <a16:colId xmlns:a16="http://schemas.microsoft.com/office/drawing/2014/main" val="20002"/>
                    </a:ext>
                  </a:extLst>
                </a:gridCol>
                <a:gridCol w="2223937">
                  <a:extLst>
                    <a:ext uri="{9D8B030D-6E8A-4147-A177-3AD203B41FA5}">
                      <a16:colId xmlns:a16="http://schemas.microsoft.com/office/drawing/2014/main" val="20003"/>
                    </a:ext>
                  </a:extLst>
                </a:gridCol>
              </a:tblGrid>
              <a:tr h="258301">
                <a:tc>
                  <a:txBody>
                    <a:bodyPr/>
                    <a:lstStyle/>
                    <a:p>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パート</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有期</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派遣</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均衡</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p>
                  </a:txBody>
                  <a:tcPr anchor="ctr">
                    <a:solidFill>
                      <a:schemeClr val="accent2">
                        <a:lumMod val="40000"/>
                        <a:lumOff val="60000"/>
                      </a:schemeClr>
                    </a:solidFill>
                  </a:tcPr>
                </a:tc>
                <a:extLst>
                  <a:ext uri="{0D108BD9-81ED-4DB2-BD59-A6C34878D82A}">
                    <a16:rowId xmlns:a16="http://schemas.microsoft.com/office/drawing/2014/main" val="10001"/>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均等</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l"/>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258301">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ガイドライン</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26"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雇用形態に関わらない公正な待遇の確保</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二等辺三角形 42"/>
          <p:cNvSpPr/>
          <p:nvPr/>
        </p:nvSpPr>
        <p:spPr>
          <a:xfrm rot="10800000">
            <a:off x="3001761" y="2216696"/>
            <a:ext cx="688732" cy="216024"/>
          </a:xfrm>
          <a:prstGeom prst="triangle">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548680" y="2432720"/>
            <a:ext cx="5784009" cy="605294"/>
          </a:xfrm>
          <a:prstGeom prst="rect">
            <a:avLst/>
          </a:prstGeom>
        </p:spPr>
        <p:txBody>
          <a:bodyPr wrap="square">
            <a:spAutoFit/>
          </a:bodyPr>
          <a:lstStyle/>
          <a:p>
            <a:pPr>
              <a:lnSpc>
                <a:spcPts val="2000"/>
              </a:lnSpc>
              <a:tabLst>
                <a:tab pos="361950" algn="l"/>
              </a:tabLst>
            </a:pP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な雇用形態を選択しても、待遇に納得して働き続けら</a:t>
            </a: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ようにすることで、多様で柔軟な働き方を「選択できる」ようにします。</a:t>
            </a:r>
            <a:endPar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5" name="グループ化 44"/>
          <p:cNvGrpSpPr/>
          <p:nvPr/>
        </p:nvGrpSpPr>
        <p:grpSpPr>
          <a:xfrm>
            <a:off x="-68025" y="920552"/>
            <a:ext cx="6742277" cy="390000"/>
            <a:chOff x="-68025" y="992560"/>
            <a:chExt cx="6742277" cy="390000"/>
          </a:xfrm>
        </p:grpSpPr>
        <p:sp>
          <p:nvSpPr>
            <p:cNvPr id="46" name="正方形/長方形 45"/>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7" name="グループ化 46"/>
            <p:cNvGrpSpPr/>
            <p:nvPr/>
          </p:nvGrpSpPr>
          <p:grpSpPr>
            <a:xfrm>
              <a:off x="185369" y="1022520"/>
              <a:ext cx="6488883" cy="301592"/>
              <a:chOff x="185369" y="1022520"/>
              <a:chExt cx="6488883" cy="301592"/>
            </a:xfrm>
          </p:grpSpPr>
          <p:sp>
            <p:nvSpPr>
              <p:cNvPr id="48" name="正方形/長方形 47"/>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49" name="直線コネクタ 48"/>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0" name="正方形/長方形 49"/>
          <p:cNvSpPr/>
          <p:nvPr/>
        </p:nvSpPr>
        <p:spPr>
          <a:xfrm>
            <a:off x="194251" y="1328383"/>
            <a:ext cx="6469333" cy="888314"/>
          </a:xfrm>
          <a:prstGeom prst="rect">
            <a:avLst/>
          </a:prstGeom>
          <a:solidFill>
            <a:srgbClr val="F6E7E6"/>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非正規雇用労働者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不合理な待遇の差をなくす。</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525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188640" y="284794"/>
            <a:ext cx="6492323" cy="670069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76765" y="290208"/>
            <a:ext cx="6492322"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労働者</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に対する待遇に関する説明義務の強化</a:t>
            </a:r>
            <a:endParaRPr lang="ja-JP" altLang="en-US" sz="1600" b="1" u="heavy"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3962" y="1723673"/>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17930" y="5457056"/>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△：部分的に規定</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あり（均衡待遇は対象外</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：規定なし</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88640" y="3586893"/>
            <a:ext cx="6636612" cy="790043"/>
            <a:chOff x="176764" y="3345445"/>
            <a:chExt cx="6636612" cy="790043"/>
          </a:xfrm>
        </p:grpSpPr>
        <p:sp>
          <p:nvSpPr>
            <p:cNvPr id="49" name="正方形/長方形 48"/>
            <p:cNvSpPr/>
            <p:nvPr/>
          </p:nvSpPr>
          <p:spPr>
            <a:xfrm>
              <a:off x="176764" y="3345445"/>
              <a:ext cx="6636612" cy="5740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行政</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よる事業主への助言・指導等や</a:t>
              </a:r>
              <a:endPar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裁判外</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紛争解決手続</a:t>
              </a:r>
              <a:r>
                <a:rPr lang="en-US" altLang="ja-JP"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1988840" y="3937984"/>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角丸四角形 42"/>
          <p:cNvSpPr/>
          <p:nvPr/>
        </p:nvSpPr>
        <p:spPr>
          <a:xfrm>
            <a:off x="294811" y="704528"/>
            <a:ext cx="6256229"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非正規雇用労働者は、「</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」など、自身の待遇について説明を求めることができるように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5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事業主は、非正規雇用労働者から求めがあった場合は、説明をしなければなりません。</a:t>
            </a:r>
            <a:endParaRPr lang="ja-JP" altLang="en-US" sz="1300" b="1" spc="-5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66"/>
          <p:cNvSpPr/>
          <p:nvPr/>
        </p:nvSpPr>
        <p:spPr>
          <a:xfrm>
            <a:off x="294811" y="4485064"/>
            <a:ext cx="6249420" cy="82797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都道府県労働局において、無料・非公開の紛争解決手続きを行います。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均衡待遇」や「待遇差の内容・理由」に関する説明についても、行政ＡＤＲの対象と</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90047" y="6697458"/>
            <a:ext cx="6490916" cy="2880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関係する省令等の具体的な内容は、今後、労働政策審議会の審議を経て定められる予定</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9" name="表 28"/>
          <p:cNvGraphicFramePr>
            <a:graphicFrameLocks noGrp="1"/>
          </p:cNvGraphicFramePr>
          <p:nvPr>
            <p:extLst/>
          </p:nvPr>
        </p:nvGraphicFramePr>
        <p:xfrm>
          <a:off x="332656" y="1989639"/>
          <a:ext cx="6107076" cy="1173480"/>
        </p:xfrm>
        <a:graphic>
          <a:graphicData uri="http://schemas.openxmlformats.org/drawingml/2006/table">
            <a:tbl>
              <a:tblPr firstRow="1" bandRow="1">
                <a:tableStyleId>{5940675A-B579-460E-94D1-54222C63F5DA}</a:tableStyleId>
              </a:tblPr>
              <a:tblGrid>
                <a:gridCol w="324036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22500">
                  <a:extLst>
                    <a:ext uri="{9D8B030D-6E8A-4147-A177-3AD203B41FA5}">
                      <a16:colId xmlns:a16="http://schemas.microsoft.com/office/drawing/2014/main" val="20003"/>
                    </a:ext>
                  </a:extLst>
                </a:gridCol>
              </a:tblGrid>
              <a:tr h="254624">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54624">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lang="en-US" altLang="ja-JP" sz="1300" b="1"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0"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5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（雇い入れ時）</a:t>
                      </a:r>
                      <a:endPar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25462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2"/>
                  </a:ext>
                </a:extLst>
              </a:tr>
              <a:tr h="25462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45" name="表 44"/>
          <p:cNvGraphicFramePr>
            <a:graphicFrameLocks noGrp="1"/>
          </p:cNvGraphicFramePr>
          <p:nvPr>
            <p:extLst/>
          </p:nvPr>
        </p:nvGraphicFramePr>
        <p:xfrm>
          <a:off x="332656" y="5745088"/>
          <a:ext cx="6107076" cy="914205"/>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6155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31981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289591">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04664" y="3243328"/>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6764" y="7065699"/>
            <a:ext cx="6492323" cy="2736167"/>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関するお問い合わせ</a:t>
            </a:r>
          </a:p>
          <a:p>
            <a:pPr>
              <a:spcAft>
                <a:spcPts val="60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）０３－３５０２－１５９９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改正に関するお問い合わせ</a:t>
            </a: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zh-TW"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基準局安全衛生部労働</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（ＴＥＬ）０３－３５０２－６７５５</a:t>
            </a: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労働時間等設定改善法の改正に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基準局労働条件政策課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（ＴＥＬ）０３－３５０２－１５９９</a:t>
            </a:r>
            <a:endPar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環境・均等局職業生活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両立課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）０３－３５９５－３２７４ </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環境・均等局有期・短時間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労働課　　　（ＴＥＬ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０３－３５９５－３３５２</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労働者派遣法の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a:t>
            </a:r>
            <a:r>
              <a:rPr lang="zh-TW"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安定局需給調整事業課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０３ー３５０２ー５２２７</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検索ワード：働き方改革推進支援センター</a:t>
            </a: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www.mhlw.go.jp/stf/seisakunitsuite/bunya/0000198331.html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9594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20732</TotalTime>
  <Words>1296</Words>
  <Application>Microsoft Office PowerPoint</Application>
  <PresentationFormat>A4 210 x 297 mm</PresentationFormat>
  <Paragraphs>234</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Meiryo UI</vt:lpstr>
      <vt:lpstr>ＭＳ Ｐゴシック</vt:lpstr>
      <vt:lpstr>メイリオ</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山岡 龍一(yamaoka-ryuuichi)</cp:lastModifiedBy>
  <cp:revision>1190</cp:revision>
  <cp:lastPrinted>2018-07-20T10:30:30Z</cp:lastPrinted>
  <dcterms:created xsi:type="dcterms:W3CDTF">2013-12-16T07:30:47Z</dcterms:created>
  <dcterms:modified xsi:type="dcterms:W3CDTF">2018-10-17T04:21:46Z</dcterms:modified>
</cp:coreProperties>
</file>