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82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52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7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27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1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79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90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18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9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DD0A-19DD-4E5D-B642-9196909D1DF3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316B-C318-4112-8AC5-462AD08B87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0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41009" y="1927910"/>
            <a:ext cx="681699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  <a:tabLst>
                <a:tab pos="444500" algn="l"/>
              </a:tabLst>
            </a:pP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納入</a:t>
            </a:r>
            <a:r>
              <a:rPr lang="ja-JP" altLang="en-US" sz="1400" kern="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企業様が個々の展示ブースで商品展示し、試食等・試飲等を通して仕入企業様に商品</a:t>
            </a: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400" kern="0" dirty="0" smtClean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いたします！！その場で納入企業様と商談を行うことができますので、この機会に是非お気軽に御参加ください。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</p:txBody>
      </p:sp>
      <p:sp>
        <p:nvSpPr>
          <p:cNvPr id="17" name="円形吹き出し 16"/>
          <p:cNvSpPr/>
          <p:nvPr/>
        </p:nvSpPr>
        <p:spPr>
          <a:xfrm>
            <a:off x="247100" y="570258"/>
            <a:ext cx="2436775" cy="726382"/>
          </a:xfrm>
          <a:prstGeom prst="wedgeEllipseCallout">
            <a:avLst>
              <a:gd name="adj1" fmla="val 50160"/>
              <a:gd name="adj2" fmla="val 5059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582" y="8996049"/>
            <a:ext cx="468193" cy="468193"/>
          </a:xfrm>
          <a:prstGeom prst="rect">
            <a:avLst/>
          </a:prstGeom>
        </p:spPr>
      </p:pic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3489007" y="16821"/>
            <a:ext cx="1490663" cy="397431"/>
            <a:chOff x="959" y="4430"/>
            <a:chExt cx="4815" cy="1037"/>
          </a:xfrm>
        </p:grpSpPr>
        <p:pic>
          <p:nvPicPr>
            <p:cNvPr id="5" name="Picture 202" descr="ペロリンのみ（枠なし）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2245" y1="33696" x2="62245" y2="33696"/>
                          <a14:foregroundMark x1="43878" y1="30435" x2="43878" y2="30435"/>
                          <a14:foregroundMark x1="53061" y1="72826" x2="53061" y2="7282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" y="4430"/>
              <a:ext cx="1313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03" descr="おいしい山形のみ（枠なし）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211" b="100000" l="0" r="100000">
                          <a14:foregroundMark x1="81176" y1="47368" x2="81176" y2="47368"/>
                          <a14:foregroundMark x1="91765" y1="47368" x2="91765" y2="47368"/>
                          <a14:foregroundMark x1="91765" y1="81579" x2="91765" y2="81579"/>
                          <a14:foregroundMark x1="60000" y1="51316" x2="60000" y2="51316"/>
                          <a14:foregroundMark x1="50588" y1="59211" x2="50588" y2="59211"/>
                          <a14:foregroundMark x1="35686" y1="51316" x2="35686" y2="51316"/>
                          <a14:foregroundMark x1="27451" y1="51316" x2="27451" y2="51316"/>
                          <a14:foregroundMark x1="20392" y1="67105" x2="20392" y2="67105"/>
                          <a14:foregroundMark x1="7451" y1="51316" x2="7451" y2="51316"/>
                          <a14:foregroundMark x1="16863" y1="51316" x2="16863" y2="51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" y="4642"/>
              <a:ext cx="342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図 2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70" y="41949"/>
            <a:ext cx="1878330" cy="39743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正方形/長方形 52"/>
          <p:cNvSpPr/>
          <p:nvPr/>
        </p:nvSpPr>
        <p:spPr>
          <a:xfrm>
            <a:off x="-1123358" y="577741"/>
            <a:ext cx="834965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ja-JP" altLang="en-US" sz="4000" b="1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　　　　　　</a:t>
            </a:r>
            <a:r>
              <a:rPr lang="ja-JP" altLang="en-US" sz="4400" b="1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 ビジネス商談会</a:t>
            </a:r>
            <a:r>
              <a:rPr lang="ja-JP" altLang="en-US" sz="4400" b="1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　</a:t>
            </a:r>
            <a:endParaRPr lang="en-US" altLang="ja-JP" sz="4400" b="1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ja-JP" altLang="en-US" sz="4400" b="1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　　</a:t>
            </a:r>
            <a:r>
              <a:rPr lang="ja-JP" altLang="en-US" sz="4400" b="1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展示</a:t>
            </a:r>
            <a:r>
              <a:rPr lang="ja-JP" altLang="en-US" sz="4400" b="1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商談会参加者</a:t>
            </a:r>
            <a:r>
              <a:rPr lang="ja-JP" altLang="en-US" sz="4400" b="1" dirty="0" smtClean="0">
                <a:ln w="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募集</a:t>
            </a:r>
            <a:endParaRPr lang="ja-JP" altLang="en-US" sz="4400" b="1" cap="none" spc="0" dirty="0">
              <a:ln w="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7" name="図 56" descr="\\172.20.10.126\new食産業振興課NAS\s-business\004_R4バリューチェーン構築プロジェクト\032_宮城山形商談会\15 当日\写真\田村撮影\IMG_1468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35"/>
          <a:stretch/>
        </p:blipFill>
        <p:spPr bwMode="auto">
          <a:xfrm>
            <a:off x="4475935" y="3467430"/>
            <a:ext cx="1952461" cy="120631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角丸四角形 57"/>
          <p:cNvSpPr/>
          <p:nvPr/>
        </p:nvSpPr>
        <p:spPr>
          <a:xfrm>
            <a:off x="122267" y="2800180"/>
            <a:ext cx="6670374" cy="248495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7" name="グループ化 156"/>
          <p:cNvGrpSpPr/>
          <p:nvPr/>
        </p:nvGrpSpPr>
        <p:grpSpPr>
          <a:xfrm>
            <a:off x="-48630" y="9494693"/>
            <a:ext cx="7274930" cy="511607"/>
            <a:chOff x="-74780" y="9494911"/>
            <a:chExt cx="7274930" cy="511607"/>
          </a:xfrm>
          <a:noFill/>
        </p:grpSpPr>
        <p:sp>
          <p:nvSpPr>
            <p:cNvPr id="107" name="テキスト ボックス 106"/>
            <p:cNvSpPr txBox="1"/>
            <p:nvPr/>
          </p:nvSpPr>
          <p:spPr>
            <a:xfrm>
              <a:off x="-74780" y="9567936"/>
              <a:ext cx="3251215" cy="4385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ja-JP" sz="1200" b="1" dirty="0"/>
                <a:t>【主　催】宮城・山形合同商談会実行委員会</a:t>
              </a:r>
            </a:p>
            <a:p>
              <a:r>
                <a:rPr lang="ja-JP" altLang="ja-JP" sz="1050" dirty="0"/>
                <a:t>　　　　　</a:t>
              </a: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048000" y="9494911"/>
              <a:ext cx="4152150" cy="4154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ja-JP" sz="1050" dirty="0" smtClean="0"/>
                <a:t>（宮城県</a:t>
              </a:r>
              <a:r>
                <a:rPr lang="ja-JP" altLang="en-US" sz="1050" dirty="0" smtClean="0"/>
                <a:t>・山形県</a:t>
              </a:r>
              <a:r>
                <a:rPr lang="ja-JP" altLang="ja-JP" sz="1050" dirty="0" smtClean="0"/>
                <a:t>・</a:t>
              </a:r>
              <a:r>
                <a:rPr lang="ja-JP" altLang="ja-JP" sz="1050" dirty="0"/>
                <a:t>株式会社山形</a:t>
              </a:r>
              <a:r>
                <a:rPr lang="ja-JP" altLang="ja-JP" sz="1050" dirty="0" smtClean="0"/>
                <a:t>銀行</a:t>
              </a:r>
              <a:r>
                <a:rPr lang="ja-JP" altLang="en-US" sz="1050" dirty="0" smtClean="0"/>
                <a:t>・</a:t>
              </a:r>
              <a:endParaRPr lang="en-US" altLang="ja-JP" sz="1050" dirty="0" smtClean="0"/>
            </a:p>
            <a:p>
              <a:r>
                <a:rPr lang="ja-JP" altLang="en-US" sz="1050" dirty="0" smtClean="0"/>
                <a:t>　</a:t>
              </a:r>
              <a:r>
                <a:rPr lang="ja-JP" altLang="ja-JP" sz="1050" dirty="0" smtClean="0"/>
                <a:t>株式</a:t>
              </a:r>
              <a:r>
                <a:rPr lang="ja-JP" altLang="ja-JP" sz="1050" dirty="0"/>
                <a:t>会社七十七銀行・やまがた食産業クラスター協議会）</a:t>
              </a: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41009" y="8018767"/>
            <a:ext cx="4494640" cy="1451190"/>
            <a:chOff x="74882" y="8423541"/>
            <a:chExt cx="6875887" cy="869132"/>
          </a:xfrm>
        </p:grpSpPr>
        <p:grpSp>
          <p:nvGrpSpPr>
            <p:cNvPr id="122" name="グループ化 121"/>
            <p:cNvGrpSpPr/>
            <p:nvPr/>
          </p:nvGrpSpPr>
          <p:grpSpPr>
            <a:xfrm>
              <a:off x="74882" y="8423541"/>
              <a:ext cx="6875887" cy="869132"/>
              <a:chOff x="73135" y="8453784"/>
              <a:chExt cx="6875887" cy="869132"/>
            </a:xfrm>
          </p:grpSpPr>
          <p:sp>
            <p:nvSpPr>
              <p:cNvPr id="92" name="角丸四角形 91"/>
              <p:cNvSpPr/>
              <p:nvPr/>
            </p:nvSpPr>
            <p:spPr>
              <a:xfrm>
                <a:off x="73135" y="8453784"/>
                <a:ext cx="6412890" cy="869132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1982862" y="8460070"/>
                <a:ext cx="4966160" cy="313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宮城県</a:t>
                </a:r>
                <a:r>
                  <a:rPr kumimoji="1" lang="ja-JP" altLang="en-US" sz="14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農政部食産業</a:t>
                </a:r>
                <a:r>
                  <a:rPr kumimoji="1" lang="ja-JP" altLang="en-US" sz="14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振興課</a:t>
                </a:r>
                <a:endParaRPr kumimoji="1" lang="en-US" altLang="ja-JP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r>
                  <a:rPr kumimoji="1" lang="ja-JP" altLang="en-US" sz="14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食</a:t>
                </a:r>
                <a:r>
                  <a:rPr kumimoji="1" lang="ja-JP" altLang="en-US" sz="14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ビジネス支援</a:t>
                </a:r>
                <a:r>
                  <a:rPr kumimoji="1" lang="ja-JP" altLang="en-US" sz="14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班</a:t>
                </a:r>
                <a:endPara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1297537" y="8976571"/>
                <a:ext cx="701089" cy="276496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1200" dirty="0" smtClean="0">
                    <a:solidFill>
                      <a:schemeClr val="bg1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E-mail</a:t>
                </a:r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2038829" y="9128089"/>
                <a:ext cx="4365803" cy="18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en-US" altLang="ja-JP" sz="14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s-business@pref.miyagi.lg.jp</a:t>
                </a:r>
                <a:endParaRPr kumimoji="1" lang="ja-JP" altLang="en-US" sz="14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94" name="二等辺三角形 93"/>
              <p:cNvSpPr/>
              <p:nvPr/>
            </p:nvSpPr>
            <p:spPr>
              <a:xfrm rot="5400000">
                <a:off x="772222" y="8740700"/>
                <a:ext cx="689019" cy="347536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3" name="直線コネクタ 112"/>
            <p:cNvCxnSpPr/>
            <p:nvPr/>
          </p:nvCxnSpPr>
          <p:spPr>
            <a:xfrm flipV="1">
              <a:off x="1305347" y="8906036"/>
              <a:ext cx="5101033" cy="9462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角丸四角形 144"/>
          <p:cNvSpPr/>
          <p:nvPr/>
        </p:nvSpPr>
        <p:spPr>
          <a:xfrm>
            <a:off x="4320314" y="8031469"/>
            <a:ext cx="2456520" cy="143003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393457" y="7982157"/>
            <a:ext cx="224442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商談会の詳細は</a:t>
            </a:r>
            <a:endParaRPr kumimoji="1" lang="en-US" altLang="ja-JP" sz="16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こちらから</a:t>
            </a:r>
            <a:endParaRPr kumimoji="1" lang="en-US" altLang="ja-JP" sz="16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7" name="二等辺三角形 146"/>
          <p:cNvSpPr/>
          <p:nvPr/>
        </p:nvSpPr>
        <p:spPr>
          <a:xfrm rot="10800000">
            <a:off x="4876939" y="8543862"/>
            <a:ext cx="1150455" cy="136379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角丸四角形 147"/>
          <p:cNvSpPr/>
          <p:nvPr/>
        </p:nvSpPr>
        <p:spPr>
          <a:xfrm>
            <a:off x="4400755" y="8722834"/>
            <a:ext cx="2189629" cy="2880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宮城山形　商談会</a:t>
            </a:r>
            <a:endParaRPr kumimoji="1"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-589901" y="8128645"/>
            <a:ext cx="1261820" cy="1258869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問合せ・申込み先</a:t>
            </a:r>
          </a:p>
          <a:p>
            <a:pPr algn="dist"/>
            <a:endParaRPr kumimoji="1" lang="en-US" altLang="ja-JP" sz="2400" dirty="0" smtClean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334511" y="8465797"/>
            <a:ext cx="285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022-211-2812</a:t>
            </a:r>
            <a:endParaRPr kumimoji="1"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318967" y="8892784"/>
            <a:ext cx="2853844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申込みはメールで下記アドレスへ</a:t>
            </a:r>
            <a:endParaRPr kumimoji="1" lang="ja-JP" altLang="en-US" sz="1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6040943" y="8722834"/>
            <a:ext cx="542143" cy="29356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検索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33524" y="8218576"/>
            <a:ext cx="46375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dist"/>
            <a:endParaRPr kumimoji="1" lang="en-US" altLang="ja-JP" sz="6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dist"/>
            <a:r>
              <a:rPr kumimoji="1" lang="en-US" altLang="ja-JP" sz="1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</a:p>
          <a:p>
            <a:pPr algn="dist"/>
            <a:endParaRPr kumimoji="1" lang="en-US" altLang="ja-JP" sz="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3" name="二等辺三角形 92"/>
          <p:cNvSpPr/>
          <p:nvPr/>
        </p:nvSpPr>
        <p:spPr>
          <a:xfrm rot="5400000">
            <a:off x="1617610" y="3014704"/>
            <a:ext cx="330463" cy="13488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91173"/>
              </p:ext>
            </p:extLst>
          </p:nvPr>
        </p:nvGraphicFramePr>
        <p:xfrm>
          <a:off x="122267" y="5655307"/>
          <a:ext cx="6594022" cy="230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328">
                  <a:extLst>
                    <a:ext uri="{9D8B030D-6E8A-4147-A177-3AD203B41FA5}">
                      <a16:colId xmlns:a16="http://schemas.microsoft.com/office/drawing/2014/main" val="960306922"/>
                    </a:ext>
                  </a:extLst>
                </a:gridCol>
                <a:gridCol w="4943694">
                  <a:extLst>
                    <a:ext uri="{9D8B030D-6E8A-4147-A177-3AD203B41FA5}">
                      <a16:colId xmlns:a16="http://schemas.microsoft.com/office/drawing/2014/main" val="2839927832"/>
                    </a:ext>
                  </a:extLst>
                </a:gridCol>
              </a:tblGrid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会社（所属名）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78342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所在地（住所）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94028"/>
                  </a:ext>
                </a:extLst>
              </a:tr>
              <a:tr h="38425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参加者役職・氏名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47929"/>
                  </a:ext>
                </a:extLst>
              </a:tr>
              <a:tr h="384259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14763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542262"/>
                  </a:ext>
                </a:extLst>
              </a:tr>
              <a:tr h="384259">
                <a:tc>
                  <a:txBody>
                    <a:bodyPr/>
                    <a:lstStyle/>
                    <a:p>
                      <a:r>
                        <a:rPr kumimoji="1" lang="ja-JP" altLang="en-US" b="1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</a:t>
                      </a:r>
                      <a:endParaRPr kumimoji="1" lang="ja-JP" altLang="en-US" b="1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2922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53226" y="534386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申込欄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8763" y="573972"/>
            <a:ext cx="3904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おいしい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山形</a:t>
            </a:r>
            <a:endParaRPr kumimoji="1" lang="en-US" altLang="ja-JP" b="1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・食材</a:t>
            </a:r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王国みやぎ</a:t>
            </a:r>
            <a:endParaRPr kumimoji="1" lang="en-US" altLang="ja-JP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47100" y="2803740"/>
            <a:ext cx="6285219" cy="2489363"/>
            <a:chOff x="231760" y="2471381"/>
            <a:chExt cx="6285219" cy="248936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67515" y="2471381"/>
              <a:ext cx="1434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開催日時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088" y="3005120"/>
              <a:ext cx="1845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開催場所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254854" y="4375969"/>
              <a:ext cx="6136750" cy="584775"/>
              <a:chOff x="-5201" y="3289021"/>
              <a:chExt cx="6150984" cy="430982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-5201" y="3366993"/>
                <a:ext cx="1453978" cy="340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2400" dirty="0" smtClean="0">
                    <a:solidFill>
                      <a:schemeClr val="accent2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参加方法</a:t>
                </a:r>
                <a:endParaRPr kumimoji="1" lang="en-US" altLang="ja-JP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670090" y="3289021"/>
                <a:ext cx="4475693" cy="430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下記申込欄に必要事項を記入し、</a:t>
                </a:r>
                <a:endParaRPr kumimoji="1" lang="en-US" altLang="ja-JP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  <a:p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メールで送付願います</a:t>
                </a:r>
                <a:r>
                  <a:rPr kumimoji="1" lang="ja-JP" altLang="en-US" sz="1600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　</a:t>
                </a:r>
                <a:r>
                  <a:rPr kumimoji="1" lang="en-US" altLang="ja-JP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※10/18</a:t>
                </a:r>
                <a:r>
                  <a:rPr kumimoji="1" lang="ja-JP" altLang="en-US" sz="1600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（水）〆切</a:t>
                </a:r>
                <a:r>
                  <a:rPr kumimoji="1" lang="ja-JP" altLang="en-US" sz="1600" dirty="0" smtClean="0">
                    <a:solidFill>
                      <a:schemeClr val="accent2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　</a:t>
                </a:r>
                <a:endParaRPr kumimoji="1" lang="en-US" altLang="ja-JP" sz="16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</p:grpSp>
        <p:sp>
          <p:nvSpPr>
            <p:cNvPr id="83" name="テキスト ボックス 82"/>
            <p:cNvSpPr txBox="1"/>
            <p:nvPr/>
          </p:nvSpPr>
          <p:spPr>
            <a:xfrm>
              <a:off x="1842605" y="3051198"/>
              <a:ext cx="4674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仙台国際</a:t>
              </a:r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センター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展示棟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ja-JP" sz="1200" b="1" dirty="0" smtClean="0"/>
                <a:t>（</a:t>
              </a:r>
              <a:r>
                <a:rPr lang="ja-JP" altLang="ja-JP" sz="1200" b="1" dirty="0"/>
                <a:t>仙台市青葉区青葉山無番地）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1804716" y="2476925"/>
              <a:ext cx="470551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lang="ja-JP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５年１０月２４日（火</a:t>
              </a:r>
              <a:r>
                <a:rPr lang="ja-JP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受付開始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00</a:t>
              </a:r>
              <a:r>
                <a:rPr lang="ja-JP" altLang="en-US" sz="16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ja-JP" altLang="ja-JP" dirty="0"/>
                <a:t>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67515" y="3471700"/>
              <a:ext cx="14059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対象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915982" y="3570360"/>
              <a:ext cx="25159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食品を取り扱う事業者であること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31760" y="3916748"/>
              <a:ext cx="1441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400" dirty="0" smtClean="0">
                  <a:solidFill>
                    <a:schemeClr val="accent2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参加費</a:t>
              </a:r>
              <a:endParaRPr kumimoji="1" lang="en-US" altLang="ja-JP" sz="2400" dirty="0" smtClean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955687" y="4098304"/>
              <a:ext cx="4465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二等辺三角形 62"/>
            <p:cNvSpPr/>
            <p:nvPr/>
          </p:nvSpPr>
          <p:spPr>
            <a:xfrm rot="5400000">
              <a:off x="1587774" y="3179247"/>
              <a:ext cx="330463" cy="141461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  <p:sp>
          <p:nvSpPr>
            <p:cNvPr id="65" name="二等辺三角形 64"/>
            <p:cNvSpPr/>
            <p:nvPr/>
          </p:nvSpPr>
          <p:spPr>
            <a:xfrm rot="5400000">
              <a:off x="1606071" y="3677033"/>
              <a:ext cx="330463" cy="134884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  <p:sp>
          <p:nvSpPr>
            <p:cNvPr id="66" name="二等辺三角形 65"/>
            <p:cNvSpPr/>
            <p:nvPr/>
          </p:nvSpPr>
          <p:spPr>
            <a:xfrm rot="5400000">
              <a:off x="1607677" y="4139044"/>
              <a:ext cx="330463" cy="134884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</p:grpSp>
      <p:sp>
        <p:nvSpPr>
          <p:cNvPr id="68" name="二等辺三角形 67"/>
          <p:cNvSpPr/>
          <p:nvPr/>
        </p:nvSpPr>
        <p:spPr>
          <a:xfrm rot="5400000">
            <a:off x="1623017" y="4933415"/>
            <a:ext cx="330463" cy="13488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pic>
        <p:nvPicPr>
          <p:cNvPr id="69" name="図 6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77" y="32518"/>
            <a:ext cx="1878330" cy="3974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Group 201"/>
          <p:cNvGrpSpPr>
            <a:grpSpLocks/>
          </p:cNvGrpSpPr>
          <p:nvPr/>
        </p:nvGrpSpPr>
        <p:grpSpPr bwMode="auto">
          <a:xfrm>
            <a:off x="96046" y="23568"/>
            <a:ext cx="1490663" cy="397431"/>
            <a:chOff x="959" y="4430"/>
            <a:chExt cx="4815" cy="1037"/>
          </a:xfrm>
        </p:grpSpPr>
        <p:pic>
          <p:nvPicPr>
            <p:cNvPr id="75" name="Picture 202" descr="ペロリンのみ（枠なし）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2245" y1="33696" x2="62245" y2="33696"/>
                          <a14:foregroundMark x1="43878" y1="30435" x2="43878" y2="30435"/>
                          <a14:foregroundMark x1="53061" y1="72826" x2="53061" y2="7282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" y="4430"/>
              <a:ext cx="1313" cy="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203" descr="おいしい山形のみ（枠なし）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211" b="100000" l="0" r="100000">
                          <a14:foregroundMark x1="81176" y1="47368" x2="81176" y2="47368"/>
                          <a14:foregroundMark x1="91765" y1="47368" x2="91765" y2="47368"/>
                          <a14:foregroundMark x1="91765" y1="81579" x2="91765" y2="81579"/>
                          <a14:foregroundMark x1="60000" y1="51316" x2="60000" y2="51316"/>
                          <a14:foregroundMark x1="50588" y1="59211" x2="50588" y2="59211"/>
                          <a14:foregroundMark x1="35686" y1="51316" x2="35686" y2="51316"/>
                          <a14:foregroundMark x1="27451" y1="51316" x2="27451" y2="51316"/>
                          <a14:foregroundMark x1="20392" y1="67105" x2="20392" y2="67105"/>
                          <a14:foregroundMark x1="7451" y1="51316" x2="7451" y2="51316"/>
                          <a14:foregroundMark x1="16863" y1="51316" x2="16863" y2="51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" y="4642"/>
              <a:ext cx="342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9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2023-09-28T02:20:59Z</dcterms:created>
  <dcterms:modified xsi:type="dcterms:W3CDTF">2023-10-10T04:23:45Z</dcterms:modified>
</cp:coreProperties>
</file>