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36999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873997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10997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747995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184994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621993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058992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495991" algn="l" defTabSz="87399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138"/>
      </p:cViewPr>
      <p:guideLst>
        <p:guide orient="horz" pos="312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11B896D2-5FFC-4B7B-A10E-C3610125BFDF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7908F115-2E12-41A4-A506-53D35E084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4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36999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73997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10997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47995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184994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21993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058992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495991" algn="l" defTabSz="87399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57810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F115-2E12-41A4-A506-53D35E084E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1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2"/>
            <a:ext cx="5829300" cy="212337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2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3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0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4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21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5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2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32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4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2" y="396704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41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43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7" y="6365523"/>
            <a:ext cx="5829300" cy="1967441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7" y="4198586"/>
            <a:ext cx="5829300" cy="216693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699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739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109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479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8499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2199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58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959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1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2" y="2311403"/>
            <a:ext cx="3028950" cy="653750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78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7"/>
            <a:ext cx="3030141" cy="9241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999" indent="0">
              <a:buNone/>
              <a:defRPr sz="1900" b="1"/>
            </a:lvl2pPr>
            <a:lvl3pPr marL="873997" indent="0">
              <a:buNone/>
              <a:defRPr sz="1800" b="1"/>
            </a:lvl3pPr>
            <a:lvl4pPr marL="1310997" indent="0">
              <a:buNone/>
              <a:defRPr sz="1500" b="1"/>
            </a:lvl4pPr>
            <a:lvl5pPr marL="1747995" indent="0">
              <a:buNone/>
              <a:defRPr sz="1500" b="1"/>
            </a:lvl5pPr>
            <a:lvl6pPr marL="2184994" indent="0">
              <a:buNone/>
              <a:defRPr sz="1500" b="1"/>
            </a:lvl6pPr>
            <a:lvl7pPr marL="2621993" indent="0">
              <a:buNone/>
              <a:defRPr sz="1500" b="1"/>
            </a:lvl7pPr>
            <a:lvl8pPr marL="3058992" indent="0">
              <a:buNone/>
              <a:defRPr sz="1500" b="1"/>
            </a:lvl8pPr>
            <a:lvl9pPr marL="3495991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7"/>
            <a:ext cx="3031330" cy="9241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999" indent="0">
              <a:buNone/>
              <a:defRPr sz="1900" b="1"/>
            </a:lvl2pPr>
            <a:lvl3pPr marL="873997" indent="0">
              <a:buNone/>
              <a:defRPr sz="1800" b="1"/>
            </a:lvl3pPr>
            <a:lvl4pPr marL="1310997" indent="0">
              <a:buNone/>
              <a:defRPr sz="1500" b="1"/>
            </a:lvl4pPr>
            <a:lvl5pPr marL="1747995" indent="0">
              <a:buNone/>
              <a:defRPr sz="1500" b="1"/>
            </a:lvl5pPr>
            <a:lvl6pPr marL="2184994" indent="0">
              <a:buNone/>
              <a:defRPr sz="1500" b="1"/>
            </a:lvl6pPr>
            <a:lvl7pPr marL="2621993" indent="0">
              <a:buNone/>
              <a:defRPr sz="1500" b="1"/>
            </a:lvl7pPr>
            <a:lvl8pPr marL="3058992" indent="0">
              <a:buNone/>
              <a:defRPr sz="1500" b="1"/>
            </a:lvl8pPr>
            <a:lvl9pPr marL="3495991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0" cy="570741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56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33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32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8"/>
            <a:ext cx="2256234" cy="167851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4" cy="6775980"/>
          </a:xfrm>
        </p:spPr>
        <p:txBody>
          <a:bodyPr/>
          <a:lstStyle>
            <a:lvl1pPr marL="0" indent="0">
              <a:buNone/>
              <a:defRPr sz="1300"/>
            </a:lvl1pPr>
            <a:lvl2pPr marL="436999" indent="0">
              <a:buNone/>
              <a:defRPr sz="1200"/>
            </a:lvl2pPr>
            <a:lvl3pPr marL="873997" indent="0">
              <a:buNone/>
              <a:defRPr sz="1000"/>
            </a:lvl3pPr>
            <a:lvl4pPr marL="1310997" indent="0">
              <a:buNone/>
              <a:defRPr sz="800"/>
            </a:lvl4pPr>
            <a:lvl5pPr marL="1747995" indent="0">
              <a:buNone/>
              <a:defRPr sz="800"/>
            </a:lvl5pPr>
            <a:lvl6pPr marL="2184994" indent="0">
              <a:buNone/>
              <a:defRPr sz="800"/>
            </a:lvl6pPr>
            <a:lvl7pPr marL="2621993" indent="0">
              <a:buNone/>
              <a:defRPr sz="800"/>
            </a:lvl7pPr>
            <a:lvl8pPr marL="3058992" indent="0">
              <a:buNone/>
              <a:defRPr sz="800"/>
            </a:lvl8pPr>
            <a:lvl9pPr marL="3495991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72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100"/>
            </a:lvl1pPr>
            <a:lvl2pPr marL="436999" indent="0">
              <a:buNone/>
              <a:defRPr sz="2600"/>
            </a:lvl2pPr>
            <a:lvl3pPr marL="873997" indent="0">
              <a:buNone/>
              <a:defRPr sz="2300"/>
            </a:lvl3pPr>
            <a:lvl4pPr marL="1310997" indent="0">
              <a:buNone/>
              <a:defRPr sz="1900"/>
            </a:lvl4pPr>
            <a:lvl5pPr marL="1747995" indent="0">
              <a:buNone/>
              <a:defRPr sz="1900"/>
            </a:lvl5pPr>
            <a:lvl6pPr marL="2184994" indent="0">
              <a:buNone/>
              <a:defRPr sz="1900"/>
            </a:lvl6pPr>
            <a:lvl7pPr marL="2621993" indent="0">
              <a:buNone/>
              <a:defRPr sz="1900"/>
            </a:lvl7pPr>
            <a:lvl8pPr marL="3058992" indent="0">
              <a:buNone/>
              <a:defRPr sz="1900"/>
            </a:lvl8pPr>
            <a:lvl9pPr marL="3495991" indent="0">
              <a:buNone/>
              <a:defRPr sz="19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6"/>
            <a:ext cx="4114800" cy="1162577"/>
          </a:xfrm>
        </p:spPr>
        <p:txBody>
          <a:bodyPr/>
          <a:lstStyle>
            <a:lvl1pPr marL="0" indent="0">
              <a:buNone/>
              <a:defRPr sz="1300"/>
            </a:lvl1pPr>
            <a:lvl2pPr marL="436999" indent="0">
              <a:buNone/>
              <a:defRPr sz="1200"/>
            </a:lvl2pPr>
            <a:lvl3pPr marL="873997" indent="0">
              <a:buNone/>
              <a:defRPr sz="1000"/>
            </a:lvl3pPr>
            <a:lvl4pPr marL="1310997" indent="0">
              <a:buNone/>
              <a:defRPr sz="800"/>
            </a:lvl4pPr>
            <a:lvl5pPr marL="1747995" indent="0">
              <a:buNone/>
              <a:defRPr sz="800"/>
            </a:lvl5pPr>
            <a:lvl6pPr marL="2184994" indent="0">
              <a:buNone/>
              <a:defRPr sz="800"/>
            </a:lvl6pPr>
            <a:lvl7pPr marL="2621993" indent="0">
              <a:buNone/>
              <a:defRPr sz="800"/>
            </a:lvl7pPr>
            <a:lvl8pPr marL="3058992" indent="0">
              <a:buNone/>
              <a:defRPr sz="800"/>
            </a:lvl8pPr>
            <a:lvl9pPr marL="3495991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67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87400" tIns="43700" rIns="87400" bIns="4370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311403"/>
            <a:ext cx="6172200" cy="6537501"/>
          </a:xfrm>
          <a:prstGeom prst="rect">
            <a:avLst/>
          </a:prstGeom>
        </p:spPr>
        <p:txBody>
          <a:bodyPr vert="horz" lIns="87400" tIns="43700" rIns="87400" bIns="4370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1" y="9181398"/>
            <a:ext cx="1600200" cy="527403"/>
          </a:xfrm>
          <a:prstGeom prst="rect">
            <a:avLst/>
          </a:prstGeom>
        </p:spPr>
        <p:txBody>
          <a:bodyPr vert="horz" lIns="87400" tIns="43700" rIns="87400" bIns="437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AF84C-55F4-4914-BB22-1A40FB368B87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3"/>
          </a:xfrm>
          <a:prstGeom prst="rect">
            <a:avLst/>
          </a:prstGeom>
        </p:spPr>
        <p:txBody>
          <a:bodyPr vert="horz" lIns="87400" tIns="43700" rIns="87400" bIns="437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87400" tIns="43700" rIns="87400" bIns="4370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F674B-A68C-4FB6-9F1A-F32393C5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7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73997" rtl="0" eaLnBrk="1" latinLnBrk="0" hangingPunct="1">
        <a:spcBef>
          <a:spcPct val="0"/>
        </a:spcBef>
        <a:buNone/>
        <a:defRPr kumimoji="1"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749" indent="-327749" algn="l" defTabSz="873997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10123" indent="-273124" algn="l" defTabSz="873997" rtl="0" eaLnBrk="1" latinLnBrk="0" hangingPunct="1">
        <a:spcBef>
          <a:spcPct val="20000"/>
        </a:spcBef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92498" indent="-218499" algn="l" defTabSz="873997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9496" indent="-218499" algn="l" defTabSz="873997" rtl="0" eaLnBrk="1" latinLnBrk="0" hangingPunct="1">
        <a:spcBef>
          <a:spcPct val="20000"/>
        </a:spcBef>
        <a:buFont typeface="Arial" pitchFamily="34" charset="0"/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6495" indent="-218499" algn="l" defTabSz="873997" rtl="0" eaLnBrk="1" latinLnBrk="0" hangingPunct="1">
        <a:spcBef>
          <a:spcPct val="20000"/>
        </a:spcBef>
        <a:buFont typeface="Arial" pitchFamily="34" charset="0"/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3493" indent="-218499" algn="l" defTabSz="87399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40493" indent="-218499" algn="l" defTabSz="87399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7492" indent="-218499" algn="l" defTabSz="87399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14491" indent="-218499" algn="l" defTabSz="87399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999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3997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10997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995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4994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21993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8992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5991" algn="l" defTabSz="87399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em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2657" y="128464"/>
            <a:ext cx="6984775" cy="684211"/>
          </a:xfrm>
        </p:spPr>
        <p:txBody>
          <a:bodyPr>
            <a:noAutofit/>
          </a:bodyPr>
          <a:lstStyle/>
          <a:p>
            <a:pPr algn="l"/>
            <a:r>
              <a:rPr lang="ja-JP" altLang="ja-JP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危険ドラッグ</a:t>
            </a:r>
            <a:r>
              <a:rPr lang="ja-JP" altLang="ja-JP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は</a:t>
            </a:r>
            <a:r>
              <a:rPr lang="en-US" altLang="ja-JP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altLang="ja-JP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</a:br>
            <a:r>
              <a:rPr lang="ja-JP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　</a:t>
            </a:r>
            <a:r>
              <a:rPr lang="ja-JP" alt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　　　　　</a:t>
            </a:r>
            <a:r>
              <a:rPr lang="ja-JP" altLang="ja-JP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身体</a:t>
            </a:r>
            <a:r>
              <a:rPr lang="ja-JP" altLang="ja-JP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と人格</a:t>
            </a:r>
            <a:r>
              <a:rPr lang="ja-JP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を</a:t>
            </a:r>
            <a:r>
              <a:rPr lang="ja-JP" altLang="ja-JP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破壊</a:t>
            </a:r>
            <a:r>
              <a:rPr lang="ja-JP" altLang="ja-JP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します</a:t>
            </a:r>
            <a:r>
              <a:rPr lang="ja-JP" alt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　</a:t>
            </a:r>
            <a:endParaRPr lang="ja-JP" alt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図 5" descr="注意 イラスト 画像 フリー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8931444"/>
            <a:ext cx="800100" cy="866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角丸四角形 6"/>
          <p:cNvSpPr/>
          <p:nvPr/>
        </p:nvSpPr>
        <p:spPr>
          <a:xfrm>
            <a:off x="296653" y="974558"/>
            <a:ext cx="6264696" cy="15890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400" tIns="43700" rIns="87400" bIns="43700" rtlCol="0" anchor="ctr"/>
          <a:lstStyle/>
          <a:p>
            <a:pPr>
              <a:lnSpc>
                <a:spcPct val="150000"/>
              </a:lnSpc>
            </a:pPr>
            <a:r>
              <a:rPr lang="ja-JP" altLang="ja-JP" sz="10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＜危険ドラッグってなに？＞</a:t>
            </a:r>
          </a:p>
          <a:p>
            <a:pPr>
              <a:lnSpc>
                <a:spcPct val="150000"/>
              </a:lnSpc>
            </a:pPr>
            <a:r>
              <a:rPr lang="ja-JP" altLang="ja-JP" sz="1000" dirty="0">
                <a:solidFill>
                  <a:schemeClr val="tx1"/>
                </a:solidFill>
              </a:rPr>
              <a:t>法律の規制が及ばないかのように，</a:t>
            </a:r>
            <a:r>
              <a:rPr lang="ja-JP" altLang="ja-JP" sz="1000" dirty="0" smtClean="0">
                <a:solidFill>
                  <a:schemeClr val="tx1"/>
                </a:solidFill>
              </a:rPr>
              <a:t>「</a:t>
            </a:r>
            <a:r>
              <a:rPr lang="ja-JP" altLang="en-US" sz="1000" dirty="0" smtClean="0">
                <a:solidFill>
                  <a:schemeClr val="tx1"/>
                </a:solidFill>
              </a:rPr>
              <a:t>脱法</a:t>
            </a:r>
            <a:r>
              <a:rPr lang="ja-JP" altLang="ja-JP" sz="1000" dirty="0" smtClean="0">
                <a:solidFill>
                  <a:schemeClr val="tx1"/>
                </a:solidFill>
              </a:rPr>
              <a:t>ドラッグ</a:t>
            </a:r>
            <a:r>
              <a:rPr lang="ja-JP" altLang="ja-JP" sz="1000" dirty="0">
                <a:solidFill>
                  <a:schemeClr val="tx1"/>
                </a:solidFill>
              </a:rPr>
              <a:t>」</a:t>
            </a:r>
            <a:r>
              <a:rPr lang="ja-JP" altLang="ja-JP" sz="1000" dirty="0" smtClean="0">
                <a:solidFill>
                  <a:schemeClr val="tx1"/>
                </a:solidFill>
              </a:rPr>
              <a:t>「</a:t>
            </a:r>
            <a:r>
              <a:rPr lang="ja-JP" altLang="en-US" sz="1000" dirty="0">
                <a:solidFill>
                  <a:schemeClr val="tx1"/>
                </a:solidFill>
              </a:rPr>
              <a:t>合法</a:t>
            </a:r>
            <a:r>
              <a:rPr lang="ja-JP" altLang="ja-JP" sz="1000" dirty="0" smtClean="0">
                <a:solidFill>
                  <a:schemeClr val="tx1"/>
                </a:solidFill>
              </a:rPr>
              <a:t>ハーブ</a:t>
            </a:r>
            <a:r>
              <a:rPr lang="ja-JP" altLang="ja-JP" sz="1000" dirty="0">
                <a:solidFill>
                  <a:schemeClr val="tx1"/>
                </a:solidFill>
              </a:rPr>
              <a:t>」などと称して販売されるため，あたかも身体影響がなく，安全であるかのように誤解されていますが，大麻や覚せい剤などと</a:t>
            </a:r>
            <a:r>
              <a:rPr lang="ja-JP" altLang="en-US" sz="1000" dirty="0">
                <a:solidFill>
                  <a:schemeClr val="tx1"/>
                </a:solidFill>
              </a:rPr>
              <a:t>類似の</a:t>
            </a:r>
            <a:r>
              <a:rPr lang="ja-JP" altLang="ja-JP" sz="1000" dirty="0">
                <a:solidFill>
                  <a:schemeClr val="tx1"/>
                </a:solidFill>
              </a:rPr>
              <a:t>成分が含まれており，</a:t>
            </a:r>
            <a:endParaRPr lang="en-US" altLang="ja-JP" sz="1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ja-JP" sz="1200" b="1" dirty="0">
                <a:solidFill>
                  <a:srgbClr val="FF0000"/>
                </a:solidFill>
              </a:rPr>
              <a:t>覚せい剤や大麻よりも強力な作用を持つ</a:t>
            </a:r>
            <a:r>
              <a:rPr lang="ja-JP" altLang="en-US" sz="1200" b="1" dirty="0">
                <a:solidFill>
                  <a:srgbClr val="FF0000"/>
                </a:solidFill>
              </a:rPr>
              <a:t>危険な</a:t>
            </a:r>
            <a:r>
              <a:rPr lang="ja-JP" altLang="ja-JP" sz="1200" b="1" dirty="0">
                <a:solidFill>
                  <a:srgbClr val="FF0000"/>
                </a:solidFill>
              </a:rPr>
              <a:t>製品</a:t>
            </a:r>
            <a:r>
              <a:rPr lang="ja-JP" altLang="ja-JP" sz="1000" dirty="0">
                <a:solidFill>
                  <a:schemeClr val="tx1"/>
                </a:solidFill>
              </a:rPr>
              <a:t>もあります。</a:t>
            </a:r>
            <a:endParaRPr lang="en-US" altLang="ja-JP" sz="1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</a:rPr>
              <a:t>また，製品には</a:t>
            </a:r>
            <a:r>
              <a:rPr lang="ja-JP" altLang="en-US" sz="1200" b="1" dirty="0">
                <a:solidFill>
                  <a:srgbClr val="FF0000"/>
                </a:solidFill>
              </a:rPr>
              <a:t>複数の物質が適当にブレンド</a:t>
            </a:r>
            <a:r>
              <a:rPr lang="ja-JP" altLang="en-US" sz="1000" dirty="0">
                <a:solidFill>
                  <a:schemeClr val="tx1"/>
                </a:solidFill>
              </a:rPr>
              <a:t>されており，何が入っているか分からず，どんな効果が現れるかも不明です。</a:t>
            </a:r>
            <a:r>
              <a:rPr lang="ja-JP" altLang="en-US" sz="1200" b="1" dirty="0">
                <a:solidFill>
                  <a:srgbClr val="FF0000"/>
                </a:solidFill>
              </a:rPr>
              <a:t>まさに人体実験であり，大変危険</a:t>
            </a:r>
            <a:r>
              <a:rPr lang="ja-JP" altLang="en-US" sz="1050" dirty="0">
                <a:solidFill>
                  <a:schemeClr val="tx1"/>
                </a:solidFill>
              </a:rPr>
              <a:t>です。</a:t>
            </a:r>
            <a:endParaRPr lang="ja-JP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96653" y="2647194"/>
            <a:ext cx="5640073" cy="7456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400" tIns="43700" rIns="87400" bIns="43700" rtlCol="0" anchor="ctr"/>
          <a:lstStyle/>
          <a:p>
            <a:pPr>
              <a:lnSpc>
                <a:spcPct val="150000"/>
              </a:lnSpc>
            </a:pPr>
            <a:r>
              <a:rPr lang="ja-JP" altLang="ja-JP" sz="10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＜どこで売られているの？＞</a:t>
            </a:r>
          </a:p>
          <a:p>
            <a:pPr>
              <a:lnSpc>
                <a:spcPct val="150000"/>
              </a:lnSpc>
            </a:pPr>
            <a:r>
              <a:rPr lang="ja-JP" altLang="ja-JP" sz="1000" dirty="0">
                <a:solidFill>
                  <a:schemeClr val="tx1"/>
                </a:solidFill>
              </a:rPr>
              <a:t>アジアン雑貨のお店やアダルトショップ，インターネットサイト等で</a:t>
            </a:r>
          </a:p>
          <a:p>
            <a:pPr>
              <a:lnSpc>
                <a:spcPct val="150000"/>
              </a:lnSpc>
            </a:pPr>
            <a:r>
              <a:rPr lang="ja-JP" altLang="ja-JP" sz="1200" b="1" dirty="0">
                <a:solidFill>
                  <a:srgbClr val="FF0000"/>
                </a:solidFill>
              </a:rPr>
              <a:t>「お香」，「ハーブ」，「アロマオイル」，「芳香剤」などに見せかけて販売</a:t>
            </a:r>
            <a:r>
              <a:rPr lang="ja-JP" altLang="ja-JP" sz="1000" dirty="0">
                <a:solidFill>
                  <a:schemeClr val="tx1"/>
                </a:solidFill>
              </a:rPr>
              <a:t>されています。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32657" y="4808984"/>
            <a:ext cx="6228692" cy="87009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400" tIns="43700" rIns="87400" bIns="43700" rtlCol="0" anchor="ctr"/>
          <a:lstStyle/>
          <a:p>
            <a:pPr>
              <a:lnSpc>
                <a:spcPct val="150000"/>
              </a:lnSpc>
            </a:pPr>
            <a:r>
              <a:rPr lang="ja-JP" altLang="ja-JP" sz="1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＜</a:t>
            </a:r>
            <a:r>
              <a:rPr lang="ja-JP" altLang="ja-JP" sz="10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どんな健康被害があるの？＞</a:t>
            </a:r>
          </a:p>
          <a:p>
            <a:pPr>
              <a:lnSpc>
                <a:spcPct val="150000"/>
              </a:lnSpc>
            </a:pPr>
            <a:r>
              <a:rPr lang="ja-JP" altLang="ja-JP" sz="1000" dirty="0">
                <a:solidFill>
                  <a:schemeClr val="tx1"/>
                </a:solidFill>
              </a:rPr>
              <a:t>意識消失，呼吸困難，急性錯乱，妄想，幻覚，幻聴，精神異常，血圧上昇，心拍上昇等</a:t>
            </a:r>
            <a:endParaRPr lang="ja-JP" altLang="ja-JP" sz="11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 smtClean="0">
                <a:solidFill>
                  <a:srgbClr val="FF0000"/>
                </a:solidFill>
              </a:rPr>
              <a:t>２０１４年には，危険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ドラッグが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原因と疑われる死亡事例が１１２件発生して</a:t>
            </a:r>
            <a:r>
              <a:rPr lang="ja-JP" altLang="en-US" sz="1200" b="1" smtClean="0">
                <a:solidFill>
                  <a:srgbClr val="FF0000"/>
                </a:solidFill>
              </a:rPr>
              <a:t>います</a:t>
            </a:r>
            <a:r>
              <a:rPr lang="ja-JP" altLang="en-US" sz="1200" b="1" smtClean="0">
                <a:solidFill>
                  <a:srgbClr val="FF0000"/>
                </a:solidFill>
              </a:rPr>
              <a:t>。</a:t>
            </a:r>
            <a:r>
              <a:rPr lang="ja-JP" altLang="en-US" sz="1200" b="1" dirty="0">
                <a:solidFill>
                  <a:srgbClr val="FF0000"/>
                </a:solidFill>
              </a:rPr>
              <a:t>　</a:t>
            </a:r>
            <a:r>
              <a:rPr lang="ja-JP" altLang="en-US" sz="800" smtClean="0">
                <a:solidFill>
                  <a:schemeClr val="tx1"/>
                </a:solidFill>
              </a:rPr>
              <a:t>（</a:t>
            </a:r>
            <a:r>
              <a:rPr lang="ja-JP" altLang="en-US" sz="800" dirty="0" smtClean="0">
                <a:solidFill>
                  <a:schemeClr val="tx1"/>
                </a:solidFill>
              </a:rPr>
              <a:t>警察庁</a:t>
            </a:r>
            <a:r>
              <a:rPr lang="ja-JP" altLang="en-US" sz="800" dirty="0" smtClean="0">
                <a:solidFill>
                  <a:schemeClr val="tx1"/>
                </a:solidFill>
              </a:rPr>
              <a:t>発表）</a:t>
            </a:r>
            <a:endParaRPr lang="ja-JP" altLang="ja-JP" sz="7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2505" y="7257256"/>
            <a:ext cx="6109824" cy="159017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400" tIns="43700" rIns="87400" bIns="43700" rtlCol="0" anchor="ctr"/>
          <a:lstStyle/>
          <a:p>
            <a:pPr>
              <a:lnSpc>
                <a:spcPct val="150000"/>
              </a:lnSpc>
            </a:pPr>
            <a:r>
              <a:rPr lang="ja-JP" altLang="ja-JP" sz="1000" b="1" u="sng" dirty="0" smtClean="0">
                <a:solidFill>
                  <a:schemeClr val="tx1"/>
                </a:solidFill>
                <a:latin typeface="+mn-ea"/>
              </a:rPr>
              <a:t>危険</a:t>
            </a:r>
            <a:r>
              <a:rPr lang="ja-JP" altLang="ja-JP" sz="1000" b="1" u="sng" dirty="0">
                <a:solidFill>
                  <a:schemeClr val="tx1"/>
                </a:solidFill>
                <a:latin typeface="+mn-ea"/>
              </a:rPr>
              <a:t>ドラッグが原因の事件・事故</a:t>
            </a:r>
          </a:p>
          <a:p>
            <a:pPr>
              <a:lnSpc>
                <a:spcPct val="150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・危険ドラッグを乱用していた少年３人が，危険ドラッグを買う金欲しさに空き巣を繰り返した（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2014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5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月）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ja-JP" sz="1000" b="1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危険ドラッグを吸った女が意識不明の状態で見つかり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，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その後死亡した（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2014</a:t>
            </a:r>
            <a:r>
              <a:rPr lang="ja-JP" altLang="ja-JP" sz="1000" b="1" dirty="0" smtClean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6</a:t>
            </a:r>
            <a:r>
              <a:rPr lang="ja-JP" altLang="ja-JP" sz="1000" b="1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・危険ドラッグを吸った男が自動車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を運転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し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，歩行者に激突。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１人が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死亡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，７人が負傷した（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2014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6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月）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危険ドラッグを所持していた男が奇行を繰り返した末に，ビルの屋上から飛び降り死亡した（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2014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6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月）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ja-JP" sz="1000" b="1" dirty="0">
                <a:solidFill>
                  <a:schemeClr val="tx1"/>
                </a:solidFill>
                <a:latin typeface="+mn-ea"/>
              </a:rPr>
              <a:t>危険ドラッグを吸った男が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両親と口論に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なり，包丁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で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刺殺した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2014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11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月）。 </a:t>
            </a:r>
            <a:endParaRPr lang="en-US" altLang="ja-JP" sz="1000" b="1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宮城県でも危険ドラッグが原因と疑われる死亡例が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2014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10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月までに少なく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とも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6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件発生！</a:t>
            </a:r>
            <a:endParaRPr lang="ja-JP" altLang="ja-JP" sz="1000" b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3531287"/>
            <a:ext cx="748350" cy="117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3531287"/>
            <a:ext cx="807134" cy="117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0" y="3536379"/>
            <a:ext cx="948465" cy="117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176" y="3548974"/>
            <a:ext cx="554136" cy="117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角丸四角形 19"/>
          <p:cNvSpPr/>
          <p:nvPr/>
        </p:nvSpPr>
        <p:spPr>
          <a:xfrm>
            <a:off x="1852836" y="8931441"/>
            <a:ext cx="4960541" cy="936104"/>
          </a:xfrm>
          <a:prstGeom prst="round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400" tIns="43700" rIns="87400" bIns="43700" rtlCol="0" anchor="ctr"/>
          <a:lstStyle/>
          <a:p>
            <a:pPr>
              <a:lnSpc>
                <a:spcPct val="150000"/>
              </a:lnSpc>
            </a:pPr>
            <a:r>
              <a:rPr lang="ja-JP" altLang="en-US" sz="1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合法・脱法という言葉には絶対にだまされない。近づかない。</a:t>
            </a:r>
            <a:endParaRPr lang="en-US" altLang="ja-JP" sz="13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人生を台無しにしないで。悩まずに，すぐに相談を！</a:t>
            </a:r>
            <a:endParaRPr lang="en-US" altLang="ja-JP" sz="1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/>
                </a:solidFill>
              </a:rPr>
              <a:t>宮城県庁保健福祉部薬務課監視麻薬班　電話　０２２－２１１－２６５３</a:t>
            </a:r>
            <a:endParaRPr lang="ja-JP" altLang="ja-JP" sz="1200" b="1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11726" y="5745088"/>
            <a:ext cx="3245266" cy="8278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400" tIns="43700" rIns="87400" bIns="43700" rtlCol="0" anchor="ctr"/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＜危険ドラッグについての罰則（販売者側）＞</a:t>
            </a:r>
            <a:r>
              <a:rPr lang="ja-JP" altLang="en-US" sz="1000" dirty="0">
                <a:solidFill>
                  <a:schemeClr val="tx1"/>
                </a:solidFill>
              </a:rPr>
              <a:t>　　</a:t>
            </a:r>
            <a:r>
              <a:rPr lang="ja-JP" altLang="en-US" sz="900" dirty="0">
                <a:solidFill>
                  <a:schemeClr val="tx1"/>
                </a:solidFill>
              </a:rPr>
              <a:t>　　　　　　　　　　　　　　　　　　　　　　　　　　　　　　　　　　　　　</a:t>
            </a:r>
            <a:endParaRPr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>
                <a:solidFill>
                  <a:schemeClr val="tx1"/>
                </a:solidFill>
              </a:rPr>
              <a:t>指定薬物を含む危険ドラッグ</a:t>
            </a:r>
            <a:r>
              <a:rPr lang="ja-JP" altLang="en-US" sz="900" dirty="0" smtClean="0">
                <a:solidFill>
                  <a:schemeClr val="tx1"/>
                </a:solidFill>
              </a:rPr>
              <a:t>を輸入・製造・販売等</a:t>
            </a:r>
            <a:r>
              <a:rPr lang="ja-JP" altLang="en-US" sz="900" dirty="0">
                <a:solidFill>
                  <a:schemeClr val="tx1"/>
                </a:solidFill>
              </a:rPr>
              <a:t>した場合，</a:t>
            </a:r>
            <a:endParaRPr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 smtClean="0">
                <a:solidFill>
                  <a:srgbClr val="FF0000"/>
                </a:solidFill>
              </a:rPr>
              <a:t>「５年</a:t>
            </a:r>
            <a:r>
              <a:rPr lang="ja-JP" altLang="en-US" sz="1200" b="1" dirty="0">
                <a:solidFill>
                  <a:srgbClr val="FF0000"/>
                </a:solidFill>
              </a:rPr>
              <a:t>以下の懲役また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は５００万円</a:t>
            </a:r>
            <a:r>
              <a:rPr lang="ja-JP" altLang="en-US" sz="1200" b="1" dirty="0">
                <a:solidFill>
                  <a:srgbClr val="FF0000"/>
                </a:solidFill>
              </a:rPr>
              <a:t>以下の罰金」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464299" y="5745088"/>
            <a:ext cx="3277070" cy="8278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400" tIns="43700" rIns="87400" bIns="43700" rtlCol="0" anchor="ctr"/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＜危険ドラッグについての罰則（購入者側）＞</a:t>
            </a:r>
            <a:r>
              <a:rPr lang="ja-JP" altLang="en-US" sz="1000" dirty="0">
                <a:solidFill>
                  <a:schemeClr val="tx1"/>
                </a:solidFill>
              </a:rPr>
              <a:t>　　　　　　　</a:t>
            </a:r>
            <a:r>
              <a:rPr lang="ja-JP" altLang="en-US" sz="900" dirty="0">
                <a:solidFill>
                  <a:schemeClr val="tx1"/>
                </a:solidFill>
              </a:rPr>
              <a:t>　　　　　　　　　　　　　　　　　　　　　　　　　　　　　　　　</a:t>
            </a:r>
            <a:endParaRPr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>
                <a:solidFill>
                  <a:schemeClr val="tx1"/>
                </a:solidFill>
              </a:rPr>
              <a:t>指定薬物を含む危険ドラッグを購入・使用・所持等した場合，</a:t>
            </a:r>
            <a:endParaRPr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 smtClean="0">
                <a:solidFill>
                  <a:srgbClr val="FF0000"/>
                </a:solidFill>
              </a:rPr>
              <a:t>「３年</a:t>
            </a:r>
            <a:r>
              <a:rPr lang="ja-JP" altLang="en-US" sz="1200" b="1" dirty="0">
                <a:solidFill>
                  <a:srgbClr val="FF0000"/>
                </a:solidFill>
              </a:rPr>
              <a:t>以下の懲役また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は３００万円</a:t>
            </a:r>
            <a:r>
              <a:rPr lang="ja-JP" altLang="en-US" sz="1200" b="1" dirty="0">
                <a:solidFill>
                  <a:srgbClr val="FF0000"/>
                </a:solidFill>
              </a:rPr>
              <a:t>以下の罰金」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pic>
        <p:nvPicPr>
          <p:cNvPr id="30" name="図 29" descr="どくろ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" y="480927"/>
            <a:ext cx="429138" cy="4809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112" y="6625976"/>
            <a:ext cx="461737" cy="594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図 33" descr="どくろ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296" y="0"/>
            <a:ext cx="429138" cy="48092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四角形吹き出し 3"/>
          <p:cNvSpPr/>
          <p:nvPr/>
        </p:nvSpPr>
        <p:spPr>
          <a:xfrm>
            <a:off x="1876822" y="6753200"/>
            <a:ext cx="2344266" cy="288032"/>
          </a:xfrm>
          <a:prstGeom prst="wedgeRectCallout">
            <a:avLst>
              <a:gd name="adj1" fmla="val 56157"/>
              <a:gd name="adj2" fmla="val -694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rgbClr val="FFFF00"/>
                </a:solidFill>
              </a:rPr>
              <a:t>合法・脱法</a:t>
            </a:r>
            <a:r>
              <a:rPr lang="ja-JP" altLang="en-US" sz="1400" b="1" dirty="0">
                <a:solidFill>
                  <a:srgbClr val="FFFF00"/>
                </a:solidFill>
              </a:rPr>
              <a:t>では</a:t>
            </a:r>
            <a:r>
              <a:rPr lang="ja-JP" altLang="en-US" sz="1400" b="1" dirty="0" smtClean="0">
                <a:solidFill>
                  <a:srgbClr val="FFFF00"/>
                </a:solidFill>
              </a:rPr>
              <a:t>なく違法です</a:t>
            </a:r>
            <a:endParaRPr kumimoji="1" lang="ja-JP" altLang="en-US" sz="1400" b="1" dirty="0">
              <a:solidFill>
                <a:srgbClr val="FFFF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1168" y="7057201"/>
            <a:ext cx="134524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" dirty="0" smtClean="0">
                <a:latin typeface="+mn-ea"/>
              </a:rPr>
              <a:t>※clipart </a:t>
            </a:r>
            <a:r>
              <a:rPr lang="en-US" altLang="ja-JP" sz="600" dirty="0">
                <a:latin typeface="+mn-ea"/>
              </a:rPr>
              <a:t>by </a:t>
            </a:r>
            <a:r>
              <a:rPr lang="en-US" altLang="ja-JP" sz="600" dirty="0" smtClean="0">
                <a:latin typeface="+mn-ea"/>
              </a:rPr>
              <a:t>illpop.com</a:t>
            </a:r>
            <a:r>
              <a:rPr lang="ja-JP" altLang="en-US" sz="600" dirty="0" smtClean="0">
                <a:latin typeface="+mn-ea"/>
              </a:rPr>
              <a:t>から画像引用</a:t>
            </a:r>
            <a:endParaRPr lang="ja-JP" altLang="en-US" sz="600" dirty="0">
              <a:latin typeface="+mn-ea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4" y="3524155"/>
            <a:ext cx="912385" cy="118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5589240" y="4521860"/>
            <a:ext cx="119135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" dirty="0" smtClean="0">
                <a:latin typeface="+mn-ea"/>
              </a:rPr>
              <a:t>※</a:t>
            </a:r>
            <a:r>
              <a:rPr lang="ja-JP" altLang="en-US" sz="600" dirty="0" smtClean="0">
                <a:latin typeface="+mn-ea"/>
              </a:rPr>
              <a:t>厚生労働省</a:t>
            </a:r>
            <a:r>
              <a:rPr lang="en-US" altLang="ja-JP" sz="600" dirty="0">
                <a:latin typeface="+mn-ea"/>
              </a:rPr>
              <a:t>HP</a:t>
            </a:r>
            <a:r>
              <a:rPr lang="ja-JP" altLang="en-US" sz="600" dirty="0" smtClean="0">
                <a:latin typeface="+mn-ea"/>
              </a:rPr>
              <a:t>から画像引用</a:t>
            </a:r>
            <a:endParaRPr lang="ja-JP" altLang="en-US" sz="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12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461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危険ドラッグは 　　　　　　身体と人格を破壊します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危険ドラッグは身体と人格を破壊します。</dc:title>
  <dc:creator>宮城県</dc:creator>
  <cp:lastModifiedBy>宮城県</cp:lastModifiedBy>
  <cp:revision>39</cp:revision>
  <cp:lastPrinted>2014-08-11T01:09:53Z</cp:lastPrinted>
  <dcterms:created xsi:type="dcterms:W3CDTF">2014-08-04T00:53:25Z</dcterms:created>
  <dcterms:modified xsi:type="dcterms:W3CDTF">2015-02-17T05:17:50Z</dcterms:modified>
</cp:coreProperties>
</file>