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85" r:id="rId5"/>
    <p:sldId id="286" r:id="rId6"/>
    <p:sldId id="262" r:id="rId7"/>
    <p:sldId id="263" r:id="rId8"/>
    <p:sldId id="276" r:id="rId9"/>
    <p:sldId id="278" r:id="rId10"/>
    <p:sldId id="272" r:id="rId11"/>
    <p:sldId id="273" r:id="rId12"/>
    <p:sldId id="260" r:id="rId13"/>
    <p:sldId id="261" r:id="rId14"/>
    <p:sldId id="264" r:id="rId15"/>
    <p:sldId id="265" r:id="rId16"/>
    <p:sldId id="279" r:id="rId17"/>
    <p:sldId id="280" r:id="rId18"/>
    <p:sldId id="281" r:id="rId19"/>
    <p:sldId id="282" r:id="rId20"/>
    <p:sldId id="274" r:id="rId21"/>
    <p:sldId id="275"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258342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132064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358007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368158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263982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42317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152439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327668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206093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206634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A61C20-B42D-4839-AC25-FC0BBDD63289}" type="datetimeFigureOut">
              <a:rPr kumimoji="1" lang="ja-JP" altLang="en-US" smtClean="0"/>
              <a:t>2015/11/9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129489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61C20-B42D-4839-AC25-FC0BBDD63289}" type="datetimeFigureOut">
              <a:rPr kumimoji="1" lang="ja-JP" altLang="en-US" smtClean="0"/>
              <a:t>2015/11/9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11A3D-B372-4DD9-8DD2-2C66625FB89C}" type="slidenum">
              <a:rPr kumimoji="1" lang="ja-JP" altLang="en-US" smtClean="0"/>
              <a:t>‹#›</a:t>
            </a:fld>
            <a:endParaRPr kumimoji="1" lang="ja-JP" altLang="en-US"/>
          </a:p>
        </p:txBody>
      </p:sp>
    </p:spTree>
    <p:extLst>
      <p:ext uri="{BB962C8B-B14F-4D97-AF65-F5344CB8AC3E}">
        <p14:creationId xmlns:p14="http://schemas.microsoft.com/office/powerpoint/2010/main" val="3362841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google.co.jp/url?url=http://www.city.takatsuki.osaka.jp/kurashi/hoken_iryo/hokenjo/yakuji/yakubutsuboshi/1325134250755.html&amp;rct=j&amp;frm=1&amp;q=&amp;esrc=s&amp;sa=U&amp;ved=0CBYQwW4wAGoVChMIypWlrIyTxwIVgrCUCh0rPwob&amp;usg=AFQjCNGWH3na46ykKuqa36ccp-t4Mip0qw"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4.bp.blogspot.com/-olaWVcL4gnM/VEETLDxh5tI/AAAAAAAAoas/bPhE2sK1zEg/s800/saiban_zabuton.pn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hyperlink" Target="http://3.bp.blogspot.com/-DuIiK_Lpb2U/UrEiYeKg0aI/AAAAAAAAb-Y/KdU-86WSztY/s800/pop_shinsyouhin.png" TargetMode="External"/><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4.bp.blogspot.com/-kxaRgORvQ7Q/UsZtNXD-9yI/AAAAAAAAczc/-HkfTBgkm6o/s800/pop_okaidoku.png" TargetMode="External"/><Relationship Id="rId5" Type="http://schemas.openxmlformats.org/officeDocument/2006/relationships/image" Target="../media/image31.png"/><Relationship Id="rId4" Type="http://schemas.openxmlformats.org/officeDocument/2006/relationships/hyperlink" Target="http://1.bp.blogspot.com/-h1YXZ0ZX6wM/U8XlU8aBv-I/AAAAAAAAi88/seZLeWrdm2Y/s800/pop_genpin_kagiri.png" TargetMode="Externa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1.bp.blogspot.com/-LgDgDx1sHSI/Uab3yTJ3UbI/AAAAAAAAUU4/6Uk_60BicAI/s800/friends_man.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4.bp.blogspot.com/-olaWVcL4gnM/VEETLDxh5tI/AAAAAAAAoas/bPhE2sK1zEg/s800/saiban_zabuton.p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4.bp.blogspot.com/-KB0ioOTqS6U/U82wxpWEivI/AAAAAAAAjDQ/DgJCP9kidec/s800/body_nou_bad.png" TargetMode="Externa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636912"/>
            <a:ext cx="8496944" cy="2160240"/>
          </a:xfrm>
        </p:spPr>
        <p:txBody>
          <a:bodyPr>
            <a:prstTxWarp prst="textArchUp">
              <a:avLst/>
            </a:prstTxWarp>
            <a:noAutofit/>
          </a:bodyPr>
          <a:lstStyle/>
          <a:p>
            <a:r>
              <a:rPr kumimoji="1" lang="ja-JP" altLang="en-US" sz="8800" dirty="0" smtClean="0">
                <a:solidFill>
                  <a:srgbClr val="002060"/>
                </a:solidFill>
                <a:latin typeface="HGP創英角ﾎﾟｯﾌﾟ体" panose="040B0A00000000000000" pitchFamily="50" charset="-128"/>
                <a:ea typeface="HGP創英角ﾎﾟｯﾌﾟ体" panose="040B0A00000000000000" pitchFamily="50" charset="-128"/>
              </a:rPr>
              <a:t>薬物乱用防止</a:t>
            </a:r>
            <a:r>
              <a:rPr kumimoji="1" lang="en-US" altLang="ja-JP" sz="8800" dirty="0" smtClean="0">
                <a:solidFill>
                  <a:srgbClr val="002060"/>
                </a:solidFill>
                <a:latin typeface="HGP創英角ﾎﾟｯﾌﾟ体" panose="040B0A00000000000000" pitchFamily="50" charset="-128"/>
                <a:ea typeface="HGP創英角ﾎﾟｯﾌﾟ体" panose="040B0A00000000000000" pitchFamily="50" charset="-128"/>
              </a:rPr>
              <a:t/>
            </a:r>
            <a:br>
              <a:rPr kumimoji="1" lang="en-US" altLang="ja-JP" sz="8800" dirty="0" smtClean="0">
                <a:solidFill>
                  <a:srgbClr val="002060"/>
                </a:solidFill>
                <a:latin typeface="HGP創英角ﾎﾟｯﾌﾟ体" panose="040B0A00000000000000" pitchFamily="50" charset="-128"/>
                <a:ea typeface="HGP創英角ﾎﾟｯﾌﾟ体" panose="040B0A00000000000000" pitchFamily="50" charset="-128"/>
              </a:rPr>
            </a:br>
            <a:r>
              <a:rPr kumimoji="1" lang="ja-JP" altLang="en-US" sz="8800" dirty="0" smtClean="0">
                <a:solidFill>
                  <a:srgbClr val="002060"/>
                </a:solidFill>
                <a:latin typeface="HGP創英角ﾎﾟｯﾌﾟ体" panose="040B0A00000000000000" pitchFamily="50" charset="-128"/>
                <a:ea typeface="HGP創英角ﾎﾟｯﾌﾟ体" panose="040B0A00000000000000" pitchFamily="50" charset="-128"/>
              </a:rPr>
              <a:t>クイズ</a:t>
            </a:r>
            <a:endParaRPr kumimoji="1" lang="ja-JP" altLang="en-US" sz="8800" dirty="0">
              <a:solidFill>
                <a:srgbClr val="002060"/>
              </a:solidFill>
              <a:latin typeface="HGP創英角ﾎﾟｯﾌﾟ体" panose="040B0A00000000000000" pitchFamily="50" charset="-128"/>
              <a:ea typeface="HGP創英角ﾎﾟｯﾌﾟ体" panose="040B0A00000000000000" pitchFamily="50" charset="-128"/>
            </a:endParaRPr>
          </a:p>
        </p:txBody>
      </p:sp>
      <p:pic>
        <p:nvPicPr>
          <p:cNvPr id="3" name="Picture 10" descr="キャラ本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00" y="3356992"/>
            <a:ext cx="5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300192" y="6546830"/>
            <a:ext cx="3024336" cy="338554"/>
          </a:xfrm>
          <a:prstGeom prst="rect">
            <a:avLst/>
          </a:prstGeom>
          <a:noFill/>
        </p:spPr>
        <p:txBody>
          <a:bodyPr wrap="square" rtlCol="0">
            <a:spAutoFit/>
          </a:bodyPr>
          <a:lstStyle/>
          <a:p>
            <a:r>
              <a:rPr kumimoji="1" lang="ja-JP" altLang="en-US" sz="1600" dirty="0" smtClean="0"/>
              <a:t>宮城県保健福祉部薬務課作成</a:t>
            </a:r>
            <a:endParaRPr kumimoji="1" lang="ja-JP" altLang="en-US" sz="1600" dirty="0"/>
          </a:p>
        </p:txBody>
      </p:sp>
    </p:spTree>
    <p:extLst>
      <p:ext uri="{BB962C8B-B14F-4D97-AF65-F5344CB8AC3E}">
        <p14:creationId xmlns:p14="http://schemas.microsoft.com/office/powerpoint/2010/main" val="362977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５</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35496" y="3151509"/>
            <a:ext cx="9018838" cy="4525963"/>
          </a:xfrm>
        </p:spPr>
        <p:txBody>
          <a:bodyPr>
            <a:noAutofit/>
          </a:bodyPr>
          <a:lstStyle/>
          <a:p>
            <a:pPr marL="0" indent="0">
              <a:buNone/>
            </a:pPr>
            <a:r>
              <a:rPr lang="ja-JP" altLang="en-US" sz="5400" dirty="0" smtClean="0"/>
              <a:t>乱用薬物の種類は麻薬</a:t>
            </a:r>
            <a:r>
              <a:rPr lang="ja-JP" altLang="en-US" sz="5400" dirty="0"/>
              <a:t>、</a:t>
            </a:r>
            <a:r>
              <a:rPr lang="ja-JP" altLang="en-US" sz="5400" dirty="0" smtClean="0"/>
              <a:t>大麻</a:t>
            </a:r>
            <a:r>
              <a:rPr lang="ja-JP" altLang="en-US" sz="5400" dirty="0"/>
              <a:t>、</a:t>
            </a:r>
            <a:r>
              <a:rPr lang="ja-JP" altLang="en-US" sz="5400" dirty="0" smtClean="0"/>
              <a:t>覚せい剤の３種類だけである</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355723271"/>
              </p:ext>
            </p:extLst>
          </p:nvPr>
        </p:nvGraphicFramePr>
        <p:xfrm>
          <a:off x="5940152" y="980728"/>
          <a:ext cx="2955801" cy="2085926"/>
        </p:xfrm>
        <a:graphic>
          <a:graphicData uri="http://schemas.openxmlformats.org/presentationml/2006/ole">
            <mc:AlternateContent xmlns:mc="http://schemas.openxmlformats.org/markup-compatibility/2006">
              <mc:Choice xmlns:v="urn:schemas-microsoft-com:vml" Requires="v">
                <p:oleObj spid="_x0000_s5139" name="Photo Editor ｲﾒｰｼﾞ" r:id="rId3" imgW="3172268" imgH="2238687" progId="">
                  <p:embed/>
                </p:oleObj>
              </mc:Choice>
              <mc:Fallback>
                <p:oleObj name="Photo Editor ｲﾒｰｼﾞ" r:id="rId3" imgW="3172268" imgH="2238687"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980728"/>
                        <a:ext cx="2955801" cy="2085926"/>
                      </a:xfrm>
                      <a:prstGeom prst="rect">
                        <a:avLst/>
                      </a:prstGeom>
                      <a:noFill/>
                      <a:ln>
                        <a:noFill/>
                      </a:ln>
                      <a:effectLst/>
                      <a:extLst/>
                    </p:spPr>
                  </p:pic>
                </p:oleObj>
              </mc:Fallback>
            </mc:AlternateContent>
          </a:graphicData>
        </a:graphic>
      </p:graphicFrame>
      <p:pic>
        <p:nvPicPr>
          <p:cNvPr id="8" name="Picture 3" descr="画像:Ecstacy monogr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8759" y="1484784"/>
            <a:ext cx="1607839" cy="15709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0.gstatic.com/images?q=tbn:ANd9GcSyU79-BwCSNctcNgqSEBvOF29eWDb2OFyJ0lWex1V-Ur-dLfLpWL09vaI">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980728"/>
            <a:ext cx="2195916" cy="181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6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５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647778" y="1412776"/>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3325048"/>
            <a:ext cx="8784976" cy="3416320"/>
          </a:xfrm>
          <a:prstGeom prst="rect">
            <a:avLst/>
          </a:prstGeom>
          <a:solidFill>
            <a:schemeClr val="bg1"/>
          </a:solidFill>
          <a:ln>
            <a:solidFill>
              <a:schemeClr val="tx1"/>
            </a:solidFill>
          </a:ln>
        </p:spPr>
        <p:txBody>
          <a:bodyPr wrap="square" rtlCol="0">
            <a:spAutoFit/>
          </a:bodyPr>
          <a:lstStyle/>
          <a:p>
            <a:r>
              <a:rPr kumimoji="1" lang="ja-JP" altLang="en-US" sz="3600" dirty="0" smtClean="0"/>
              <a:t>大麻、覚せい剤、麻薬以外にも危険ドラッグ、</a:t>
            </a:r>
            <a:r>
              <a:rPr kumimoji="1" lang="en-US" altLang="ja-JP" sz="3600" dirty="0" smtClean="0"/>
              <a:t>MDMA</a:t>
            </a:r>
            <a:r>
              <a:rPr lang="ja-JP" altLang="en-US" sz="3600" dirty="0" smtClean="0"/>
              <a:t>などの身体への毒性</a:t>
            </a:r>
            <a:r>
              <a:rPr lang="ja-JP" altLang="en-US" sz="3600" dirty="0"/>
              <a:t>が</a:t>
            </a:r>
            <a:r>
              <a:rPr lang="ja-JP" altLang="en-US" sz="3600" dirty="0" smtClean="0"/>
              <a:t>高いクスリはもちろん乱用薬物です。それ以外の病院で処方される医薬品も、お医者さんの指示に従わずに、たくさん服用すれば乱用薬物とみなされます。</a:t>
            </a:r>
            <a:endParaRPr kumimoji="1" lang="ja-JP" altLang="en-US" sz="3600" dirty="0"/>
          </a:p>
        </p:txBody>
      </p:sp>
      <p:pic>
        <p:nvPicPr>
          <p:cNvPr id="6146" name="Picture 2" descr="薬のイラスト「カプセル・セッ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5552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薬のイラスト「粒状の薬・セッ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7880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6694969" y="2275499"/>
            <a:ext cx="3012383" cy="830997"/>
          </a:xfrm>
          <a:prstGeom prst="rect">
            <a:avLst/>
          </a:prstGeom>
          <a:noFill/>
        </p:spPr>
        <p:txBody>
          <a:bodyPr wrap="square" rtlCol="0">
            <a:spAutoFit/>
          </a:bodyPr>
          <a:lstStyle/>
          <a:p>
            <a:r>
              <a:rPr lang="ja-JP" altLang="en-US" sz="2400" dirty="0" smtClean="0"/>
              <a:t>処方どおり　　　　　　　　　　服用しましょう！</a:t>
            </a:r>
            <a:endParaRPr kumimoji="1" lang="ja-JP" altLang="en-US" sz="2400" dirty="0"/>
          </a:p>
        </p:txBody>
      </p:sp>
      <p:pic>
        <p:nvPicPr>
          <p:cNvPr id="6150" name="Picture 6" descr="処方箋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222" y="122011"/>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６</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07504" y="2636912"/>
            <a:ext cx="9036496" cy="4525963"/>
          </a:xfrm>
        </p:spPr>
        <p:txBody>
          <a:bodyPr>
            <a:noAutofit/>
          </a:bodyPr>
          <a:lstStyle/>
          <a:p>
            <a:pPr marL="0" indent="0">
              <a:buNone/>
            </a:pPr>
            <a:r>
              <a:rPr lang="ja-JP" altLang="en-US" sz="5400" dirty="0" smtClean="0"/>
              <a:t>麻薬や覚せい剤などの薬物は疲労回復・ダイエットに効果がある</a:t>
            </a:r>
          </a:p>
          <a:p>
            <a:pPr marL="0" indent="0">
              <a:buNone/>
            </a:pPr>
            <a:r>
              <a:rPr kumimoji="1" lang="ja-JP" altLang="en-US" sz="5400" dirty="0" smtClean="0"/>
              <a:t>　　　</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7170" name="Picture 2" descr="ダイエットのイラスト「ビフォーアフタ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27234"/>
            <a:ext cx="252028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毒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670" y="35262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環状矢印 5"/>
          <p:cNvSpPr/>
          <p:nvPr/>
        </p:nvSpPr>
        <p:spPr>
          <a:xfrm rot="1098747">
            <a:off x="4165814" y="170876"/>
            <a:ext cx="1663030" cy="137985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6912368" y="-99392"/>
            <a:ext cx="827984" cy="923330"/>
          </a:xfrm>
          <a:prstGeom prst="rect">
            <a:avLst/>
          </a:prstGeom>
          <a:noFill/>
        </p:spPr>
        <p:txBody>
          <a:bodyPr wrap="square" rtlCol="0">
            <a:spAutoFit/>
          </a:bodyPr>
          <a:lstStyle/>
          <a:p>
            <a:r>
              <a:rPr kumimoji="1" lang="ja-JP" altLang="en-US" sz="5400" dirty="0" smtClean="0"/>
              <a:t>？</a:t>
            </a:r>
            <a:endParaRPr kumimoji="1" lang="ja-JP" altLang="en-US" sz="5400" dirty="0"/>
          </a:p>
        </p:txBody>
      </p:sp>
    </p:spTree>
    <p:extLst>
      <p:ext uri="{BB962C8B-B14F-4D97-AF65-F5344CB8AC3E}">
        <p14:creationId xmlns:p14="http://schemas.microsoft.com/office/powerpoint/2010/main" val="148382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６</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9552" y="126876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2843058"/>
            <a:ext cx="8784976" cy="3970318"/>
          </a:xfrm>
          <a:prstGeom prst="rect">
            <a:avLst/>
          </a:prstGeom>
          <a:solidFill>
            <a:schemeClr val="bg1"/>
          </a:solidFill>
          <a:ln>
            <a:solidFill>
              <a:schemeClr val="tx1"/>
            </a:solidFill>
          </a:ln>
        </p:spPr>
        <p:txBody>
          <a:bodyPr wrap="square" rtlCol="0">
            <a:spAutoFit/>
          </a:bodyPr>
          <a:lstStyle/>
          <a:p>
            <a:r>
              <a:rPr lang="ja-JP" altLang="en-US" sz="3600" dirty="0" smtClean="0"/>
              <a:t>クスリを乱用することによって一時的に、気分が高まったり、不安な気持ちが無くなったり、食欲が無くなったりします。</a:t>
            </a:r>
            <a:br>
              <a:rPr lang="ja-JP" altLang="en-US" sz="3600" dirty="0" smtClean="0"/>
            </a:br>
            <a:r>
              <a:rPr lang="ja-JP" altLang="en-US" sz="3600" dirty="0" smtClean="0"/>
              <a:t>これはクスリが体をだまして、無理やり元気だと錯覚させたり、食欲をつかさどる神経を麻痺させるだけで、しばらくすると元通りになります。</a:t>
            </a:r>
            <a:endParaRPr lang="ja-JP" altLang="en-US" sz="3600" dirty="0"/>
          </a:p>
        </p:txBody>
      </p:sp>
      <p:pic>
        <p:nvPicPr>
          <p:cNvPr id="8194" name="Picture 2" descr="空腹のイラスト（女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384"/>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C:\Users\2008948ly\AppData\Local\Microsoft\Windows\Temporary Internet Files\Content.IE5\D6M3OMR9\MC900290942[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9176">
            <a:off x="7952121" y="940490"/>
            <a:ext cx="668020" cy="868045"/>
          </a:xfrm>
          <a:prstGeom prst="rect">
            <a:avLst/>
          </a:prstGeom>
          <a:noFill/>
          <a:ln>
            <a:noFill/>
          </a:ln>
        </p:spPr>
      </p:pic>
      <p:pic>
        <p:nvPicPr>
          <p:cNvPr id="8196" name="Picture 4" descr="バツのマーク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062" y="706356"/>
            <a:ext cx="634412" cy="63441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644008" y="2319263"/>
            <a:ext cx="5184576" cy="461665"/>
          </a:xfrm>
          <a:prstGeom prst="rect">
            <a:avLst/>
          </a:prstGeom>
          <a:noFill/>
        </p:spPr>
        <p:txBody>
          <a:bodyPr wrap="square" rtlCol="0">
            <a:spAutoFit/>
          </a:bodyPr>
          <a:lstStyle/>
          <a:p>
            <a:r>
              <a:rPr kumimoji="1" lang="ja-JP" altLang="en-US" sz="2400" dirty="0" smtClean="0"/>
              <a:t>一瞬、食欲無くなるが、すぐ元通り</a:t>
            </a:r>
            <a:endParaRPr kumimoji="1" lang="ja-JP" altLang="en-US" sz="2400" dirty="0"/>
          </a:p>
        </p:txBody>
      </p:sp>
    </p:spTree>
    <p:extLst>
      <p:ext uri="{BB962C8B-B14F-4D97-AF65-F5344CB8AC3E}">
        <p14:creationId xmlns:p14="http://schemas.microsoft.com/office/powerpoint/2010/main" val="846449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７</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0" y="3367533"/>
            <a:ext cx="9324528" cy="4525963"/>
          </a:xfrm>
        </p:spPr>
        <p:txBody>
          <a:bodyPr>
            <a:noAutofit/>
          </a:bodyPr>
          <a:lstStyle/>
          <a:p>
            <a:pPr marL="0" indent="0">
              <a:buNone/>
            </a:pPr>
            <a:r>
              <a:rPr kumimoji="1" lang="ja-JP" altLang="en-US" sz="5400" dirty="0" smtClean="0"/>
              <a:t>危険ドラッグは麻薬や覚せい剤よりも安全である　　　</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8194" name="Picture 2" descr="\\172.20.37.153\薬務課共有\○監視麻薬班\■赤間→山岸■\指定薬物\H26　県独自買上調査\写真\DSC_0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080" y="188640"/>
            <a:ext cx="1740904" cy="30963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オブジェクト 6"/>
          <p:cNvGraphicFramePr>
            <a:graphicFrameLocks noChangeAspect="1"/>
          </p:cNvGraphicFramePr>
          <p:nvPr>
            <p:extLst>
              <p:ext uri="{D42A27DB-BD31-4B8C-83A1-F6EECF244321}">
                <p14:modId xmlns:p14="http://schemas.microsoft.com/office/powerpoint/2010/main" val="795997254"/>
              </p:ext>
            </p:extLst>
          </p:nvPr>
        </p:nvGraphicFramePr>
        <p:xfrm>
          <a:off x="6231203" y="1988840"/>
          <a:ext cx="2013205" cy="1420731"/>
        </p:xfrm>
        <a:graphic>
          <a:graphicData uri="http://schemas.openxmlformats.org/presentationml/2006/ole">
            <mc:AlternateContent xmlns:mc="http://schemas.openxmlformats.org/markup-compatibility/2006">
              <mc:Choice xmlns:v="urn:schemas-microsoft-com:vml" Requires="v">
                <p:oleObj spid="_x0000_s9226" name="Photo Editor ｲﾒｰｼﾞ" r:id="rId4" imgW="3172268" imgH="2238687" progId="">
                  <p:embed/>
                </p:oleObj>
              </mc:Choice>
              <mc:Fallback>
                <p:oleObj name="Photo Editor ｲﾒｰｼﾞ" r:id="rId4" imgW="3172268" imgH="2238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203" y="1988840"/>
                        <a:ext cx="2013205" cy="1420731"/>
                      </a:xfrm>
                      <a:prstGeom prst="rect">
                        <a:avLst/>
                      </a:prstGeom>
                      <a:noFill/>
                      <a:ln>
                        <a:noFill/>
                      </a:ln>
                      <a:effectLst/>
                      <a:extLst/>
                    </p:spPr>
                  </p:pic>
                </p:oleObj>
              </mc:Fallback>
            </mc:AlternateContent>
          </a:graphicData>
        </a:graphic>
      </p:graphicFrame>
      <p:pic>
        <p:nvPicPr>
          <p:cNvPr id="8" name="Picture 3" descr="画像:Ecstacy monogr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8537" y="188640"/>
            <a:ext cx="1607839" cy="157096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427984" y="846872"/>
            <a:ext cx="1800200" cy="1862048"/>
          </a:xfrm>
          <a:prstGeom prst="rect">
            <a:avLst/>
          </a:prstGeom>
          <a:noFill/>
        </p:spPr>
        <p:txBody>
          <a:bodyPr wrap="square" rtlCol="0">
            <a:spAutoFit/>
          </a:bodyPr>
          <a:lstStyle/>
          <a:p>
            <a:r>
              <a:rPr lang="ja-JP" altLang="en-US" sz="11500" dirty="0"/>
              <a:t>＜</a:t>
            </a:r>
            <a:endParaRPr kumimoji="1" lang="ja-JP" altLang="en-US" sz="11500" dirty="0"/>
          </a:p>
        </p:txBody>
      </p:sp>
      <p:sp>
        <p:nvSpPr>
          <p:cNvPr id="9" name="テキスト ボックス 8"/>
          <p:cNvSpPr txBox="1"/>
          <p:nvPr/>
        </p:nvSpPr>
        <p:spPr>
          <a:xfrm>
            <a:off x="4644008" y="476672"/>
            <a:ext cx="1656184" cy="584775"/>
          </a:xfrm>
          <a:prstGeom prst="rect">
            <a:avLst/>
          </a:prstGeom>
          <a:noFill/>
        </p:spPr>
        <p:txBody>
          <a:bodyPr wrap="square" rtlCol="0">
            <a:spAutoFit/>
          </a:bodyPr>
          <a:lstStyle/>
          <a:p>
            <a:r>
              <a:rPr kumimoji="1" lang="ja-JP" altLang="en-US" sz="3200" dirty="0" smtClean="0"/>
              <a:t>危険性</a:t>
            </a:r>
            <a:endParaRPr kumimoji="1" lang="ja-JP" altLang="en-US" sz="3200" dirty="0"/>
          </a:p>
        </p:txBody>
      </p:sp>
      <p:sp>
        <p:nvSpPr>
          <p:cNvPr id="11" name="テキスト ボックス 10"/>
          <p:cNvSpPr txBox="1"/>
          <p:nvPr/>
        </p:nvSpPr>
        <p:spPr>
          <a:xfrm>
            <a:off x="4914092" y="2366409"/>
            <a:ext cx="827984" cy="923330"/>
          </a:xfrm>
          <a:prstGeom prst="rect">
            <a:avLst/>
          </a:prstGeom>
          <a:noFill/>
        </p:spPr>
        <p:txBody>
          <a:bodyPr wrap="square" rtlCol="0">
            <a:spAutoFit/>
          </a:bodyPr>
          <a:lstStyle/>
          <a:p>
            <a:r>
              <a:rPr kumimoji="1" lang="ja-JP" altLang="en-US" sz="5400" dirty="0" smtClean="0"/>
              <a:t>？</a:t>
            </a:r>
            <a:endParaRPr kumimoji="1" lang="ja-JP" altLang="en-US" sz="5400" dirty="0"/>
          </a:p>
        </p:txBody>
      </p:sp>
    </p:spTree>
    <p:extLst>
      <p:ext uri="{BB962C8B-B14F-4D97-AF65-F5344CB8AC3E}">
        <p14:creationId xmlns:p14="http://schemas.microsoft.com/office/powerpoint/2010/main" val="3186138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７</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323528" y="1412776"/>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3325048"/>
            <a:ext cx="8784976" cy="3416320"/>
          </a:xfrm>
          <a:prstGeom prst="rect">
            <a:avLst/>
          </a:prstGeom>
          <a:solidFill>
            <a:schemeClr val="bg1"/>
          </a:solidFill>
          <a:ln>
            <a:solidFill>
              <a:schemeClr val="tx1"/>
            </a:solidFill>
          </a:ln>
        </p:spPr>
        <p:txBody>
          <a:bodyPr wrap="square" rtlCol="0">
            <a:spAutoFit/>
          </a:bodyPr>
          <a:lstStyle/>
          <a:p>
            <a:r>
              <a:rPr lang="ja-JP" altLang="en-US" sz="3600" dirty="0" smtClean="0"/>
              <a:t>法律に取り締まられないように化学構造を変えた薬物を危険ドラッグと呼びます。</a:t>
            </a:r>
            <a:br>
              <a:rPr lang="ja-JP" altLang="en-US" sz="3600" dirty="0" smtClean="0"/>
            </a:br>
            <a:r>
              <a:rPr lang="ja-JP" altLang="en-US" sz="3600" dirty="0" smtClean="0"/>
              <a:t>しかし、危険ドラッグの人体への影響は麻薬や覚せい剤より低いとは限らず、むしろ危険なものもあり、１回の使用で死に至る場合もあります。</a:t>
            </a:r>
            <a:endParaRPr lang="ja-JP" altLang="en-US" sz="3600" dirty="0"/>
          </a:p>
        </p:txBody>
      </p:sp>
      <p:pic>
        <p:nvPicPr>
          <p:cNvPr id="10242" name="Picture 2" descr="孤独死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032" y="0"/>
            <a:ext cx="3325048" cy="3325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72.20.37.153\薬務課共有\○監視麻薬班\■赤間→山岸■\指定薬物\H26　県独自買上調査\写真\DSC_0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276872"/>
            <a:ext cx="533585" cy="94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10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８</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69168" y="1412776"/>
            <a:ext cx="8507288" cy="4525963"/>
          </a:xfrm>
        </p:spPr>
        <p:txBody>
          <a:bodyPr>
            <a:noAutofit/>
          </a:bodyPr>
          <a:lstStyle/>
          <a:p>
            <a:pPr marL="0" indent="0">
              <a:buNone/>
            </a:pPr>
            <a:r>
              <a:rPr kumimoji="1" lang="ja-JP" altLang="en-US" sz="5400" dirty="0" smtClean="0"/>
              <a:t>危険ドラッグは以前、　　　　合法ドラッグや　　　　　　　　　　　　　　　　　　　　合法ハーブ　　　　　　　　　　　　　　　　　　　　　と呼ばれていた　</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9218" name="Picture 2" descr="http://blogimg.goo.ne.jp/user_image/74/2e/81e0bff337ebe7b5a589e6d2ad75b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920" y="860411"/>
            <a:ext cx="2645560" cy="3542171"/>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6876256" y="1225443"/>
            <a:ext cx="872319" cy="11089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7819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８</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3933056"/>
            <a:ext cx="8784976" cy="2862322"/>
          </a:xfrm>
          <a:prstGeom prst="rect">
            <a:avLst/>
          </a:prstGeom>
          <a:solidFill>
            <a:schemeClr val="bg1"/>
          </a:solidFill>
          <a:ln>
            <a:solidFill>
              <a:schemeClr val="tx1"/>
            </a:solidFill>
          </a:ln>
        </p:spPr>
        <p:txBody>
          <a:bodyPr wrap="square" rtlCol="0">
            <a:spAutoFit/>
          </a:bodyPr>
          <a:lstStyle/>
          <a:p>
            <a:r>
              <a:rPr lang="ja-JP" altLang="en-US" sz="3600" dirty="0" smtClean="0"/>
              <a:t>２０１４年の７月まで合法ドラッグ、合法ハーブと呼ばれていましたが、安全なイメージ、</a:t>
            </a:r>
            <a:r>
              <a:rPr lang="ja-JP" altLang="en-US" sz="3600" dirty="0"/>
              <a:t>使って</a:t>
            </a:r>
            <a:r>
              <a:rPr lang="ja-JP" altLang="en-US" sz="3600" dirty="0" smtClean="0"/>
              <a:t>も大丈夫という誤ったイメージを持たれてしまうため、厚生労働省と警察庁は名称を危険ドラッグに変更しました。</a:t>
            </a:r>
            <a:endParaRPr lang="en-US" altLang="ja-JP" sz="3600" dirty="0" smtClean="0"/>
          </a:p>
        </p:txBody>
      </p:sp>
      <p:sp>
        <p:nvSpPr>
          <p:cNvPr id="6" name="テキスト ボックス 5"/>
          <p:cNvSpPr txBox="1"/>
          <p:nvPr/>
        </p:nvSpPr>
        <p:spPr>
          <a:xfrm>
            <a:off x="467544" y="1334378"/>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5" name="Picture 2" descr="http://blogimg.goo.ne.jp/user_image/74/2e/81e0bff337ebe7b5a589e6d2ad75bd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268759"/>
            <a:ext cx="1944216" cy="26031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6258715" y="721438"/>
            <a:ext cx="2689870" cy="3208242"/>
            <a:chOff x="6058594" y="-492224"/>
            <a:chExt cx="3409950" cy="3810000"/>
          </a:xfrm>
        </p:grpSpPr>
        <p:pic>
          <p:nvPicPr>
            <p:cNvPr id="9" name="Picture 2" descr="裁判の紙を見せる人のイラスト">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594" y="-492224"/>
              <a:ext cx="34099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rot="20366727">
              <a:off x="7058370" y="146434"/>
              <a:ext cx="858370" cy="2914566"/>
            </a:xfrm>
            <a:prstGeom prst="rect">
              <a:avLst/>
            </a:prstGeom>
            <a:noFill/>
          </p:spPr>
          <p:txBody>
            <a:bodyPr vert="eaVert" wrap="square" rtlCol="0">
              <a:spAutoFit/>
            </a:bodyPr>
            <a:lstStyle/>
            <a:p>
              <a:r>
                <a:rPr kumimoji="1" lang="ja-JP" altLang="en-US" sz="3200" dirty="0" smtClean="0"/>
                <a:t>危険ドラッグ</a:t>
              </a:r>
              <a:endParaRPr kumimoji="1" lang="ja-JP" altLang="en-US" sz="3200" dirty="0"/>
            </a:p>
          </p:txBody>
        </p:sp>
      </p:grpSp>
      <p:sp>
        <p:nvSpPr>
          <p:cNvPr id="3" name="右矢印 2"/>
          <p:cNvSpPr/>
          <p:nvPr/>
        </p:nvSpPr>
        <p:spPr>
          <a:xfrm>
            <a:off x="6119474" y="2325559"/>
            <a:ext cx="648072" cy="654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301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3384945" y="188640"/>
            <a:ext cx="2915247" cy="2740217"/>
          </a:xfrm>
          <a:prstGeom prst="wedgeRoundRectCallout">
            <a:avLst>
              <a:gd name="adj1" fmla="val 64953"/>
              <a:gd name="adj2" fmla="val 333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９</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457200" y="3079501"/>
            <a:ext cx="8507288" cy="4525963"/>
          </a:xfrm>
        </p:spPr>
        <p:txBody>
          <a:bodyPr>
            <a:noAutofit/>
          </a:bodyPr>
          <a:lstStyle/>
          <a:p>
            <a:pPr marL="0" indent="0">
              <a:buNone/>
            </a:pPr>
            <a:r>
              <a:rPr kumimoji="1" lang="ja-JP" altLang="en-US" sz="5400" dirty="0" smtClean="0"/>
              <a:t>危険ドラッグの販売店舗が宮城県内にも存在した</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11266" name="Picture 2" descr="お店の建物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764704"/>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687570" y="734221"/>
            <a:ext cx="1961547" cy="400110"/>
          </a:xfrm>
          <a:prstGeom prst="rect">
            <a:avLst/>
          </a:prstGeom>
          <a:blipFill>
            <a:blip r:embed="rId3"/>
            <a:tile tx="0" ty="0" sx="100000" sy="100000" flip="none" algn="tl"/>
          </a:blipFill>
        </p:spPr>
        <p:txBody>
          <a:bodyPr wrap="square" rtlCol="0">
            <a:spAutoFit/>
          </a:bodyPr>
          <a:lstStyle/>
          <a:p>
            <a:r>
              <a:rPr kumimoji="1" lang="ja-JP" altLang="en-US" sz="2000" dirty="0" smtClean="0">
                <a:latin typeface="HGP創英角ﾎﾟｯﾌﾟ体" panose="040B0A00000000000000" pitchFamily="50" charset="-128"/>
                <a:ea typeface="HGP創英角ﾎﾟｯﾌﾟ体" panose="040B0A00000000000000" pitchFamily="50" charset="-128"/>
              </a:rPr>
              <a:t>合法ハーブ販売</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pic>
        <p:nvPicPr>
          <p:cNvPr id="11270" name="Picture 6" descr="「現品限り！」のイラスト文字">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188641"/>
            <a:ext cx="1942062" cy="93995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お買い得」のイラスト文字（POP）">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3650" y="1012992"/>
            <a:ext cx="1634909" cy="107086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新商品」のイラスト文字">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75659" y="2059277"/>
            <a:ext cx="1810207" cy="65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80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4843026"/>
            <a:ext cx="8784976" cy="1754326"/>
          </a:xfrm>
          <a:prstGeom prst="rect">
            <a:avLst/>
          </a:prstGeom>
          <a:solidFill>
            <a:schemeClr val="bg1"/>
          </a:solidFill>
          <a:ln>
            <a:solidFill>
              <a:schemeClr val="tx1"/>
            </a:solidFill>
          </a:ln>
        </p:spPr>
        <p:txBody>
          <a:bodyPr wrap="square" rtlCol="0">
            <a:spAutoFit/>
          </a:bodyPr>
          <a:lstStyle/>
          <a:p>
            <a:r>
              <a:rPr lang="ja-JP" altLang="en-US" sz="3600" dirty="0" smtClean="0"/>
              <a:t>仙台市や塩釜市に、最大１０店舗存在していましたが、２０１４年の１０月までに全ての店舗が閉店しています。</a:t>
            </a:r>
            <a:endParaRPr lang="en-US" altLang="ja-JP" sz="3600" dirty="0" smtClean="0"/>
          </a:p>
        </p:txBody>
      </p:sp>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９</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6" name="テキスト ボックス 5"/>
          <p:cNvSpPr txBox="1"/>
          <p:nvPr/>
        </p:nvSpPr>
        <p:spPr>
          <a:xfrm>
            <a:off x="539552" y="1700808"/>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5" name="Picture 2" descr="C:\Users\2010691hi\Desktop\危険ドラッグ関係\0717fourside\14055690126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96752"/>
            <a:ext cx="1981126" cy="3522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2010691hi\Desktop\危険ドラッグ関係\0717fourside\1405566625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184" y="1226096"/>
            <a:ext cx="2025225"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rot="21052383">
            <a:off x="4895873" y="2082932"/>
            <a:ext cx="1859454" cy="6003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308304" y="1453841"/>
            <a:ext cx="1504265" cy="4289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9290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1</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36513" y="2240632"/>
            <a:ext cx="9361041" cy="4562203"/>
          </a:xfrm>
        </p:spPr>
        <p:txBody>
          <a:bodyPr>
            <a:noAutofit/>
          </a:bodyPr>
          <a:lstStyle/>
          <a:p>
            <a:pPr marL="0" indent="0">
              <a:buNone/>
            </a:pPr>
            <a:r>
              <a:rPr kumimoji="1" lang="ja-JP" altLang="en-US" sz="5400" dirty="0" smtClean="0"/>
              <a:t>薬物乱用防止のキャラクターである僕の名前は</a:t>
            </a:r>
            <a:r>
              <a:rPr lang="ja-JP" altLang="en-US" sz="5400" dirty="0"/>
              <a:t>　</a:t>
            </a:r>
            <a:r>
              <a:rPr lang="ja-JP" altLang="en-US" sz="5400" dirty="0" smtClean="0"/>
              <a:t>　　　　　　　　　　　　　　</a:t>
            </a:r>
            <a:r>
              <a:rPr kumimoji="1" lang="ja-JP" altLang="en-US" sz="5400" dirty="0" smtClean="0"/>
              <a:t>「ダメよ～</a:t>
            </a:r>
            <a:r>
              <a:rPr lang="ja-JP" altLang="en-US" sz="5400" dirty="0" smtClean="0"/>
              <a:t>ダメダメ</a:t>
            </a:r>
            <a:r>
              <a:rPr kumimoji="1" lang="ja-JP" altLang="en-US" sz="5400" dirty="0" smtClean="0"/>
              <a:t>君」である</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1032" name="Picture 8" descr="イラスト：薬物乱用防止キャラクタ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92" y="7721"/>
            <a:ext cx="1944216" cy="23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08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１</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０</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395536" y="2863477"/>
            <a:ext cx="8507288" cy="4525963"/>
          </a:xfrm>
        </p:spPr>
        <p:txBody>
          <a:bodyPr>
            <a:noAutofit/>
          </a:bodyPr>
          <a:lstStyle/>
          <a:p>
            <a:pPr marL="0" indent="0">
              <a:buNone/>
            </a:pPr>
            <a:r>
              <a:rPr kumimoji="1" lang="ja-JP" altLang="en-US" sz="5400" dirty="0" smtClean="0"/>
              <a:t>芸能人の中にもクスリに手を出して捕まった人がいる　　</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10242" name="Picture 2" descr="逮捕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98612"/>
            <a:ext cx="2654324" cy="265432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783999" y="198612"/>
            <a:ext cx="553998" cy="2798340"/>
          </a:xfrm>
          <a:prstGeom prst="rect">
            <a:avLst/>
          </a:prstGeom>
          <a:solidFill>
            <a:schemeClr val="tx1"/>
          </a:solidFill>
        </p:spPr>
        <p:txBody>
          <a:bodyPr vert="eaVert" wrap="square" rtlCol="0">
            <a:spAutoFit/>
          </a:bodyPr>
          <a:lstStyle/>
          <a:p>
            <a:r>
              <a:rPr kumimoji="1" lang="ja-JP" altLang="en-US" sz="2400" b="1" dirty="0" smtClean="0">
                <a:solidFill>
                  <a:srgbClr val="FFFF00"/>
                </a:solidFill>
              </a:rPr>
              <a:t>有名歌手○○逮捕！</a:t>
            </a:r>
            <a:endParaRPr kumimoji="1" lang="ja-JP" altLang="en-US" sz="2400" b="1" dirty="0">
              <a:solidFill>
                <a:srgbClr val="FFFF00"/>
              </a:solidFill>
            </a:endParaRPr>
          </a:p>
        </p:txBody>
      </p:sp>
    </p:spTree>
    <p:extLst>
      <p:ext uri="{BB962C8B-B14F-4D97-AF65-F5344CB8AC3E}">
        <p14:creationId xmlns:p14="http://schemas.microsoft.com/office/powerpoint/2010/main" val="1138815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１</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０</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467544" y="5518973"/>
            <a:ext cx="8208912" cy="1200329"/>
          </a:xfrm>
          <a:prstGeom prst="rect">
            <a:avLst/>
          </a:prstGeom>
          <a:solidFill>
            <a:schemeClr val="bg1"/>
          </a:solidFill>
          <a:ln>
            <a:solidFill>
              <a:schemeClr val="tx1"/>
            </a:solidFill>
          </a:ln>
        </p:spPr>
        <p:txBody>
          <a:bodyPr wrap="square" rtlCol="0">
            <a:spAutoFit/>
          </a:bodyPr>
          <a:lstStyle/>
          <a:p>
            <a:r>
              <a:rPr lang="ja-JP" altLang="en-US" sz="3600" dirty="0" smtClean="0"/>
              <a:t>歌手、アイドル、俳優など多数</a:t>
            </a:r>
            <a:r>
              <a:rPr lang="ja-JP" altLang="en-US" sz="3600" dirty="0" smtClean="0"/>
              <a:t>が逮捕</a:t>
            </a:r>
            <a:r>
              <a:rPr lang="ja-JP" altLang="en-US" sz="3600" dirty="0" smtClean="0"/>
              <a:t>されています</a:t>
            </a:r>
            <a:r>
              <a:rPr lang="ja-JP" altLang="en-US" sz="3600" dirty="0" smtClean="0"/>
              <a:t>。</a:t>
            </a:r>
            <a:endParaRPr lang="ja-JP" altLang="en-US" sz="3600" dirty="0"/>
          </a:p>
        </p:txBody>
      </p:sp>
      <p:sp>
        <p:nvSpPr>
          <p:cNvPr id="6" name="テキスト ボックス 5"/>
          <p:cNvSpPr txBox="1"/>
          <p:nvPr/>
        </p:nvSpPr>
        <p:spPr>
          <a:xfrm>
            <a:off x="661999" y="1401135"/>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401135"/>
            <a:ext cx="250471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869" y="1401135"/>
            <a:ext cx="2006084"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4589528" y="5001135"/>
            <a:ext cx="2718776" cy="307777"/>
          </a:xfrm>
          <a:prstGeom prst="rect">
            <a:avLst/>
          </a:prstGeom>
          <a:noFill/>
        </p:spPr>
        <p:txBody>
          <a:bodyPr wrap="square" rtlCol="0">
            <a:spAutoFit/>
          </a:bodyPr>
          <a:lstStyle/>
          <a:p>
            <a:r>
              <a:rPr lang="en-US" altLang="ja-JP" sz="1400" dirty="0" smtClean="0">
                <a:latin typeface="+mj-ea"/>
                <a:ea typeface="+mj-ea"/>
              </a:rPr>
              <a:t>2014/5/18</a:t>
            </a:r>
            <a:r>
              <a:rPr lang="ja-JP" altLang="en-US" sz="1400" dirty="0" smtClean="0">
                <a:latin typeface="+mj-ea"/>
                <a:ea typeface="+mj-ea"/>
              </a:rPr>
              <a:t>　朝日新聞より</a:t>
            </a:r>
            <a:endParaRPr kumimoji="1" lang="ja-JP" altLang="en-US" sz="1400" dirty="0">
              <a:latin typeface="+mj-ea"/>
              <a:ea typeface="+mj-ea"/>
            </a:endParaRPr>
          </a:p>
        </p:txBody>
      </p:sp>
      <p:sp>
        <p:nvSpPr>
          <p:cNvPr id="10" name="テキスト ボックス 9"/>
          <p:cNvSpPr txBox="1"/>
          <p:nvPr/>
        </p:nvSpPr>
        <p:spPr>
          <a:xfrm>
            <a:off x="7164288" y="5001135"/>
            <a:ext cx="2718776" cy="307777"/>
          </a:xfrm>
          <a:prstGeom prst="rect">
            <a:avLst/>
          </a:prstGeom>
          <a:noFill/>
        </p:spPr>
        <p:txBody>
          <a:bodyPr wrap="square" rtlCol="0">
            <a:spAutoFit/>
          </a:bodyPr>
          <a:lstStyle/>
          <a:p>
            <a:r>
              <a:rPr lang="en-US" altLang="ja-JP" sz="1400" dirty="0" smtClean="0">
                <a:latin typeface="+mj-ea"/>
                <a:ea typeface="+mj-ea"/>
              </a:rPr>
              <a:t>2015/2/7</a:t>
            </a:r>
            <a:r>
              <a:rPr lang="ja-JP" altLang="en-US" sz="1400" dirty="0" smtClean="0">
                <a:latin typeface="+mj-ea"/>
                <a:ea typeface="+mj-ea"/>
              </a:rPr>
              <a:t>　河北新報より</a:t>
            </a:r>
            <a:endParaRPr kumimoji="1" lang="ja-JP" altLang="en-US" sz="1400" dirty="0">
              <a:latin typeface="+mj-ea"/>
              <a:ea typeface="+mj-ea"/>
            </a:endParaRPr>
          </a:p>
        </p:txBody>
      </p:sp>
    </p:spTree>
    <p:extLst>
      <p:ext uri="{BB962C8B-B14F-4D97-AF65-F5344CB8AC3E}">
        <p14:creationId xmlns:p14="http://schemas.microsoft.com/office/powerpoint/2010/main" val="2546508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2656" y="116632"/>
            <a:ext cx="8229600" cy="1143000"/>
          </a:xfrm>
        </p:spPr>
        <p:txBody>
          <a:bodyPr>
            <a:normAutofit/>
          </a:bodyPr>
          <a:lstStyle/>
          <a:p>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1</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1331640" y="1694418"/>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72008" y="4505052"/>
            <a:ext cx="8964488" cy="1754326"/>
          </a:xfrm>
          <a:prstGeom prst="rect">
            <a:avLst/>
          </a:prstGeom>
          <a:solidFill>
            <a:schemeClr val="bg1"/>
          </a:solidFill>
          <a:ln>
            <a:solidFill>
              <a:schemeClr val="tx1"/>
            </a:solidFill>
          </a:ln>
        </p:spPr>
        <p:txBody>
          <a:bodyPr wrap="square" rtlCol="0">
            <a:spAutoFit/>
          </a:bodyPr>
          <a:lstStyle/>
          <a:p>
            <a:r>
              <a:rPr kumimoji="1" lang="ja-JP" altLang="en-US" sz="3600" dirty="0" smtClean="0"/>
              <a:t>「ダメよ～ダメダメ」は芸人さんの持ちネタです。</a:t>
            </a:r>
            <a:endParaRPr kumimoji="1" lang="en-US" altLang="ja-JP" sz="3600" dirty="0" smtClean="0"/>
          </a:p>
          <a:p>
            <a:r>
              <a:rPr lang="ja-JP" altLang="en-US" sz="3600" dirty="0"/>
              <a:t>僕の</a:t>
            </a:r>
            <a:r>
              <a:rPr lang="ja-JP" altLang="en-US" sz="3600" dirty="0" smtClean="0"/>
              <a:t>名前は「ダメ。ゼッタイ。君」、ちょっと変な名前だけど忘れないでね</a:t>
            </a:r>
            <a:r>
              <a:rPr lang="ja-JP" altLang="en-US" sz="3600" dirty="0" smtClean="0"/>
              <a:t>！</a:t>
            </a:r>
            <a:endParaRPr lang="en-US" altLang="ja-JP" sz="3600" dirty="0" smtClean="0"/>
          </a:p>
        </p:txBody>
      </p:sp>
      <p:pic>
        <p:nvPicPr>
          <p:cNvPr id="6" name="図 5" descr="263"/>
          <p:cNvPicPr>
            <a:picLocks noGrp="1" noChangeAspect="1"/>
          </p:cNvPicPr>
          <p:nvPr/>
        </p:nvPicPr>
        <p:blipFill>
          <a:blip r:embed="rId2" cstate="print">
            <a:lum/>
            <a:extLst>
              <a:ext uri="{28A0092B-C50C-407E-A947-70E740481C1C}">
                <a14:useLocalDpi xmlns:a14="http://schemas.microsoft.com/office/drawing/2010/main" val="0"/>
              </a:ext>
            </a:extLst>
          </a:blip>
          <a:stretch>
            <a:fillRect/>
          </a:stretch>
        </p:blipFill>
        <p:spPr>
          <a:xfrm rot="16200000">
            <a:off x="4939124" y="755116"/>
            <a:ext cx="3955748" cy="2966812"/>
          </a:xfrm>
          <a:prstGeom prst="rect">
            <a:avLst/>
          </a:prstGeom>
          <a:noFill/>
          <a:ln>
            <a:noFill/>
          </a:ln>
        </p:spPr>
      </p:pic>
    </p:spTree>
    <p:extLst>
      <p:ext uri="{BB962C8B-B14F-4D97-AF65-F5344CB8AC3E}">
        <p14:creationId xmlns:p14="http://schemas.microsoft.com/office/powerpoint/2010/main" val="3064667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２</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36513" y="2240632"/>
            <a:ext cx="9361041" cy="4562203"/>
          </a:xfrm>
        </p:spPr>
        <p:txBody>
          <a:bodyPr>
            <a:noAutofit/>
          </a:bodyPr>
          <a:lstStyle/>
          <a:p>
            <a:pPr marL="0" indent="0">
              <a:buNone/>
            </a:pPr>
            <a:r>
              <a:rPr lang="ja-JP" altLang="en-US" sz="5400" dirty="0" smtClean="0"/>
              <a:t>友達との関係が悪くならない</a:t>
            </a:r>
            <a:r>
              <a:rPr lang="ja-JP" altLang="en-US" sz="5400" dirty="0"/>
              <a:t>　</a:t>
            </a:r>
            <a:r>
              <a:rPr lang="ja-JP" altLang="en-US" sz="5400" dirty="0" smtClean="0"/>
              <a:t>ように、友達からクスリ</a:t>
            </a:r>
            <a:r>
              <a:rPr lang="ja-JP" altLang="en-US" sz="5400" dirty="0"/>
              <a:t>を</a:t>
            </a:r>
            <a:r>
              <a:rPr lang="ja-JP" altLang="en-US" sz="5400" dirty="0" err="1" smtClean="0"/>
              <a:t>誘わ</a:t>
            </a:r>
            <a:r>
              <a:rPr lang="ja-JP" altLang="en-US" sz="5400" dirty="0" smtClean="0"/>
              <a:t>　れても、断らない方がよい</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1026" name="Picture 2" descr="友達のイラスト「肩を組む男性たち」">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070" y="0"/>
            <a:ext cx="3645920" cy="234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0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3344" y="116632"/>
            <a:ext cx="8229600" cy="1143000"/>
          </a:xfrm>
        </p:spPr>
        <p:txBody>
          <a:bodyPr>
            <a:normAutofit/>
          </a:bodyPr>
          <a:lstStyle/>
          <a:p>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２</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1259632" y="1412776"/>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3037016"/>
            <a:ext cx="8784976" cy="3416320"/>
          </a:xfrm>
          <a:prstGeom prst="rect">
            <a:avLst/>
          </a:prstGeom>
          <a:noFill/>
          <a:ln>
            <a:solidFill>
              <a:schemeClr val="tx1"/>
            </a:solidFill>
          </a:ln>
        </p:spPr>
        <p:txBody>
          <a:bodyPr wrap="square" rtlCol="0">
            <a:spAutoFit/>
          </a:bodyPr>
          <a:lstStyle/>
          <a:p>
            <a:r>
              <a:rPr lang="ja-JP" altLang="en-US" sz="3600" dirty="0" smtClean="0"/>
              <a:t>薬物乱用のきっかけの多くは、友達や恋人、先輩からの誘いです。</a:t>
            </a:r>
            <a:br>
              <a:rPr lang="ja-JP" altLang="en-US" sz="3600" dirty="0" smtClean="0"/>
            </a:br>
            <a:r>
              <a:rPr lang="ja-JP" altLang="en-US" sz="3600" dirty="0" smtClean="0"/>
              <a:t>好奇心や仲間はずれになりたくないという気持ちもあるかもしれませんが、友達を大切にするなら、薬物乱用を断る勇気と、相手にもやめるよう説得する思いやりを持ちましょう。</a:t>
            </a:r>
            <a:endParaRPr kumimoji="1" lang="ja-JP" altLang="en-US" sz="3600" dirty="0"/>
          </a:p>
        </p:txBody>
      </p:sp>
      <p:pic>
        <p:nvPicPr>
          <p:cNvPr id="11266" name="Picture 2" descr="断っている男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593" y="397719"/>
            <a:ext cx="2302815" cy="230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8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0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0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000" dirty="0" smtClean="0">
                <a:solidFill>
                  <a:srgbClr val="002060"/>
                </a:solidFill>
                <a:latin typeface="HGP創英角ﾎﾟｯﾌﾟ体" panose="040B0A00000000000000" pitchFamily="50" charset="-128"/>
                <a:ea typeface="HGP創英角ﾎﾟｯﾌﾟ体" panose="040B0A00000000000000" pitchFamily="50" charset="-128"/>
              </a:rPr>
              <a:t>３</a:t>
            </a:r>
            <a:endParaRPr kumimoji="1" lang="ja-JP" altLang="en-US" sz="60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457200" y="1340768"/>
            <a:ext cx="8507288" cy="4525963"/>
          </a:xfrm>
        </p:spPr>
        <p:txBody>
          <a:bodyPr>
            <a:noAutofit/>
          </a:bodyPr>
          <a:lstStyle/>
          <a:p>
            <a:pPr marL="0" indent="0">
              <a:buNone/>
            </a:pPr>
            <a:endParaRPr lang="en-US" altLang="ja-JP" sz="4800" dirty="0"/>
          </a:p>
          <a:p>
            <a:pPr marL="0" indent="0">
              <a:buNone/>
            </a:pPr>
            <a:endParaRPr lang="en-US" altLang="ja-JP" sz="5400" dirty="0" smtClean="0"/>
          </a:p>
          <a:p>
            <a:pPr marL="0" indent="0">
              <a:buNone/>
            </a:pPr>
            <a:r>
              <a:rPr lang="ja-JP" altLang="en-US" sz="5400" dirty="0" smtClean="0"/>
              <a:t>一回クスリを試すという行為だけでも薬物乱用にあたる</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5789803" y="500584"/>
            <a:ext cx="2814645" cy="1838591"/>
          </a:xfrm>
          <a:prstGeom prst="wedgeEllipseCallout">
            <a:avLst>
              <a:gd name="adj1" fmla="val -63212"/>
              <a:gd name="adj2" fmla="val 163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chemeClr val="tx1"/>
                </a:solidFill>
                <a:latin typeface="+mj-ea"/>
                <a:ea typeface="+mj-ea"/>
              </a:rPr>
              <a:t>1</a:t>
            </a:r>
            <a:r>
              <a:rPr kumimoji="1" lang="ja-JP" altLang="en-US" sz="3200" dirty="0" smtClean="0">
                <a:solidFill>
                  <a:schemeClr val="tx1"/>
                </a:solidFill>
              </a:rPr>
              <a:t>回</a:t>
            </a:r>
            <a:r>
              <a:rPr lang="ja-JP" altLang="en-US" sz="3200" dirty="0" smtClean="0">
                <a:solidFill>
                  <a:schemeClr val="tx1"/>
                </a:solidFill>
              </a:rPr>
              <a:t>なら　　　</a:t>
            </a:r>
            <a:r>
              <a:rPr kumimoji="1" lang="ja-JP" altLang="en-US" sz="3200" dirty="0" smtClean="0">
                <a:solidFill>
                  <a:schemeClr val="tx1"/>
                </a:solidFill>
              </a:rPr>
              <a:t>大丈夫</a:t>
            </a:r>
            <a:r>
              <a:rPr kumimoji="1" lang="ja-JP" altLang="en-US" sz="3200" dirty="0" err="1" smtClean="0">
                <a:solidFill>
                  <a:schemeClr val="tx1"/>
                </a:solidFill>
              </a:rPr>
              <a:t>っすよ</a:t>
            </a:r>
            <a:endParaRPr kumimoji="1" lang="ja-JP" altLang="en-US" sz="3200" dirty="0">
              <a:solidFill>
                <a:schemeClr val="tx1"/>
              </a:solidFill>
            </a:endParaRPr>
          </a:p>
        </p:txBody>
      </p:sp>
      <p:pic>
        <p:nvPicPr>
          <p:cNvPr id="3080" name="Picture 8" descr="賄賂のイラスト「政治家と選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670" y="548680"/>
            <a:ext cx="2513434" cy="25134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rot="20148315">
            <a:off x="4108851" y="2267605"/>
            <a:ext cx="444700" cy="646331"/>
          </a:xfrm>
          <a:prstGeom prst="rect">
            <a:avLst/>
          </a:prstGeom>
          <a:noFill/>
        </p:spPr>
        <p:txBody>
          <a:bodyPr wrap="square" rtlCol="0">
            <a:spAutoFit/>
          </a:bodyPr>
          <a:lstStyle/>
          <a:p>
            <a:r>
              <a:rPr kumimoji="1" lang="ja-JP" altLang="en-US" dirty="0" smtClean="0"/>
              <a:t>麻薬</a:t>
            </a:r>
            <a:endParaRPr kumimoji="1" lang="ja-JP" altLang="en-US" dirty="0"/>
          </a:p>
        </p:txBody>
      </p:sp>
    </p:spTree>
    <p:extLst>
      <p:ext uri="{BB962C8B-B14F-4D97-AF65-F5344CB8AC3E}">
        <p14:creationId xmlns:p14="http://schemas.microsoft.com/office/powerpoint/2010/main" val="183670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３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899592" y="1412776"/>
            <a:ext cx="2736304" cy="1446550"/>
          </a:xfrm>
          <a:prstGeom prst="rect">
            <a:avLst/>
          </a:prstGeom>
          <a:solidFill>
            <a:srgbClr val="00B0F0"/>
          </a:solidFill>
        </p:spPr>
        <p:txBody>
          <a:bodyPr wrap="square" rtlCol="0">
            <a:spAutoFit/>
          </a:bodyPr>
          <a:lstStyle/>
          <a:p>
            <a:pPr algn="ctr"/>
            <a:r>
              <a:rPr lang="en-US" altLang="ja-JP" sz="8800" dirty="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3356992"/>
            <a:ext cx="8784976" cy="3416320"/>
          </a:xfrm>
          <a:prstGeom prst="rect">
            <a:avLst/>
          </a:prstGeom>
          <a:solidFill>
            <a:schemeClr val="bg1"/>
          </a:solidFill>
          <a:ln>
            <a:solidFill>
              <a:schemeClr val="tx1"/>
            </a:solidFill>
          </a:ln>
        </p:spPr>
        <p:txBody>
          <a:bodyPr wrap="square" rtlCol="0">
            <a:spAutoFit/>
          </a:bodyPr>
          <a:lstStyle/>
          <a:p>
            <a:r>
              <a:rPr lang="ja-JP" altLang="en-US" sz="3600" dirty="0" smtClean="0"/>
              <a:t>薬物乱用とは、麻薬、覚せい剤、危険ドラッグなどを使用することに加え、病気の治療などに使う医薬品などを遊びや快感を求めるために使用することをいいます。</a:t>
            </a:r>
            <a:br>
              <a:rPr lang="ja-JP" altLang="en-US" sz="3600" dirty="0" smtClean="0"/>
            </a:br>
            <a:r>
              <a:rPr lang="ja-JP" altLang="en-US" sz="3600" dirty="0" smtClean="0"/>
              <a:t>このような目的で薬物を使用する行為は、たとえ一回でも乱用にあたります。 </a:t>
            </a:r>
            <a:endParaRPr lang="ja-JP" altLang="en-US" sz="3600" dirty="0"/>
          </a:p>
        </p:txBody>
      </p:sp>
      <p:grpSp>
        <p:nvGrpSpPr>
          <p:cNvPr id="4" name="グループ化 3"/>
          <p:cNvGrpSpPr/>
          <p:nvPr/>
        </p:nvGrpSpPr>
        <p:grpSpPr>
          <a:xfrm>
            <a:off x="5076056" y="-164976"/>
            <a:ext cx="3409950" cy="3810000"/>
            <a:chOff x="6058594" y="-492224"/>
            <a:chExt cx="3409950" cy="3810000"/>
          </a:xfrm>
        </p:grpSpPr>
        <p:pic>
          <p:nvPicPr>
            <p:cNvPr id="12290" name="Picture 2" descr="裁判の紙を見せる人のイラス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94" y="-492224"/>
              <a:ext cx="340995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rot="20366727">
              <a:off x="7179778" y="146434"/>
              <a:ext cx="615553" cy="2914565"/>
            </a:xfrm>
            <a:prstGeom prst="rect">
              <a:avLst/>
            </a:prstGeom>
            <a:noFill/>
          </p:spPr>
          <p:txBody>
            <a:bodyPr vert="eaVert" wrap="square" rtlCol="0">
              <a:spAutoFit/>
            </a:bodyPr>
            <a:lstStyle/>
            <a:p>
              <a:r>
                <a:rPr kumimoji="1" lang="ja-JP" altLang="en-US" sz="2800" dirty="0" smtClean="0"/>
                <a:t>一回だけでもダメ</a:t>
              </a:r>
              <a:endParaRPr kumimoji="1" lang="ja-JP" altLang="en-US" sz="2800" dirty="0"/>
            </a:p>
          </p:txBody>
        </p:sp>
      </p:grpSp>
    </p:spTree>
    <p:extLst>
      <p:ext uri="{BB962C8B-B14F-4D97-AF65-F5344CB8AC3E}">
        <p14:creationId xmlns:p14="http://schemas.microsoft.com/office/powerpoint/2010/main" val="1606053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6600" dirty="0">
                <a:solidFill>
                  <a:srgbClr val="002060"/>
                </a:solidFill>
                <a:latin typeface="HGP創英角ﾎﾟｯﾌﾟ体" panose="040B0A00000000000000" pitchFamily="50" charset="-128"/>
                <a:ea typeface="HGP創英角ﾎﾟｯﾌﾟ体" panose="040B0A00000000000000" pitchFamily="50" charset="-128"/>
              </a:rPr>
              <a:t>４</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251520" y="3151509"/>
            <a:ext cx="8507288" cy="4525963"/>
          </a:xfrm>
        </p:spPr>
        <p:txBody>
          <a:bodyPr>
            <a:noAutofit/>
          </a:bodyPr>
          <a:lstStyle/>
          <a:p>
            <a:pPr marL="0" indent="0">
              <a:buNone/>
            </a:pPr>
            <a:r>
              <a:rPr kumimoji="1" lang="ja-JP" altLang="en-US" sz="5400" dirty="0" smtClean="0"/>
              <a:t>クスリを使用して脳が壊れたとしても、寝れば治る　　</a:t>
            </a:r>
            <a:endParaRPr kumimoji="1" lang="ja-JP" altLang="en-US" sz="5400" dirty="0"/>
          </a:p>
        </p:txBody>
      </p:sp>
      <p:sp>
        <p:nvSpPr>
          <p:cNvPr id="4" name="テキスト ボックス 3"/>
          <p:cNvSpPr txBox="1"/>
          <p:nvPr/>
        </p:nvSpPr>
        <p:spPr>
          <a:xfrm>
            <a:off x="1259632" y="5229200"/>
            <a:ext cx="2592288" cy="1446550"/>
          </a:xfrm>
          <a:prstGeom prst="rect">
            <a:avLst/>
          </a:prstGeom>
          <a:solidFill>
            <a:srgbClr val="00B0F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YES</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5364088" y="5229200"/>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pic>
        <p:nvPicPr>
          <p:cNvPr id="4098" name="Picture 2" descr="不健康な脳のキャラクター">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918" y="1044228"/>
            <a:ext cx="2072623" cy="19482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ノンレム睡眠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970" y="701930"/>
            <a:ext cx="2290564" cy="22905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健康な脳のキャラクタ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389" y="1124960"/>
            <a:ext cx="1944000" cy="1944000"/>
          </a:xfrm>
          <a:prstGeom prst="rect">
            <a:avLst/>
          </a:prstGeom>
          <a:noFill/>
          <a:extLst>
            <a:ext uri="{909E8E84-426E-40DD-AFC4-6F175D3DCCD1}">
              <a14:hiddenFill xmlns:a14="http://schemas.microsoft.com/office/drawing/2010/main">
                <a:solidFill>
                  <a:srgbClr val="FFFFFF"/>
                </a:solidFill>
              </a14:hiddenFill>
            </a:ext>
          </a:extLst>
        </p:spPr>
      </p:pic>
      <p:sp>
        <p:nvSpPr>
          <p:cNvPr id="6" name="左カーブ矢印 5"/>
          <p:cNvSpPr/>
          <p:nvPr/>
        </p:nvSpPr>
        <p:spPr>
          <a:xfrm rot="16200000">
            <a:off x="4103948" y="-351420"/>
            <a:ext cx="792088" cy="17281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6624336" y="489446"/>
            <a:ext cx="827984" cy="923330"/>
          </a:xfrm>
          <a:prstGeom prst="rect">
            <a:avLst/>
          </a:prstGeom>
          <a:noFill/>
        </p:spPr>
        <p:txBody>
          <a:bodyPr wrap="square" rtlCol="0">
            <a:spAutoFit/>
          </a:bodyPr>
          <a:lstStyle/>
          <a:p>
            <a:r>
              <a:rPr kumimoji="1" lang="ja-JP" altLang="en-US" sz="5400" dirty="0" smtClean="0"/>
              <a:t>？</a:t>
            </a:r>
            <a:endParaRPr kumimoji="1" lang="ja-JP" altLang="en-US" sz="5400" dirty="0"/>
          </a:p>
        </p:txBody>
      </p:sp>
      <p:pic>
        <p:nvPicPr>
          <p:cNvPr id="12" name="図 11" descr="C:\Users\2008948ly\AppData\Local\Microsoft\Windows\Temporary Internet Files\Content.IE5\D6M3OMR9\MC900290942[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590730">
            <a:off x="1723908" y="1177136"/>
            <a:ext cx="668020" cy="868045"/>
          </a:xfrm>
          <a:prstGeom prst="rect">
            <a:avLst/>
          </a:prstGeom>
          <a:noFill/>
          <a:ln>
            <a:noFill/>
          </a:ln>
        </p:spPr>
      </p:pic>
      <p:sp>
        <p:nvSpPr>
          <p:cNvPr id="13" name="左カーブ矢印 12"/>
          <p:cNvSpPr/>
          <p:nvPr/>
        </p:nvSpPr>
        <p:spPr>
          <a:xfrm rot="16200000">
            <a:off x="6624228" y="-351420"/>
            <a:ext cx="792088" cy="17281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8195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pPr algn="l"/>
            <a:r>
              <a:rPr kumimoji="1" lang="en-US" altLang="ja-JP" sz="6600" dirty="0" smtClean="0">
                <a:solidFill>
                  <a:srgbClr val="002060"/>
                </a:solidFill>
                <a:latin typeface="HGP創英角ﾎﾟｯﾌﾟ体" panose="040B0A00000000000000" pitchFamily="50" charset="-128"/>
                <a:ea typeface="HGP創英角ﾎﾟｯﾌﾟ体" panose="040B0A00000000000000" pitchFamily="50" charset="-128"/>
              </a:rPr>
              <a:t>Q</a:t>
            </a:r>
            <a:r>
              <a:rPr kumimoji="1" lang="ja-JP" altLang="en-US" sz="6600" dirty="0" smtClean="0">
                <a:solidFill>
                  <a:srgbClr val="002060"/>
                </a:solidFill>
                <a:latin typeface="HGP創英角ﾎﾟｯﾌﾟ体" panose="040B0A00000000000000" pitchFamily="50" charset="-128"/>
                <a:ea typeface="HGP創英角ﾎﾟｯﾌﾟ体" panose="040B0A00000000000000" pitchFamily="50" charset="-128"/>
              </a:rPr>
              <a:t>　４　（答え）</a:t>
            </a:r>
            <a:endParaRPr kumimoji="1" lang="ja-JP" altLang="en-US" sz="6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683568" y="1412776"/>
            <a:ext cx="2592288" cy="1446550"/>
          </a:xfrm>
          <a:prstGeom prst="rect">
            <a:avLst/>
          </a:prstGeom>
          <a:solidFill>
            <a:srgbClr val="FF0000"/>
          </a:solidFill>
        </p:spPr>
        <p:txBody>
          <a:bodyPr wrap="square" rtlCol="0">
            <a:spAutoFit/>
          </a:bodyPr>
          <a:lstStyle/>
          <a:p>
            <a:pPr algn="ctr"/>
            <a:r>
              <a:rPr kumimoji="1" lang="en-US" altLang="ja-JP" sz="8800" dirty="0" smtClean="0">
                <a:latin typeface="HGP創英角ﾎﾟｯﾌﾟ体" panose="040B0A00000000000000" pitchFamily="50" charset="-128"/>
                <a:ea typeface="HGP創英角ﾎﾟｯﾌﾟ体" panose="040B0A00000000000000" pitchFamily="50" charset="-128"/>
              </a:rPr>
              <a:t>NO</a:t>
            </a:r>
            <a:endParaRPr kumimoji="1" lang="ja-JP" altLang="en-US" sz="88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p:cNvSpPr txBox="1"/>
          <p:nvPr/>
        </p:nvSpPr>
        <p:spPr>
          <a:xfrm>
            <a:off x="179512" y="4073004"/>
            <a:ext cx="8784976" cy="2308324"/>
          </a:xfrm>
          <a:prstGeom prst="rect">
            <a:avLst/>
          </a:prstGeom>
          <a:solidFill>
            <a:schemeClr val="bg1"/>
          </a:solidFill>
          <a:ln>
            <a:solidFill>
              <a:schemeClr val="tx1"/>
            </a:solidFill>
          </a:ln>
        </p:spPr>
        <p:txBody>
          <a:bodyPr wrap="square" rtlCol="0">
            <a:spAutoFit/>
          </a:bodyPr>
          <a:lstStyle/>
          <a:p>
            <a:r>
              <a:rPr lang="ja-JP" altLang="en-US" sz="3600" dirty="0" smtClean="0"/>
              <a:t>クスリによって一度脳が破壊されると、</a:t>
            </a:r>
            <a:r>
              <a:rPr lang="ja-JP" altLang="en-US" sz="3600" dirty="0" smtClean="0">
                <a:effectLst/>
              </a:rPr>
              <a:t>元に戻りません。クスリをやめたとしても、脳が破壊されたことによる後遺症に悩まされることになります。</a:t>
            </a:r>
            <a:endParaRPr lang="ja-JP" altLang="en-US" sz="3600" dirty="0"/>
          </a:p>
        </p:txBody>
      </p:sp>
      <p:pic>
        <p:nvPicPr>
          <p:cNvPr id="6" name="Picture 2" descr="脳の写真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049" y="1160075"/>
            <a:ext cx="2868367" cy="219691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448049" y="3327375"/>
            <a:ext cx="3012383" cy="461665"/>
          </a:xfrm>
          <a:prstGeom prst="rect">
            <a:avLst/>
          </a:prstGeom>
          <a:noFill/>
        </p:spPr>
        <p:txBody>
          <a:bodyPr wrap="square" rtlCol="0">
            <a:spAutoFit/>
          </a:bodyPr>
          <a:lstStyle/>
          <a:p>
            <a:r>
              <a:rPr kumimoji="1" lang="ja-JP" altLang="en-US" sz="2400" dirty="0" smtClean="0"/>
              <a:t>覚せい剤乱用者の脳</a:t>
            </a:r>
            <a:endParaRPr kumimoji="1" lang="ja-JP" altLang="en-US" sz="2400" dirty="0"/>
          </a:p>
        </p:txBody>
      </p:sp>
    </p:spTree>
    <p:extLst>
      <p:ext uri="{BB962C8B-B14F-4D97-AF65-F5344CB8AC3E}">
        <p14:creationId xmlns:p14="http://schemas.microsoft.com/office/powerpoint/2010/main" val="418806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TotalTime>
  <Words>532</Words>
  <Application>Microsoft Office PowerPoint</Application>
  <PresentationFormat>画面に合わせる (4:3)</PresentationFormat>
  <Paragraphs>92</Paragraphs>
  <Slides>21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Office ​​テーマ</vt:lpstr>
      <vt:lpstr>Photo Editor ｲﾒｰｼﾞ</vt:lpstr>
      <vt:lpstr>薬物乱用防止 クイズ</vt:lpstr>
      <vt:lpstr>Q　1</vt:lpstr>
      <vt:lpstr>Q　1　（答え）</vt:lpstr>
      <vt:lpstr>Q　２</vt:lpstr>
      <vt:lpstr>Q　２　（答え）</vt:lpstr>
      <vt:lpstr>Q　３</vt:lpstr>
      <vt:lpstr>Q　３　（答え）</vt:lpstr>
      <vt:lpstr>Q　４</vt:lpstr>
      <vt:lpstr>Q　４　（答え）</vt:lpstr>
      <vt:lpstr>Q　５</vt:lpstr>
      <vt:lpstr>Q　５　（答え）</vt:lpstr>
      <vt:lpstr>Q　６</vt:lpstr>
      <vt:lpstr>Q　６　（答え）</vt:lpstr>
      <vt:lpstr>Q　７</vt:lpstr>
      <vt:lpstr>Q　７　（答え）</vt:lpstr>
      <vt:lpstr>Q　８</vt:lpstr>
      <vt:lpstr>Q　８　（答え）</vt:lpstr>
      <vt:lpstr>Q　９</vt:lpstr>
      <vt:lpstr>Q　９　（答え）</vt:lpstr>
      <vt:lpstr>Q　１０</vt:lpstr>
      <vt:lpstr>Q　１０　（答え）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薬物乱用防止クイズ</dc:title>
  <dc:creator>宮城県</dc:creator>
  <cp:lastModifiedBy>宮城県</cp:lastModifiedBy>
  <cp:revision>38</cp:revision>
  <cp:lastPrinted>2015-06-18T02:49:12Z</cp:lastPrinted>
  <dcterms:created xsi:type="dcterms:W3CDTF">2015-06-08T02:48:53Z</dcterms:created>
  <dcterms:modified xsi:type="dcterms:W3CDTF">2015-11-09T03:50:13Z</dcterms:modified>
</cp:coreProperties>
</file>