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5" r:id="rId3"/>
  </p:sldMasterIdLst>
  <p:notesMasterIdLst>
    <p:notesMasterId r:id="rId49"/>
  </p:notesMasterIdLst>
  <p:handoutMasterIdLst>
    <p:handoutMasterId r:id="rId50"/>
  </p:handoutMasterIdLst>
  <p:sldIdLst>
    <p:sldId id="305" r:id="rId4"/>
    <p:sldId id="256" r:id="rId5"/>
    <p:sldId id="413" r:id="rId6"/>
    <p:sldId id="389" r:id="rId7"/>
    <p:sldId id="379" r:id="rId8"/>
    <p:sldId id="400" r:id="rId9"/>
    <p:sldId id="380" r:id="rId10"/>
    <p:sldId id="414" r:id="rId11"/>
    <p:sldId id="454" r:id="rId12"/>
    <p:sldId id="455" r:id="rId13"/>
    <p:sldId id="382" r:id="rId14"/>
    <p:sldId id="442" r:id="rId15"/>
    <p:sldId id="446" r:id="rId16"/>
    <p:sldId id="456" r:id="rId17"/>
    <p:sldId id="453" r:id="rId18"/>
    <p:sldId id="452" r:id="rId19"/>
    <p:sldId id="450" r:id="rId20"/>
    <p:sldId id="457" r:id="rId21"/>
    <p:sldId id="432" r:id="rId22"/>
    <p:sldId id="425" r:id="rId23"/>
    <p:sldId id="420" r:id="rId24"/>
    <p:sldId id="429" r:id="rId25"/>
    <p:sldId id="428" r:id="rId26"/>
    <p:sldId id="426" r:id="rId27"/>
    <p:sldId id="430" r:id="rId28"/>
    <p:sldId id="447" r:id="rId29"/>
    <p:sldId id="427" r:id="rId30"/>
    <p:sldId id="415" r:id="rId31"/>
    <p:sldId id="394" r:id="rId32"/>
    <p:sldId id="396" r:id="rId33"/>
    <p:sldId id="436" r:id="rId34"/>
    <p:sldId id="437" r:id="rId35"/>
    <p:sldId id="397" r:id="rId36"/>
    <p:sldId id="440" r:id="rId37"/>
    <p:sldId id="438" r:id="rId38"/>
    <p:sldId id="398" r:id="rId39"/>
    <p:sldId id="399" r:id="rId40"/>
    <p:sldId id="465" r:id="rId41"/>
    <p:sldId id="462" r:id="rId42"/>
    <p:sldId id="463" r:id="rId43"/>
    <p:sldId id="458" r:id="rId44"/>
    <p:sldId id="459" r:id="rId45"/>
    <p:sldId id="460" r:id="rId46"/>
    <p:sldId id="461" r:id="rId47"/>
    <p:sldId id="367" r:id="rId4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4982" autoAdjust="0"/>
  </p:normalViewPr>
  <p:slideViewPr>
    <p:cSldViewPr>
      <p:cViewPr>
        <p:scale>
          <a:sx n="50" d="100"/>
          <a:sy n="50" d="100"/>
        </p:scale>
        <p:origin x="-1968" y="-360"/>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2010691hi\Desktop\&#21361;&#38522;&#12489;&#12521;&#12483;&#12464;&#38306;&#20418;\&#24215;&#33303;&#25968;&#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01590726883516"/>
          <c:y val="0.15186816339019352"/>
          <c:w val="0.83965689408904198"/>
          <c:h val="0.62825494852711106"/>
        </c:manualLayout>
      </c:layout>
      <c:lineChart>
        <c:grouping val="standard"/>
        <c:varyColors val="0"/>
        <c:ser>
          <c:idx val="0"/>
          <c:order val="0"/>
          <c:tx>
            <c:strRef>
              <c:f>Sheet1!$B$1</c:f>
              <c:strCache>
                <c:ptCount val="1"/>
                <c:pt idx="0">
                  <c:v>覚醒剤</c:v>
                </c:pt>
              </c:strCache>
            </c:strRef>
          </c:tx>
          <c:cat>
            <c:strRef>
              <c:f>Sheet1!$A$2:$A$7</c:f>
              <c:strCache>
                <c:ptCount val="6"/>
                <c:pt idx="0">
                  <c:v>H21</c:v>
                </c:pt>
                <c:pt idx="1">
                  <c:v>H22</c:v>
                </c:pt>
                <c:pt idx="2">
                  <c:v>H23</c:v>
                </c:pt>
                <c:pt idx="3">
                  <c:v>H24</c:v>
                </c:pt>
                <c:pt idx="4">
                  <c:v>H25</c:v>
                </c:pt>
                <c:pt idx="5">
                  <c:v>H26</c:v>
                </c:pt>
              </c:strCache>
            </c:strRef>
          </c:cat>
          <c:val>
            <c:numRef>
              <c:f>Sheet1!$B$2:$B$7</c:f>
              <c:numCache>
                <c:formatCode>General</c:formatCode>
                <c:ptCount val="6"/>
                <c:pt idx="0">
                  <c:v>5</c:v>
                </c:pt>
                <c:pt idx="1">
                  <c:v>2</c:v>
                </c:pt>
                <c:pt idx="2">
                  <c:v>2</c:v>
                </c:pt>
                <c:pt idx="3">
                  <c:v>1</c:v>
                </c:pt>
                <c:pt idx="4">
                  <c:v>0</c:v>
                </c:pt>
                <c:pt idx="5">
                  <c:v>1</c:v>
                </c:pt>
              </c:numCache>
            </c:numRef>
          </c:val>
          <c:smooth val="0"/>
        </c:ser>
        <c:ser>
          <c:idx val="1"/>
          <c:order val="1"/>
          <c:tx>
            <c:strRef>
              <c:f>Sheet1!$C$1</c:f>
              <c:strCache>
                <c:ptCount val="1"/>
                <c:pt idx="0">
                  <c:v>大麻</c:v>
                </c:pt>
              </c:strCache>
            </c:strRef>
          </c:tx>
          <c:cat>
            <c:strRef>
              <c:f>Sheet1!$A$2:$A$7</c:f>
              <c:strCache>
                <c:ptCount val="6"/>
                <c:pt idx="0">
                  <c:v>H21</c:v>
                </c:pt>
                <c:pt idx="1">
                  <c:v>H22</c:v>
                </c:pt>
                <c:pt idx="2">
                  <c:v>H23</c:v>
                </c:pt>
                <c:pt idx="3">
                  <c:v>H24</c:v>
                </c:pt>
                <c:pt idx="4">
                  <c:v>H25</c:v>
                </c:pt>
                <c:pt idx="5">
                  <c:v>H26</c:v>
                </c:pt>
              </c:strCache>
            </c:strRef>
          </c:cat>
          <c:val>
            <c:numRef>
              <c:f>Sheet1!$C$2:$C$7</c:f>
              <c:numCache>
                <c:formatCode>General</c:formatCode>
                <c:ptCount val="6"/>
                <c:pt idx="0">
                  <c:v>2</c:v>
                </c:pt>
                <c:pt idx="1">
                  <c:v>1</c:v>
                </c:pt>
                <c:pt idx="2">
                  <c:v>0</c:v>
                </c:pt>
                <c:pt idx="3">
                  <c:v>0</c:v>
                </c:pt>
                <c:pt idx="4">
                  <c:v>0</c:v>
                </c:pt>
                <c:pt idx="5">
                  <c:v>0</c:v>
                </c:pt>
              </c:numCache>
            </c:numRef>
          </c:val>
          <c:smooth val="0"/>
        </c:ser>
        <c:dLbls>
          <c:showLegendKey val="0"/>
          <c:showVal val="0"/>
          <c:showCatName val="0"/>
          <c:showSerName val="0"/>
          <c:showPercent val="0"/>
          <c:showBubbleSize val="0"/>
        </c:dLbls>
        <c:marker val="1"/>
        <c:smooth val="0"/>
        <c:axId val="200196096"/>
        <c:axId val="200198016"/>
      </c:lineChart>
      <c:catAx>
        <c:axId val="200196096"/>
        <c:scaling>
          <c:orientation val="minMax"/>
        </c:scaling>
        <c:delete val="0"/>
        <c:axPos val="b"/>
        <c:title>
          <c:tx>
            <c:rich>
              <a:bodyPr/>
              <a:lstStyle/>
              <a:p>
                <a:pPr>
                  <a:defRPr/>
                </a:pPr>
                <a:r>
                  <a:rPr lang="ja-JP" altLang="en-US" dirty="0" smtClean="0"/>
                  <a:t>年</a:t>
                </a:r>
                <a:endParaRPr lang="ja-JP" altLang="en-US" dirty="0"/>
              </a:p>
            </c:rich>
          </c:tx>
          <c:layout/>
          <c:overlay val="0"/>
        </c:title>
        <c:majorTickMark val="out"/>
        <c:minorTickMark val="none"/>
        <c:tickLblPos val="nextTo"/>
        <c:spPr>
          <a:ln w="25400">
            <a:solidFill>
              <a:schemeClr val="bg1"/>
            </a:solidFill>
          </a:ln>
        </c:spPr>
        <c:crossAx val="200198016"/>
        <c:crosses val="autoZero"/>
        <c:auto val="1"/>
        <c:lblAlgn val="ctr"/>
        <c:lblOffset val="100"/>
        <c:noMultiLvlLbl val="0"/>
      </c:catAx>
      <c:valAx>
        <c:axId val="200198016"/>
        <c:scaling>
          <c:orientation val="minMax"/>
        </c:scaling>
        <c:delete val="0"/>
        <c:axPos val="l"/>
        <c:majorGridlines/>
        <c:title>
          <c:tx>
            <c:rich>
              <a:bodyPr rot="0" vert="wordArtVertRtl"/>
              <a:lstStyle/>
              <a:p>
                <a:pPr>
                  <a:defRPr/>
                </a:pPr>
                <a:r>
                  <a:rPr lang="ja-JP" altLang="en-US" dirty="0" smtClean="0"/>
                  <a:t>人</a:t>
                </a:r>
                <a:endParaRPr lang="ja-JP" altLang="en-US" dirty="0"/>
              </a:p>
            </c:rich>
          </c:tx>
          <c:layout/>
          <c:overlay val="0"/>
        </c:title>
        <c:numFmt formatCode="General" sourceLinked="1"/>
        <c:majorTickMark val="out"/>
        <c:minorTickMark val="none"/>
        <c:tickLblPos val="nextTo"/>
        <c:spPr>
          <a:ln w="25400">
            <a:solidFill>
              <a:schemeClr val="bg1"/>
            </a:solidFill>
          </a:ln>
        </c:spPr>
        <c:crossAx val="200196096"/>
        <c:crosses val="autoZero"/>
        <c:crossBetween val="between"/>
      </c:valAx>
    </c:plotArea>
    <c:legend>
      <c:legendPos val="b"/>
      <c:layout>
        <c:manualLayout>
          <c:xMode val="edge"/>
          <c:yMode val="edge"/>
          <c:x val="0.5516838032011846"/>
          <c:y val="0.22995996476581962"/>
          <c:w val="0.34138965558622347"/>
          <c:h val="6.7370129104560528E-2"/>
        </c:manualLayout>
      </c:layout>
      <c:overlay val="0"/>
    </c:legend>
    <c:plotVisOnly val="1"/>
    <c:dispBlanksAs val="gap"/>
    <c:showDLblsOverMax val="0"/>
  </c:chart>
  <c:spPr>
    <a:solidFill>
      <a:schemeClr val="tx1"/>
    </a:solidFill>
  </c:spPr>
  <c:txPr>
    <a:bodyPr/>
    <a:lstStyle/>
    <a:p>
      <a:pPr>
        <a:defRPr sz="2000" b="1">
          <a:solidFill>
            <a:schemeClr val="bg1"/>
          </a:solidFill>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solidFill>
                  <a:schemeClr val="bg1"/>
                </a:solidFill>
              </a:defRPr>
            </a:pPr>
            <a:r>
              <a:rPr lang="ja-JP" altLang="en-US" dirty="0" smtClean="0">
                <a:solidFill>
                  <a:schemeClr val="bg1"/>
                </a:solidFill>
              </a:rPr>
              <a:t>県内の販売店舗数の推移（薬務課把握分）</a:t>
            </a:r>
            <a:endParaRPr lang="ja-JP" altLang="en-US" dirty="0">
              <a:solidFill>
                <a:schemeClr val="bg1"/>
              </a:solidFill>
            </a:endParaRPr>
          </a:p>
        </c:rich>
      </c:tx>
      <c:layout>
        <c:manualLayout>
          <c:xMode val="edge"/>
          <c:yMode val="edge"/>
          <c:x val="0.22521761155342382"/>
          <c:y val="7.2876382550038796E-2"/>
        </c:manualLayout>
      </c:layout>
      <c:overlay val="1"/>
      <c:spPr>
        <a:solidFill>
          <a:schemeClr val="tx1"/>
        </a:solidFill>
      </c:spPr>
    </c:title>
    <c:autoTitleDeleted val="0"/>
    <c:plotArea>
      <c:layout/>
      <c:barChart>
        <c:barDir val="col"/>
        <c:grouping val="clustered"/>
        <c:varyColors val="0"/>
        <c:ser>
          <c:idx val="0"/>
          <c:order val="0"/>
          <c:invertIfNegative val="0"/>
          <c:cat>
            <c:strRef>
              <c:f>Sheet1!$A$1:$G$1</c:f>
              <c:strCache>
                <c:ptCount val="7"/>
                <c:pt idx="0">
                  <c:v>H24年4月</c:v>
                </c:pt>
                <c:pt idx="1">
                  <c:v>H24年7月</c:v>
                </c:pt>
                <c:pt idx="2">
                  <c:v>H24年12月</c:v>
                </c:pt>
                <c:pt idx="3">
                  <c:v>H25年12月</c:v>
                </c:pt>
                <c:pt idx="4">
                  <c:v>H26年6月</c:v>
                </c:pt>
                <c:pt idx="5">
                  <c:v>H26年10月</c:v>
                </c:pt>
                <c:pt idx="6">
                  <c:v>H26年11月</c:v>
                </c:pt>
              </c:strCache>
            </c:strRef>
          </c:cat>
          <c:val>
            <c:numRef>
              <c:f>Sheet1!$A$2:$G$2</c:f>
              <c:numCache>
                <c:formatCode>General</c:formatCode>
                <c:ptCount val="7"/>
                <c:pt idx="0">
                  <c:v>10</c:v>
                </c:pt>
                <c:pt idx="1">
                  <c:v>6</c:v>
                </c:pt>
                <c:pt idx="2">
                  <c:v>5</c:v>
                </c:pt>
                <c:pt idx="3">
                  <c:v>6</c:v>
                </c:pt>
                <c:pt idx="4">
                  <c:v>5</c:v>
                </c:pt>
                <c:pt idx="5">
                  <c:v>5</c:v>
                </c:pt>
                <c:pt idx="6">
                  <c:v>0</c:v>
                </c:pt>
              </c:numCache>
            </c:numRef>
          </c:val>
        </c:ser>
        <c:dLbls>
          <c:showLegendKey val="0"/>
          <c:showVal val="0"/>
          <c:showCatName val="0"/>
          <c:showSerName val="0"/>
          <c:showPercent val="0"/>
          <c:showBubbleSize val="0"/>
        </c:dLbls>
        <c:gapWidth val="150"/>
        <c:axId val="222718592"/>
        <c:axId val="222728576"/>
      </c:barChart>
      <c:catAx>
        <c:axId val="222718592"/>
        <c:scaling>
          <c:orientation val="minMax"/>
        </c:scaling>
        <c:delete val="0"/>
        <c:axPos val="b"/>
        <c:majorTickMark val="out"/>
        <c:minorTickMark val="none"/>
        <c:tickLblPos val="nextTo"/>
        <c:spPr>
          <a:ln>
            <a:solidFill>
              <a:schemeClr val="bg1"/>
            </a:solidFill>
          </a:ln>
        </c:spPr>
        <c:txPr>
          <a:bodyPr/>
          <a:lstStyle/>
          <a:p>
            <a:pPr>
              <a:defRPr>
                <a:solidFill>
                  <a:schemeClr val="bg1"/>
                </a:solidFill>
              </a:defRPr>
            </a:pPr>
            <a:endParaRPr lang="ja-JP"/>
          </a:p>
        </c:txPr>
        <c:crossAx val="222728576"/>
        <c:crosses val="autoZero"/>
        <c:auto val="1"/>
        <c:lblAlgn val="ctr"/>
        <c:lblOffset val="100"/>
        <c:noMultiLvlLbl val="0"/>
      </c:catAx>
      <c:valAx>
        <c:axId val="222728576"/>
        <c:scaling>
          <c:orientation val="minMax"/>
        </c:scaling>
        <c:delete val="0"/>
        <c:axPos val="l"/>
        <c:majorGridlines>
          <c:spPr>
            <a:ln>
              <a:solidFill>
                <a:schemeClr val="bg1"/>
              </a:solidFill>
            </a:ln>
          </c:spPr>
        </c:majorGridlines>
        <c:numFmt formatCode="General" sourceLinked="1"/>
        <c:majorTickMark val="out"/>
        <c:minorTickMark val="none"/>
        <c:tickLblPos val="nextTo"/>
        <c:spPr>
          <a:ln>
            <a:solidFill>
              <a:schemeClr val="bg1"/>
            </a:solidFill>
          </a:ln>
        </c:spPr>
        <c:txPr>
          <a:bodyPr/>
          <a:lstStyle/>
          <a:p>
            <a:pPr>
              <a:defRPr>
                <a:solidFill>
                  <a:schemeClr val="bg1"/>
                </a:solidFill>
              </a:defRPr>
            </a:pPr>
            <a:endParaRPr lang="ja-JP"/>
          </a:p>
        </c:txPr>
        <c:crossAx val="222718592"/>
        <c:crosses val="autoZero"/>
        <c:crossBetween val="between"/>
      </c:valAx>
    </c:plotArea>
    <c:plotVisOnly val="1"/>
    <c:dispBlanksAs val="gap"/>
    <c:showDLblsOverMax val="0"/>
  </c:chart>
  <c:spPr>
    <a:solidFill>
      <a:schemeClr val="tx1"/>
    </a:solidFill>
  </c:spPr>
  <c:txPr>
    <a:bodyPr/>
    <a:lstStyle/>
    <a:p>
      <a:pPr>
        <a:defRPr sz="1800"/>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0.74792</cdr:x>
      <cdr:y>0.13194</cdr:y>
    </cdr:from>
    <cdr:to>
      <cdr:x>0.91875</cdr:x>
      <cdr:y>0.35764</cdr:y>
    </cdr:to>
    <cdr:sp macro="" textlink="">
      <cdr:nvSpPr>
        <cdr:cNvPr id="2" name="テキスト ボックス 1"/>
        <cdr:cNvSpPr txBox="1"/>
      </cdr:nvSpPr>
      <cdr:spPr>
        <a:xfrm xmlns:a="http://schemas.openxmlformats.org/drawingml/2006/main">
          <a:off x="3419475" y="361950"/>
          <a:ext cx="781050"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0.89464</cdr:x>
      <cdr:y>0.44096</cdr:y>
    </cdr:from>
    <cdr:to>
      <cdr:x>0.9418</cdr:x>
      <cdr:y>0.56249</cdr:y>
    </cdr:to>
    <cdr:sp macro="" textlink="">
      <cdr:nvSpPr>
        <cdr:cNvPr id="3" name="テキスト ボックス 2"/>
        <cdr:cNvSpPr txBox="1"/>
      </cdr:nvSpPr>
      <cdr:spPr>
        <a:xfrm xmlns:a="http://schemas.openxmlformats.org/drawingml/2006/main">
          <a:off x="6831161" y="1306368"/>
          <a:ext cx="360040" cy="360040"/>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０</a:t>
          </a:r>
          <a:endParaRPr lang="ja-JP" alt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263B3BEC-1821-4CA5-83BF-B1B907A8D0AA}" type="datetimeFigureOut">
              <a:rPr kumimoji="1" lang="ja-JP" altLang="en-US" smtClean="0"/>
              <a:pPr/>
              <a:t>2016/11/1</a:t>
            </a:fld>
            <a:endParaRPr kumimoji="1" lang="ja-JP" altLang="en-US"/>
          </a:p>
        </p:txBody>
      </p:sp>
      <p:sp>
        <p:nvSpPr>
          <p:cNvPr id="4" name="フッター プレースホルダ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A87552A3-F6C7-49BF-81CB-45D3C12FB13E}" type="slidenum">
              <a:rPr kumimoji="1" lang="ja-JP" altLang="en-US" smtClean="0"/>
              <a:pPr/>
              <a:t>‹#›</a:t>
            </a:fld>
            <a:endParaRPr kumimoji="1" lang="ja-JP" altLang="en-US"/>
          </a:p>
        </p:txBody>
      </p:sp>
    </p:spTree>
    <p:extLst>
      <p:ext uri="{BB962C8B-B14F-4D97-AF65-F5344CB8AC3E}">
        <p14:creationId xmlns:p14="http://schemas.microsoft.com/office/powerpoint/2010/main" val="634307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18D3813-2CDB-4DFE-8C92-13BBAFF618C9}" type="datetimeFigureOut">
              <a:rPr kumimoji="1" lang="ja-JP" altLang="en-US" smtClean="0"/>
              <a:t>2016/11/1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1DB200E-0856-4483-8A57-FBD40AA8077C}" type="slidenum">
              <a:rPr kumimoji="1" lang="ja-JP" altLang="en-US" smtClean="0"/>
              <a:t>‹#›</a:t>
            </a:fld>
            <a:endParaRPr kumimoji="1" lang="ja-JP" altLang="en-US"/>
          </a:p>
        </p:txBody>
      </p:sp>
    </p:spTree>
    <p:extLst>
      <p:ext uri="{BB962C8B-B14F-4D97-AF65-F5344CB8AC3E}">
        <p14:creationId xmlns:p14="http://schemas.microsoft.com/office/powerpoint/2010/main" val="975090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a:t>
            </a:fld>
            <a:endParaRPr kumimoji="1" lang="ja-JP" altLang="en-US"/>
          </a:p>
        </p:txBody>
      </p:sp>
    </p:spTree>
    <p:extLst>
      <p:ext uri="{BB962C8B-B14F-4D97-AF65-F5344CB8AC3E}">
        <p14:creationId xmlns:p14="http://schemas.microsoft.com/office/powerpoint/2010/main" val="252899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61892CD-1DA5-473B-8857-B8EC08B8B0AE}" type="slidenum">
              <a:rPr lang="en-US" altLang="ja-JP" smtClean="0">
                <a:latin typeface="Times New Roman" pitchFamily="18" charset="0"/>
                <a:ea typeface="ＭＳ Ｐゴシック" pitchFamily="50" charset="-128"/>
              </a:rPr>
              <a:pPr/>
              <a:t>19</a:t>
            </a:fld>
            <a:endParaRPr lang="en-US" altLang="ja-JP" smtClean="0">
              <a:latin typeface="Times New Roman" pitchFamily="18" charset="0"/>
              <a:ea typeface="ＭＳ Ｐゴシック" pitchFamily="50"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829254" y="4715153"/>
            <a:ext cx="4995976" cy="4466987"/>
          </a:xfrm>
          <a:noFill/>
          <a:ln/>
        </p:spPr>
        <p:txBody>
          <a:bodyPr wrap="square" anchor="t"/>
          <a:lstStyle/>
          <a:p>
            <a:pPr eaLnBrk="1" hangingPunct="1"/>
            <a:endParaRPr lang="ja-JP" altLang="en-US" dirty="0" smtClean="0">
              <a:solidFill>
                <a:srgbClr val="FF00FF"/>
              </a:solidFill>
              <a:latin typeface="ＭＳ ゴシック" pitchFamily="49" charset="-128"/>
              <a:ea typeface="ＭＳ ゴシック" pitchFamily="4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61892CD-1DA5-473B-8857-B8EC08B8B0AE}" type="slidenum">
              <a:rPr lang="en-US" altLang="ja-JP" smtClean="0">
                <a:latin typeface="Times New Roman" pitchFamily="18" charset="0"/>
                <a:ea typeface="ＭＳ Ｐゴシック" pitchFamily="50" charset="-128"/>
              </a:rPr>
              <a:pPr/>
              <a:t>20</a:t>
            </a:fld>
            <a:endParaRPr lang="en-US" altLang="ja-JP" smtClean="0">
              <a:latin typeface="Times New Roman" pitchFamily="18" charset="0"/>
              <a:ea typeface="ＭＳ Ｐゴシック" pitchFamily="50"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829254" y="4715153"/>
            <a:ext cx="4995976" cy="4466987"/>
          </a:xfrm>
          <a:noFill/>
          <a:ln/>
        </p:spPr>
        <p:txBody>
          <a:bodyPr wrap="square" anchor="t"/>
          <a:lstStyle/>
          <a:p>
            <a:pPr eaLnBrk="1" hangingPunct="1"/>
            <a:endParaRPr lang="ja-JP" altLang="en-US" dirty="0" smtClean="0">
              <a:solidFill>
                <a:srgbClr val="FF00FF"/>
              </a:solidFill>
              <a:latin typeface="ＭＳ ゴシック" pitchFamily="49" charset="-128"/>
              <a:ea typeface="ＭＳ ゴシック" pitchFamily="4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67709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24</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60912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28</a:t>
            </a:fld>
            <a:endParaRPr kumimoji="1" lang="ja-JP" altLang="en-US"/>
          </a:p>
        </p:txBody>
      </p:sp>
    </p:spTree>
    <p:extLst>
      <p:ext uri="{BB962C8B-B14F-4D97-AF65-F5344CB8AC3E}">
        <p14:creationId xmlns:p14="http://schemas.microsoft.com/office/powerpoint/2010/main" val="284308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45</a:t>
            </a:fld>
            <a:endParaRPr kumimoji="1" lang="ja-JP" altLang="en-US"/>
          </a:p>
        </p:txBody>
      </p:sp>
    </p:spTree>
    <p:extLst>
      <p:ext uri="{BB962C8B-B14F-4D97-AF65-F5344CB8AC3E}">
        <p14:creationId xmlns:p14="http://schemas.microsoft.com/office/powerpoint/2010/main" val="367048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a:t>
            </a:fld>
            <a:endParaRPr kumimoji="1" lang="ja-JP" altLang="en-US"/>
          </a:p>
        </p:txBody>
      </p:sp>
    </p:spTree>
    <p:extLst>
      <p:ext uri="{BB962C8B-B14F-4D97-AF65-F5344CB8AC3E}">
        <p14:creationId xmlns:p14="http://schemas.microsoft.com/office/powerpoint/2010/main" val="284308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a:t>
            </a:fld>
            <a:endParaRPr kumimoji="1" lang="ja-JP" altLang="en-US"/>
          </a:p>
        </p:txBody>
      </p:sp>
    </p:spTree>
    <p:extLst>
      <p:ext uri="{BB962C8B-B14F-4D97-AF65-F5344CB8AC3E}">
        <p14:creationId xmlns:p14="http://schemas.microsoft.com/office/powerpoint/2010/main" val="284308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8</a:t>
            </a:fld>
            <a:endParaRPr kumimoji="1" lang="ja-JP" altLang="en-US"/>
          </a:p>
        </p:txBody>
      </p:sp>
    </p:spTree>
    <p:extLst>
      <p:ext uri="{BB962C8B-B14F-4D97-AF65-F5344CB8AC3E}">
        <p14:creationId xmlns:p14="http://schemas.microsoft.com/office/powerpoint/2010/main" val="284308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9</a:t>
            </a:fld>
            <a:endParaRPr kumimoji="1" lang="ja-JP" altLang="en-US"/>
          </a:p>
        </p:txBody>
      </p:sp>
    </p:spTree>
    <p:extLst>
      <p:ext uri="{BB962C8B-B14F-4D97-AF65-F5344CB8AC3E}">
        <p14:creationId xmlns:p14="http://schemas.microsoft.com/office/powerpoint/2010/main" val="21367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1814" y="9429305"/>
            <a:ext cx="2945862" cy="4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3" tIns="47765" rIns="95533" bIns="47765" anchor="b"/>
          <a:lstStyle>
            <a:lvl1pPr defTabSz="989013">
              <a:spcBef>
                <a:spcPct val="30000"/>
              </a:spcBef>
              <a:defRPr kumimoji="1" sz="4000">
                <a:solidFill>
                  <a:schemeClr val="tx1"/>
                </a:solidFill>
                <a:latin typeface="ＭＳ ゴシック" pitchFamily="49" charset="-128"/>
                <a:ea typeface="ＭＳ ゴシック" pitchFamily="49" charset="-128"/>
              </a:defRPr>
            </a:lvl1pPr>
            <a:lvl2pPr marL="742950" indent="-285750" defTabSz="989013">
              <a:spcBef>
                <a:spcPct val="30000"/>
              </a:spcBef>
              <a:defRPr kumimoji="1" sz="4000">
                <a:solidFill>
                  <a:schemeClr val="tx1"/>
                </a:solidFill>
                <a:latin typeface="ＭＳ ゴシック" pitchFamily="49" charset="-128"/>
                <a:ea typeface="ＭＳ ゴシック" pitchFamily="49" charset="-128"/>
              </a:defRPr>
            </a:lvl2pPr>
            <a:lvl3pPr marL="1143000" indent="-228600" defTabSz="989013">
              <a:spcBef>
                <a:spcPct val="30000"/>
              </a:spcBef>
              <a:defRPr kumimoji="1" sz="4000">
                <a:solidFill>
                  <a:schemeClr val="tx1"/>
                </a:solidFill>
                <a:latin typeface="ＭＳ ゴシック" pitchFamily="49" charset="-128"/>
                <a:ea typeface="ＭＳ ゴシック" pitchFamily="49" charset="-128"/>
              </a:defRPr>
            </a:lvl3pPr>
            <a:lvl4pPr marL="1600200" indent="-228600" defTabSz="989013">
              <a:spcBef>
                <a:spcPct val="30000"/>
              </a:spcBef>
              <a:defRPr kumimoji="1" sz="4000">
                <a:solidFill>
                  <a:schemeClr val="tx1"/>
                </a:solidFill>
                <a:latin typeface="ＭＳ ゴシック" pitchFamily="49" charset="-128"/>
                <a:ea typeface="ＭＳ ゴシック" pitchFamily="49" charset="-128"/>
              </a:defRPr>
            </a:lvl4pPr>
            <a:lvl5pPr marL="2057400" indent="-228600" defTabSz="989013">
              <a:spcBef>
                <a:spcPct val="30000"/>
              </a:spcBef>
              <a:defRPr kumimoji="1" sz="4000">
                <a:solidFill>
                  <a:schemeClr val="tx1"/>
                </a:solidFill>
                <a:latin typeface="ＭＳ ゴシック" pitchFamily="49" charset="-128"/>
                <a:ea typeface="ＭＳ ゴシック" pitchFamily="49" charset="-128"/>
              </a:defRPr>
            </a:lvl5pPr>
            <a:lvl6pPr marL="25146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r" eaLnBrk="1" hangingPunct="1"/>
            <a:fld id="{CCA42808-A300-48E9-AA33-EFEADAC4917B}" type="slidenum">
              <a:rPr lang="en-US" altLang="ja-JP" sz="1400" b="1"/>
              <a:pPr algn="r" eaLnBrk="1" hangingPunct="1"/>
              <a:t>12</a:t>
            </a:fld>
            <a:endParaRPr lang="en-US" altLang="ja-JP" sz="1400" b="1"/>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1814" y="9429305"/>
            <a:ext cx="2945862" cy="4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3" tIns="47765" rIns="95533" bIns="47765" anchor="b"/>
          <a:lstStyle>
            <a:lvl1pPr defTabSz="989013">
              <a:spcBef>
                <a:spcPct val="30000"/>
              </a:spcBef>
              <a:defRPr kumimoji="1" sz="4000">
                <a:solidFill>
                  <a:schemeClr val="tx1"/>
                </a:solidFill>
                <a:latin typeface="ＭＳ ゴシック" pitchFamily="49" charset="-128"/>
                <a:ea typeface="ＭＳ ゴシック" pitchFamily="49" charset="-128"/>
              </a:defRPr>
            </a:lvl1pPr>
            <a:lvl2pPr marL="742950" indent="-285750" defTabSz="989013">
              <a:spcBef>
                <a:spcPct val="30000"/>
              </a:spcBef>
              <a:defRPr kumimoji="1" sz="4000">
                <a:solidFill>
                  <a:schemeClr val="tx1"/>
                </a:solidFill>
                <a:latin typeface="ＭＳ ゴシック" pitchFamily="49" charset="-128"/>
                <a:ea typeface="ＭＳ ゴシック" pitchFamily="49" charset="-128"/>
              </a:defRPr>
            </a:lvl2pPr>
            <a:lvl3pPr marL="1143000" indent="-228600" defTabSz="989013">
              <a:spcBef>
                <a:spcPct val="30000"/>
              </a:spcBef>
              <a:defRPr kumimoji="1" sz="4000">
                <a:solidFill>
                  <a:schemeClr val="tx1"/>
                </a:solidFill>
                <a:latin typeface="ＭＳ ゴシック" pitchFamily="49" charset="-128"/>
                <a:ea typeface="ＭＳ ゴシック" pitchFamily="49" charset="-128"/>
              </a:defRPr>
            </a:lvl3pPr>
            <a:lvl4pPr marL="1600200" indent="-228600" defTabSz="989013">
              <a:spcBef>
                <a:spcPct val="30000"/>
              </a:spcBef>
              <a:defRPr kumimoji="1" sz="4000">
                <a:solidFill>
                  <a:schemeClr val="tx1"/>
                </a:solidFill>
                <a:latin typeface="ＭＳ ゴシック" pitchFamily="49" charset="-128"/>
                <a:ea typeface="ＭＳ ゴシック" pitchFamily="49" charset="-128"/>
              </a:defRPr>
            </a:lvl4pPr>
            <a:lvl5pPr marL="2057400" indent="-228600" defTabSz="989013">
              <a:spcBef>
                <a:spcPct val="30000"/>
              </a:spcBef>
              <a:defRPr kumimoji="1" sz="4000">
                <a:solidFill>
                  <a:schemeClr val="tx1"/>
                </a:solidFill>
                <a:latin typeface="ＭＳ ゴシック" pitchFamily="49" charset="-128"/>
                <a:ea typeface="ＭＳ ゴシック" pitchFamily="49" charset="-128"/>
              </a:defRPr>
            </a:lvl5pPr>
            <a:lvl6pPr marL="25146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r" eaLnBrk="1" hangingPunct="1"/>
            <a:fld id="{ACA78575-94DC-4911-9ED8-3DE793A1EE08}" type="slidenum">
              <a:rPr lang="en-US" altLang="ja-JP" sz="1400" b="1"/>
              <a:pPr algn="r" eaLnBrk="1" hangingPunct="1"/>
              <a:t>13</a:t>
            </a:fld>
            <a:endParaRPr lang="en-US" altLang="ja-JP" sz="1400" b="1"/>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1300" dirty="0"/>
              <a:t> </a:t>
            </a:r>
            <a:endParaRPr lang="ja-JP" altLang="ja-JP"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300" dirty="0"/>
          </a:p>
        </p:txBody>
      </p:sp>
      <p:sp>
        <p:nvSpPr>
          <p:cNvPr id="378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604">
              <a:spcBef>
                <a:spcPct val="30000"/>
              </a:spcBef>
              <a:defRPr kumimoji="1" sz="3900">
                <a:solidFill>
                  <a:schemeClr val="tx1"/>
                </a:solidFill>
                <a:latin typeface="ＭＳ ゴシック" pitchFamily="49" charset="-128"/>
                <a:ea typeface="ＭＳ ゴシック" pitchFamily="49" charset="-128"/>
              </a:defRPr>
            </a:lvl1pPr>
            <a:lvl2pPr marL="716798" indent="-275692" defTabSz="949604">
              <a:spcBef>
                <a:spcPct val="30000"/>
              </a:spcBef>
              <a:defRPr kumimoji="1" sz="3900">
                <a:solidFill>
                  <a:schemeClr val="tx1"/>
                </a:solidFill>
                <a:latin typeface="ＭＳ ゴシック" pitchFamily="49" charset="-128"/>
                <a:ea typeface="ＭＳ ゴシック" pitchFamily="49" charset="-128"/>
              </a:defRPr>
            </a:lvl2pPr>
            <a:lvl3pPr marL="1102766" indent="-220553" defTabSz="949604">
              <a:spcBef>
                <a:spcPct val="30000"/>
              </a:spcBef>
              <a:defRPr kumimoji="1" sz="3900">
                <a:solidFill>
                  <a:schemeClr val="tx1"/>
                </a:solidFill>
                <a:latin typeface="ＭＳ ゴシック" pitchFamily="49" charset="-128"/>
                <a:ea typeface="ＭＳ ゴシック" pitchFamily="49" charset="-128"/>
              </a:defRPr>
            </a:lvl3pPr>
            <a:lvl4pPr marL="1543873" indent="-220553" defTabSz="949604">
              <a:spcBef>
                <a:spcPct val="30000"/>
              </a:spcBef>
              <a:defRPr kumimoji="1" sz="3900">
                <a:solidFill>
                  <a:schemeClr val="tx1"/>
                </a:solidFill>
                <a:latin typeface="ＭＳ ゴシック" pitchFamily="49" charset="-128"/>
                <a:ea typeface="ＭＳ ゴシック" pitchFamily="49" charset="-128"/>
              </a:defRPr>
            </a:lvl4pPr>
            <a:lvl5pPr marL="1984980" indent="-220553" defTabSz="949604">
              <a:spcBef>
                <a:spcPct val="30000"/>
              </a:spcBef>
              <a:defRPr kumimoji="1" sz="3900">
                <a:solidFill>
                  <a:schemeClr val="tx1"/>
                </a:solidFill>
                <a:latin typeface="ＭＳ ゴシック" pitchFamily="49" charset="-128"/>
                <a:ea typeface="ＭＳ ゴシック" pitchFamily="49" charset="-128"/>
              </a:defRPr>
            </a:lvl5pPr>
            <a:lvl6pPr marL="242608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6pPr>
            <a:lvl7pPr marL="2867193"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7pPr>
            <a:lvl8pPr marL="3308299"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8pPr>
            <a:lvl9pPr marL="374940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9pPr>
          </a:lstStyle>
          <a:p>
            <a:pPr>
              <a:spcBef>
                <a:spcPct val="0"/>
              </a:spcBef>
            </a:pPr>
            <a:fld id="{C5983D9D-6925-4586-B60C-DA12C23859AD}" type="slidenum">
              <a:rPr lang="en-US" altLang="ja-JP" sz="1300">
                <a:latin typeface="Times New Roman" pitchFamily="18" charset="0"/>
                <a:ea typeface="ＭＳ Ｐゴシック" pitchFamily="50" charset="-128"/>
              </a:rPr>
              <a:pPr>
                <a:spcBef>
                  <a:spcPct val="0"/>
                </a:spcBef>
              </a:pPr>
              <a:t>15</a:t>
            </a:fld>
            <a:endParaRPr lang="en-US" altLang="ja-JP" sz="1300">
              <a:latin typeface="Times New Roman" pitchFamily="18" charset="0"/>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300" dirty="0"/>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604">
              <a:spcBef>
                <a:spcPct val="30000"/>
              </a:spcBef>
              <a:defRPr kumimoji="1" sz="3900">
                <a:solidFill>
                  <a:schemeClr val="tx1"/>
                </a:solidFill>
                <a:latin typeface="ＭＳ ゴシック" pitchFamily="49" charset="-128"/>
                <a:ea typeface="ＭＳ ゴシック" pitchFamily="49" charset="-128"/>
              </a:defRPr>
            </a:lvl1pPr>
            <a:lvl2pPr marL="716798" indent="-275692" defTabSz="949604">
              <a:spcBef>
                <a:spcPct val="30000"/>
              </a:spcBef>
              <a:defRPr kumimoji="1" sz="3900">
                <a:solidFill>
                  <a:schemeClr val="tx1"/>
                </a:solidFill>
                <a:latin typeface="ＭＳ ゴシック" pitchFamily="49" charset="-128"/>
                <a:ea typeface="ＭＳ ゴシック" pitchFamily="49" charset="-128"/>
              </a:defRPr>
            </a:lvl2pPr>
            <a:lvl3pPr marL="1102766" indent="-220553" defTabSz="949604">
              <a:spcBef>
                <a:spcPct val="30000"/>
              </a:spcBef>
              <a:defRPr kumimoji="1" sz="3900">
                <a:solidFill>
                  <a:schemeClr val="tx1"/>
                </a:solidFill>
                <a:latin typeface="ＭＳ ゴシック" pitchFamily="49" charset="-128"/>
                <a:ea typeface="ＭＳ ゴシック" pitchFamily="49" charset="-128"/>
              </a:defRPr>
            </a:lvl3pPr>
            <a:lvl4pPr marL="1543873" indent="-220553" defTabSz="949604">
              <a:spcBef>
                <a:spcPct val="30000"/>
              </a:spcBef>
              <a:defRPr kumimoji="1" sz="3900">
                <a:solidFill>
                  <a:schemeClr val="tx1"/>
                </a:solidFill>
                <a:latin typeface="ＭＳ ゴシック" pitchFamily="49" charset="-128"/>
                <a:ea typeface="ＭＳ ゴシック" pitchFamily="49" charset="-128"/>
              </a:defRPr>
            </a:lvl4pPr>
            <a:lvl5pPr marL="1984980" indent="-220553" defTabSz="949604">
              <a:spcBef>
                <a:spcPct val="30000"/>
              </a:spcBef>
              <a:defRPr kumimoji="1" sz="3900">
                <a:solidFill>
                  <a:schemeClr val="tx1"/>
                </a:solidFill>
                <a:latin typeface="ＭＳ ゴシック" pitchFamily="49" charset="-128"/>
                <a:ea typeface="ＭＳ ゴシック" pitchFamily="49" charset="-128"/>
              </a:defRPr>
            </a:lvl5pPr>
            <a:lvl6pPr marL="242608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6pPr>
            <a:lvl7pPr marL="2867193"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7pPr>
            <a:lvl8pPr marL="3308299"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8pPr>
            <a:lvl9pPr marL="374940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9pPr>
          </a:lstStyle>
          <a:p>
            <a:pPr>
              <a:spcBef>
                <a:spcPct val="0"/>
              </a:spcBef>
            </a:pPr>
            <a:fld id="{199B8BF2-A419-4F7A-ABC3-3949BCFAC399}" type="slidenum">
              <a:rPr lang="en-US" altLang="ja-JP" sz="1300">
                <a:latin typeface="Times New Roman" pitchFamily="18" charset="0"/>
                <a:ea typeface="ＭＳ Ｐゴシック" pitchFamily="50" charset="-128"/>
              </a:rPr>
              <a:pPr>
                <a:spcBef>
                  <a:spcPct val="0"/>
                </a:spcBef>
              </a:pPr>
              <a:t>16</a:t>
            </a:fld>
            <a:endParaRPr lang="en-US" altLang="ja-JP" sz="1300">
              <a:latin typeface="Times New Roman" pitchFamily="18" charset="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ja-JP" altLang="en-US" smtClean="0"/>
              <a:t>マスター タイトルの書式設定</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8" name="Slide Number Placeholder 7"/>
          <p:cNvSpPr>
            <a:spLocks noGrp="1"/>
          </p:cNvSpPr>
          <p:nvPr>
            <p:ph type="sldNum" sz="quarter" idx="11"/>
          </p:nvPr>
        </p:nvSpPr>
        <p:spPr/>
        <p:txBody>
          <a:bodyPr/>
          <a:lstStyle/>
          <a:p>
            <a:fld id="{4BF5BA16-43B8-41BA-8A0E-6B797DD61465}" type="slidenum">
              <a:rPr kumimoji="1" lang="ja-JP" altLang="en-US" smtClean="0"/>
              <a:pPr/>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6BDE9D41-7FD2-42C2-9DEC-DAC547A777F5}" type="slidenum">
              <a:rPr lang="en-US" altLang="ja-JP"/>
              <a:pPr/>
              <a:t>‹#›</a:t>
            </a:fld>
            <a:endParaRPr lang="en-US" altLang="ja-JP"/>
          </a:p>
        </p:txBody>
      </p:sp>
    </p:spTree>
    <p:extLst>
      <p:ext uri="{BB962C8B-B14F-4D97-AF65-F5344CB8AC3E}">
        <p14:creationId xmlns:p14="http://schemas.microsoft.com/office/powerpoint/2010/main" val="4155986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5407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56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1109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2950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1679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513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904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52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879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52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861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3677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0488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7255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778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6082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407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711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2732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0678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850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645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
        <p:nvSpPr>
          <p:cNvPr id="9" name="Title 8"/>
          <p:cNvSpPr>
            <a:spLocks noGrp="1"/>
          </p:cNvSpPr>
          <p:nvPr>
            <p:ph type="title"/>
          </p:nvPr>
        </p:nvSpPr>
        <p:spPr>
          <a:xfrm>
            <a:off x="914400" y="1544715"/>
            <a:ext cx="7315200" cy="1154097"/>
          </a:xfrm>
        </p:spPr>
        <p:txBody>
          <a:bodyPr/>
          <a:lstStyle/>
          <a:p>
            <a:r>
              <a:rPr lang="ja-JP" altLang="en-US" smtClean="0"/>
              <a:t>マスター タイトルの書式設定</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
        <p:nvSpPr>
          <p:cNvPr id="10" name="Title 9"/>
          <p:cNvSpPr>
            <a:spLocks noGrp="1"/>
          </p:cNvSpPr>
          <p:nvPr>
            <p:ph type="title"/>
          </p:nvPr>
        </p:nvSpPr>
        <p:spPr>
          <a:xfrm>
            <a:off x="914400" y="1544715"/>
            <a:ext cx="7315200" cy="1154097"/>
          </a:xfrm>
        </p:spPr>
        <p:txBody>
          <a:bodyPr/>
          <a:lstStyle/>
          <a:p>
            <a:r>
              <a:rPr lang="ja-JP" altLang="en-US" smtClean="0"/>
              <a:t>マスター タイトルの書式設定</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65B5F3-0583-4D6D-85B7-C1D8E2C55387}" type="datetimeFigureOut">
              <a:rPr kumimoji="1" lang="ja-JP" altLang="en-US" smtClean="0"/>
              <a:pPr/>
              <a:t>2016/11/1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5BA16-43B8-41BA-8A0E-6B797DD6146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665B5F3-0583-4D6D-85B7-C1D8E2C55387}" type="datetimeFigureOut">
              <a:rPr kumimoji="1" lang="ja-JP" altLang="en-US" smtClean="0"/>
              <a:pPr/>
              <a:t>2016/11/1</a:t>
            </a:fld>
            <a:endParaRPr kumimoji="1" lang="ja-JP" alt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BF5BA16-43B8-41BA-8A0E-6B797DD61465}" type="slidenum">
              <a:rPr kumimoji="1" lang="ja-JP" altLang="en-US" smtClean="0"/>
              <a:pPr/>
              <a:t>‹#›</a:t>
            </a:fld>
            <a:endParaRPr kumimoji="1" lang="ja-JP" alt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kumimoji="1" lang="ja-JP" alt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kumimoji="1"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kumimoji="1"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kumimoji="1"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kumimoji="1"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kumimoji="1"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7681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61C20-B42D-4839-AC25-FC0BBDD63289}" type="datetimeFigureOut">
              <a:rPr lang="ja-JP" altLang="en-US" smtClean="0">
                <a:solidFill>
                  <a:prstClr val="black">
                    <a:tint val="75000"/>
                  </a:prstClr>
                </a:solidFill>
              </a:rPr>
              <a:pPr/>
              <a:t>2016/11/1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11A3D-B372-4DD9-8DD2-2C66625FB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84244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wmf"/><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oleObject" Target="../embeddings/oleObject1.bin"/><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oleObject" Target="../embeddings/oleObject3.bin"/><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4.bp.blogspot.com/-olaWVcL4gnM/VEETLDxh5tI/AAAAAAAAoas/bPhE2sK1zEg/s800/saiban_zabuton.png" TargetMode="Externa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png"/><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5.png"/><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2636912"/>
            <a:ext cx="8544327" cy="1846659"/>
          </a:xfrm>
          <a:prstGeom prst="rect">
            <a:avLst/>
          </a:prstGeom>
          <a:noFill/>
        </p:spPr>
        <p:txBody>
          <a:bodyPr wrap="none" rtlCol="0">
            <a:spAutoFit/>
          </a:bodyPr>
          <a:lstStyle/>
          <a:p>
            <a:r>
              <a:rPr lang="ja-JP" altLang="en-US" sz="6600" dirty="0" smtClean="0">
                <a:solidFill>
                  <a:srgbClr val="FF0000"/>
                </a:solidFill>
                <a:latin typeface="ＭＳ Ｐゴシック" pitchFamily="50" charset="-128"/>
                <a:ea typeface="ＭＳ Ｐゴシック" pitchFamily="50" charset="-128"/>
              </a:rPr>
              <a:t>　薬物乱用防止教室</a:t>
            </a:r>
            <a:endParaRPr lang="en-US" altLang="ja-JP" sz="6600" dirty="0" smtClean="0">
              <a:solidFill>
                <a:srgbClr val="FF0000"/>
              </a:solidFill>
              <a:latin typeface="ＭＳ Ｐゴシック" pitchFamily="50" charset="-128"/>
              <a:ea typeface="ＭＳ Ｐゴシック" pitchFamily="50" charset="-128"/>
            </a:endParaRPr>
          </a:p>
          <a:p>
            <a:r>
              <a:rPr kumimoji="1" lang="ja-JP" altLang="en-US" sz="4800" dirty="0" smtClean="0">
                <a:solidFill>
                  <a:srgbClr val="FF0000"/>
                </a:solidFill>
                <a:latin typeface="ＭＳ Ｐゴシック" pitchFamily="50" charset="-128"/>
                <a:ea typeface="ＭＳ Ｐゴシック" pitchFamily="50" charset="-128"/>
              </a:rPr>
              <a:t>～薬物乱用はダメ。ゼッタイ。～</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026"/>
          <p:cNvSpPr txBox="1">
            <a:spLocks noChangeArrowheads="1"/>
          </p:cNvSpPr>
          <p:nvPr/>
        </p:nvSpPr>
        <p:spPr bwMode="auto">
          <a:xfrm>
            <a:off x="1452424" y="-27384"/>
            <a:ext cx="4798406"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a:solidFill>
                  <a:srgbClr val="FF0000"/>
                </a:solidFill>
              </a:rPr>
              <a:t>薬物の</a:t>
            </a:r>
            <a:r>
              <a:rPr lang="ja-JP" altLang="en-US" sz="6000" dirty="0" smtClean="0">
                <a:solidFill>
                  <a:srgbClr val="FF0000"/>
                </a:solidFill>
              </a:rPr>
              <a:t>種類②</a:t>
            </a:r>
            <a:endParaRPr lang="ja-JP" altLang="en-US" sz="60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05" y="1095167"/>
            <a:ext cx="7931703" cy="574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6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520" y="-99392"/>
            <a:ext cx="8229600" cy="1143000"/>
          </a:xfrm>
        </p:spPr>
        <p:txBody>
          <a:bodyPr>
            <a:normAutofit/>
          </a:bodyPr>
          <a:lstStyle/>
          <a:p>
            <a:r>
              <a:rPr lang="ja-JP" altLang="en-US" sz="5400" dirty="0" smtClean="0">
                <a:solidFill>
                  <a:srgbClr val="FF0000"/>
                </a:solidFill>
              </a:rPr>
              <a:t>　　　　　薬物</a:t>
            </a:r>
            <a:r>
              <a:rPr lang="ja-JP" altLang="en-US" sz="5400" dirty="0">
                <a:solidFill>
                  <a:srgbClr val="FF0000"/>
                </a:solidFill>
              </a:rPr>
              <a:t>乱用とは？</a:t>
            </a:r>
          </a:p>
        </p:txBody>
      </p:sp>
      <p:sp>
        <p:nvSpPr>
          <p:cNvPr id="64523" name="Text Box 11"/>
          <p:cNvSpPr txBox="1">
            <a:spLocks noChangeArrowheads="1"/>
          </p:cNvSpPr>
          <p:nvPr/>
        </p:nvSpPr>
        <p:spPr bwMode="auto">
          <a:xfrm>
            <a:off x="1085800" y="1124744"/>
            <a:ext cx="7086600"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4000" dirty="0" smtClean="0">
                <a:solidFill>
                  <a:srgbClr val="FFFF00"/>
                </a:solidFill>
              </a:rPr>
              <a:t>・　正しい用法・用量を守らないでお医者さんからもらった薬を服用すること。</a:t>
            </a:r>
            <a:endParaRPr lang="en-US" altLang="ja-JP" sz="4000" dirty="0" smtClean="0">
              <a:solidFill>
                <a:srgbClr val="FFFF00"/>
              </a:solidFill>
            </a:endParaRPr>
          </a:p>
          <a:p>
            <a:pPr>
              <a:spcBef>
                <a:spcPct val="50000"/>
              </a:spcBef>
            </a:pPr>
            <a:r>
              <a:rPr lang="ja-JP" altLang="en-US" sz="4000" dirty="0" smtClean="0"/>
              <a:t>・　未成年の子供がタバコやお酒を飲むこと。</a:t>
            </a:r>
            <a:endParaRPr lang="en-US" altLang="ja-JP" sz="4000" dirty="0" smtClean="0"/>
          </a:p>
          <a:p>
            <a:pPr>
              <a:spcBef>
                <a:spcPct val="50000"/>
              </a:spcBef>
            </a:pPr>
            <a:r>
              <a:rPr lang="ja-JP" altLang="en-US" sz="4000" dirty="0" smtClean="0"/>
              <a:t>・　遊び</a:t>
            </a:r>
            <a:r>
              <a:rPr lang="ja-JP" altLang="en-US" sz="4000" dirty="0"/>
              <a:t>や快感を求めるため</a:t>
            </a:r>
            <a:r>
              <a:rPr lang="ja-JP" altLang="en-US" sz="4000" dirty="0" smtClean="0"/>
              <a:t>に違法</a:t>
            </a:r>
            <a:r>
              <a:rPr lang="ja-JP" altLang="en-US" sz="4000" dirty="0"/>
              <a:t>な薬物を使用すること。</a:t>
            </a:r>
            <a:endParaRPr lang="en-US" altLang="ja-JP" sz="4000" dirty="0"/>
          </a:p>
          <a:p>
            <a:pPr>
              <a:spcBef>
                <a:spcPct val="50000"/>
              </a:spcBef>
            </a:pPr>
            <a:endParaRPr lang="ja-JP" altLang="en-US" sz="4000" dirty="0"/>
          </a:p>
        </p:txBody>
      </p:sp>
    </p:spTree>
    <p:custDataLst>
      <p:tags r:id="rId1"/>
    </p:custDataLst>
    <p:extLst>
      <p:ext uri="{BB962C8B-B14F-4D97-AF65-F5344CB8AC3E}">
        <p14:creationId xmlns:p14="http://schemas.microsoft.com/office/powerpoint/2010/main" val="3125332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17600"/>
            <a:ext cx="41148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975"/>
            <a:ext cx="3706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AutoShape 9"/>
          <p:cNvSpPr>
            <a:spLocks noChangeArrowheads="1"/>
          </p:cNvSpPr>
          <p:nvPr/>
        </p:nvSpPr>
        <p:spPr bwMode="auto">
          <a:xfrm>
            <a:off x="1066800" y="5257800"/>
            <a:ext cx="2971800" cy="1600200"/>
          </a:xfrm>
          <a:prstGeom prst="upArrowCallout">
            <a:avLst>
              <a:gd name="adj1" fmla="val 57353"/>
              <a:gd name="adj2" fmla="val 57353"/>
              <a:gd name="adj3" fmla="val 16667"/>
              <a:gd name="adj4" fmla="val 66667"/>
            </a:avLst>
          </a:prstGeom>
          <a:solidFill>
            <a:srgbClr val="99CCFF"/>
          </a:solidFill>
          <a:ln w="28575">
            <a:solidFill>
              <a:schemeClr val="accent2"/>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lnSpc>
                <a:spcPts val="2500"/>
              </a:lnSpc>
            </a:pPr>
            <a:r>
              <a:rPr lang="ja-JP" altLang="en-US" b="1" dirty="0">
                <a:solidFill>
                  <a:schemeClr val="bg1"/>
                </a:solidFill>
              </a:rPr>
              <a:t>　</a:t>
            </a:r>
            <a:r>
              <a:rPr lang="ja-JP" altLang="en-US" sz="3200" b="1" dirty="0">
                <a:solidFill>
                  <a:schemeClr val="bg1"/>
                </a:solidFill>
              </a:rPr>
              <a:t>１回分を　</a:t>
            </a:r>
          </a:p>
          <a:p>
            <a:pPr algn="ctr" eaLnBrk="1" hangingPunct="1">
              <a:lnSpc>
                <a:spcPts val="2500"/>
              </a:lnSpc>
            </a:pPr>
            <a:r>
              <a:rPr lang="ja-JP" altLang="en-US" sz="3200" b="1" dirty="0">
                <a:solidFill>
                  <a:schemeClr val="bg1"/>
                </a:solidFill>
              </a:rPr>
              <a:t>正しく飲む</a:t>
            </a:r>
          </a:p>
        </p:txBody>
      </p:sp>
      <p:sp>
        <p:nvSpPr>
          <p:cNvPr id="27658" name="AutoShape 10"/>
          <p:cNvSpPr>
            <a:spLocks noChangeArrowheads="1"/>
          </p:cNvSpPr>
          <p:nvPr/>
        </p:nvSpPr>
        <p:spPr bwMode="auto">
          <a:xfrm>
            <a:off x="5334000" y="5229224"/>
            <a:ext cx="2819400" cy="1628775"/>
          </a:xfrm>
          <a:prstGeom prst="upArrowCallout">
            <a:avLst>
              <a:gd name="adj1" fmla="val 54412"/>
              <a:gd name="adj2" fmla="val 54412"/>
              <a:gd name="adj3" fmla="val 16667"/>
              <a:gd name="adj4" fmla="val 66667"/>
            </a:avLst>
          </a:prstGeom>
          <a:solidFill>
            <a:srgbClr val="99CCFF"/>
          </a:solidFill>
          <a:ln w="28575">
            <a:solidFill>
              <a:schemeClr val="accent2"/>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lnSpc>
                <a:spcPts val="2500"/>
              </a:lnSpc>
            </a:pPr>
            <a:r>
              <a:rPr lang="ja-JP" altLang="en-US" sz="3200" b="1" dirty="0">
                <a:solidFill>
                  <a:schemeClr val="bg1"/>
                </a:solidFill>
              </a:rPr>
              <a:t>１回量を</a:t>
            </a:r>
          </a:p>
          <a:p>
            <a:pPr algn="ctr" eaLnBrk="1" hangingPunct="1">
              <a:lnSpc>
                <a:spcPts val="2500"/>
              </a:lnSpc>
            </a:pPr>
            <a:r>
              <a:rPr lang="ja-JP" altLang="en-US" sz="3200" b="1" dirty="0">
                <a:solidFill>
                  <a:schemeClr val="bg1"/>
                </a:solidFill>
              </a:rPr>
              <a:t>正しく飲む</a:t>
            </a:r>
          </a:p>
        </p:txBody>
      </p:sp>
      <p:sp>
        <p:nvSpPr>
          <p:cNvPr id="8" name="Rectangle 2"/>
          <p:cNvSpPr txBox="1">
            <a:spLocks noChangeArrowheads="1"/>
          </p:cNvSpPr>
          <p:nvPr/>
        </p:nvSpPr>
        <p:spPr>
          <a:xfrm>
            <a:off x="899592" y="116632"/>
            <a:ext cx="8229600" cy="1143000"/>
          </a:xfrm>
          <a:prstGeom prst="rect">
            <a:avLst/>
          </a:prstGeom>
        </p:spPr>
        <p:txBody>
          <a:bodyP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smtClean="0">
                <a:solidFill>
                  <a:srgbClr val="FF0000"/>
                </a:solidFill>
              </a:rPr>
              <a:t>薬は正しく飲みましょう</a:t>
            </a:r>
            <a:endParaRPr lang="ja-JP" altLang="en-US" sz="5400" dirty="0">
              <a:solidFill>
                <a:srgbClr val="FF0000"/>
              </a:solidFill>
            </a:endParaRPr>
          </a:p>
        </p:txBody>
      </p:sp>
    </p:spTree>
    <p:extLst>
      <p:ext uri="{BB962C8B-B14F-4D97-AF65-F5344CB8AC3E}">
        <p14:creationId xmlns:p14="http://schemas.microsoft.com/office/powerpoint/2010/main" val="26208294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52513"/>
            <a:ext cx="3783012"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196975"/>
            <a:ext cx="3716338"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AutoShape 8"/>
          <p:cNvSpPr>
            <a:spLocks noChangeArrowheads="1"/>
          </p:cNvSpPr>
          <p:nvPr/>
        </p:nvSpPr>
        <p:spPr bwMode="auto">
          <a:xfrm>
            <a:off x="1066800" y="5085184"/>
            <a:ext cx="3124200" cy="1772816"/>
          </a:xfrm>
          <a:prstGeom prst="upArrowCallout">
            <a:avLst>
              <a:gd name="adj1" fmla="val 62357"/>
              <a:gd name="adj2" fmla="val 62357"/>
              <a:gd name="adj3" fmla="val 16667"/>
              <a:gd name="adj4" fmla="val 66667"/>
            </a:avLst>
          </a:prstGeom>
          <a:solidFill>
            <a:srgbClr val="FFCCFF"/>
          </a:solidFill>
          <a:ln w="28575">
            <a:solidFill>
              <a:srgbClr val="FF0066"/>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lnSpc>
                <a:spcPts val="2300"/>
              </a:lnSpc>
            </a:pPr>
            <a:r>
              <a:rPr lang="ja-JP" altLang="en-US" b="1" dirty="0">
                <a:solidFill>
                  <a:schemeClr val="bg1"/>
                </a:solidFill>
              </a:rPr>
              <a:t>　</a:t>
            </a:r>
          </a:p>
          <a:p>
            <a:pPr algn="ctr" eaLnBrk="1" hangingPunct="1">
              <a:lnSpc>
                <a:spcPts val="2300"/>
              </a:lnSpc>
            </a:pPr>
            <a:r>
              <a:rPr lang="ja-JP" altLang="en-US" sz="3200" b="1" dirty="0">
                <a:solidFill>
                  <a:schemeClr val="bg1"/>
                </a:solidFill>
              </a:rPr>
              <a:t>１度に３回分も</a:t>
            </a:r>
            <a:endParaRPr lang="en-US" altLang="ja-JP" sz="3200" b="1" dirty="0">
              <a:solidFill>
                <a:schemeClr val="bg1"/>
              </a:solidFill>
            </a:endParaRPr>
          </a:p>
          <a:p>
            <a:pPr algn="ctr" eaLnBrk="1" hangingPunct="1">
              <a:lnSpc>
                <a:spcPts val="2300"/>
              </a:lnSpc>
            </a:pPr>
            <a:r>
              <a:rPr lang="ja-JP" altLang="en-US" sz="3200" b="1" dirty="0">
                <a:solidFill>
                  <a:schemeClr val="bg1"/>
                </a:solidFill>
              </a:rPr>
              <a:t>飲んでいる</a:t>
            </a:r>
          </a:p>
          <a:p>
            <a:pPr algn="ctr" eaLnBrk="1" hangingPunct="1">
              <a:lnSpc>
                <a:spcPts val="2300"/>
              </a:lnSpc>
            </a:pPr>
            <a:endParaRPr lang="en-US" altLang="ja-JP" b="1" dirty="0">
              <a:solidFill>
                <a:schemeClr val="bg1"/>
              </a:solidFill>
            </a:endParaRPr>
          </a:p>
        </p:txBody>
      </p:sp>
      <p:sp>
        <p:nvSpPr>
          <p:cNvPr id="28681" name="AutoShape 9"/>
          <p:cNvSpPr>
            <a:spLocks noChangeArrowheads="1"/>
          </p:cNvSpPr>
          <p:nvPr/>
        </p:nvSpPr>
        <p:spPr bwMode="auto">
          <a:xfrm>
            <a:off x="5292725" y="5085184"/>
            <a:ext cx="2895600" cy="1772816"/>
          </a:xfrm>
          <a:prstGeom prst="upArrowCallout">
            <a:avLst>
              <a:gd name="adj1" fmla="val 54669"/>
              <a:gd name="adj2" fmla="val 54669"/>
              <a:gd name="adj3" fmla="val 16667"/>
              <a:gd name="adj4" fmla="val 66667"/>
            </a:avLst>
          </a:prstGeom>
          <a:solidFill>
            <a:srgbClr val="FFCCFF"/>
          </a:solidFill>
          <a:ln w="28575">
            <a:solidFill>
              <a:srgbClr val="FF0066"/>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r>
              <a:rPr lang="ja-JP" altLang="en-US" b="1" dirty="0">
                <a:solidFill>
                  <a:schemeClr val="bg1"/>
                </a:solidFill>
              </a:rPr>
              <a:t>　</a:t>
            </a:r>
          </a:p>
          <a:p>
            <a:pPr algn="ctr" eaLnBrk="1" hangingPunct="1">
              <a:lnSpc>
                <a:spcPts val="2300"/>
              </a:lnSpc>
            </a:pPr>
            <a:r>
              <a:rPr lang="ja-JP" altLang="en-US" sz="3200" b="1" dirty="0">
                <a:solidFill>
                  <a:schemeClr val="bg1"/>
                </a:solidFill>
              </a:rPr>
              <a:t>量を計らずに</a:t>
            </a:r>
            <a:endParaRPr lang="en-US" altLang="ja-JP" sz="3200" b="1" dirty="0">
              <a:solidFill>
                <a:schemeClr val="bg1"/>
              </a:solidFill>
            </a:endParaRPr>
          </a:p>
          <a:p>
            <a:pPr algn="ctr" eaLnBrk="1" hangingPunct="1">
              <a:lnSpc>
                <a:spcPts val="2300"/>
              </a:lnSpc>
            </a:pPr>
            <a:r>
              <a:rPr lang="ja-JP" altLang="en-US" sz="3200" b="1" dirty="0">
                <a:solidFill>
                  <a:schemeClr val="bg1"/>
                </a:solidFill>
              </a:rPr>
              <a:t>飲んでいる</a:t>
            </a:r>
          </a:p>
          <a:p>
            <a:pPr algn="ctr" eaLnBrk="1" hangingPunct="1"/>
            <a:endParaRPr lang="en-US" altLang="ja-JP" b="1" dirty="0">
              <a:solidFill>
                <a:schemeClr val="bg1"/>
              </a:solidFill>
            </a:endParaRPr>
          </a:p>
        </p:txBody>
      </p:sp>
      <p:sp>
        <p:nvSpPr>
          <p:cNvPr id="8" name="Rectangle 2"/>
          <p:cNvSpPr txBox="1">
            <a:spLocks noChangeArrowheads="1"/>
          </p:cNvSpPr>
          <p:nvPr/>
        </p:nvSpPr>
        <p:spPr>
          <a:xfrm>
            <a:off x="899592" y="116632"/>
            <a:ext cx="8229600" cy="1143000"/>
          </a:xfrm>
          <a:prstGeom prst="rect">
            <a:avLst/>
          </a:prstGeom>
        </p:spPr>
        <p:txBody>
          <a:bodyP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smtClean="0">
                <a:solidFill>
                  <a:srgbClr val="FF0000"/>
                </a:solidFill>
              </a:rPr>
              <a:t>正しくない飲み方</a:t>
            </a:r>
            <a:endParaRPr lang="ja-JP" altLang="en-US" sz="5400" dirty="0">
              <a:solidFill>
                <a:srgbClr val="FF0000"/>
              </a:solidFill>
            </a:endParaRPr>
          </a:p>
        </p:txBody>
      </p:sp>
    </p:spTree>
    <p:extLst>
      <p:ext uri="{BB962C8B-B14F-4D97-AF65-F5344CB8AC3E}">
        <p14:creationId xmlns:p14="http://schemas.microsoft.com/office/powerpoint/2010/main" val="21793077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520" y="-99392"/>
            <a:ext cx="8229600" cy="1143000"/>
          </a:xfrm>
        </p:spPr>
        <p:txBody>
          <a:bodyPr>
            <a:normAutofit/>
          </a:bodyPr>
          <a:lstStyle/>
          <a:p>
            <a:r>
              <a:rPr lang="ja-JP" altLang="en-US" sz="5400" dirty="0" smtClean="0">
                <a:solidFill>
                  <a:srgbClr val="FF0000"/>
                </a:solidFill>
              </a:rPr>
              <a:t>　　　　　薬物</a:t>
            </a:r>
            <a:r>
              <a:rPr lang="ja-JP" altLang="en-US" sz="5400" dirty="0">
                <a:solidFill>
                  <a:srgbClr val="FF0000"/>
                </a:solidFill>
              </a:rPr>
              <a:t>乱用とは？</a:t>
            </a:r>
          </a:p>
        </p:txBody>
      </p:sp>
      <p:sp>
        <p:nvSpPr>
          <p:cNvPr id="64523" name="Text Box 11"/>
          <p:cNvSpPr txBox="1">
            <a:spLocks noChangeArrowheads="1"/>
          </p:cNvSpPr>
          <p:nvPr/>
        </p:nvSpPr>
        <p:spPr bwMode="auto">
          <a:xfrm>
            <a:off x="1085800" y="1124744"/>
            <a:ext cx="7086600"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4000" dirty="0" smtClean="0"/>
              <a:t>・　正しい用法・用量を守らないでお医者さんからもらった薬を服用すること。</a:t>
            </a:r>
            <a:endParaRPr lang="en-US" altLang="ja-JP" sz="4000" dirty="0" smtClean="0"/>
          </a:p>
          <a:p>
            <a:pPr>
              <a:spcBef>
                <a:spcPct val="50000"/>
              </a:spcBef>
            </a:pPr>
            <a:r>
              <a:rPr lang="ja-JP" altLang="en-US" sz="4000" dirty="0" smtClean="0">
                <a:solidFill>
                  <a:srgbClr val="FFFF00"/>
                </a:solidFill>
              </a:rPr>
              <a:t>・　未成年の子供がタバコやお酒を飲むこと。</a:t>
            </a:r>
            <a:endParaRPr lang="en-US" altLang="ja-JP" sz="4000" dirty="0" smtClean="0">
              <a:solidFill>
                <a:srgbClr val="FFFF00"/>
              </a:solidFill>
            </a:endParaRPr>
          </a:p>
          <a:p>
            <a:pPr>
              <a:spcBef>
                <a:spcPct val="50000"/>
              </a:spcBef>
            </a:pPr>
            <a:r>
              <a:rPr lang="ja-JP" altLang="en-US" sz="4000" dirty="0" smtClean="0"/>
              <a:t>・　遊び</a:t>
            </a:r>
            <a:r>
              <a:rPr lang="ja-JP" altLang="en-US" sz="4000" dirty="0"/>
              <a:t>や快感を求めるため</a:t>
            </a:r>
            <a:r>
              <a:rPr lang="ja-JP" altLang="en-US" sz="4000" dirty="0" smtClean="0"/>
              <a:t>に違法</a:t>
            </a:r>
            <a:r>
              <a:rPr lang="ja-JP" altLang="en-US" sz="4000" dirty="0"/>
              <a:t>な薬物を使用すること。</a:t>
            </a:r>
            <a:endParaRPr lang="en-US" altLang="ja-JP" sz="4000" dirty="0"/>
          </a:p>
          <a:p>
            <a:pPr>
              <a:spcBef>
                <a:spcPct val="50000"/>
              </a:spcBef>
            </a:pPr>
            <a:endParaRPr lang="ja-JP" altLang="en-US" sz="4000" dirty="0"/>
          </a:p>
        </p:txBody>
      </p:sp>
    </p:spTree>
    <p:custDataLst>
      <p:tags r:id="rId1"/>
    </p:custDataLst>
    <p:extLst>
      <p:ext uri="{BB962C8B-B14F-4D97-AF65-F5344CB8AC3E}">
        <p14:creationId xmlns:p14="http://schemas.microsoft.com/office/powerpoint/2010/main" val="3248677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idx="1"/>
          </p:nvPr>
        </p:nvSpPr>
        <p:spPr>
          <a:xfrm>
            <a:off x="179512" y="1284312"/>
            <a:ext cx="6832848" cy="4953000"/>
          </a:xfrm>
        </p:spPr>
        <p:txBody>
          <a:bodyPr>
            <a:noAutofit/>
          </a:bodyPr>
          <a:lstStyle/>
          <a:p>
            <a:pPr>
              <a:buFontTx/>
              <a:buNone/>
            </a:pPr>
            <a:r>
              <a:rPr lang="en-US" altLang="ja-JP" sz="3200" dirty="0" smtClean="0"/>
              <a:t>■</a:t>
            </a:r>
            <a:r>
              <a:rPr lang="ja-JP" altLang="en-US" sz="3200" dirty="0" smtClean="0"/>
              <a:t>タバコのけむりは体に悪い</a:t>
            </a:r>
          </a:p>
          <a:p>
            <a:pPr>
              <a:buFontTx/>
              <a:buNone/>
            </a:pPr>
            <a:r>
              <a:rPr lang="ja-JP" altLang="en-US" sz="3200" dirty="0" smtClean="0"/>
              <a:t>　・ </a:t>
            </a:r>
            <a:r>
              <a:rPr lang="ja-JP" altLang="en-US" sz="3200" b="1" dirty="0" smtClean="0"/>
              <a:t>２００種類の有害物質！</a:t>
            </a:r>
            <a:r>
              <a:rPr lang="ja-JP" altLang="en-US" sz="3200" dirty="0" smtClean="0"/>
              <a:t>　とくに</a:t>
            </a:r>
            <a:r>
              <a:rPr lang="en-US" altLang="ja-JP" sz="3200" dirty="0" smtClean="0"/>
              <a:t>…</a:t>
            </a:r>
          </a:p>
          <a:p>
            <a:pPr>
              <a:buFontTx/>
              <a:buNone/>
            </a:pPr>
            <a:endParaRPr lang="en-US" altLang="ja-JP" sz="1100" dirty="0" smtClean="0"/>
          </a:p>
          <a:p>
            <a:pPr>
              <a:buFontTx/>
              <a:buNone/>
            </a:pPr>
            <a:r>
              <a:rPr lang="ja-JP" altLang="en-US" sz="3200" dirty="0" smtClean="0"/>
              <a:t>＊</a:t>
            </a:r>
            <a:r>
              <a:rPr lang="ja-JP" altLang="en-US" sz="3200" b="1" dirty="0" smtClean="0"/>
              <a:t>ニコチン</a:t>
            </a:r>
            <a:r>
              <a:rPr lang="ja-JP" altLang="en-US" sz="3200" dirty="0" smtClean="0"/>
              <a:t/>
            </a:r>
            <a:br>
              <a:rPr lang="ja-JP" altLang="en-US" sz="3200" dirty="0" smtClean="0"/>
            </a:br>
            <a:r>
              <a:rPr lang="ja-JP" altLang="en-US" sz="2400" dirty="0" smtClean="0"/>
              <a:t>血液の流れが悪くなり、心臓や血管の病気の原因となる。また、タバコをやめられなくする物質といわれる。</a:t>
            </a:r>
          </a:p>
          <a:p>
            <a:pPr>
              <a:buFontTx/>
              <a:buNone/>
            </a:pPr>
            <a:r>
              <a:rPr lang="ja-JP" altLang="en-US" sz="3200" dirty="0" smtClean="0"/>
              <a:t>＊</a:t>
            </a:r>
            <a:r>
              <a:rPr lang="ja-JP" altLang="en-US" sz="3200" b="1" dirty="0" smtClean="0"/>
              <a:t>タール</a:t>
            </a:r>
            <a:r>
              <a:rPr lang="ja-JP" altLang="en-US" sz="2400" b="1" dirty="0" smtClean="0"/>
              <a:t/>
            </a:r>
            <a:br>
              <a:rPr lang="ja-JP" altLang="en-US" sz="2400" b="1" dirty="0" smtClean="0"/>
            </a:br>
            <a:r>
              <a:rPr lang="ja-JP" altLang="en-US" sz="2400" dirty="0" smtClean="0"/>
              <a:t>ガンを発生させる。肺を真っ黒に汚す物質。</a:t>
            </a:r>
          </a:p>
          <a:p>
            <a:pPr>
              <a:buFontTx/>
              <a:buNone/>
            </a:pPr>
            <a:r>
              <a:rPr lang="ja-JP" altLang="en-US" sz="3200" dirty="0" smtClean="0"/>
              <a:t>＊</a:t>
            </a:r>
            <a:r>
              <a:rPr lang="ja-JP" altLang="en-US" sz="3200" b="1" dirty="0" smtClean="0"/>
              <a:t>一酸化炭素</a:t>
            </a:r>
            <a:r>
              <a:rPr lang="ja-JP" altLang="en-US" sz="3200" dirty="0" smtClean="0"/>
              <a:t/>
            </a:r>
            <a:br>
              <a:rPr lang="ja-JP" altLang="en-US" sz="3200" dirty="0" smtClean="0"/>
            </a:br>
            <a:r>
              <a:rPr lang="ja-JP" altLang="en-US" sz="2400" dirty="0" smtClean="0"/>
              <a:t>血液の酸素運搬を妨害する。</a:t>
            </a:r>
          </a:p>
          <a:p>
            <a:pPr>
              <a:buFontTx/>
              <a:buNone/>
            </a:pPr>
            <a:r>
              <a:rPr lang="ja-JP" altLang="en-US" sz="2400" dirty="0" smtClean="0"/>
              <a:t>　運動するとすぐ息切れするようになる。</a:t>
            </a:r>
          </a:p>
        </p:txBody>
      </p:sp>
      <p:sp>
        <p:nvSpPr>
          <p:cNvPr id="36867" name="Rectangle 2"/>
          <p:cNvSpPr>
            <a:spLocks noGrp="1" noChangeArrowheads="1"/>
          </p:cNvSpPr>
          <p:nvPr>
            <p:ph type="title"/>
          </p:nvPr>
        </p:nvSpPr>
        <p:spPr>
          <a:xfrm>
            <a:off x="827584" y="-387424"/>
            <a:ext cx="7200900" cy="1447800"/>
          </a:xfrm>
        </p:spPr>
        <p:txBody>
          <a:bodyPr>
            <a:normAutofit/>
          </a:bodyPr>
          <a:lstStyle/>
          <a:p>
            <a:r>
              <a:rPr lang="en-US" altLang="ja-JP" sz="4800" dirty="0" smtClean="0">
                <a:solidFill>
                  <a:srgbClr val="FF0000"/>
                </a:solidFill>
                <a:latin typeface="+mn-ea"/>
                <a:ea typeface="+mn-ea"/>
              </a:rPr>
              <a:t> </a:t>
            </a:r>
            <a:r>
              <a:rPr lang="ja-JP" altLang="en-US" sz="4800" dirty="0">
                <a:solidFill>
                  <a:srgbClr val="FF0000"/>
                </a:solidFill>
                <a:latin typeface="+mn-ea"/>
                <a:ea typeface="+mn-ea"/>
              </a:rPr>
              <a:t>タバコ</a:t>
            </a:r>
            <a:r>
              <a:rPr lang="ja-JP" altLang="en-US" sz="4800" dirty="0" smtClean="0">
                <a:solidFill>
                  <a:srgbClr val="FF0000"/>
                </a:solidFill>
                <a:latin typeface="+mn-ea"/>
                <a:ea typeface="+mn-ea"/>
              </a:rPr>
              <a:t>のけむりの秘密</a:t>
            </a:r>
            <a:endParaRPr lang="en-US" altLang="ja-JP" sz="4800" dirty="0" smtClean="0">
              <a:solidFill>
                <a:srgbClr val="FF0000"/>
              </a:solidFill>
              <a:latin typeface="+mn-ea"/>
              <a:ea typeface="+mn-ea"/>
            </a:endParaRPr>
          </a:p>
        </p:txBody>
      </p:sp>
      <p:pic>
        <p:nvPicPr>
          <p:cNvPr id="36869" name="Picture 8" descr="MCj029095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2133600"/>
            <a:ext cx="13192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MCHM0038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300" y="4221163"/>
            <a:ext cx="210185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87515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675456"/>
            <a:ext cx="9011344" cy="2211387"/>
          </a:xfrm>
        </p:spPr>
        <p:txBody>
          <a:bodyPr/>
          <a:lstStyle/>
          <a:p>
            <a:r>
              <a:rPr lang="ja-JP" altLang="en-US" dirty="0" smtClean="0">
                <a:solidFill>
                  <a:srgbClr val="FF0000"/>
                </a:solidFill>
                <a:latin typeface="+mj-ea"/>
              </a:rPr>
              <a:t>どうして未成年はタバコを吸っては</a:t>
            </a:r>
            <a:r>
              <a:rPr lang="en-US" altLang="ja-JP" dirty="0" smtClean="0">
                <a:solidFill>
                  <a:srgbClr val="FF0000"/>
                </a:solidFill>
                <a:latin typeface="+mj-ea"/>
              </a:rPr>
              <a:t/>
            </a:r>
            <a:br>
              <a:rPr lang="en-US" altLang="ja-JP" dirty="0" smtClean="0">
                <a:solidFill>
                  <a:srgbClr val="FF0000"/>
                </a:solidFill>
                <a:latin typeface="+mj-ea"/>
              </a:rPr>
            </a:br>
            <a:r>
              <a:rPr lang="ja-JP" altLang="en-US" dirty="0" smtClean="0">
                <a:solidFill>
                  <a:srgbClr val="FF0000"/>
                </a:solidFill>
                <a:latin typeface="+mj-ea"/>
              </a:rPr>
              <a:t>ダメなの？</a:t>
            </a:r>
          </a:p>
        </p:txBody>
      </p:sp>
      <p:sp>
        <p:nvSpPr>
          <p:cNvPr id="4" name="コンテンツ プレースホルダー 3"/>
          <p:cNvSpPr>
            <a:spLocks noGrp="1"/>
          </p:cNvSpPr>
          <p:nvPr>
            <p:ph sz="quarter" idx="13"/>
          </p:nvPr>
        </p:nvSpPr>
        <p:spPr>
          <a:xfrm>
            <a:off x="381000" y="2339975"/>
            <a:ext cx="7205663" cy="2960688"/>
          </a:xfrm>
        </p:spPr>
        <p:txBody>
          <a:bodyPr/>
          <a:lstStyle/>
          <a:p>
            <a:pPr marL="0" indent="0">
              <a:buFontTx/>
              <a:buNone/>
            </a:pPr>
            <a:r>
              <a:rPr lang="ja-JP" altLang="en-US" sz="3600" dirty="0" smtClean="0">
                <a:latin typeface="HGS創英角ﾎﾟｯﾌﾟ体" pitchFamily="50" charset="-128"/>
                <a:ea typeface="HGS創英角ﾎﾟｯﾌﾟ体" pitchFamily="50" charset="-128"/>
              </a:rPr>
              <a:t>成長期は新しい細胞が次々に増えて、大きく育ってる時期です。</a:t>
            </a:r>
            <a:endParaRPr lang="en-US" altLang="ja-JP" sz="3600" dirty="0" smtClean="0">
              <a:latin typeface="HGS創英角ﾎﾟｯﾌﾟ体" pitchFamily="50" charset="-128"/>
              <a:ea typeface="HGS創英角ﾎﾟｯﾌﾟ体" pitchFamily="50" charset="-128"/>
            </a:endParaRPr>
          </a:p>
          <a:p>
            <a:pPr marL="0" indent="0">
              <a:buFontTx/>
              <a:buNone/>
            </a:pPr>
            <a:r>
              <a:rPr lang="ja-JP" altLang="en-US" sz="3600" dirty="0" smtClean="0">
                <a:latin typeface="HGS創英角ﾎﾟｯﾌﾟ体" pitchFamily="50" charset="-128"/>
                <a:ea typeface="HGS創英角ﾎﾟｯﾌﾟ体" pitchFamily="50" charset="-128"/>
              </a:rPr>
              <a:t>タバコの「３悪」は、細胞にキズをつけるのです。</a:t>
            </a:r>
            <a:endParaRPr lang="en-US" altLang="ja-JP" sz="3600" dirty="0" smtClean="0">
              <a:latin typeface="HGS創英角ﾎﾟｯﾌﾟ体" pitchFamily="50" charset="-128"/>
              <a:ea typeface="HGS創英角ﾎﾟｯﾌﾟ体" pitchFamily="50" charset="-128"/>
            </a:endParaRPr>
          </a:p>
        </p:txBody>
      </p:sp>
      <p:pic>
        <p:nvPicPr>
          <p:cNvPr id="47108" name="Picture 2" descr="C:\Users\suzuran\AppData\Local\Microsoft\Windows\Temporary Internet Files\Content.IE5\SL4KH7LL\MC900053956[2].wmf"/>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7235825" y="1412875"/>
            <a:ext cx="1530350" cy="1049338"/>
          </a:xfrm>
        </p:spPr>
      </p:pic>
      <p:pic>
        <p:nvPicPr>
          <p:cNvPr id="47110" name="Picture 4" descr="C:\Users\suzuran\AppData\Local\Microsoft\Windows\Temporary Internet Files\Content.IE5\SL4KH7LL\MC9004453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450" y="5157788"/>
            <a:ext cx="1441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descr="C:\Users\suzuran\AppData\Local\Microsoft\Windows\Temporary Internet Files\Content.IE5\R7Q7XKU1\MC9004453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51506">
            <a:off x="6146800" y="4605338"/>
            <a:ext cx="16954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74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y Documents\かもがわ出版\イラスト６.jpg"/>
          <p:cNvPicPr>
            <a:picLocks noChangeAspect="1" noChangeArrowheads="1"/>
          </p:cNvPicPr>
          <p:nvPr/>
        </p:nvPicPr>
        <p:blipFill>
          <a:blip r:embed="rId2">
            <a:extLst>
              <a:ext uri="{28A0092B-C50C-407E-A947-70E740481C1C}">
                <a14:useLocalDpi xmlns:a14="http://schemas.microsoft.com/office/drawing/2010/main" val="0"/>
              </a:ext>
            </a:extLst>
          </a:blip>
          <a:srcRect t="18690"/>
          <a:stretch>
            <a:fillRect/>
          </a:stretch>
        </p:blipFill>
        <p:spPr bwMode="auto">
          <a:xfrm>
            <a:off x="0" y="1443038"/>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a:spLocks noChangeArrowheads="1"/>
          </p:cNvSpPr>
          <p:nvPr/>
        </p:nvSpPr>
        <p:spPr bwMode="auto">
          <a:xfrm>
            <a:off x="625475" y="349250"/>
            <a:ext cx="7640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r>
              <a:rPr lang="ja-JP" altLang="en-US" sz="3600" dirty="0">
                <a:solidFill>
                  <a:srgbClr val="FF0000"/>
                </a:solidFill>
                <a:latin typeface="+mn-ea"/>
                <a:ea typeface="+mn-ea"/>
              </a:rPr>
              <a:t>発育・発達にも悪影響を与えるタバコ</a:t>
            </a:r>
          </a:p>
        </p:txBody>
      </p:sp>
    </p:spTree>
    <p:extLst>
      <p:ext uri="{BB962C8B-B14F-4D97-AF65-F5344CB8AC3E}">
        <p14:creationId xmlns:p14="http://schemas.microsoft.com/office/powerpoint/2010/main" val="1204596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520" y="-99392"/>
            <a:ext cx="8229600" cy="1143000"/>
          </a:xfrm>
        </p:spPr>
        <p:txBody>
          <a:bodyPr>
            <a:normAutofit/>
          </a:bodyPr>
          <a:lstStyle/>
          <a:p>
            <a:r>
              <a:rPr lang="ja-JP" altLang="en-US" sz="5400" dirty="0" smtClean="0">
                <a:solidFill>
                  <a:srgbClr val="FF0000"/>
                </a:solidFill>
              </a:rPr>
              <a:t>　　　　　薬物</a:t>
            </a:r>
            <a:r>
              <a:rPr lang="ja-JP" altLang="en-US" sz="5400" dirty="0">
                <a:solidFill>
                  <a:srgbClr val="FF0000"/>
                </a:solidFill>
              </a:rPr>
              <a:t>乱用とは？</a:t>
            </a:r>
          </a:p>
        </p:txBody>
      </p:sp>
      <p:sp>
        <p:nvSpPr>
          <p:cNvPr id="64523" name="Text Box 11"/>
          <p:cNvSpPr txBox="1">
            <a:spLocks noChangeArrowheads="1"/>
          </p:cNvSpPr>
          <p:nvPr/>
        </p:nvSpPr>
        <p:spPr bwMode="auto">
          <a:xfrm>
            <a:off x="1085800" y="1124744"/>
            <a:ext cx="7086600"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4000" dirty="0" smtClean="0"/>
              <a:t>・　正しい用法・用量を守らないでお医者さんからもらった薬を服用すること。</a:t>
            </a:r>
            <a:endParaRPr lang="en-US" altLang="ja-JP" sz="4000" dirty="0" smtClean="0"/>
          </a:p>
          <a:p>
            <a:pPr>
              <a:spcBef>
                <a:spcPct val="50000"/>
              </a:spcBef>
            </a:pPr>
            <a:r>
              <a:rPr lang="ja-JP" altLang="en-US" sz="4000" dirty="0" smtClean="0"/>
              <a:t>・　未成年の子供がタバコやお酒を飲むこと。</a:t>
            </a:r>
            <a:endParaRPr lang="en-US" altLang="ja-JP" sz="4000" dirty="0" smtClean="0"/>
          </a:p>
          <a:p>
            <a:pPr>
              <a:spcBef>
                <a:spcPct val="50000"/>
              </a:spcBef>
            </a:pPr>
            <a:r>
              <a:rPr lang="ja-JP" altLang="en-US" sz="4000" dirty="0" smtClean="0">
                <a:solidFill>
                  <a:srgbClr val="FFC000"/>
                </a:solidFill>
              </a:rPr>
              <a:t>・　遊び</a:t>
            </a:r>
            <a:r>
              <a:rPr lang="ja-JP" altLang="en-US" sz="4000" dirty="0">
                <a:solidFill>
                  <a:srgbClr val="FFC000"/>
                </a:solidFill>
              </a:rPr>
              <a:t>や快感を求めるため</a:t>
            </a:r>
            <a:r>
              <a:rPr lang="ja-JP" altLang="en-US" sz="4000" dirty="0" smtClean="0">
                <a:solidFill>
                  <a:srgbClr val="FFC000"/>
                </a:solidFill>
              </a:rPr>
              <a:t>に違法</a:t>
            </a:r>
            <a:r>
              <a:rPr lang="ja-JP" altLang="en-US" sz="4000" dirty="0">
                <a:solidFill>
                  <a:srgbClr val="FFC000"/>
                </a:solidFill>
              </a:rPr>
              <a:t>な薬物を使用すること。</a:t>
            </a:r>
            <a:endParaRPr lang="en-US" altLang="ja-JP" sz="4000" dirty="0">
              <a:solidFill>
                <a:srgbClr val="FFC000"/>
              </a:solidFill>
            </a:endParaRPr>
          </a:p>
          <a:p>
            <a:pPr>
              <a:spcBef>
                <a:spcPct val="50000"/>
              </a:spcBef>
            </a:pPr>
            <a:endParaRPr lang="ja-JP" altLang="en-US" sz="4000" dirty="0"/>
          </a:p>
        </p:txBody>
      </p:sp>
    </p:spTree>
    <p:custDataLst>
      <p:tags r:id="rId1"/>
    </p:custDataLst>
    <p:extLst>
      <p:ext uri="{BB962C8B-B14F-4D97-AF65-F5344CB8AC3E}">
        <p14:creationId xmlns:p14="http://schemas.microsoft.com/office/powerpoint/2010/main" val="1948911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4"/>
          <p:cNvGraphicFramePr>
            <a:graphicFrameLocks noChangeAspect="1"/>
          </p:cNvGraphicFramePr>
          <p:nvPr>
            <p:extLst>
              <p:ext uri="{D42A27DB-BD31-4B8C-83A1-F6EECF244321}">
                <p14:modId xmlns:p14="http://schemas.microsoft.com/office/powerpoint/2010/main" val="519586379"/>
              </p:ext>
            </p:extLst>
          </p:nvPr>
        </p:nvGraphicFramePr>
        <p:xfrm>
          <a:off x="3886200" y="1802160"/>
          <a:ext cx="3171825" cy="2238375"/>
        </p:xfrm>
        <a:graphic>
          <a:graphicData uri="http://schemas.openxmlformats.org/presentationml/2006/ole">
            <mc:AlternateContent xmlns:mc="http://schemas.openxmlformats.org/markup-compatibility/2006">
              <mc:Choice xmlns:v="urn:schemas-microsoft-com:vml" Requires="v">
                <p:oleObj spid="_x0000_s15390" name="Photo Editor ｲﾒｰｼﾞ" r:id="rId4" imgW="3172268" imgH="2238687" progId="">
                  <p:embed/>
                </p:oleObj>
              </mc:Choice>
              <mc:Fallback>
                <p:oleObj name="Photo Editor ｲﾒｰｼﾞ" r:id="rId4" imgW="3172268" imgH="2238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02160"/>
                        <a:ext cx="31718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25"/>
          <p:cNvGraphicFramePr>
            <a:graphicFrameLocks noChangeAspect="1"/>
          </p:cNvGraphicFramePr>
          <p:nvPr>
            <p:extLst>
              <p:ext uri="{D42A27DB-BD31-4B8C-83A1-F6EECF244321}">
                <p14:modId xmlns:p14="http://schemas.microsoft.com/office/powerpoint/2010/main" val="3130833944"/>
              </p:ext>
            </p:extLst>
          </p:nvPr>
        </p:nvGraphicFramePr>
        <p:xfrm>
          <a:off x="533400" y="2030760"/>
          <a:ext cx="2466975" cy="1533525"/>
        </p:xfrm>
        <a:graphic>
          <a:graphicData uri="http://schemas.openxmlformats.org/presentationml/2006/ole">
            <mc:AlternateContent xmlns:mc="http://schemas.openxmlformats.org/markup-compatibility/2006">
              <mc:Choice xmlns:v="urn:schemas-microsoft-com:vml" Requires="v">
                <p:oleObj spid="_x0000_s15391" name="Photo Editor ｲﾒｰｼﾞ" r:id="rId6" imgW="2467319" imgH="1533739" progId="">
                  <p:embed/>
                </p:oleObj>
              </mc:Choice>
              <mc:Fallback>
                <p:oleObj name="Photo Editor ｲﾒｰｼﾞ" r:id="rId6" imgW="2467319" imgH="1533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030760"/>
                        <a:ext cx="24669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Text Box 11"/>
          <p:cNvSpPr txBox="1">
            <a:spLocks noChangeArrowheads="1"/>
          </p:cNvSpPr>
          <p:nvPr/>
        </p:nvSpPr>
        <p:spPr bwMode="auto">
          <a:xfrm>
            <a:off x="838200" y="3630960"/>
            <a:ext cx="1600200" cy="523220"/>
          </a:xfrm>
          <a:prstGeom prst="rect">
            <a:avLst/>
          </a:prstGeom>
          <a:noFill/>
          <a:ln w="9525">
            <a:noFill/>
            <a:miter lim="800000"/>
            <a:headEnd/>
            <a:tailEnd/>
          </a:ln>
        </p:spPr>
        <p:txBody>
          <a:bodyPr>
            <a:spAutoFit/>
          </a:bodyPr>
          <a:lstStyle/>
          <a:p>
            <a:pPr algn="ctr"/>
            <a:r>
              <a:rPr lang="ja-JP" altLang="en-US" sz="2800" b="1" dirty="0"/>
              <a:t>シンナー</a:t>
            </a:r>
          </a:p>
        </p:txBody>
      </p:sp>
      <p:sp>
        <p:nvSpPr>
          <p:cNvPr id="2058" name="Text Box 12"/>
          <p:cNvSpPr txBox="1">
            <a:spLocks noChangeArrowheads="1"/>
          </p:cNvSpPr>
          <p:nvPr/>
        </p:nvSpPr>
        <p:spPr bwMode="auto">
          <a:xfrm>
            <a:off x="4514990" y="4154180"/>
            <a:ext cx="1608134" cy="523220"/>
          </a:xfrm>
          <a:prstGeom prst="rect">
            <a:avLst/>
          </a:prstGeom>
          <a:noFill/>
          <a:ln w="9525">
            <a:noFill/>
            <a:miter lim="800000"/>
            <a:headEnd/>
            <a:tailEnd/>
          </a:ln>
        </p:spPr>
        <p:txBody>
          <a:bodyPr wrap="none">
            <a:spAutoFit/>
          </a:bodyPr>
          <a:lstStyle/>
          <a:p>
            <a:pPr algn="ctr"/>
            <a:r>
              <a:rPr lang="ja-JP" altLang="en-US" sz="2800" b="1" dirty="0"/>
              <a:t>覚せい剤</a:t>
            </a:r>
          </a:p>
        </p:txBody>
      </p:sp>
      <p:sp>
        <p:nvSpPr>
          <p:cNvPr id="2059" name="Text Box 13"/>
          <p:cNvSpPr txBox="1">
            <a:spLocks noChangeArrowheads="1"/>
          </p:cNvSpPr>
          <p:nvPr/>
        </p:nvSpPr>
        <p:spPr bwMode="auto">
          <a:xfrm>
            <a:off x="7307934" y="4154180"/>
            <a:ext cx="1303562" cy="523220"/>
          </a:xfrm>
          <a:prstGeom prst="rect">
            <a:avLst/>
          </a:prstGeom>
          <a:noFill/>
          <a:ln w="9525">
            <a:noFill/>
            <a:miter lim="800000"/>
            <a:headEnd/>
            <a:tailEnd/>
          </a:ln>
        </p:spPr>
        <p:txBody>
          <a:bodyPr wrap="none">
            <a:spAutoFit/>
          </a:bodyPr>
          <a:lstStyle/>
          <a:p>
            <a:pPr algn="ctr"/>
            <a:r>
              <a:rPr lang="en-US" altLang="ja-JP" sz="2800" b="1" dirty="0" smtClean="0"/>
              <a:t>MDMA</a:t>
            </a:r>
            <a:endParaRPr lang="ja-JP" altLang="en-US" sz="2800" b="1" dirty="0"/>
          </a:p>
        </p:txBody>
      </p:sp>
      <p:sp>
        <p:nvSpPr>
          <p:cNvPr id="2060" name="Text Box 14"/>
          <p:cNvSpPr txBox="1">
            <a:spLocks noChangeArrowheads="1"/>
          </p:cNvSpPr>
          <p:nvPr/>
        </p:nvSpPr>
        <p:spPr bwMode="auto">
          <a:xfrm>
            <a:off x="4972982" y="5439906"/>
            <a:ext cx="692150" cy="954107"/>
          </a:xfrm>
          <a:prstGeom prst="rect">
            <a:avLst/>
          </a:prstGeom>
          <a:noFill/>
          <a:ln w="9525">
            <a:noFill/>
            <a:miter lim="800000"/>
            <a:headEnd/>
            <a:tailEnd/>
          </a:ln>
        </p:spPr>
        <p:txBody>
          <a:bodyPr>
            <a:spAutoFit/>
          </a:bodyPr>
          <a:lstStyle/>
          <a:p>
            <a:pPr algn="ctr"/>
            <a:r>
              <a:rPr lang="ja-JP" altLang="en-US" sz="2800" b="1" dirty="0"/>
              <a:t>大麻</a:t>
            </a:r>
          </a:p>
        </p:txBody>
      </p:sp>
      <p:sp>
        <p:nvSpPr>
          <p:cNvPr id="2061" name="Text Box 15"/>
          <p:cNvSpPr txBox="1">
            <a:spLocks noChangeArrowheads="1"/>
          </p:cNvSpPr>
          <p:nvPr/>
        </p:nvSpPr>
        <p:spPr bwMode="auto">
          <a:xfrm>
            <a:off x="914400" y="6074132"/>
            <a:ext cx="1447800" cy="523220"/>
          </a:xfrm>
          <a:prstGeom prst="rect">
            <a:avLst/>
          </a:prstGeom>
          <a:noFill/>
          <a:ln w="9525">
            <a:noFill/>
            <a:miter lim="800000"/>
            <a:headEnd/>
            <a:tailEnd/>
          </a:ln>
        </p:spPr>
        <p:txBody>
          <a:bodyPr>
            <a:spAutoFit/>
          </a:bodyPr>
          <a:lstStyle/>
          <a:p>
            <a:pPr algn="ctr"/>
            <a:r>
              <a:rPr lang="ja-JP" altLang="en-US" sz="2800" b="1" dirty="0"/>
              <a:t>あへん</a:t>
            </a:r>
          </a:p>
        </p:txBody>
      </p:sp>
      <p:sp>
        <p:nvSpPr>
          <p:cNvPr id="2062" name="Text Box 16"/>
          <p:cNvSpPr txBox="1">
            <a:spLocks noChangeArrowheads="1"/>
          </p:cNvSpPr>
          <p:nvPr/>
        </p:nvSpPr>
        <p:spPr bwMode="auto">
          <a:xfrm>
            <a:off x="5149941" y="1268760"/>
            <a:ext cx="2574744" cy="523220"/>
          </a:xfrm>
          <a:prstGeom prst="rect">
            <a:avLst/>
          </a:prstGeom>
          <a:noFill/>
          <a:ln w="9525">
            <a:noFill/>
            <a:miter lim="800000"/>
            <a:headEnd/>
            <a:tailEnd/>
          </a:ln>
        </p:spPr>
        <p:txBody>
          <a:bodyPr wrap="none">
            <a:spAutoFit/>
          </a:bodyPr>
          <a:lstStyle/>
          <a:p>
            <a:pPr algn="ctr"/>
            <a:r>
              <a:rPr lang="ja-JP" altLang="en-US" sz="2800" b="1" dirty="0">
                <a:solidFill>
                  <a:srgbClr val="FFFF00"/>
                </a:solidFill>
              </a:rPr>
              <a:t>興奮</a:t>
            </a:r>
            <a:r>
              <a:rPr lang="ja-JP" altLang="en-US" sz="2800" b="1" dirty="0"/>
              <a:t>させる薬物</a:t>
            </a:r>
          </a:p>
        </p:txBody>
      </p:sp>
      <p:sp>
        <p:nvSpPr>
          <p:cNvPr id="2063" name="Text Box 17"/>
          <p:cNvSpPr txBox="1">
            <a:spLocks noChangeArrowheads="1"/>
          </p:cNvSpPr>
          <p:nvPr/>
        </p:nvSpPr>
        <p:spPr bwMode="auto">
          <a:xfrm>
            <a:off x="339023" y="1373535"/>
            <a:ext cx="2574744" cy="523220"/>
          </a:xfrm>
          <a:prstGeom prst="rect">
            <a:avLst/>
          </a:prstGeom>
          <a:noFill/>
          <a:ln w="9525">
            <a:noFill/>
            <a:miter lim="800000"/>
            <a:headEnd/>
            <a:tailEnd/>
          </a:ln>
        </p:spPr>
        <p:txBody>
          <a:bodyPr wrap="none">
            <a:spAutoFit/>
          </a:bodyPr>
          <a:lstStyle/>
          <a:p>
            <a:pPr algn="ctr"/>
            <a:r>
              <a:rPr lang="ja-JP" altLang="en-US" sz="2800" b="1" dirty="0">
                <a:solidFill>
                  <a:srgbClr val="FFFF00"/>
                </a:solidFill>
              </a:rPr>
              <a:t>抑制</a:t>
            </a:r>
            <a:r>
              <a:rPr lang="ja-JP" altLang="en-US" sz="2800" b="1" dirty="0"/>
              <a:t>させる薬物</a:t>
            </a:r>
          </a:p>
        </p:txBody>
      </p:sp>
      <p:sp>
        <p:nvSpPr>
          <p:cNvPr id="2064" name="Text Box 18"/>
          <p:cNvSpPr txBox="1">
            <a:spLocks noChangeArrowheads="1"/>
          </p:cNvSpPr>
          <p:nvPr/>
        </p:nvSpPr>
        <p:spPr bwMode="auto">
          <a:xfrm>
            <a:off x="5755392" y="4902548"/>
            <a:ext cx="1627369" cy="523220"/>
          </a:xfrm>
          <a:prstGeom prst="rect">
            <a:avLst/>
          </a:prstGeom>
          <a:noFill/>
          <a:ln w="9525">
            <a:noFill/>
            <a:miter lim="800000"/>
            <a:headEnd/>
            <a:tailEnd/>
          </a:ln>
        </p:spPr>
        <p:txBody>
          <a:bodyPr wrap="none">
            <a:spAutoFit/>
          </a:bodyPr>
          <a:lstStyle/>
          <a:p>
            <a:pPr algn="ctr"/>
            <a:r>
              <a:rPr lang="ja-JP" altLang="en-US" sz="2800" b="1" dirty="0">
                <a:solidFill>
                  <a:srgbClr val="FFFF00"/>
                </a:solidFill>
              </a:rPr>
              <a:t>幻覚</a:t>
            </a:r>
            <a:r>
              <a:rPr lang="ja-JP" altLang="en-US" sz="2800" b="1" dirty="0"/>
              <a:t>作用</a:t>
            </a:r>
          </a:p>
        </p:txBody>
      </p:sp>
      <p:sp>
        <p:nvSpPr>
          <p:cNvPr id="2066" name="Rectangle 20"/>
          <p:cNvSpPr>
            <a:spLocks noChangeArrowheads="1"/>
          </p:cNvSpPr>
          <p:nvPr/>
        </p:nvSpPr>
        <p:spPr bwMode="auto">
          <a:xfrm>
            <a:off x="179388" y="1302097"/>
            <a:ext cx="2952750" cy="5439271"/>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67" name="Rectangle 21"/>
          <p:cNvSpPr>
            <a:spLocks noChangeArrowheads="1"/>
          </p:cNvSpPr>
          <p:nvPr/>
        </p:nvSpPr>
        <p:spPr bwMode="auto">
          <a:xfrm>
            <a:off x="3779838" y="1302098"/>
            <a:ext cx="5113337" cy="3384550"/>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68" name="Rectangle 22"/>
          <p:cNvSpPr>
            <a:spLocks noChangeArrowheads="1"/>
          </p:cNvSpPr>
          <p:nvPr/>
        </p:nvSpPr>
        <p:spPr bwMode="auto">
          <a:xfrm>
            <a:off x="4643438" y="4902548"/>
            <a:ext cx="3960812" cy="1838820"/>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 name="Text Box 1026"/>
          <p:cNvSpPr txBox="1">
            <a:spLocks noChangeArrowheads="1"/>
          </p:cNvSpPr>
          <p:nvPr/>
        </p:nvSpPr>
        <p:spPr bwMode="auto">
          <a:xfrm>
            <a:off x="1452424" y="-27384"/>
            <a:ext cx="5567848"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smtClean="0">
                <a:solidFill>
                  <a:srgbClr val="FF0000"/>
                </a:solidFill>
              </a:rPr>
              <a:t>違法薬物</a:t>
            </a:r>
            <a:r>
              <a:rPr lang="ja-JP" altLang="en-US" sz="6000" dirty="0">
                <a:solidFill>
                  <a:srgbClr val="FF0000"/>
                </a:solidFill>
              </a:rPr>
              <a:t>の</a:t>
            </a:r>
            <a:r>
              <a:rPr lang="ja-JP" altLang="en-US" sz="6000" dirty="0" smtClean="0">
                <a:solidFill>
                  <a:srgbClr val="FF0000"/>
                </a:solidFill>
              </a:rPr>
              <a:t>種類</a:t>
            </a:r>
            <a:endParaRPr lang="ja-JP" altLang="en-US" sz="6000" dirty="0">
              <a:solidFill>
                <a:srgbClr val="FF0000"/>
              </a:solidFill>
            </a:endParaRPr>
          </a:p>
        </p:txBody>
      </p:sp>
      <p:pic>
        <p:nvPicPr>
          <p:cNvPr id="7170" name="Picture 2" descr="http://blog-imgs-38.fc2.com/j/y/u/jyubakoisi0603/2010051419490980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636" y="4397731"/>
            <a:ext cx="2233691"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画像:Ecstacy monogra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3787" y="2138535"/>
            <a:ext cx="1751855" cy="17116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大麻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186" name="Picture 18" descr="http://www.ngcjapan.com/files/img/prgm_master/main_img/20090807/12496440966067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5701" y="5456324"/>
            <a:ext cx="2198667" cy="123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4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t>１　最近の</a:t>
            </a:r>
            <a:r>
              <a:rPr lang="ja-JP" altLang="en-US" sz="4000" dirty="0" smtClean="0"/>
              <a:t>薬物乱用に関する話題</a:t>
            </a:r>
            <a:endParaRPr lang="en-US" altLang="ja-JP" sz="4000" dirty="0" smtClean="0"/>
          </a:p>
          <a:p>
            <a:endParaRPr lang="en-US" altLang="ja-JP" sz="2000" dirty="0" smtClean="0"/>
          </a:p>
          <a:p>
            <a:r>
              <a:rPr lang="ja-JP" altLang="en-US" sz="4000" dirty="0"/>
              <a:t>２</a:t>
            </a:r>
            <a:r>
              <a:rPr lang="ja-JP" altLang="en-US" sz="4000" dirty="0" smtClean="0"/>
              <a:t>　</a:t>
            </a:r>
            <a:r>
              <a:rPr kumimoji="1" lang="ja-JP" altLang="en-US" sz="4000" dirty="0" smtClean="0"/>
              <a:t>薬物の種類と乱用について</a:t>
            </a:r>
            <a:endParaRPr kumimoji="1" lang="en-US" altLang="ja-JP" sz="4000" dirty="0" smtClean="0"/>
          </a:p>
          <a:p>
            <a:pPr algn="l"/>
            <a:endParaRPr lang="en-US" altLang="ja-JP" sz="2000" dirty="0" smtClean="0"/>
          </a:p>
          <a:p>
            <a:pPr algn="l"/>
            <a:r>
              <a:rPr lang="ja-JP" altLang="en-US" sz="4000" dirty="0" smtClean="0"/>
              <a:t>３</a:t>
            </a:r>
            <a:r>
              <a:rPr kumimoji="1" lang="ja-JP" altLang="en-US" sz="4000" dirty="0" smtClean="0"/>
              <a:t>　薬物</a:t>
            </a:r>
            <a:r>
              <a:rPr lang="ja-JP" altLang="en-US" sz="4000" dirty="0"/>
              <a:t>依存</a:t>
            </a:r>
            <a:r>
              <a:rPr kumimoji="1" lang="ja-JP" altLang="en-US" sz="4000" dirty="0" smtClean="0"/>
              <a:t>の恐ろしさ</a:t>
            </a:r>
            <a:endParaRPr kumimoji="1" lang="en-US" altLang="ja-JP" sz="4000" dirty="0" smtClean="0"/>
          </a:p>
          <a:p>
            <a:pPr algn="l"/>
            <a:endParaRPr kumimoji="1" lang="ja-JP" alt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4"/>
          <p:cNvGraphicFramePr>
            <a:graphicFrameLocks noChangeAspect="1"/>
          </p:cNvGraphicFramePr>
          <p:nvPr>
            <p:extLst>
              <p:ext uri="{D42A27DB-BD31-4B8C-83A1-F6EECF244321}">
                <p14:modId xmlns:p14="http://schemas.microsoft.com/office/powerpoint/2010/main" val="2125540928"/>
              </p:ext>
            </p:extLst>
          </p:nvPr>
        </p:nvGraphicFramePr>
        <p:xfrm>
          <a:off x="3886200" y="1802160"/>
          <a:ext cx="3171825" cy="2238375"/>
        </p:xfrm>
        <a:graphic>
          <a:graphicData uri="http://schemas.openxmlformats.org/presentationml/2006/ole">
            <mc:AlternateContent xmlns:mc="http://schemas.openxmlformats.org/markup-compatibility/2006">
              <mc:Choice xmlns:v="urn:schemas-microsoft-com:vml" Requires="v">
                <p:oleObj spid="_x0000_s14374" name="Photo Editor ｲﾒｰｼﾞ" r:id="rId4" imgW="3172268" imgH="2238687" progId="">
                  <p:embed/>
                </p:oleObj>
              </mc:Choice>
              <mc:Fallback>
                <p:oleObj name="Photo Editor ｲﾒｰｼﾞ" r:id="rId4" imgW="3172268" imgH="2238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02160"/>
                        <a:ext cx="31718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25"/>
          <p:cNvGraphicFramePr>
            <a:graphicFrameLocks noChangeAspect="1"/>
          </p:cNvGraphicFramePr>
          <p:nvPr>
            <p:extLst>
              <p:ext uri="{D42A27DB-BD31-4B8C-83A1-F6EECF244321}">
                <p14:modId xmlns:p14="http://schemas.microsoft.com/office/powerpoint/2010/main" val="2598933592"/>
              </p:ext>
            </p:extLst>
          </p:nvPr>
        </p:nvGraphicFramePr>
        <p:xfrm>
          <a:off x="533400" y="2030760"/>
          <a:ext cx="2466975" cy="1533525"/>
        </p:xfrm>
        <a:graphic>
          <a:graphicData uri="http://schemas.openxmlformats.org/presentationml/2006/ole">
            <mc:AlternateContent xmlns:mc="http://schemas.openxmlformats.org/markup-compatibility/2006">
              <mc:Choice xmlns:v="urn:schemas-microsoft-com:vml" Requires="v">
                <p:oleObj spid="_x0000_s14375" name="Photo Editor ｲﾒｰｼﾞ" r:id="rId6" imgW="2467319" imgH="1533739" progId="">
                  <p:embed/>
                </p:oleObj>
              </mc:Choice>
              <mc:Fallback>
                <p:oleObj name="Photo Editor ｲﾒｰｼﾞ" r:id="rId6" imgW="2467319" imgH="1533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030760"/>
                        <a:ext cx="24669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Text Box 11"/>
          <p:cNvSpPr txBox="1">
            <a:spLocks noChangeArrowheads="1"/>
          </p:cNvSpPr>
          <p:nvPr/>
        </p:nvSpPr>
        <p:spPr bwMode="auto">
          <a:xfrm>
            <a:off x="838200" y="3630960"/>
            <a:ext cx="1600200" cy="523220"/>
          </a:xfrm>
          <a:prstGeom prst="rect">
            <a:avLst/>
          </a:prstGeom>
          <a:noFill/>
          <a:ln w="9525">
            <a:noFill/>
            <a:miter lim="800000"/>
            <a:headEnd/>
            <a:tailEnd/>
          </a:ln>
        </p:spPr>
        <p:txBody>
          <a:bodyPr>
            <a:spAutoFit/>
          </a:bodyPr>
          <a:lstStyle/>
          <a:p>
            <a:pPr algn="ctr"/>
            <a:r>
              <a:rPr lang="ja-JP" altLang="en-US" sz="2800" b="1" dirty="0"/>
              <a:t>シンナー</a:t>
            </a:r>
          </a:p>
        </p:txBody>
      </p:sp>
      <p:sp>
        <p:nvSpPr>
          <p:cNvPr id="2058" name="Text Box 12"/>
          <p:cNvSpPr txBox="1">
            <a:spLocks noChangeArrowheads="1"/>
          </p:cNvSpPr>
          <p:nvPr/>
        </p:nvSpPr>
        <p:spPr bwMode="auto">
          <a:xfrm>
            <a:off x="4514990" y="4154180"/>
            <a:ext cx="1608134" cy="523220"/>
          </a:xfrm>
          <a:prstGeom prst="rect">
            <a:avLst/>
          </a:prstGeom>
          <a:noFill/>
          <a:ln w="9525">
            <a:noFill/>
            <a:miter lim="800000"/>
            <a:headEnd/>
            <a:tailEnd/>
          </a:ln>
        </p:spPr>
        <p:txBody>
          <a:bodyPr wrap="none">
            <a:spAutoFit/>
          </a:bodyPr>
          <a:lstStyle/>
          <a:p>
            <a:pPr algn="ctr"/>
            <a:r>
              <a:rPr lang="ja-JP" altLang="en-US" sz="2800" b="1" dirty="0"/>
              <a:t>覚せい剤</a:t>
            </a:r>
          </a:p>
        </p:txBody>
      </p:sp>
      <p:sp>
        <p:nvSpPr>
          <p:cNvPr id="2059" name="Text Box 13"/>
          <p:cNvSpPr txBox="1">
            <a:spLocks noChangeArrowheads="1"/>
          </p:cNvSpPr>
          <p:nvPr/>
        </p:nvSpPr>
        <p:spPr bwMode="auto">
          <a:xfrm>
            <a:off x="7307934" y="4154180"/>
            <a:ext cx="1303562" cy="523220"/>
          </a:xfrm>
          <a:prstGeom prst="rect">
            <a:avLst/>
          </a:prstGeom>
          <a:noFill/>
          <a:ln w="9525">
            <a:noFill/>
            <a:miter lim="800000"/>
            <a:headEnd/>
            <a:tailEnd/>
          </a:ln>
        </p:spPr>
        <p:txBody>
          <a:bodyPr wrap="none">
            <a:spAutoFit/>
          </a:bodyPr>
          <a:lstStyle/>
          <a:p>
            <a:pPr algn="ctr"/>
            <a:r>
              <a:rPr lang="en-US" altLang="ja-JP" sz="2800" b="1" dirty="0" smtClean="0"/>
              <a:t>MDMA</a:t>
            </a:r>
            <a:endParaRPr lang="ja-JP" altLang="en-US" sz="2800" b="1" dirty="0"/>
          </a:p>
        </p:txBody>
      </p:sp>
      <p:sp>
        <p:nvSpPr>
          <p:cNvPr id="2060" name="Text Box 14"/>
          <p:cNvSpPr txBox="1">
            <a:spLocks noChangeArrowheads="1"/>
          </p:cNvSpPr>
          <p:nvPr/>
        </p:nvSpPr>
        <p:spPr bwMode="auto">
          <a:xfrm>
            <a:off x="4972982" y="5439906"/>
            <a:ext cx="692150" cy="954107"/>
          </a:xfrm>
          <a:prstGeom prst="rect">
            <a:avLst/>
          </a:prstGeom>
          <a:noFill/>
          <a:ln w="9525">
            <a:noFill/>
            <a:miter lim="800000"/>
            <a:headEnd/>
            <a:tailEnd/>
          </a:ln>
        </p:spPr>
        <p:txBody>
          <a:bodyPr>
            <a:spAutoFit/>
          </a:bodyPr>
          <a:lstStyle/>
          <a:p>
            <a:pPr algn="ctr"/>
            <a:r>
              <a:rPr lang="ja-JP" altLang="en-US" sz="2800" b="1" dirty="0"/>
              <a:t>大麻</a:t>
            </a:r>
          </a:p>
        </p:txBody>
      </p:sp>
      <p:sp>
        <p:nvSpPr>
          <p:cNvPr id="2061" name="Text Box 15"/>
          <p:cNvSpPr txBox="1">
            <a:spLocks noChangeArrowheads="1"/>
          </p:cNvSpPr>
          <p:nvPr/>
        </p:nvSpPr>
        <p:spPr bwMode="auto">
          <a:xfrm>
            <a:off x="914400" y="6074132"/>
            <a:ext cx="1447800" cy="523220"/>
          </a:xfrm>
          <a:prstGeom prst="rect">
            <a:avLst/>
          </a:prstGeom>
          <a:noFill/>
          <a:ln w="9525">
            <a:noFill/>
            <a:miter lim="800000"/>
            <a:headEnd/>
            <a:tailEnd/>
          </a:ln>
        </p:spPr>
        <p:txBody>
          <a:bodyPr>
            <a:spAutoFit/>
          </a:bodyPr>
          <a:lstStyle/>
          <a:p>
            <a:pPr algn="ctr"/>
            <a:r>
              <a:rPr lang="ja-JP" altLang="en-US" sz="2800" b="1" dirty="0"/>
              <a:t>あへん</a:t>
            </a:r>
          </a:p>
        </p:txBody>
      </p:sp>
      <p:sp>
        <p:nvSpPr>
          <p:cNvPr id="2062" name="Text Box 16"/>
          <p:cNvSpPr txBox="1">
            <a:spLocks noChangeArrowheads="1"/>
          </p:cNvSpPr>
          <p:nvPr/>
        </p:nvSpPr>
        <p:spPr bwMode="auto">
          <a:xfrm>
            <a:off x="5149941" y="1268760"/>
            <a:ext cx="2574744" cy="523220"/>
          </a:xfrm>
          <a:prstGeom prst="rect">
            <a:avLst/>
          </a:prstGeom>
          <a:noFill/>
          <a:ln w="9525">
            <a:noFill/>
            <a:miter lim="800000"/>
            <a:headEnd/>
            <a:tailEnd/>
          </a:ln>
        </p:spPr>
        <p:txBody>
          <a:bodyPr wrap="none">
            <a:spAutoFit/>
          </a:bodyPr>
          <a:lstStyle/>
          <a:p>
            <a:pPr algn="ctr"/>
            <a:r>
              <a:rPr lang="ja-JP" altLang="en-US" sz="2800" b="1" dirty="0">
                <a:solidFill>
                  <a:srgbClr val="FFFF00"/>
                </a:solidFill>
              </a:rPr>
              <a:t>興奮</a:t>
            </a:r>
            <a:r>
              <a:rPr lang="ja-JP" altLang="en-US" sz="2800" b="1" dirty="0"/>
              <a:t>させる薬物</a:t>
            </a:r>
          </a:p>
        </p:txBody>
      </p:sp>
      <p:sp>
        <p:nvSpPr>
          <p:cNvPr id="2063" name="Text Box 17"/>
          <p:cNvSpPr txBox="1">
            <a:spLocks noChangeArrowheads="1"/>
          </p:cNvSpPr>
          <p:nvPr/>
        </p:nvSpPr>
        <p:spPr bwMode="auto">
          <a:xfrm>
            <a:off x="339023" y="1373535"/>
            <a:ext cx="2574744" cy="523220"/>
          </a:xfrm>
          <a:prstGeom prst="rect">
            <a:avLst/>
          </a:prstGeom>
          <a:noFill/>
          <a:ln w="9525">
            <a:noFill/>
            <a:miter lim="800000"/>
            <a:headEnd/>
            <a:tailEnd/>
          </a:ln>
        </p:spPr>
        <p:txBody>
          <a:bodyPr wrap="none">
            <a:spAutoFit/>
          </a:bodyPr>
          <a:lstStyle/>
          <a:p>
            <a:pPr algn="ctr"/>
            <a:r>
              <a:rPr lang="ja-JP" altLang="en-US" sz="2800" b="1" dirty="0">
                <a:solidFill>
                  <a:srgbClr val="FFFF00"/>
                </a:solidFill>
              </a:rPr>
              <a:t>抑制</a:t>
            </a:r>
            <a:r>
              <a:rPr lang="ja-JP" altLang="en-US" sz="2800" b="1" dirty="0"/>
              <a:t>させる薬物</a:t>
            </a:r>
          </a:p>
        </p:txBody>
      </p:sp>
      <p:sp>
        <p:nvSpPr>
          <p:cNvPr id="2064" name="Text Box 18"/>
          <p:cNvSpPr txBox="1">
            <a:spLocks noChangeArrowheads="1"/>
          </p:cNvSpPr>
          <p:nvPr/>
        </p:nvSpPr>
        <p:spPr bwMode="auto">
          <a:xfrm>
            <a:off x="5755392" y="4902548"/>
            <a:ext cx="1627369" cy="523220"/>
          </a:xfrm>
          <a:prstGeom prst="rect">
            <a:avLst/>
          </a:prstGeom>
          <a:noFill/>
          <a:ln w="9525">
            <a:noFill/>
            <a:miter lim="800000"/>
            <a:headEnd/>
            <a:tailEnd/>
          </a:ln>
        </p:spPr>
        <p:txBody>
          <a:bodyPr wrap="none">
            <a:spAutoFit/>
          </a:bodyPr>
          <a:lstStyle/>
          <a:p>
            <a:pPr algn="ctr"/>
            <a:r>
              <a:rPr lang="ja-JP" altLang="en-US" sz="2800" b="1" dirty="0">
                <a:solidFill>
                  <a:srgbClr val="FFFF00"/>
                </a:solidFill>
              </a:rPr>
              <a:t>幻覚</a:t>
            </a:r>
            <a:r>
              <a:rPr lang="ja-JP" altLang="en-US" sz="2800" b="1" dirty="0"/>
              <a:t>作用</a:t>
            </a:r>
          </a:p>
        </p:txBody>
      </p:sp>
      <p:sp>
        <p:nvSpPr>
          <p:cNvPr id="2066" name="Rectangle 20"/>
          <p:cNvSpPr>
            <a:spLocks noChangeArrowheads="1"/>
          </p:cNvSpPr>
          <p:nvPr/>
        </p:nvSpPr>
        <p:spPr bwMode="auto">
          <a:xfrm>
            <a:off x="179388" y="1302097"/>
            <a:ext cx="2952750" cy="5439271"/>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67" name="Rectangle 21"/>
          <p:cNvSpPr>
            <a:spLocks noChangeArrowheads="1"/>
          </p:cNvSpPr>
          <p:nvPr/>
        </p:nvSpPr>
        <p:spPr bwMode="auto">
          <a:xfrm>
            <a:off x="3779838" y="1302098"/>
            <a:ext cx="5113337" cy="3384550"/>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68" name="Rectangle 22"/>
          <p:cNvSpPr>
            <a:spLocks noChangeArrowheads="1"/>
          </p:cNvSpPr>
          <p:nvPr/>
        </p:nvSpPr>
        <p:spPr bwMode="auto">
          <a:xfrm>
            <a:off x="4643438" y="4902548"/>
            <a:ext cx="3960812" cy="1838820"/>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 name="Text Box 1026"/>
          <p:cNvSpPr txBox="1">
            <a:spLocks noChangeArrowheads="1"/>
          </p:cNvSpPr>
          <p:nvPr/>
        </p:nvSpPr>
        <p:spPr bwMode="auto">
          <a:xfrm>
            <a:off x="1452424" y="-27384"/>
            <a:ext cx="5567848"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smtClean="0">
                <a:solidFill>
                  <a:srgbClr val="FF0000"/>
                </a:solidFill>
              </a:rPr>
              <a:t>違法薬物</a:t>
            </a:r>
            <a:r>
              <a:rPr lang="ja-JP" altLang="en-US" sz="6000" dirty="0">
                <a:solidFill>
                  <a:srgbClr val="FF0000"/>
                </a:solidFill>
              </a:rPr>
              <a:t>の</a:t>
            </a:r>
            <a:r>
              <a:rPr lang="ja-JP" altLang="en-US" sz="6000" dirty="0" smtClean="0">
                <a:solidFill>
                  <a:srgbClr val="FF0000"/>
                </a:solidFill>
              </a:rPr>
              <a:t>種類</a:t>
            </a:r>
            <a:endParaRPr lang="ja-JP" altLang="en-US" sz="6000" dirty="0">
              <a:solidFill>
                <a:srgbClr val="FF0000"/>
              </a:solidFill>
            </a:endParaRPr>
          </a:p>
        </p:txBody>
      </p:sp>
      <p:pic>
        <p:nvPicPr>
          <p:cNvPr id="7170" name="Picture 2" descr="http://blog-imgs-38.fc2.com/j/y/u/jyubakoisi0603/2010051419490980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636" y="4397731"/>
            <a:ext cx="2233691"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画像:Ecstacy monogra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3787" y="2138535"/>
            <a:ext cx="1751855" cy="17116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大麻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186" name="Picture 18" descr="http://www.ngcjapan.com/files/img/prgm_master/main_img/20090807/12496440966067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5701" y="5456324"/>
            <a:ext cx="2198667" cy="123561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956481" y="3215878"/>
            <a:ext cx="5495839" cy="2062103"/>
          </a:xfrm>
          <a:prstGeom prst="rect">
            <a:avLst/>
          </a:prstGeom>
          <a:solidFill>
            <a:schemeClr val="bg1"/>
          </a:solidFill>
          <a:ln>
            <a:noFill/>
          </a:ln>
        </p:spPr>
        <p:txBody>
          <a:bodyPr wrap="square" rtlCol="0">
            <a:spAutoFit/>
          </a:bodyPr>
          <a:lstStyle/>
          <a:p>
            <a:r>
              <a:rPr kumimoji="1" lang="ja-JP" altLang="en-US" sz="3200" dirty="0" smtClean="0">
                <a:solidFill>
                  <a:srgbClr val="FFFF00"/>
                </a:solidFill>
              </a:rPr>
              <a:t>特に危険ドラッグは中に何が入っているか分からず、どんな作用をもたらすか不明で大変危険！</a:t>
            </a:r>
            <a:endParaRPr kumimoji="1" lang="ja-JP" altLang="en-US" sz="3200" dirty="0">
              <a:solidFill>
                <a:srgbClr val="FFFF00"/>
              </a:solidFill>
            </a:endParaRPr>
          </a:p>
        </p:txBody>
      </p:sp>
    </p:spTree>
    <p:extLst>
      <p:ext uri="{BB962C8B-B14F-4D97-AF65-F5344CB8AC3E}">
        <p14:creationId xmlns:p14="http://schemas.microsoft.com/office/powerpoint/2010/main" val="89114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025352"/>
            <a:ext cx="1415772" cy="584775"/>
          </a:xfrm>
          <a:prstGeom prst="rect">
            <a:avLst/>
          </a:prstGeom>
          <a:noFill/>
        </p:spPr>
        <p:txBody>
          <a:bodyPr wrap="none" rtlCol="0">
            <a:spAutoFit/>
          </a:bodyPr>
          <a:lstStyle/>
          <a:p>
            <a:r>
              <a:rPr kumimoji="1" lang="ja-JP" altLang="en-US" sz="3200" dirty="0" smtClean="0"/>
              <a:t>植物片</a:t>
            </a:r>
            <a:endParaRPr kumimoji="1" lang="ja-JP" altLang="en-US" sz="3200" dirty="0"/>
          </a:p>
        </p:txBody>
      </p:sp>
      <p:sp>
        <p:nvSpPr>
          <p:cNvPr id="11" name="タイトル 1"/>
          <p:cNvSpPr txBox="1">
            <a:spLocks/>
          </p:cNvSpPr>
          <p:nvPr/>
        </p:nvSpPr>
        <p:spPr>
          <a:xfrm>
            <a:off x="323528" y="-27384"/>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危険ドラッグの種類</a:t>
            </a:r>
            <a:endParaRPr lang="ja-JP" altLang="en-US" sz="6000" dirty="0">
              <a:solidFill>
                <a:srgbClr val="FF0000"/>
              </a:solidFill>
            </a:endParaRP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700808"/>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7345404" y="6464218"/>
            <a:ext cx="1622560" cy="307777"/>
          </a:xfrm>
          <a:prstGeom prst="rect">
            <a:avLst/>
          </a:prstGeom>
          <a:noFill/>
        </p:spPr>
        <p:txBody>
          <a:bodyPr wrap="none" rtlCol="0">
            <a:spAutoFit/>
          </a:bodyPr>
          <a:lstStyle/>
          <a:p>
            <a:r>
              <a:rPr lang="ja-JP" altLang="en-US" sz="1400" b="1" dirty="0"/>
              <a:t>厚生</a:t>
            </a:r>
            <a:r>
              <a:rPr lang="ja-JP" altLang="en-US" sz="1400" b="1" dirty="0" smtClean="0"/>
              <a:t>労働省</a:t>
            </a:r>
            <a:r>
              <a:rPr lang="en-US" altLang="ja-JP" sz="1400" b="1" dirty="0" smtClean="0"/>
              <a:t>HP</a:t>
            </a:r>
            <a:r>
              <a:rPr lang="ja-JP" altLang="en-US" sz="1400" b="1" dirty="0" smtClean="0"/>
              <a:t>より</a:t>
            </a:r>
            <a:endParaRPr kumimoji="1" lang="ja-JP" altLang="en-US" sz="1400" b="1"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179" y="1606878"/>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272508"/>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084168" y="972017"/>
            <a:ext cx="1005403" cy="584775"/>
          </a:xfrm>
          <a:prstGeom prst="rect">
            <a:avLst/>
          </a:prstGeom>
          <a:noFill/>
        </p:spPr>
        <p:txBody>
          <a:bodyPr wrap="none" rtlCol="0">
            <a:spAutoFit/>
          </a:bodyPr>
          <a:lstStyle/>
          <a:p>
            <a:r>
              <a:rPr lang="ja-JP" altLang="en-US" sz="3200" dirty="0"/>
              <a:t>液体</a:t>
            </a:r>
            <a:endParaRPr kumimoji="1" lang="ja-JP" altLang="en-US" sz="3200" dirty="0"/>
          </a:p>
        </p:txBody>
      </p:sp>
      <p:sp>
        <p:nvSpPr>
          <p:cNvPr id="14" name="テキスト ボックス 13"/>
          <p:cNvSpPr txBox="1"/>
          <p:nvPr/>
        </p:nvSpPr>
        <p:spPr>
          <a:xfrm>
            <a:off x="6392906" y="5037674"/>
            <a:ext cx="1393330" cy="584775"/>
          </a:xfrm>
          <a:prstGeom prst="rect">
            <a:avLst/>
          </a:prstGeom>
          <a:noFill/>
        </p:spPr>
        <p:txBody>
          <a:bodyPr wrap="none" rtlCol="0">
            <a:spAutoFit/>
          </a:bodyPr>
          <a:lstStyle/>
          <a:p>
            <a:r>
              <a:rPr kumimoji="1" lang="ja-JP" altLang="en-US" sz="3200" dirty="0" smtClean="0"/>
              <a:t>白い粉</a:t>
            </a:r>
            <a:endParaRPr kumimoji="1" lang="ja-JP" altLang="en-US" sz="3200" dirty="0"/>
          </a:p>
        </p:txBody>
      </p:sp>
    </p:spTree>
    <p:extLst>
      <p:ext uri="{BB962C8B-B14F-4D97-AF65-F5344CB8AC3E}">
        <p14:creationId xmlns:p14="http://schemas.microsoft.com/office/powerpoint/2010/main" val="1769525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20752" y="-99392"/>
            <a:ext cx="8427712" cy="90872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dirty="0" smtClean="0">
                <a:solidFill>
                  <a:srgbClr val="FF0000"/>
                </a:solidFill>
              </a:rPr>
              <a:t>少年・少女による危険ドラッグの乱用</a:t>
            </a:r>
            <a:endParaRPr lang="en-US" altLang="ja-JP" dirty="0">
              <a:solidFill>
                <a:srgbClr val="FF0000"/>
              </a:solidFill>
            </a:endParaRPr>
          </a:p>
        </p:txBody>
      </p:sp>
      <p:sp>
        <p:nvSpPr>
          <p:cNvPr id="10" name="テキスト ボックス 9"/>
          <p:cNvSpPr txBox="1"/>
          <p:nvPr/>
        </p:nvSpPr>
        <p:spPr>
          <a:xfrm>
            <a:off x="4380464" y="6021288"/>
            <a:ext cx="2783824" cy="369332"/>
          </a:xfrm>
          <a:prstGeom prst="rect">
            <a:avLst/>
          </a:prstGeom>
          <a:noFill/>
        </p:spPr>
        <p:txBody>
          <a:bodyPr wrap="square" rtlCol="0">
            <a:spAutoFit/>
          </a:bodyPr>
          <a:lstStyle/>
          <a:p>
            <a:r>
              <a:rPr lang="en-US" altLang="ja-JP" b="1" dirty="0" smtClean="0"/>
              <a:t>2014/8/15</a:t>
            </a:r>
            <a:r>
              <a:rPr lang="ja-JP" altLang="en-US" b="1" dirty="0" smtClean="0"/>
              <a:t>　産経</a:t>
            </a:r>
            <a:endParaRPr kumimoji="1" lang="ja-JP" altLang="en-US" b="1" dirty="0"/>
          </a:p>
        </p:txBody>
      </p:sp>
      <p:sp>
        <p:nvSpPr>
          <p:cNvPr id="13" name="テキスト ボックス 12"/>
          <p:cNvSpPr txBox="1"/>
          <p:nvPr/>
        </p:nvSpPr>
        <p:spPr>
          <a:xfrm>
            <a:off x="80356" y="5182359"/>
            <a:ext cx="2855240" cy="369332"/>
          </a:xfrm>
          <a:prstGeom prst="rect">
            <a:avLst/>
          </a:prstGeom>
          <a:noFill/>
        </p:spPr>
        <p:txBody>
          <a:bodyPr wrap="square" rtlCol="0">
            <a:spAutoFit/>
          </a:bodyPr>
          <a:lstStyle/>
          <a:p>
            <a:r>
              <a:rPr lang="en-US" altLang="ja-JP" b="1" dirty="0" smtClean="0"/>
              <a:t>2014/7/24</a:t>
            </a:r>
            <a:r>
              <a:rPr lang="ja-JP" altLang="en-US" b="1" dirty="0" smtClean="0"/>
              <a:t>　朝日</a:t>
            </a:r>
            <a:endParaRPr kumimoji="1" lang="ja-JP" altLang="en-US" b="1"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6" y="1111322"/>
            <a:ext cx="1666063" cy="402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021" y="1939351"/>
            <a:ext cx="1174795" cy="402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217166" y="3952413"/>
            <a:ext cx="2808312" cy="2246769"/>
          </a:xfrm>
          <a:prstGeom prst="rect">
            <a:avLst/>
          </a:prstGeom>
          <a:solidFill>
            <a:schemeClr val="tx1"/>
          </a:solidFill>
        </p:spPr>
        <p:txBody>
          <a:bodyPr wrap="square" rtlCol="0">
            <a:spAutoFit/>
          </a:bodyPr>
          <a:lstStyle/>
          <a:p>
            <a:r>
              <a:rPr kumimoji="1" lang="en-US" altLang="ja-JP" sz="2000" b="1" dirty="0" smtClean="0">
                <a:solidFill>
                  <a:schemeClr val="bg1"/>
                </a:solidFill>
                <a:latin typeface="+mj-ea"/>
                <a:ea typeface="+mj-ea"/>
              </a:rPr>
              <a:t>1-2</a:t>
            </a:r>
            <a:r>
              <a:rPr kumimoji="1" lang="ja-JP" altLang="en-US" sz="2000" b="1" dirty="0" smtClean="0">
                <a:solidFill>
                  <a:schemeClr val="bg1"/>
                </a:solidFill>
                <a:latin typeface="+mj-ea"/>
                <a:ea typeface="+mj-ea"/>
              </a:rPr>
              <a:t>年前から危険ドラッグを使用していた</a:t>
            </a:r>
            <a:r>
              <a:rPr kumimoji="1" lang="en-US" altLang="ja-JP" sz="2000" b="1" dirty="0" smtClean="0">
                <a:solidFill>
                  <a:schemeClr val="bg1"/>
                </a:solidFill>
                <a:latin typeface="+mj-ea"/>
                <a:ea typeface="+mj-ea"/>
              </a:rPr>
              <a:t>16-19</a:t>
            </a:r>
            <a:r>
              <a:rPr kumimoji="1" lang="ja-JP" altLang="en-US" sz="2000" b="1" dirty="0" smtClean="0">
                <a:solidFill>
                  <a:schemeClr val="bg1"/>
                </a:solidFill>
                <a:latin typeface="+mj-ea"/>
                <a:ea typeface="+mj-ea"/>
              </a:rPr>
              <a:t>歳の少年</a:t>
            </a:r>
            <a:r>
              <a:rPr kumimoji="1" lang="en-US" altLang="ja-JP" sz="2000" b="1" dirty="0" smtClean="0">
                <a:solidFill>
                  <a:schemeClr val="bg1"/>
                </a:solidFill>
                <a:latin typeface="+mj-ea"/>
                <a:ea typeface="+mj-ea"/>
              </a:rPr>
              <a:t>3</a:t>
            </a:r>
            <a:r>
              <a:rPr kumimoji="1" lang="ja-JP" altLang="en-US" sz="2000" b="1" dirty="0" smtClean="0">
                <a:solidFill>
                  <a:schemeClr val="bg1"/>
                </a:solidFill>
                <a:latin typeface="+mj-ea"/>
                <a:ea typeface="+mj-ea"/>
              </a:rPr>
              <a:t>人が、歩行中の女性から現金約１万円が入ったハンドバックを奪い、危険ドラッグを購入。</a:t>
            </a:r>
            <a:endParaRPr kumimoji="1" lang="ja-JP" altLang="en-US" sz="2000" b="1" dirty="0">
              <a:solidFill>
                <a:schemeClr val="bg1"/>
              </a:solidFill>
              <a:latin typeface="+mj-ea"/>
              <a:ea typeface="+mj-ea"/>
            </a:endParaRPr>
          </a:p>
        </p:txBody>
      </p:sp>
      <p:sp>
        <p:nvSpPr>
          <p:cNvPr id="14" name="テキスト ボックス 13"/>
          <p:cNvSpPr txBox="1"/>
          <p:nvPr/>
        </p:nvSpPr>
        <p:spPr>
          <a:xfrm>
            <a:off x="1887295" y="2217462"/>
            <a:ext cx="2808312" cy="2246769"/>
          </a:xfrm>
          <a:prstGeom prst="rect">
            <a:avLst/>
          </a:prstGeom>
          <a:solidFill>
            <a:schemeClr val="tx1"/>
          </a:solidFill>
        </p:spPr>
        <p:txBody>
          <a:bodyPr wrap="square" rtlCol="0">
            <a:spAutoFit/>
          </a:bodyPr>
          <a:lstStyle/>
          <a:p>
            <a:r>
              <a:rPr kumimoji="1" lang="en-US" altLang="ja-JP" sz="2000" b="1" dirty="0" smtClean="0">
                <a:solidFill>
                  <a:schemeClr val="bg1"/>
                </a:solidFill>
                <a:latin typeface="+mj-ea"/>
                <a:ea typeface="+mj-ea"/>
              </a:rPr>
              <a:t>16</a:t>
            </a:r>
            <a:r>
              <a:rPr kumimoji="1" lang="ja-JP" altLang="en-US" sz="2000" b="1" dirty="0" smtClean="0">
                <a:solidFill>
                  <a:schemeClr val="bg1"/>
                </a:solidFill>
                <a:latin typeface="+mj-ea"/>
                <a:ea typeface="+mj-ea"/>
              </a:rPr>
              <a:t>歳の工員の少年が</a:t>
            </a:r>
            <a:r>
              <a:rPr lang="ja-JP" altLang="en-US" sz="2000" b="1" dirty="0" smtClean="0">
                <a:solidFill>
                  <a:schemeClr val="bg1"/>
                </a:solidFill>
                <a:latin typeface="+mj-ea"/>
                <a:ea typeface="+mj-ea"/>
              </a:rPr>
              <a:t>自ら警察に</a:t>
            </a:r>
            <a:r>
              <a:rPr lang="ja-JP" altLang="en-US" sz="2000" b="1" dirty="0">
                <a:solidFill>
                  <a:schemeClr val="bg1"/>
                </a:solidFill>
                <a:latin typeface="+mj-ea"/>
                <a:ea typeface="+mj-ea"/>
              </a:rPr>
              <a:t>電話をかけ、意味のわからない話をしたため</a:t>
            </a:r>
            <a:r>
              <a:rPr lang="ja-JP" altLang="en-US" sz="2000" b="1" dirty="0" smtClean="0">
                <a:solidFill>
                  <a:schemeClr val="bg1"/>
                </a:solidFill>
                <a:latin typeface="+mj-ea"/>
                <a:ea typeface="+mj-ea"/>
              </a:rPr>
              <a:t>、</a:t>
            </a:r>
            <a:r>
              <a:rPr lang="ja-JP" altLang="en-US" sz="2000" b="1" dirty="0">
                <a:solidFill>
                  <a:schemeClr val="bg1"/>
                </a:solidFill>
                <a:latin typeface="+mj-ea"/>
                <a:ea typeface="+mj-ea"/>
              </a:rPr>
              <a:t>警察官</a:t>
            </a:r>
            <a:r>
              <a:rPr lang="ja-JP" altLang="en-US" sz="2000" b="1" dirty="0" smtClean="0">
                <a:solidFill>
                  <a:schemeClr val="bg1"/>
                </a:solidFill>
                <a:latin typeface="+mj-ea"/>
                <a:ea typeface="+mj-ea"/>
              </a:rPr>
              <a:t>が</a:t>
            </a:r>
            <a:r>
              <a:rPr lang="ja-JP" altLang="en-US" sz="2000" b="1" dirty="0">
                <a:solidFill>
                  <a:schemeClr val="bg1"/>
                </a:solidFill>
                <a:latin typeface="+mj-ea"/>
                <a:ea typeface="+mj-ea"/>
              </a:rPr>
              <a:t>駆けつけたところ</a:t>
            </a:r>
            <a:r>
              <a:rPr lang="ja-JP" altLang="en-US" sz="2000" b="1" dirty="0" smtClean="0">
                <a:solidFill>
                  <a:schemeClr val="bg1"/>
                </a:solidFill>
                <a:latin typeface="+mj-ea"/>
                <a:ea typeface="+mj-ea"/>
              </a:rPr>
              <a:t>、</a:t>
            </a:r>
            <a:r>
              <a:rPr kumimoji="1" lang="ja-JP" altLang="en-US" sz="2000" b="1" dirty="0" smtClean="0">
                <a:solidFill>
                  <a:schemeClr val="bg1"/>
                </a:solidFill>
                <a:latin typeface="+mj-ea"/>
                <a:ea typeface="+mj-ea"/>
              </a:rPr>
              <a:t>高校１年生の少女とともに危険ドラッグを所持していた。</a:t>
            </a:r>
            <a:endParaRPr kumimoji="1" lang="ja-JP" altLang="en-US" sz="2000" b="1" dirty="0">
              <a:solidFill>
                <a:schemeClr val="bg1"/>
              </a:solidFill>
              <a:latin typeface="+mj-ea"/>
              <a:ea typeface="+mj-ea"/>
            </a:endParaRPr>
          </a:p>
        </p:txBody>
      </p:sp>
    </p:spTree>
    <p:extLst>
      <p:ext uri="{BB962C8B-B14F-4D97-AF65-F5344CB8AC3E}">
        <p14:creationId xmlns:p14="http://schemas.microsoft.com/office/powerpoint/2010/main" val="1481872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201503061624486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68822"/>
            <a:ext cx="8527660" cy="4689178"/>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320752" y="-99392"/>
            <a:ext cx="8427712" cy="90872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dirty="0" smtClean="0">
                <a:solidFill>
                  <a:srgbClr val="FF0000"/>
                </a:solidFill>
              </a:rPr>
              <a:t>首都圏</a:t>
            </a:r>
            <a:r>
              <a:rPr lang="ja-JP" altLang="en-US" dirty="0">
                <a:solidFill>
                  <a:srgbClr val="FF0000"/>
                </a:solidFill>
              </a:rPr>
              <a:t>中高生</a:t>
            </a:r>
            <a:r>
              <a:rPr lang="ja-JP" altLang="en-US" dirty="0" smtClean="0">
                <a:solidFill>
                  <a:srgbClr val="FF0000"/>
                </a:solidFill>
              </a:rPr>
              <a:t>の</a:t>
            </a:r>
            <a:r>
              <a:rPr lang="ja-JP" altLang="en-US" dirty="0">
                <a:solidFill>
                  <a:srgbClr val="FF0000"/>
                </a:solidFill>
              </a:rPr>
              <a:t>意識調査</a:t>
            </a:r>
            <a:endParaRPr lang="en-US" altLang="ja-JP" dirty="0">
              <a:solidFill>
                <a:srgbClr val="FF0000"/>
              </a:solidFill>
            </a:endParaRPr>
          </a:p>
        </p:txBody>
      </p:sp>
      <p:sp>
        <p:nvSpPr>
          <p:cNvPr id="7" name="サブタイトル 2"/>
          <p:cNvSpPr txBox="1">
            <a:spLocks/>
          </p:cNvSpPr>
          <p:nvPr/>
        </p:nvSpPr>
        <p:spPr>
          <a:xfrm>
            <a:off x="35496" y="764704"/>
            <a:ext cx="8640960" cy="1584176"/>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kumimoji="1"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kumimoji="1"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kumimoji="1"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kumimoji="1"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kumimoji="1"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9pPr>
          </a:lstStyle>
          <a:p>
            <a:pPr marL="45720" indent="0">
              <a:buNone/>
            </a:pPr>
            <a:r>
              <a:rPr lang="en-US" altLang="ja-JP" sz="2800" dirty="0"/>
              <a:t>2014</a:t>
            </a:r>
            <a:r>
              <a:rPr lang="ja-JP" altLang="en-US" sz="2800" dirty="0"/>
              <a:t>年</a:t>
            </a:r>
            <a:r>
              <a:rPr lang="en-US" altLang="ja-JP" sz="2800" dirty="0"/>
              <a:t>9</a:t>
            </a:r>
            <a:r>
              <a:rPr lang="ja-JP" altLang="en-US" sz="2800" dirty="0"/>
              <a:t>月～</a:t>
            </a:r>
            <a:r>
              <a:rPr lang="en-US" altLang="ja-JP" sz="2800" dirty="0"/>
              <a:t>12</a:t>
            </a:r>
            <a:r>
              <a:rPr lang="ja-JP" altLang="en-US" sz="2800" dirty="0"/>
              <a:t>月に</a:t>
            </a:r>
            <a:r>
              <a:rPr lang="ja-JP" altLang="en-US" sz="2800" dirty="0" smtClean="0"/>
              <a:t>日本薬物対策協会が首都圏の中高生計</a:t>
            </a:r>
            <a:r>
              <a:rPr lang="en-US" altLang="ja-JP" sz="2800" dirty="0" smtClean="0"/>
              <a:t>3,858</a:t>
            </a:r>
            <a:r>
              <a:rPr lang="ja-JP" altLang="en-US" sz="2800" dirty="0" smtClean="0"/>
              <a:t>人を対象に</a:t>
            </a:r>
            <a:r>
              <a:rPr lang="ja-JP" altLang="en-US" sz="2800" dirty="0"/>
              <a:t>危険ドラッグの入手可能性に</a:t>
            </a:r>
            <a:r>
              <a:rPr lang="ja-JP" altLang="en-US" sz="2800" dirty="0" smtClean="0"/>
              <a:t>ついて調査。</a:t>
            </a:r>
            <a:endParaRPr lang="en-US" altLang="ja-JP" sz="2800" dirty="0" smtClean="0"/>
          </a:p>
        </p:txBody>
      </p:sp>
    </p:spTree>
    <p:extLst>
      <p:ext uri="{BB962C8B-B14F-4D97-AF65-F5344CB8AC3E}">
        <p14:creationId xmlns:p14="http://schemas.microsoft.com/office/powerpoint/2010/main" val="337099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20" y="1124744"/>
            <a:ext cx="9383014" cy="1569660"/>
          </a:xfrm>
          <a:prstGeom prst="rect">
            <a:avLst/>
          </a:prstGeom>
          <a:noFill/>
        </p:spPr>
        <p:txBody>
          <a:bodyPr wrap="square" rtlCol="0">
            <a:spAutoFit/>
          </a:bodyPr>
          <a:lstStyle/>
          <a:p>
            <a:r>
              <a:rPr lang="ja-JP" altLang="en-US" sz="3200" dirty="0">
                <a:latin typeface="+mj-ea"/>
                <a:ea typeface="+mj-ea"/>
              </a:rPr>
              <a:t>　</a:t>
            </a:r>
            <a:r>
              <a:rPr lang="ja-JP" altLang="en-US" sz="3200" dirty="0" smtClean="0">
                <a:latin typeface="+mj-ea"/>
                <a:ea typeface="+mj-ea"/>
              </a:rPr>
              <a:t>危険ドラッグ販売店舗数：</a:t>
            </a:r>
            <a:r>
              <a:rPr lang="ja-JP" altLang="en-US" sz="3200" dirty="0" smtClean="0">
                <a:solidFill>
                  <a:srgbClr val="FFFF00"/>
                </a:solidFill>
                <a:latin typeface="+mj-ea"/>
                <a:ea typeface="+mj-ea"/>
              </a:rPr>
              <a:t>０件</a:t>
            </a:r>
            <a:r>
              <a:rPr lang="ja-JP" altLang="en-US" sz="3200" dirty="0" smtClean="0">
                <a:latin typeface="+mj-ea"/>
                <a:ea typeface="+mj-ea"/>
              </a:rPr>
              <a:t>　</a:t>
            </a:r>
            <a:r>
              <a:rPr lang="en-US" altLang="ja-JP" sz="2800" dirty="0">
                <a:latin typeface="+mj-ea"/>
                <a:ea typeface="+mj-ea"/>
              </a:rPr>
              <a:t>		</a:t>
            </a:r>
            <a:endParaRPr lang="en-US" altLang="ja-JP" sz="3200" dirty="0" smtClean="0">
              <a:solidFill>
                <a:srgbClr val="FFFF00"/>
              </a:solidFill>
              <a:latin typeface="+mj-ea"/>
              <a:ea typeface="+mj-ea"/>
            </a:endParaRPr>
          </a:p>
          <a:p>
            <a:endParaRPr lang="en-US" altLang="ja-JP" sz="3200" dirty="0">
              <a:latin typeface="+mj-ea"/>
              <a:ea typeface="+mj-ea"/>
            </a:endParaRPr>
          </a:p>
          <a:p>
            <a:endParaRPr kumimoji="1" lang="en-US" altLang="ja-JP" sz="3200" dirty="0">
              <a:latin typeface="+mj-ea"/>
              <a:ea typeface="+mj-ea"/>
            </a:endParaRPr>
          </a:p>
        </p:txBody>
      </p:sp>
      <p:sp>
        <p:nvSpPr>
          <p:cNvPr id="4" name="タイトル 1"/>
          <p:cNvSpPr txBox="1">
            <a:spLocks/>
          </p:cNvSpPr>
          <p:nvPr/>
        </p:nvSpPr>
        <p:spPr>
          <a:xfrm>
            <a:off x="608784" y="-27384"/>
            <a:ext cx="7851648" cy="105273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smtClean="0">
                <a:solidFill>
                  <a:srgbClr val="FF0000"/>
                </a:solidFill>
              </a:rPr>
              <a:t>宮城県内での販売状況</a:t>
            </a:r>
            <a:endParaRPr lang="ja-JP" altLang="en-US" sz="5400" dirty="0">
              <a:solidFill>
                <a:srgbClr val="FF0000"/>
              </a:solidFill>
            </a:endParaRPr>
          </a:p>
        </p:txBody>
      </p:sp>
      <p:sp>
        <p:nvSpPr>
          <p:cNvPr id="11" name="テキスト ボックス 10"/>
          <p:cNvSpPr txBox="1"/>
          <p:nvPr/>
        </p:nvSpPr>
        <p:spPr>
          <a:xfrm>
            <a:off x="896816" y="6165304"/>
            <a:ext cx="8355704" cy="461665"/>
          </a:xfrm>
          <a:prstGeom prst="rect">
            <a:avLst/>
          </a:prstGeom>
          <a:noFill/>
        </p:spPr>
        <p:txBody>
          <a:bodyPr wrap="square" rtlCol="0">
            <a:spAutoFit/>
          </a:bodyPr>
          <a:lstStyle/>
          <a:p>
            <a:r>
              <a:rPr kumimoji="1" lang="ja-JP" altLang="en-US" sz="2400" dirty="0" smtClean="0">
                <a:latin typeface="+mj-ea"/>
                <a:ea typeface="+mj-ea"/>
              </a:rPr>
              <a:t>固定店舗からネット販売、密売へ移行するケースが増加</a:t>
            </a:r>
            <a:endParaRPr kumimoji="1" lang="ja-JP" altLang="en-US" sz="2400" dirty="0">
              <a:latin typeface="+mj-ea"/>
              <a:ea typeface="+mj-ea"/>
            </a:endParaRPr>
          </a:p>
        </p:txBody>
      </p:sp>
      <p:sp>
        <p:nvSpPr>
          <p:cNvPr id="14" name="下矢印 13"/>
          <p:cNvSpPr/>
          <p:nvPr/>
        </p:nvSpPr>
        <p:spPr>
          <a:xfrm>
            <a:off x="4151633" y="5301208"/>
            <a:ext cx="862708" cy="8640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p:cNvGraphicFramePr>
            <a:graphicFrameLocks/>
          </p:cNvGraphicFramePr>
          <p:nvPr>
            <p:extLst>
              <p:ext uri="{D42A27DB-BD31-4B8C-83A1-F6EECF244321}">
                <p14:modId xmlns:p14="http://schemas.microsoft.com/office/powerpoint/2010/main" val="4144733976"/>
              </p:ext>
            </p:extLst>
          </p:nvPr>
        </p:nvGraphicFramePr>
        <p:xfrm>
          <a:off x="765175" y="2122632"/>
          <a:ext cx="7635624" cy="2962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2998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2010691hi\Desktop\危険ドラッグ関係\0717fourside\14055690126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9360"/>
            <a:ext cx="30375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2010691hi\Desktop\危険ドラッグ関係\0717fourside\1405566625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340968"/>
            <a:ext cx="2956716" cy="525638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608784" y="144016"/>
            <a:ext cx="7851648" cy="105273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rPr>
              <a:t>仙台市青葉区一番町のフォーラス近くにあった危険ドラッグ販売店</a:t>
            </a:r>
            <a:endParaRPr lang="ja-JP" altLang="en-US" dirty="0">
              <a:solidFill>
                <a:srgbClr val="FF0000"/>
              </a:solidFill>
            </a:endParaRPr>
          </a:p>
        </p:txBody>
      </p:sp>
      <p:sp>
        <p:nvSpPr>
          <p:cNvPr id="2" name="テキスト ボックス 1"/>
          <p:cNvSpPr txBox="1"/>
          <p:nvPr/>
        </p:nvSpPr>
        <p:spPr>
          <a:xfrm>
            <a:off x="2051720" y="6300028"/>
            <a:ext cx="5256584" cy="461665"/>
          </a:xfrm>
          <a:prstGeom prst="rect">
            <a:avLst/>
          </a:prstGeom>
          <a:solidFill>
            <a:srgbClr val="FFFF00"/>
          </a:solidFill>
        </p:spPr>
        <p:txBody>
          <a:bodyPr wrap="square" rtlCol="0">
            <a:spAutoFit/>
          </a:bodyPr>
          <a:lstStyle/>
          <a:p>
            <a:pPr algn="ctr"/>
            <a:r>
              <a:rPr kumimoji="1" lang="ja-JP" altLang="en-US" sz="2400" dirty="0" smtClean="0">
                <a:solidFill>
                  <a:schemeClr val="bg1"/>
                </a:solidFill>
              </a:rPr>
              <a:t>見かけはちょっとあやしい雑貨屋さん</a:t>
            </a:r>
            <a:endParaRPr kumimoji="1" lang="ja-JP" altLang="en-US" sz="2400" dirty="0">
              <a:solidFill>
                <a:schemeClr val="bg1"/>
              </a:solidFill>
            </a:endParaRPr>
          </a:p>
        </p:txBody>
      </p:sp>
    </p:spTree>
    <p:extLst>
      <p:ext uri="{BB962C8B-B14F-4D97-AF65-F5344CB8AC3E}">
        <p14:creationId xmlns:p14="http://schemas.microsoft.com/office/powerpoint/2010/main" val="3894208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2010691hi\Desktop\危険ドラッグ関係\fourside\1405569471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02645" y="1669741"/>
            <a:ext cx="6272697"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2010691hi\Desktop\危険ドラッグ関係\fourside\14055670624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138" y="332656"/>
            <a:ext cx="499255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2010691hi\Desktop\危険ドラッグ関係\fourside\14055668412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051" y="3573016"/>
            <a:ext cx="4914727" cy="276453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28303" y="6337550"/>
            <a:ext cx="8736185" cy="461665"/>
          </a:xfrm>
          <a:prstGeom prst="rect">
            <a:avLst/>
          </a:prstGeom>
          <a:solidFill>
            <a:srgbClr val="FFFF00"/>
          </a:solidFill>
        </p:spPr>
        <p:txBody>
          <a:bodyPr wrap="square" rtlCol="0">
            <a:spAutoFit/>
          </a:bodyPr>
          <a:lstStyle/>
          <a:p>
            <a:pPr algn="ctr"/>
            <a:r>
              <a:rPr kumimoji="1" lang="ja-JP" altLang="en-US" sz="2400" dirty="0" smtClean="0">
                <a:solidFill>
                  <a:schemeClr val="bg1"/>
                </a:solidFill>
              </a:rPr>
              <a:t>しかし・・・捜索すると大量の危険ドラッグや吸引具が見つかる</a:t>
            </a:r>
            <a:endParaRPr kumimoji="1" lang="ja-JP" altLang="en-US" sz="2400" dirty="0">
              <a:solidFill>
                <a:schemeClr val="bg1"/>
              </a:solidFill>
            </a:endParaRPr>
          </a:p>
        </p:txBody>
      </p:sp>
    </p:spTree>
    <p:extLst>
      <p:ext uri="{BB962C8B-B14F-4D97-AF65-F5344CB8AC3E}">
        <p14:creationId xmlns:p14="http://schemas.microsoft.com/office/powerpoint/2010/main" val="140367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6632"/>
            <a:ext cx="4896544" cy="652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6827630" y="6453336"/>
            <a:ext cx="2280874" cy="307777"/>
          </a:xfrm>
          <a:prstGeom prst="rect">
            <a:avLst/>
          </a:prstGeom>
          <a:noFill/>
        </p:spPr>
        <p:txBody>
          <a:bodyPr wrap="square" rtlCol="0">
            <a:spAutoFit/>
          </a:bodyPr>
          <a:lstStyle/>
          <a:p>
            <a:r>
              <a:rPr lang="en-US" altLang="ja-JP" sz="1400" b="1" dirty="0" smtClean="0"/>
              <a:t>2014/10/10</a:t>
            </a:r>
            <a:r>
              <a:rPr lang="ja-JP" altLang="en-US" sz="1400" b="1" dirty="0"/>
              <a:t> </a:t>
            </a:r>
            <a:r>
              <a:rPr lang="ja-JP" altLang="en-US" sz="1400" b="1" dirty="0" smtClean="0"/>
              <a:t>河北</a:t>
            </a:r>
            <a:endParaRPr kumimoji="1" lang="ja-JP" altLang="en-US" sz="1400" b="1" dirty="0"/>
          </a:p>
        </p:txBody>
      </p:sp>
    </p:spTree>
    <p:extLst>
      <p:ext uri="{BB962C8B-B14F-4D97-AF65-F5344CB8AC3E}">
        <p14:creationId xmlns:p14="http://schemas.microsoft.com/office/powerpoint/2010/main" val="1793522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t>１　最近の</a:t>
            </a:r>
            <a:r>
              <a:rPr lang="ja-JP" altLang="en-US" sz="4000" dirty="0" smtClean="0"/>
              <a:t>薬物乱用に関する話題</a:t>
            </a:r>
            <a:endParaRPr lang="en-US" altLang="ja-JP" sz="4000" dirty="0" smtClean="0"/>
          </a:p>
          <a:p>
            <a:endParaRPr lang="en-US" altLang="ja-JP" sz="2000" dirty="0" smtClean="0"/>
          </a:p>
          <a:p>
            <a:r>
              <a:rPr lang="ja-JP" altLang="en-US" sz="4000" dirty="0"/>
              <a:t>２</a:t>
            </a:r>
            <a:r>
              <a:rPr lang="ja-JP" altLang="en-US" sz="4000" dirty="0" smtClean="0"/>
              <a:t>　</a:t>
            </a:r>
            <a:r>
              <a:rPr kumimoji="1" lang="ja-JP" altLang="en-US" sz="4000" dirty="0" smtClean="0"/>
              <a:t>薬物の種類と乱用について</a:t>
            </a:r>
            <a:endParaRPr kumimoji="1" lang="en-US" altLang="ja-JP" sz="4000" dirty="0" smtClean="0"/>
          </a:p>
          <a:p>
            <a:pPr algn="l"/>
            <a:endParaRPr lang="en-US" altLang="ja-JP" sz="2000" dirty="0" smtClean="0"/>
          </a:p>
          <a:p>
            <a:r>
              <a:rPr lang="ja-JP" altLang="en-US" sz="4000" dirty="0" smtClean="0">
                <a:solidFill>
                  <a:srgbClr val="FFFF00"/>
                </a:solidFill>
              </a:rPr>
              <a:t>３</a:t>
            </a:r>
            <a:r>
              <a:rPr kumimoji="1" lang="ja-JP" altLang="en-US" sz="4000" dirty="0" smtClean="0">
                <a:solidFill>
                  <a:srgbClr val="FFFF00"/>
                </a:solidFill>
              </a:rPr>
              <a:t>　薬物</a:t>
            </a:r>
            <a:r>
              <a:rPr lang="ja-JP" altLang="en-US" sz="4000" dirty="0" smtClean="0">
                <a:solidFill>
                  <a:srgbClr val="FFFF00"/>
                </a:solidFill>
              </a:rPr>
              <a:t>依存</a:t>
            </a:r>
            <a:r>
              <a:rPr kumimoji="1" lang="ja-JP" altLang="en-US" sz="4000" dirty="0" smtClean="0">
                <a:solidFill>
                  <a:srgbClr val="FFFF00"/>
                </a:solidFill>
              </a:rPr>
              <a:t>の恐ろしさ</a:t>
            </a:r>
            <a:endParaRPr kumimoji="1" lang="en-US" altLang="ja-JP" sz="4000" dirty="0" smtClean="0">
              <a:solidFill>
                <a:srgbClr val="FFFF00"/>
              </a:solidFill>
            </a:endParaRPr>
          </a:p>
          <a:p>
            <a:pPr algn="l"/>
            <a:endParaRPr kumimoji="1" lang="ja-JP" altLang="en-US" sz="4000" dirty="0"/>
          </a:p>
        </p:txBody>
      </p:sp>
    </p:spTree>
    <p:extLst>
      <p:ext uri="{BB962C8B-B14F-4D97-AF65-F5344CB8AC3E}">
        <p14:creationId xmlns:p14="http://schemas.microsoft.com/office/powerpoint/2010/main" val="3173772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6"/>
          <p:cNvSpPr>
            <a:spLocks noChangeArrowheads="1"/>
          </p:cNvSpPr>
          <p:nvPr/>
        </p:nvSpPr>
        <p:spPr bwMode="auto">
          <a:xfrm>
            <a:off x="3201467" y="5156200"/>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4400"/>
              <a:t>薬物がきれる</a:t>
            </a:r>
          </a:p>
        </p:txBody>
      </p:sp>
      <p:sp>
        <p:nvSpPr>
          <p:cNvPr id="31752" name="AutoShape 8"/>
          <p:cNvSpPr>
            <a:spLocks noChangeArrowheads="1"/>
          </p:cNvSpPr>
          <p:nvPr/>
        </p:nvSpPr>
        <p:spPr bwMode="auto">
          <a:xfrm>
            <a:off x="899592" y="3429000"/>
            <a:ext cx="2016125" cy="792163"/>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400" dirty="0"/>
              <a:t>集中できない</a:t>
            </a:r>
          </a:p>
          <a:p>
            <a:pPr algn="ctr"/>
            <a:r>
              <a:rPr lang="ja-JP" altLang="en-US" sz="4400" dirty="0"/>
              <a:t>不安・苦しい</a:t>
            </a:r>
          </a:p>
        </p:txBody>
      </p:sp>
      <p:sp>
        <p:nvSpPr>
          <p:cNvPr id="31753" name="AutoShape 9"/>
          <p:cNvSpPr>
            <a:spLocks noChangeArrowheads="1"/>
          </p:cNvSpPr>
          <p:nvPr/>
        </p:nvSpPr>
        <p:spPr bwMode="auto">
          <a:xfrm>
            <a:off x="3275955" y="1844675"/>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4400" dirty="0"/>
              <a:t>2</a:t>
            </a:r>
            <a:r>
              <a:rPr lang="ja-JP" altLang="en-US" sz="4400" dirty="0"/>
              <a:t>度目の使用</a:t>
            </a:r>
          </a:p>
        </p:txBody>
      </p:sp>
      <p:sp>
        <p:nvSpPr>
          <p:cNvPr id="31754" name="AutoShape 10"/>
          <p:cNvSpPr>
            <a:spLocks noChangeArrowheads="1"/>
          </p:cNvSpPr>
          <p:nvPr/>
        </p:nvSpPr>
        <p:spPr bwMode="auto">
          <a:xfrm>
            <a:off x="5435079" y="3429000"/>
            <a:ext cx="2520950"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400"/>
              <a:t>楽になった気がする</a:t>
            </a:r>
          </a:p>
        </p:txBody>
      </p:sp>
      <p:sp>
        <p:nvSpPr>
          <p:cNvPr id="31756" name="AutoShape 12"/>
          <p:cNvSpPr>
            <a:spLocks noChangeArrowheads="1"/>
          </p:cNvSpPr>
          <p:nvPr/>
        </p:nvSpPr>
        <p:spPr bwMode="auto">
          <a:xfrm rot="-2101425">
            <a:off x="1362662" y="4458119"/>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31757" name="AutoShape 13"/>
          <p:cNvSpPr>
            <a:spLocks noChangeArrowheads="1"/>
          </p:cNvSpPr>
          <p:nvPr/>
        </p:nvSpPr>
        <p:spPr bwMode="auto">
          <a:xfrm rot="2101425" flipV="1">
            <a:off x="6129273" y="4151742"/>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31758" name="AutoShape 14"/>
          <p:cNvSpPr>
            <a:spLocks noChangeArrowheads="1"/>
          </p:cNvSpPr>
          <p:nvPr/>
        </p:nvSpPr>
        <p:spPr bwMode="auto">
          <a:xfrm rot="3396540" flipH="1">
            <a:off x="1583805" y="2105283"/>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31759" name="AutoShape 15"/>
          <p:cNvSpPr>
            <a:spLocks noChangeArrowheads="1"/>
          </p:cNvSpPr>
          <p:nvPr/>
        </p:nvSpPr>
        <p:spPr bwMode="auto">
          <a:xfrm rot="18301425" flipV="1">
            <a:off x="6129274" y="2216227"/>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17"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薬物の依存性</a:t>
            </a:r>
            <a:endParaRPr lang="ja-JP" altLang="en-US" sz="6000" dirty="0">
              <a:solidFill>
                <a:srgbClr val="FF0000"/>
              </a:solidFill>
            </a:endParaRPr>
          </a:p>
        </p:txBody>
      </p:sp>
    </p:spTree>
    <p:extLst>
      <p:ext uri="{BB962C8B-B14F-4D97-AF65-F5344CB8AC3E}">
        <p14:creationId xmlns:p14="http://schemas.microsoft.com/office/powerpoint/2010/main" val="3645149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solidFill>
                  <a:srgbClr val="FFFF00"/>
                </a:solidFill>
              </a:rPr>
              <a:t>１　最近の</a:t>
            </a:r>
            <a:r>
              <a:rPr lang="ja-JP" altLang="en-US" sz="4000" dirty="0" smtClean="0">
                <a:solidFill>
                  <a:srgbClr val="FFFF00"/>
                </a:solidFill>
              </a:rPr>
              <a:t>薬物乱用に関する話題</a:t>
            </a:r>
            <a:endParaRPr lang="en-US" altLang="ja-JP" sz="4000" dirty="0" smtClean="0">
              <a:solidFill>
                <a:srgbClr val="FFFF00"/>
              </a:solidFill>
            </a:endParaRPr>
          </a:p>
          <a:p>
            <a:endParaRPr lang="en-US" altLang="ja-JP" sz="2000" dirty="0" smtClean="0"/>
          </a:p>
          <a:p>
            <a:r>
              <a:rPr lang="ja-JP" altLang="en-US" sz="4000" dirty="0"/>
              <a:t>２</a:t>
            </a:r>
            <a:r>
              <a:rPr lang="ja-JP" altLang="en-US" sz="4000" dirty="0" smtClean="0"/>
              <a:t>　</a:t>
            </a:r>
            <a:r>
              <a:rPr kumimoji="1" lang="ja-JP" altLang="en-US" sz="4000" dirty="0" smtClean="0"/>
              <a:t>薬物の種類と乱用について</a:t>
            </a:r>
            <a:endParaRPr kumimoji="1" lang="en-US" altLang="ja-JP" sz="4000" dirty="0" smtClean="0"/>
          </a:p>
          <a:p>
            <a:pPr algn="l"/>
            <a:endParaRPr lang="en-US" altLang="ja-JP" sz="2000" dirty="0" smtClean="0"/>
          </a:p>
          <a:p>
            <a:r>
              <a:rPr lang="ja-JP" altLang="en-US" sz="4000" dirty="0" smtClean="0"/>
              <a:t>３</a:t>
            </a:r>
            <a:r>
              <a:rPr kumimoji="1" lang="ja-JP" altLang="en-US" sz="4000" dirty="0" smtClean="0"/>
              <a:t>　</a:t>
            </a:r>
            <a:r>
              <a:rPr lang="ja-JP" altLang="en-US" sz="4000" dirty="0" smtClean="0"/>
              <a:t>薬物依存</a:t>
            </a:r>
            <a:r>
              <a:rPr kumimoji="1" lang="ja-JP" altLang="en-US" sz="4000" dirty="0" smtClean="0"/>
              <a:t>の恐ろしさ</a:t>
            </a:r>
            <a:endParaRPr kumimoji="1" lang="ja-JP" altLang="en-US" sz="4000" dirty="0"/>
          </a:p>
        </p:txBody>
      </p:sp>
    </p:spTree>
    <p:extLst>
      <p:ext uri="{BB962C8B-B14F-4D97-AF65-F5344CB8AC3E}">
        <p14:creationId xmlns:p14="http://schemas.microsoft.com/office/powerpoint/2010/main" val="1212407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6"/>
          <p:cNvSpPr>
            <a:spLocks noChangeArrowheads="1"/>
          </p:cNvSpPr>
          <p:nvPr/>
        </p:nvSpPr>
        <p:spPr bwMode="auto">
          <a:xfrm>
            <a:off x="3201467" y="5156200"/>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4400" dirty="0"/>
              <a:t>薬物がきれる</a:t>
            </a:r>
          </a:p>
        </p:txBody>
      </p:sp>
      <p:sp>
        <p:nvSpPr>
          <p:cNvPr id="31752" name="AutoShape 8"/>
          <p:cNvSpPr>
            <a:spLocks noChangeArrowheads="1"/>
          </p:cNvSpPr>
          <p:nvPr/>
        </p:nvSpPr>
        <p:spPr bwMode="auto">
          <a:xfrm>
            <a:off x="899592" y="3429000"/>
            <a:ext cx="2016125" cy="792163"/>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400" dirty="0"/>
              <a:t>集中できない</a:t>
            </a:r>
          </a:p>
          <a:p>
            <a:pPr algn="ctr"/>
            <a:r>
              <a:rPr lang="ja-JP" altLang="en-US" sz="4400" dirty="0"/>
              <a:t>不安・苦しい</a:t>
            </a:r>
          </a:p>
        </p:txBody>
      </p:sp>
      <p:sp>
        <p:nvSpPr>
          <p:cNvPr id="31753" name="AutoShape 9"/>
          <p:cNvSpPr>
            <a:spLocks noChangeArrowheads="1"/>
          </p:cNvSpPr>
          <p:nvPr/>
        </p:nvSpPr>
        <p:spPr bwMode="auto">
          <a:xfrm>
            <a:off x="3275955" y="1844675"/>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4400" dirty="0"/>
              <a:t>2</a:t>
            </a:r>
            <a:r>
              <a:rPr lang="ja-JP" altLang="en-US" sz="4400" dirty="0"/>
              <a:t>度目の使用</a:t>
            </a:r>
          </a:p>
        </p:txBody>
      </p:sp>
      <p:sp>
        <p:nvSpPr>
          <p:cNvPr id="31754" name="AutoShape 10"/>
          <p:cNvSpPr>
            <a:spLocks noChangeArrowheads="1"/>
          </p:cNvSpPr>
          <p:nvPr/>
        </p:nvSpPr>
        <p:spPr bwMode="auto">
          <a:xfrm>
            <a:off x="5435079" y="3429000"/>
            <a:ext cx="2520950"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400"/>
              <a:t>楽になった気がする</a:t>
            </a:r>
          </a:p>
        </p:txBody>
      </p:sp>
      <p:sp>
        <p:nvSpPr>
          <p:cNvPr id="31756" name="AutoShape 12"/>
          <p:cNvSpPr>
            <a:spLocks noChangeArrowheads="1"/>
          </p:cNvSpPr>
          <p:nvPr/>
        </p:nvSpPr>
        <p:spPr bwMode="auto">
          <a:xfrm rot="-2101425">
            <a:off x="1362662" y="4458119"/>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31757" name="AutoShape 13"/>
          <p:cNvSpPr>
            <a:spLocks noChangeArrowheads="1"/>
          </p:cNvSpPr>
          <p:nvPr/>
        </p:nvSpPr>
        <p:spPr bwMode="auto">
          <a:xfrm rot="2101425" flipV="1">
            <a:off x="6129273" y="4151742"/>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31758" name="AutoShape 14"/>
          <p:cNvSpPr>
            <a:spLocks noChangeArrowheads="1"/>
          </p:cNvSpPr>
          <p:nvPr/>
        </p:nvSpPr>
        <p:spPr bwMode="auto">
          <a:xfrm rot="3396540" flipH="1">
            <a:off x="1583805" y="2105283"/>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31759" name="AutoShape 15"/>
          <p:cNvSpPr>
            <a:spLocks noChangeArrowheads="1"/>
          </p:cNvSpPr>
          <p:nvPr/>
        </p:nvSpPr>
        <p:spPr bwMode="auto">
          <a:xfrm rot="18301425" flipV="1">
            <a:off x="6129274" y="2216227"/>
            <a:ext cx="647700" cy="1223963"/>
          </a:xfrm>
          <a:prstGeom prst="upArrow">
            <a:avLst>
              <a:gd name="adj1" fmla="val 48611"/>
              <a:gd name="adj2" fmla="val 491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sz="3600"/>
          </a:p>
        </p:txBody>
      </p:sp>
      <p:sp>
        <p:nvSpPr>
          <p:cNvPr id="17"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薬物の依存性</a:t>
            </a:r>
            <a:endParaRPr lang="ja-JP" altLang="en-US" sz="6000" dirty="0">
              <a:solidFill>
                <a:srgbClr val="FF0000"/>
              </a:solidFill>
            </a:endParaRPr>
          </a:p>
        </p:txBody>
      </p:sp>
      <p:sp>
        <p:nvSpPr>
          <p:cNvPr id="11" name="AutoShape 17"/>
          <p:cNvSpPr>
            <a:spLocks noChangeArrowheads="1"/>
          </p:cNvSpPr>
          <p:nvPr/>
        </p:nvSpPr>
        <p:spPr bwMode="auto">
          <a:xfrm>
            <a:off x="2596851" y="1484784"/>
            <a:ext cx="3169249" cy="1232480"/>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0" dirty="0">
                <a:solidFill>
                  <a:srgbClr val="FF0000"/>
                </a:solidFill>
              </a:rPr>
              <a:t>繰り返し使う</a:t>
            </a:r>
            <a:endParaRPr lang="ja-JP" altLang="en-US" sz="3600" dirty="0"/>
          </a:p>
        </p:txBody>
      </p:sp>
      <p:sp>
        <p:nvSpPr>
          <p:cNvPr id="12" name="AutoShape 18"/>
          <p:cNvSpPr>
            <a:spLocks noChangeArrowheads="1"/>
          </p:cNvSpPr>
          <p:nvPr/>
        </p:nvSpPr>
        <p:spPr bwMode="auto">
          <a:xfrm>
            <a:off x="4284017" y="3214688"/>
            <a:ext cx="4680471" cy="935037"/>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0">
                <a:solidFill>
                  <a:srgbClr val="FF0000"/>
                </a:solidFill>
              </a:rPr>
              <a:t>使用量が増える</a:t>
            </a:r>
            <a:endParaRPr lang="ja-JP" altLang="en-US" sz="3600"/>
          </a:p>
        </p:txBody>
      </p:sp>
      <p:sp>
        <p:nvSpPr>
          <p:cNvPr id="15" name="AutoShape 20"/>
          <p:cNvSpPr>
            <a:spLocks noChangeArrowheads="1"/>
          </p:cNvSpPr>
          <p:nvPr/>
        </p:nvSpPr>
        <p:spPr bwMode="auto">
          <a:xfrm>
            <a:off x="2302944" y="5084762"/>
            <a:ext cx="3781224" cy="936525"/>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0" dirty="0">
                <a:solidFill>
                  <a:srgbClr val="FF0000"/>
                </a:solidFill>
              </a:rPr>
              <a:t>体がおかしくなる</a:t>
            </a:r>
          </a:p>
        </p:txBody>
      </p:sp>
      <p:sp>
        <p:nvSpPr>
          <p:cNvPr id="16" name="AutoShape 16"/>
          <p:cNvSpPr>
            <a:spLocks noChangeArrowheads="1"/>
          </p:cNvSpPr>
          <p:nvPr/>
        </p:nvSpPr>
        <p:spPr bwMode="auto">
          <a:xfrm>
            <a:off x="107504" y="3140968"/>
            <a:ext cx="3960440" cy="1366441"/>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0" dirty="0">
                <a:solidFill>
                  <a:srgbClr val="FF0000"/>
                </a:solidFill>
              </a:rPr>
              <a:t>離脱症状</a:t>
            </a:r>
            <a:r>
              <a:rPr lang="ja-JP" altLang="en-US" sz="4000" dirty="0"/>
              <a:t/>
            </a:r>
            <a:br>
              <a:rPr lang="ja-JP" altLang="en-US" sz="4000" dirty="0"/>
            </a:br>
            <a:r>
              <a:rPr lang="ja-JP" altLang="en-US" sz="2800" dirty="0">
                <a:solidFill>
                  <a:srgbClr val="FF0000"/>
                </a:solidFill>
              </a:rPr>
              <a:t>ふるえ・けいれん・不眠</a:t>
            </a:r>
          </a:p>
        </p:txBody>
      </p:sp>
    </p:spTree>
    <p:extLst>
      <p:ext uri="{BB962C8B-B14F-4D97-AF65-F5344CB8AC3E}">
        <p14:creationId xmlns:p14="http://schemas.microsoft.com/office/powerpoint/2010/main" val="3714480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9458" name="Picture 2" descr="漫画「軽い気持ちで買ってみた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3408"/>
            <a:ext cx="8685271" cy="748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38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2530" name="Picture 2" descr="漫画「1回なら大丈夫と思った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04" y="-243408"/>
            <a:ext cx="8718884" cy="752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74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200" y="300608"/>
            <a:ext cx="5040166" cy="3200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脳の写真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008" y="332656"/>
            <a:ext cx="3720480" cy="28495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s-110225-drugsugs-13.grid-9x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047999"/>
            <a:ext cx="6096000" cy="381000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830313" y="2596861"/>
            <a:ext cx="1486103" cy="400110"/>
          </a:xfrm>
          <a:prstGeom prst="rect">
            <a:avLst/>
          </a:prstGeom>
          <a:noFill/>
        </p:spPr>
        <p:txBody>
          <a:bodyPr wrap="square" rtlCol="0">
            <a:spAutoFit/>
          </a:bodyPr>
          <a:lstStyle/>
          <a:p>
            <a:r>
              <a:rPr kumimoji="1" lang="ja-JP" altLang="en-US" sz="2000" dirty="0" smtClean="0"/>
              <a:t>脳内出血</a:t>
            </a:r>
            <a:endParaRPr kumimoji="1" lang="ja-JP" altLang="en-US" sz="2000" dirty="0"/>
          </a:p>
        </p:txBody>
      </p:sp>
      <p:sp>
        <p:nvSpPr>
          <p:cNvPr id="2" name="テキスト ボックス 1"/>
          <p:cNvSpPr txBox="1"/>
          <p:nvPr/>
        </p:nvSpPr>
        <p:spPr>
          <a:xfrm>
            <a:off x="323528" y="0"/>
            <a:ext cx="3619822" cy="461665"/>
          </a:xfrm>
          <a:prstGeom prst="rect">
            <a:avLst/>
          </a:prstGeom>
          <a:solidFill>
            <a:srgbClr val="FFFF00"/>
          </a:solidFill>
        </p:spPr>
        <p:txBody>
          <a:bodyPr wrap="square" rtlCol="0">
            <a:spAutoFit/>
          </a:bodyPr>
          <a:lstStyle/>
          <a:p>
            <a:r>
              <a:rPr kumimoji="1" lang="ja-JP" altLang="en-US" sz="2400" dirty="0" smtClean="0">
                <a:solidFill>
                  <a:schemeClr val="bg1"/>
                </a:solidFill>
              </a:rPr>
              <a:t>覚せい剤乱用者の事例</a:t>
            </a:r>
            <a:endParaRPr kumimoji="1" lang="ja-JP" altLang="en-US" sz="2400" dirty="0">
              <a:solidFill>
                <a:schemeClr val="bg1"/>
              </a:solidFill>
            </a:endParaRPr>
          </a:p>
        </p:txBody>
      </p:sp>
    </p:spTree>
    <p:extLst>
      <p:ext uri="{BB962C8B-B14F-4D97-AF65-F5344CB8AC3E}">
        <p14:creationId xmlns:p14="http://schemas.microsoft.com/office/powerpoint/2010/main" val="2119246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H23.4～\薬乱防止\教室\画像\sinna te.jpg"/>
          <p:cNvPicPr>
            <a:picLocks noChangeAspect="1" noChangeArrowheads="1"/>
          </p:cNvPicPr>
          <p:nvPr/>
        </p:nvPicPr>
        <p:blipFill>
          <a:blip r:embed="rId2"/>
          <a:srcRect/>
          <a:stretch>
            <a:fillRect/>
          </a:stretch>
        </p:blipFill>
        <p:spPr bwMode="auto">
          <a:xfrm>
            <a:off x="107504" y="692696"/>
            <a:ext cx="8928992" cy="5022558"/>
          </a:xfrm>
          <a:prstGeom prst="rect">
            <a:avLst/>
          </a:prstGeom>
          <a:noFill/>
        </p:spPr>
      </p:pic>
      <p:sp>
        <p:nvSpPr>
          <p:cNvPr id="3" name="テキスト ボックス 2"/>
          <p:cNvSpPr txBox="1"/>
          <p:nvPr/>
        </p:nvSpPr>
        <p:spPr>
          <a:xfrm>
            <a:off x="83171" y="46365"/>
            <a:ext cx="6361037" cy="646331"/>
          </a:xfrm>
          <a:prstGeom prst="rect">
            <a:avLst/>
          </a:prstGeom>
          <a:solidFill>
            <a:srgbClr val="FFFF00"/>
          </a:solidFill>
        </p:spPr>
        <p:txBody>
          <a:bodyPr wrap="none" rtlCol="0">
            <a:spAutoFit/>
          </a:bodyPr>
          <a:lstStyle/>
          <a:p>
            <a:r>
              <a:rPr kumimoji="1" lang="ja-JP" altLang="en-US" sz="3600" dirty="0" smtClean="0">
                <a:solidFill>
                  <a:schemeClr val="bg1"/>
                </a:solidFill>
              </a:rPr>
              <a:t>シンナー</a:t>
            </a:r>
            <a:r>
              <a:rPr lang="ja-JP" altLang="en-US" sz="3600" dirty="0" smtClean="0">
                <a:solidFill>
                  <a:schemeClr val="bg1"/>
                </a:solidFill>
              </a:rPr>
              <a:t>乱用</a:t>
            </a:r>
            <a:r>
              <a:rPr lang="ja-JP" altLang="en-US" sz="3600" dirty="0">
                <a:solidFill>
                  <a:schemeClr val="bg1"/>
                </a:solidFill>
              </a:rPr>
              <a:t>者</a:t>
            </a:r>
            <a:r>
              <a:rPr kumimoji="1" lang="ja-JP" altLang="en-US" sz="3600" dirty="0" smtClean="0">
                <a:solidFill>
                  <a:schemeClr val="bg1"/>
                </a:solidFill>
              </a:rPr>
              <a:t>の書いた渦巻き</a:t>
            </a:r>
            <a:endParaRPr kumimoji="1" lang="en-US" altLang="ja-JP" sz="3600" dirty="0" smtClean="0">
              <a:solidFill>
                <a:schemeClr val="bg1"/>
              </a:solidFill>
            </a:endParaRPr>
          </a:p>
        </p:txBody>
      </p:sp>
      <p:sp>
        <p:nvSpPr>
          <p:cNvPr id="4" name="テキスト ボックス 3"/>
          <p:cNvSpPr txBox="1"/>
          <p:nvPr/>
        </p:nvSpPr>
        <p:spPr>
          <a:xfrm>
            <a:off x="1473941" y="5733256"/>
            <a:ext cx="1620957" cy="523220"/>
          </a:xfrm>
          <a:prstGeom prst="rect">
            <a:avLst/>
          </a:prstGeom>
          <a:noFill/>
        </p:spPr>
        <p:txBody>
          <a:bodyPr wrap="none" rtlCol="0">
            <a:spAutoFit/>
          </a:bodyPr>
          <a:lstStyle/>
          <a:p>
            <a:r>
              <a:rPr lang="ja-JP" altLang="en-US" sz="2800" dirty="0" smtClean="0"/>
              <a:t>普通の人</a:t>
            </a:r>
            <a:endParaRPr kumimoji="1" lang="ja-JP" altLang="en-US" sz="2800" dirty="0"/>
          </a:p>
        </p:txBody>
      </p:sp>
      <p:sp>
        <p:nvSpPr>
          <p:cNvPr id="5" name="テキスト ボックス 4"/>
          <p:cNvSpPr txBox="1"/>
          <p:nvPr/>
        </p:nvSpPr>
        <p:spPr>
          <a:xfrm>
            <a:off x="5666860" y="5733256"/>
            <a:ext cx="2577548" cy="523220"/>
          </a:xfrm>
          <a:prstGeom prst="rect">
            <a:avLst/>
          </a:prstGeom>
          <a:noFill/>
        </p:spPr>
        <p:txBody>
          <a:bodyPr wrap="none" rtlCol="0">
            <a:spAutoFit/>
          </a:bodyPr>
          <a:lstStyle/>
          <a:p>
            <a:r>
              <a:rPr kumimoji="1" lang="ja-JP" altLang="en-US" sz="2800" dirty="0" smtClean="0"/>
              <a:t>シンナー乱用者</a:t>
            </a:r>
            <a:endParaRPr kumimoji="1" lang="ja-JP" altLang="en-US" sz="2800" dirty="0"/>
          </a:p>
        </p:txBody>
      </p:sp>
    </p:spTree>
    <p:extLst>
      <p:ext uri="{BB962C8B-B14F-4D97-AF65-F5344CB8AC3E}">
        <p14:creationId xmlns:p14="http://schemas.microsoft.com/office/powerpoint/2010/main" val="272980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4578" name="Picture 2" descr="田中勝彦容疑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542" y="3645024"/>
            <a:ext cx="6134050" cy="314553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livedoor.blogimg.jp/akb48matomemory/imgs/3/a/3a55573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580" y="93812"/>
            <a:ext cx="6318823" cy="355433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37114" y="93812"/>
            <a:ext cx="2582758" cy="1200329"/>
          </a:xfrm>
          <a:prstGeom prst="rect">
            <a:avLst/>
          </a:prstGeom>
          <a:solidFill>
            <a:srgbClr val="FFFF00"/>
          </a:solidFill>
        </p:spPr>
        <p:txBody>
          <a:bodyPr wrap="none" rtlCol="0">
            <a:spAutoFit/>
          </a:bodyPr>
          <a:lstStyle/>
          <a:p>
            <a:r>
              <a:rPr lang="ja-JP" altLang="en-US" sz="3600" dirty="0" smtClean="0">
                <a:solidFill>
                  <a:schemeClr val="bg1"/>
                </a:solidFill>
              </a:rPr>
              <a:t>危険ドラッグ</a:t>
            </a:r>
            <a:endParaRPr lang="en-US" altLang="ja-JP" sz="3600" dirty="0" smtClean="0">
              <a:solidFill>
                <a:schemeClr val="bg1"/>
              </a:solidFill>
            </a:endParaRPr>
          </a:p>
          <a:p>
            <a:r>
              <a:rPr lang="ja-JP" altLang="en-US" sz="3600" dirty="0">
                <a:solidFill>
                  <a:schemeClr val="bg1"/>
                </a:solidFill>
              </a:rPr>
              <a:t>　</a:t>
            </a:r>
            <a:r>
              <a:rPr lang="ja-JP" altLang="en-US" sz="3600" dirty="0" smtClean="0">
                <a:solidFill>
                  <a:schemeClr val="bg1"/>
                </a:solidFill>
              </a:rPr>
              <a:t>乱用者</a:t>
            </a:r>
            <a:endParaRPr kumimoji="1" lang="en-US" altLang="ja-JP" sz="3600" dirty="0" smtClean="0">
              <a:solidFill>
                <a:schemeClr val="bg1"/>
              </a:solidFill>
            </a:endParaRPr>
          </a:p>
        </p:txBody>
      </p:sp>
      <p:pic>
        <p:nvPicPr>
          <p:cNvPr id="24582" name="Picture 6" descr="http://livedoor.blogimg.jp/dawsoku/imgs/8/9/89b1e69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076" y="3416796"/>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292080" y="188640"/>
            <a:ext cx="3021981" cy="523220"/>
          </a:xfrm>
          <a:prstGeom prst="rect">
            <a:avLst/>
          </a:prstGeom>
          <a:solidFill>
            <a:schemeClr val="tx1"/>
          </a:solidFill>
        </p:spPr>
        <p:txBody>
          <a:bodyPr wrap="none" rtlCol="0">
            <a:spAutoFit/>
          </a:bodyPr>
          <a:lstStyle/>
          <a:p>
            <a:r>
              <a:rPr lang="ja-JP" altLang="en-US" sz="2800" dirty="0">
                <a:solidFill>
                  <a:schemeClr val="bg1"/>
                </a:solidFill>
              </a:rPr>
              <a:t>池</a:t>
            </a:r>
            <a:r>
              <a:rPr lang="ja-JP" altLang="en-US" sz="2800" dirty="0" smtClean="0">
                <a:solidFill>
                  <a:schemeClr val="bg1"/>
                </a:solidFill>
              </a:rPr>
              <a:t>袋での暴走事故</a:t>
            </a:r>
            <a:endParaRPr lang="en-US" altLang="ja-JP" sz="2800" dirty="0" smtClean="0">
              <a:solidFill>
                <a:schemeClr val="bg1"/>
              </a:solidFill>
            </a:endParaRPr>
          </a:p>
        </p:txBody>
      </p:sp>
      <p:sp>
        <p:nvSpPr>
          <p:cNvPr id="10" name="テキスト ボックス 9"/>
          <p:cNvSpPr txBox="1"/>
          <p:nvPr/>
        </p:nvSpPr>
        <p:spPr>
          <a:xfrm>
            <a:off x="4860032" y="5961032"/>
            <a:ext cx="4880293" cy="830997"/>
          </a:xfrm>
          <a:prstGeom prst="rect">
            <a:avLst/>
          </a:prstGeom>
          <a:solidFill>
            <a:schemeClr val="tx1"/>
          </a:solidFill>
        </p:spPr>
        <p:txBody>
          <a:bodyPr wrap="square" rtlCol="0">
            <a:spAutoFit/>
          </a:bodyPr>
          <a:lstStyle/>
          <a:p>
            <a:r>
              <a:rPr lang="ja-JP" altLang="en-US" sz="2400" dirty="0" smtClean="0">
                <a:solidFill>
                  <a:schemeClr val="bg1"/>
                </a:solidFill>
              </a:rPr>
              <a:t>しぇしぇしぇのしぇー</a:t>
            </a:r>
            <a:endParaRPr lang="en-US" altLang="ja-JP" sz="2400" dirty="0" smtClean="0">
              <a:solidFill>
                <a:schemeClr val="bg1"/>
              </a:solidFill>
            </a:endParaRPr>
          </a:p>
          <a:p>
            <a:r>
              <a:rPr lang="ja-JP" altLang="en-US" sz="2400" dirty="0" smtClean="0">
                <a:solidFill>
                  <a:schemeClr val="bg1"/>
                </a:solidFill>
              </a:rPr>
              <a:t>逮捕後に意味不明な発言</a:t>
            </a:r>
            <a:endParaRPr lang="en-US" altLang="ja-JP" sz="2400" dirty="0" smtClean="0">
              <a:solidFill>
                <a:schemeClr val="bg1"/>
              </a:solidFill>
            </a:endParaRPr>
          </a:p>
        </p:txBody>
      </p:sp>
      <p:sp>
        <p:nvSpPr>
          <p:cNvPr id="11" name="テキスト ボックス 10"/>
          <p:cNvSpPr txBox="1"/>
          <p:nvPr/>
        </p:nvSpPr>
        <p:spPr>
          <a:xfrm>
            <a:off x="2585" y="3483005"/>
            <a:ext cx="4209375" cy="461665"/>
          </a:xfrm>
          <a:prstGeom prst="rect">
            <a:avLst/>
          </a:prstGeom>
          <a:solidFill>
            <a:schemeClr val="tx1"/>
          </a:solidFill>
        </p:spPr>
        <p:txBody>
          <a:bodyPr wrap="square" rtlCol="0">
            <a:spAutoFit/>
          </a:bodyPr>
          <a:lstStyle/>
          <a:p>
            <a:r>
              <a:rPr lang="ja-JP" altLang="en-US" sz="2400" dirty="0" smtClean="0">
                <a:solidFill>
                  <a:schemeClr val="bg1"/>
                </a:solidFill>
              </a:rPr>
              <a:t>元大手音楽事務所の作曲家</a:t>
            </a:r>
            <a:endParaRPr lang="en-US" altLang="ja-JP" sz="2400" dirty="0" smtClean="0">
              <a:solidFill>
                <a:schemeClr val="bg1"/>
              </a:solidFill>
            </a:endParaRPr>
          </a:p>
        </p:txBody>
      </p:sp>
    </p:spTree>
    <p:extLst>
      <p:ext uri="{BB962C8B-B14F-4D97-AF65-F5344CB8AC3E}">
        <p14:creationId xmlns:p14="http://schemas.microsoft.com/office/powerpoint/2010/main" val="2066378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5230688" y="4573488"/>
            <a:ext cx="3733800" cy="1447800"/>
          </a:xfrm>
          <a:prstGeom prst="wedgeRoundRectCallout">
            <a:avLst>
              <a:gd name="adj1" fmla="val -44898"/>
              <a:gd name="adj2" fmla="val -78949"/>
              <a:gd name="adj3" fmla="val 16667"/>
            </a:avLst>
          </a:prstGeom>
          <a:noFill/>
          <a:ln w="635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自分だけいい子の</a:t>
            </a:r>
            <a:r>
              <a:rPr lang="ja-JP" altLang="en-US" sz="3600" b="1" dirty="0" smtClean="0"/>
              <a:t>つもり！？</a:t>
            </a:r>
            <a:endParaRPr lang="ja-JP" altLang="en-US" sz="3600" b="1" dirty="0"/>
          </a:p>
        </p:txBody>
      </p:sp>
      <p:sp>
        <p:nvSpPr>
          <p:cNvPr id="9236" name="AutoShape 20"/>
          <p:cNvSpPr>
            <a:spLocks noChangeArrowheads="1"/>
          </p:cNvSpPr>
          <p:nvPr/>
        </p:nvSpPr>
        <p:spPr bwMode="auto">
          <a:xfrm>
            <a:off x="457200" y="1812032"/>
            <a:ext cx="3657600" cy="1447800"/>
          </a:xfrm>
          <a:prstGeom prst="wedgeRoundRectCallout">
            <a:avLst>
              <a:gd name="adj1" fmla="val 43144"/>
              <a:gd name="adj2" fmla="val 80704"/>
              <a:gd name="adj3" fmla="val 16667"/>
            </a:avLst>
          </a:prstGeom>
          <a:noFill/>
          <a:ln w="635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a:t>すごくやせるよ！</a:t>
            </a:r>
          </a:p>
        </p:txBody>
      </p:sp>
      <p:sp>
        <p:nvSpPr>
          <p:cNvPr id="9237" name="AutoShape 21"/>
          <p:cNvSpPr>
            <a:spLocks noChangeArrowheads="1"/>
          </p:cNvSpPr>
          <p:nvPr/>
        </p:nvSpPr>
        <p:spPr bwMode="auto">
          <a:xfrm>
            <a:off x="251520" y="4402832"/>
            <a:ext cx="4680520" cy="1690464"/>
          </a:xfrm>
          <a:prstGeom prst="wedgeRoundRectCallout">
            <a:avLst>
              <a:gd name="adj1" fmla="val 32635"/>
              <a:gd name="adj2" fmla="val -84326"/>
              <a:gd name="adj3" fmla="val 16667"/>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3600" b="1" dirty="0"/>
              <a:t>１度</a:t>
            </a:r>
            <a:r>
              <a:rPr lang="ja-JP" altLang="en-US" sz="3600" b="1" dirty="0" smtClean="0"/>
              <a:t>だけなら大丈夫！</a:t>
            </a:r>
            <a:endParaRPr lang="en-US" altLang="ja-JP" sz="3600" b="1" dirty="0" smtClean="0"/>
          </a:p>
          <a:p>
            <a:r>
              <a:rPr lang="ja-JP" altLang="en-US" sz="3600" b="1" dirty="0" smtClean="0"/>
              <a:t>試してみたら？</a:t>
            </a:r>
            <a:endParaRPr lang="ja-JP" altLang="en-US" sz="3600" b="1" dirty="0"/>
          </a:p>
        </p:txBody>
      </p:sp>
      <p:sp>
        <p:nvSpPr>
          <p:cNvPr id="9238" name="AutoShape 22"/>
          <p:cNvSpPr>
            <a:spLocks noChangeArrowheads="1"/>
          </p:cNvSpPr>
          <p:nvPr/>
        </p:nvSpPr>
        <p:spPr bwMode="auto">
          <a:xfrm>
            <a:off x="5181600" y="1888232"/>
            <a:ext cx="3638872" cy="1219200"/>
          </a:xfrm>
          <a:prstGeom prst="wedgeRoundRectCallout">
            <a:avLst>
              <a:gd name="adj1" fmla="val -58560"/>
              <a:gd name="adj2" fmla="val 100259"/>
              <a:gd name="adj3" fmla="val 16667"/>
            </a:avLst>
          </a:prstGeom>
          <a:noFill/>
          <a:ln w="635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キレイに</a:t>
            </a:r>
            <a:r>
              <a:rPr lang="ja-JP" altLang="en-US" sz="3600" b="1" dirty="0" smtClean="0"/>
              <a:t>なるよ</a:t>
            </a:r>
            <a:r>
              <a:rPr lang="ja-JP" altLang="en-US" sz="3600" b="1" dirty="0"/>
              <a:t>！</a:t>
            </a:r>
          </a:p>
        </p:txBody>
      </p:sp>
      <p:sp>
        <p:nvSpPr>
          <p:cNvPr id="9"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誘いに乗ってはダメ！</a:t>
            </a:r>
            <a:endParaRPr lang="ja-JP" altLang="en-US" sz="6000" dirty="0">
              <a:solidFill>
                <a:srgbClr val="FF0000"/>
              </a:solidFill>
            </a:endParaRPr>
          </a:p>
        </p:txBody>
      </p:sp>
    </p:spTree>
    <p:custDataLst>
      <p:tags r:id="rId1"/>
    </p:custDataLst>
    <p:extLst>
      <p:ext uri="{BB962C8B-B14F-4D97-AF65-F5344CB8AC3E}">
        <p14:creationId xmlns:p14="http://schemas.microsoft.com/office/powerpoint/2010/main" val="2756358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5230688" y="4573488"/>
            <a:ext cx="3733800" cy="1447800"/>
          </a:xfrm>
          <a:prstGeom prst="wedgeRoundRectCallout">
            <a:avLst>
              <a:gd name="adj1" fmla="val -44898"/>
              <a:gd name="adj2" fmla="val -78949"/>
              <a:gd name="adj3" fmla="val 16667"/>
            </a:avLst>
          </a:prstGeom>
          <a:noFill/>
          <a:ln w="635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自分だけいい子の</a:t>
            </a:r>
            <a:r>
              <a:rPr lang="ja-JP" altLang="en-US" sz="3600" b="1" dirty="0" smtClean="0"/>
              <a:t>つもり！？</a:t>
            </a:r>
            <a:endParaRPr lang="ja-JP" altLang="en-US" sz="3600" b="1" dirty="0"/>
          </a:p>
        </p:txBody>
      </p:sp>
      <p:sp>
        <p:nvSpPr>
          <p:cNvPr id="9236" name="AutoShape 20"/>
          <p:cNvSpPr>
            <a:spLocks noChangeArrowheads="1"/>
          </p:cNvSpPr>
          <p:nvPr/>
        </p:nvSpPr>
        <p:spPr bwMode="auto">
          <a:xfrm>
            <a:off x="457200" y="1812032"/>
            <a:ext cx="3657600" cy="1447800"/>
          </a:xfrm>
          <a:prstGeom prst="wedgeRoundRectCallout">
            <a:avLst>
              <a:gd name="adj1" fmla="val 43144"/>
              <a:gd name="adj2" fmla="val 80704"/>
              <a:gd name="adj3" fmla="val 16667"/>
            </a:avLst>
          </a:prstGeom>
          <a:noFill/>
          <a:ln w="635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a:t>すごくやせるよ！</a:t>
            </a:r>
          </a:p>
        </p:txBody>
      </p:sp>
      <p:sp>
        <p:nvSpPr>
          <p:cNvPr id="9237" name="AutoShape 21"/>
          <p:cNvSpPr>
            <a:spLocks noChangeArrowheads="1"/>
          </p:cNvSpPr>
          <p:nvPr/>
        </p:nvSpPr>
        <p:spPr bwMode="auto">
          <a:xfrm>
            <a:off x="251520" y="4402832"/>
            <a:ext cx="4680520" cy="1690464"/>
          </a:xfrm>
          <a:prstGeom prst="wedgeRoundRectCallout">
            <a:avLst>
              <a:gd name="adj1" fmla="val 32635"/>
              <a:gd name="adj2" fmla="val -84326"/>
              <a:gd name="adj3" fmla="val 16667"/>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3600" b="1" dirty="0"/>
              <a:t>１度</a:t>
            </a:r>
            <a:r>
              <a:rPr lang="ja-JP" altLang="en-US" sz="3600" b="1" dirty="0" smtClean="0"/>
              <a:t>だけなら大丈夫！</a:t>
            </a:r>
            <a:endParaRPr lang="en-US" altLang="ja-JP" sz="3600" b="1" dirty="0" smtClean="0"/>
          </a:p>
          <a:p>
            <a:r>
              <a:rPr lang="ja-JP" altLang="en-US" sz="3600" b="1" dirty="0" smtClean="0"/>
              <a:t>試してみたら？</a:t>
            </a:r>
            <a:endParaRPr lang="ja-JP" altLang="en-US" sz="3600" b="1" dirty="0"/>
          </a:p>
        </p:txBody>
      </p:sp>
      <p:sp>
        <p:nvSpPr>
          <p:cNvPr id="9238" name="AutoShape 22"/>
          <p:cNvSpPr>
            <a:spLocks noChangeArrowheads="1"/>
          </p:cNvSpPr>
          <p:nvPr/>
        </p:nvSpPr>
        <p:spPr bwMode="auto">
          <a:xfrm>
            <a:off x="5181600" y="1888232"/>
            <a:ext cx="3638872" cy="1219200"/>
          </a:xfrm>
          <a:prstGeom prst="wedgeRoundRectCallout">
            <a:avLst>
              <a:gd name="adj1" fmla="val -58560"/>
              <a:gd name="adj2" fmla="val 100259"/>
              <a:gd name="adj3" fmla="val 16667"/>
            </a:avLst>
          </a:prstGeom>
          <a:noFill/>
          <a:ln w="635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キレイに</a:t>
            </a:r>
            <a:r>
              <a:rPr lang="ja-JP" altLang="en-US" sz="3600" b="1" dirty="0" smtClean="0"/>
              <a:t>なるよ</a:t>
            </a:r>
            <a:r>
              <a:rPr lang="ja-JP" altLang="en-US" sz="3600" b="1" dirty="0"/>
              <a:t>！</a:t>
            </a:r>
          </a:p>
        </p:txBody>
      </p:sp>
      <p:sp>
        <p:nvSpPr>
          <p:cNvPr id="9"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誘いに乗ってはダメ！</a:t>
            </a:r>
            <a:endParaRPr lang="ja-JP" altLang="en-US" sz="6000" dirty="0">
              <a:solidFill>
                <a:srgbClr val="FF0000"/>
              </a:solidFill>
            </a:endParaRPr>
          </a:p>
        </p:txBody>
      </p:sp>
      <p:sp>
        <p:nvSpPr>
          <p:cNvPr id="2" name="乗算記号 1"/>
          <p:cNvSpPr/>
          <p:nvPr/>
        </p:nvSpPr>
        <p:spPr>
          <a:xfrm>
            <a:off x="595534" y="643000"/>
            <a:ext cx="7539819" cy="64087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260776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p:cNvSpPr>
            <a:spLocks noGrp="1"/>
          </p:cNvSpPr>
          <p:nvPr>
            <p:ph idx="1"/>
          </p:nvPr>
        </p:nvSpPr>
        <p:spPr/>
        <p:txBody>
          <a:bodyPr/>
          <a:lstStyle/>
          <a:p>
            <a:endParaRPr kumimoji="1" lang="ja-JP" altLang="en-US" dirty="0"/>
          </a:p>
        </p:txBody>
      </p:sp>
      <p:sp>
        <p:nvSpPr>
          <p:cNvPr id="11" name="タイトル 1"/>
          <p:cNvSpPr txBox="1">
            <a:spLocks/>
          </p:cNvSpPr>
          <p:nvPr/>
        </p:nvSpPr>
        <p:spPr>
          <a:xfrm>
            <a:off x="688032" y="105273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600" dirty="0" smtClean="0">
                <a:latin typeface="HGP創英角ﾎﾟｯﾌﾟ体" panose="040B0A00000000000000" pitchFamily="50" charset="-128"/>
                <a:ea typeface="HGP創英角ﾎﾟｯﾌﾟ体" panose="040B0A00000000000000" pitchFamily="50" charset="-128"/>
              </a:rPr>
              <a:t>＜今日のおさらい＞</a:t>
            </a:r>
            <a:r>
              <a:rPr lang="ja-JP" altLang="en-US" sz="8800" dirty="0" smtClean="0">
                <a:latin typeface="HGP創英角ﾎﾟｯﾌﾟ体" panose="040B0A00000000000000" pitchFamily="50" charset="-128"/>
                <a:ea typeface="HGP創英角ﾎﾟｯﾌﾟ体" panose="040B0A00000000000000" pitchFamily="50" charset="-128"/>
              </a:rPr>
              <a:t>薬物乱用防止クイズ</a:t>
            </a:r>
            <a:endParaRPr lang="ja-JP" altLang="en-US" sz="8800" dirty="0">
              <a:latin typeface="HGP創英角ﾎﾟｯﾌﾟ体" panose="040B0A00000000000000" pitchFamily="50" charset="-128"/>
              <a:ea typeface="HGP創英角ﾎﾟｯﾌﾟ体" panose="040B0A00000000000000" pitchFamily="50" charset="-128"/>
            </a:endParaRPr>
          </a:p>
        </p:txBody>
      </p:sp>
      <p:pic>
        <p:nvPicPr>
          <p:cNvPr id="12" name="Picture 10" descr="キャラ本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14" y="3645024"/>
            <a:ext cx="5335090" cy="342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95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0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0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000" dirty="0">
                <a:solidFill>
                  <a:srgbClr val="002060"/>
                </a:solidFill>
                <a:latin typeface="HGP創英角ﾎﾟｯﾌﾟ体" panose="040B0A00000000000000" pitchFamily="50" charset="-128"/>
                <a:ea typeface="HGP創英角ﾎﾟｯﾌﾟ体" panose="040B0A00000000000000" pitchFamily="50" charset="-128"/>
              </a:rPr>
              <a:t>１</a:t>
            </a:r>
            <a:endParaRPr kumimoji="1" lang="ja-JP" altLang="en-US" sz="60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457200" y="1340768"/>
            <a:ext cx="8507288" cy="4525963"/>
          </a:xfrm>
        </p:spPr>
        <p:txBody>
          <a:bodyPr>
            <a:noAutofit/>
          </a:bodyPr>
          <a:lstStyle/>
          <a:p>
            <a:pPr marL="0" indent="0">
              <a:buNone/>
            </a:pPr>
            <a:endParaRPr lang="en-US" altLang="ja-JP" sz="4800" dirty="0"/>
          </a:p>
          <a:p>
            <a:pPr marL="0" indent="0">
              <a:buNone/>
            </a:pPr>
            <a:endParaRPr lang="en-US" altLang="ja-JP" sz="5400" dirty="0" smtClean="0"/>
          </a:p>
          <a:p>
            <a:pPr marL="0" indent="0">
              <a:buNone/>
            </a:pPr>
            <a:r>
              <a:rPr lang="ja-JP" altLang="en-US" sz="5400" dirty="0" smtClean="0"/>
              <a:t>一回クスリを試すという行為だけでも薬物乱用にあたる</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lang="en-US" altLang="ja-JP" sz="8800" dirty="0" smtClean="0">
                <a:solidFill>
                  <a:prstClr val="black"/>
                </a:solidFill>
                <a:latin typeface="HGP創英角ﾎﾟｯﾌﾟ体" panose="040B0A00000000000000" pitchFamily="50" charset="-128"/>
                <a:ea typeface="HGP創英角ﾎﾟｯﾌﾟ体" panose="040B0A00000000000000" pitchFamily="50" charset="-128"/>
              </a:rPr>
              <a:t>YES</a:t>
            </a:r>
            <a:endParaRPr lang="ja-JP" altLang="en-US" sz="88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lang="en-US" altLang="ja-JP" sz="8800" dirty="0" smtClean="0">
                <a:solidFill>
                  <a:prstClr val="black"/>
                </a:solidFill>
                <a:latin typeface="HGP創英角ﾎﾟｯﾌﾟ体" panose="040B0A00000000000000" pitchFamily="50" charset="-128"/>
                <a:ea typeface="HGP創英角ﾎﾟｯﾌﾟ体" panose="040B0A00000000000000" pitchFamily="50" charset="-128"/>
              </a:rPr>
              <a:t>NO</a:t>
            </a:r>
            <a:endParaRPr lang="ja-JP" altLang="en-US" sz="88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5789803" y="500584"/>
            <a:ext cx="2814645" cy="1838591"/>
          </a:xfrm>
          <a:prstGeom prst="wedgeEllipseCallout">
            <a:avLst>
              <a:gd name="adj1" fmla="val -63212"/>
              <a:gd name="adj2" fmla="val 163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prstClr val="black"/>
                </a:solidFill>
                <a:latin typeface="ＭＳ Ｐゴシック"/>
              </a:rPr>
              <a:t>1</a:t>
            </a:r>
            <a:r>
              <a:rPr lang="ja-JP" altLang="en-US" sz="3200" dirty="0" smtClean="0">
                <a:solidFill>
                  <a:prstClr val="black"/>
                </a:solidFill>
              </a:rPr>
              <a:t>回なら　　　大丈夫</a:t>
            </a:r>
            <a:r>
              <a:rPr lang="ja-JP" altLang="en-US" sz="3200" dirty="0" err="1" smtClean="0">
                <a:solidFill>
                  <a:prstClr val="black"/>
                </a:solidFill>
              </a:rPr>
              <a:t>っすよ</a:t>
            </a:r>
            <a:endParaRPr lang="ja-JP" altLang="en-US" sz="3200" dirty="0">
              <a:solidFill>
                <a:prstClr val="black"/>
              </a:solidFill>
            </a:endParaRPr>
          </a:p>
        </p:txBody>
      </p:sp>
      <p:pic>
        <p:nvPicPr>
          <p:cNvPr id="3080" name="Picture 8" descr="賄賂のイラスト「政治家と選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670" y="548680"/>
            <a:ext cx="2513434" cy="25134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rot="20148315">
            <a:off x="4108851" y="2267605"/>
            <a:ext cx="444700" cy="646331"/>
          </a:xfrm>
          <a:prstGeom prst="rect">
            <a:avLst/>
          </a:prstGeom>
          <a:noFill/>
        </p:spPr>
        <p:txBody>
          <a:bodyPr wrap="square" rtlCol="0">
            <a:spAutoFit/>
          </a:bodyPr>
          <a:lstStyle/>
          <a:p>
            <a:r>
              <a:rPr lang="ja-JP" altLang="en-US" dirty="0" smtClean="0">
                <a:solidFill>
                  <a:prstClr val="black"/>
                </a:solidFill>
              </a:rPr>
              <a:t>麻薬</a:t>
            </a:r>
            <a:endParaRPr lang="ja-JP" altLang="en-US" dirty="0">
              <a:solidFill>
                <a:prstClr val="black"/>
              </a:solidFill>
            </a:endParaRPr>
          </a:p>
        </p:txBody>
      </p:sp>
    </p:spTree>
    <p:extLst>
      <p:ext uri="{BB962C8B-B14F-4D97-AF65-F5344CB8AC3E}">
        <p14:creationId xmlns:p14="http://schemas.microsoft.com/office/powerpoint/2010/main" val="130984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20959"/>
            <a:ext cx="250471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67544" y="4420959"/>
            <a:ext cx="2718776" cy="369332"/>
          </a:xfrm>
          <a:prstGeom prst="rect">
            <a:avLst/>
          </a:prstGeom>
          <a:noFill/>
        </p:spPr>
        <p:txBody>
          <a:bodyPr wrap="square" rtlCol="0">
            <a:spAutoFit/>
          </a:bodyPr>
          <a:lstStyle/>
          <a:p>
            <a:r>
              <a:rPr lang="en-US" altLang="ja-JP" b="1" dirty="0" smtClean="0"/>
              <a:t>2014/5/18</a:t>
            </a:r>
            <a:r>
              <a:rPr lang="ja-JP" altLang="en-US" b="1" dirty="0" smtClean="0"/>
              <a:t>　朝日</a:t>
            </a:r>
            <a:endParaRPr kumimoji="1" lang="ja-JP" altLang="en-US" b="1" dirty="0"/>
          </a:p>
        </p:txBody>
      </p:sp>
      <p:sp>
        <p:nvSpPr>
          <p:cNvPr id="11" name="Rectangle 36"/>
          <p:cNvSpPr>
            <a:spLocks noChangeArrowheads="1"/>
          </p:cNvSpPr>
          <p:nvPr/>
        </p:nvSpPr>
        <p:spPr bwMode="auto">
          <a:xfrm>
            <a:off x="323528" y="0"/>
            <a:ext cx="7000875" cy="857250"/>
          </a:xfrm>
          <a:prstGeom prst="rect">
            <a:avLst/>
          </a:prstGeom>
          <a:noFill/>
          <a:ln w="9525">
            <a:noFill/>
            <a:miter lim="800000"/>
            <a:headEnd/>
            <a:tailEnd/>
          </a:ln>
        </p:spPr>
        <p:txBody>
          <a:bodyPr wrap="none" anchor="ctr"/>
          <a:lstStyle/>
          <a:p>
            <a:r>
              <a:rPr lang="ja-JP" altLang="en-US" sz="4400" dirty="0" smtClean="0">
                <a:solidFill>
                  <a:srgbClr val="FF0000"/>
                </a:solidFill>
              </a:rPr>
              <a:t>最近の話題（</a:t>
            </a:r>
            <a:r>
              <a:rPr lang="ja-JP" altLang="en-US" sz="4400" dirty="0">
                <a:solidFill>
                  <a:srgbClr val="FF0000"/>
                </a:solidFill>
              </a:rPr>
              <a:t>１</a:t>
            </a:r>
            <a:r>
              <a:rPr lang="ja-JP" altLang="en-US" sz="4400" dirty="0" smtClean="0">
                <a:solidFill>
                  <a:srgbClr val="FF0000"/>
                </a:solidFill>
              </a:rPr>
              <a:t>）</a:t>
            </a:r>
            <a:endParaRPr lang="ja-JP" altLang="en-US" sz="4400" dirty="0">
              <a:solidFill>
                <a:srgbClr val="FF0000"/>
              </a:solidFill>
            </a:endParaRPr>
          </a:p>
        </p:txBody>
      </p:sp>
      <p:sp>
        <p:nvSpPr>
          <p:cNvPr id="21" name="テキスト ボックス 20"/>
          <p:cNvSpPr txBox="1"/>
          <p:nvPr/>
        </p:nvSpPr>
        <p:spPr>
          <a:xfrm>
            <a:off x="6804248" y="6236086"/>
            <a:ext cx="3133944" cy="369332"/>
          </a:xfrm>
          <a:prstGeom prst="rect">
            <a:avLst/>
          </a:prstGeom>
          <a:noFill/>
        </p:spPr>
        <p:txBody>
          <a:bodyPr wrap="square" rtlCol="0">
            <a:spAutoFit/>
          </a:bodyPr>
          <a:lstStyle/>
          <a:p>
            <a:r>
              <a:rPr lang="en-US" altLang="ja-JP" b="1" dirty="0" smtClean="0"/>
              <a:t>2014/5/11</a:t>
            </a:r>
            <a:r>
              <a:rPr lang="ja-JP" altLang="en-US" b="1" dirty="0"/>
              <a:t>　</a:t>
            </a:r>
            <a:r>
              <a:rPr lang="ja-JP" altLang="en-US" b="1" dirty="0" smtClean="0"/>
              <a:t>朝日</a:t>
            </a:r>
            <a:endParaRPr kumimoji="1" lang="ja-JP" altLang="en-US" b="1"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300" y="1756922"/>
            <a:ext cx="200608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2861336" y="5363924"/>
            <a:ext cx="2718776" cy="369332"/>
          </a:xfrm>
          <a:prstGeom prst="rect">
            <a:avLst/>
          </a:prstGeom>
          <a:noFill/>
        </p:spPr>
        <p:txBody>
          <a:bodyPr wrap="square" rtlCol="0">
            <a:spAutoFit/>
          </a:bodyPr>
          <a:lstStyle/>
          <a:p>
            <a:r>
              <a:rPr lang="en-US" altLang="ja-JP" b="1" dirty="0" smtClean="0"/>
              <a:t>2015/2/7</a:t>
            </a:r>
            <a:r>
              <a:rPr lang="ja-JP" altLang="en-US" b="1" dirty="0" smtClean="0"/>
              <a:t>　河北</a:t>
            </a:r>
            <a:endParaRPr kumimoji="1" lang="ja-JP" altLang="en-US" b="1" dirty="0"/>
          </a:p>
        </p:txBody>
      </p:sp>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112" y="1181161"/>
            <a:ext cx="1332000" cy="497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4572000" y="6166773"/>
            <a:ext cx="3133944" cy="369332"/>
          </a:xfrm>
          <a:prstGeom prst="rect">
            <a:avLst/>
          </a:prstGeom>
          <a:noFill/>
        </p:spPr>
        <p:txBody>
          <a:bodyPr wrap="square" rtlCol="0">
            <a:spAutoFit/>
          </a:bodyPr>
          <a:lstStyle/>
          <a:p>
            <a:r>
              <a:rPr lang="en-US" altLang="ja-JP" b="1" dirty="0" smtClean="0"/>
              <a:t>2014/10/30</a:t>
            </a:r>
            <a:r>
              <a:rPr lang="ja-JP" altLang="en-US" b="1" dirty="0"/>
              <a:t>　日経</a:t>
            </a:r>
            <a:endParaRPr kumimoji="1" lang="ja-JP" altLang="en-US" b="1" dirty="0"/>
          </a:p>
        </p:txBody>
      </p:sp>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1084" y="2959668"/>
            <a:ext cx="2304000" cy="329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92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１</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899592" y="1412776"/>
            <a:ext cx="2736304" cy="1446550"/>
          </a:xfrm>
          <a:prstGeom prst="rect">
            <a:avLst/>
          </a:prstGeom>
          <a:solidFill>
            <a:srgbClr val="00B0F0"/>
          </a:solidFill>
        </p:spPr>
        <p:txBody>
          <a:bodyPr wrap="square" rtlCol="0">
            <a:spAutoFit/>
          </a:bodyPr>
          <a:lstStyle/>
          <a:p>
            <a:pPr algn="ctr"/>
            <a:r>
              <a:rPr lang="en-US" altLang="ja-JP" sz="8800" dirty="0">
                <a:solidFill>
                  <a:prstClr val="black"/>
                </a:solidFill>
                <a:latin typeface="HGP創英角ﾎﾟｯﾌﾟ体" panose="040B0A00000000000000" pitchFamily="50" charset="-128"/>
                <a:ea typeface="HGP創英角ﾎﾟｯﾌﾟ体" panose="040B0A00000000000000" pitchFamily="50" charset="-128"/>
              </a:rPr>
              <a:t>YES</a:t>
            </a:r>
            <a:endParaRPr lang="ja-JP" altLang="en-US" sz="88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356992"/>
            <a:ext cx="8784976" cy="3416320"/>
          </a:xfrm>
          <a:prstGeom prst="rect">
            <a:avLst/>
          </a:prstGeom>
          <a:solidFill>
            <a:schemeClr val="bg1"/>
          </a:solidFill>
          <a:ln>
            <a:solidFill>
              <a:schemeClr val="tx1"/>
            </a:solidFill>
          </a:ln>
        </p:spPr>
        <p:txBody>
          <a:bodyPr wrap="square" rtlCol="0">
            <a:spAutoFit/>
          </a:bodyPr>
          <a:lstStyle/>
          <a:p>
            <a:r>
              <a:rPr lang="ja-JP" altLang="en-US" sz="3600" dirty="0" smtClean="0">
                <a:solidFill>
                  <a:prstClr val="black"/>
                </a:solidFill>
              </a:rPr>
              <a:t>薬物乱用とは、麻薬、覚せい剤、危険ドラッグなどを使用することに加え、病気の治療などに使う医薬品などを遊びや快感を求めるために使用することをいいます。</a:t>
            </a:r>
            <a:br>
              <a:rPr lang="ja-JP" altLang="en-US" sz="3600" dirty="0" smtClean="0">
                <a:solidFill>
                  <a:prstClr val="black"/>
                </a:solidFill>
              </a:rPr>
            </a:br>
            <a:r>
              <a:rPr lang="ja-JP" altLang="en-US" sz="3600" dirty="0" smtClean="0">
                <a:solidFill>
                  <a:prstClr val="black"/>
                </a:solidFill>
              </a:rPr>
              <a:t>このような目的で薬物を使用する行為は、たとえ一回でも乱用にあたります。 </a:t>
            </a:r>
            <a:endParaRPr lang="ja-JP" altLang="en-US" sz="3600" dirty="0">
              <a:solidFill>
                <a:prstClr val="black"/>
              </a:solidFill>
            </a:endParaRPr>
          </a:p>
        </p:txBody>
      </p:sp>
      <p:grpSp>
        <p:nvGrpSpPr>
          <p:cNvPr id="4" name="グループ化 3"/>
          <p:cNvGrpSpPr/>
          <p:nvPr/>
        </p:nvGrpSpPr>
        <p:grpSpPr>
          <a:xfrm>
            <a:off x="5076056" y="-164976"/>
            <a:ext cx="3409950" cy="3810000"/>
            <a:chOff x="6058594" y="-492224"/>
            <a:chExt cx="3409950" cy="3810000"/>
          </a:xfrm>
        </p:grpSpPr>
        <p:pic>
          <p:nvPicPr>
            <p:cNvPr id="12290" name="Picture 2" descr="裁判の紙を見せる人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94" y="-492224"/>
              <a:ext cx="34099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rot="20366727">
              <a:off x="7179778" y="146434"/>
              <a:ext cx="615553" cy="2914565"/>
            </a:xfrm>
            <a:prstGeom prst="rect">
              <a:avLst/>
            </a:prstGeom>
            <a:noFill/>
          </p:spPr>
          <p:txBody>
            <a:bodyPr vert="eaVert" wrap="square" rtlCol="0">
              <a:spAutoFit/>
            </a:bodyPr>
            <a:lstStyle/>
            <a:p>
              <a:r>
                <a:rPr lang="ja-JP" altLang="en-US" sz="2800" dirty="0" smtClean="0">
                  <a:solidFill>
                    <a:prstClr val="black"/>
                  </a:solidFill>
                </a:rPr>
                <a:t>一回だけでもダメ</a:t>
              </a:r>
              <a:endParaRPr lang="ja-JP" altLang="en-US" sz="2800" dirty="0">
                <a:solidFill>
                  <a:prstClr val="black"/>
                </a:solidFill>
              </a:endParaRPr>
            </a:p>
          </p:txBody>
        </p:sp>
      </p:grpSp>
    </p:spTree>
    <p:extLst>
      <p:ext uri="{BB962C8B-B14F-4D97-AF65-F5344CB8AC3E}">
        <p14:creationId xmlns:p14="http://schemas.microsoft.com/office/powerpoint/2010/main" val="1267384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２</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7504" y="2636912"/>
            <a:ext cx="9036496" cy="4525963"/>
          </a:xfrm>
        </p:spPr>
        <p:txBody>
          <a:bodyPr>
            <a:noAutofit/>
          </a:bodyPr>
          <a:lstStyle/>
          <a:p>
            <a:pPr marL="0" indent="0">
              <a:buNone/>
            </a:pPr>
            <a:r>
              <a:rPr lang="ja-JP" altLang="en-US" sz="5400" dirty="0" smtClean="0"/>
              <a:t>麻薬や覚せい剤などの薬物は疲労回復・ダイエットに効果がある</a:t>
            </a:r>
          </a:p>
          <a:p>
            <a:pPr marL="0" indent="0">
              <a:buNone/>
            </a:pPr>
            <a:r>
              <a:rPr kumimoji="1" lang="ja-JP" altLang="en-US" sz="5400" dirty="0" smtClean="0"/>
              <a:t>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lang="en-US" altLang="ja-JP" sz="8800" dirty="0" smtClean="0">
                <a:solidFill>
                  <a:prstClr val="black"/>
                </a:solidFill>
                <a:latin typeface="HGP創英角ﾎﾟｯﾌﾟ体" panose="040B0A00000000000000" pitchFamily="50" charset="-128"/>
                <a:ea typeface="HGP創英角ﾎﾟｯﾌﾟ体" panose="040B0A00000000000000" pitchFamily="50" charset="-128"/>
              </a:rPr>
              <a:t>YES</a:t>
            </a:r>
            <a:endParaRPr lang="ja-JP" altLang="en-US" sz="88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lang="en-US" altLang="ja-JP" sz="8800" dirty="0" smtClean="0">
                <a:solidFill>
                  <a:prstClr val="black"/>
                </a:solidFill>
                <a:latin typeface="HGP創英角ﾎﾟｯﾌﾟ体" panose="040B0A00000000000000" pitchFamily="50" charset="-128"/>
                <a:ea typeface="HGP創英角ﾎﾟｯﾌﾟ体" panose="040B0A00000000000000" pitchFamily="50" charset="-128"/>
              </a:rPr>
              <a:t>NO</a:t>
            </a:r>
            <a:endParaRPr lang="ja-JP" altLang="en-US" sz="880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170" name="Picture 2" descr="ダイエットのイラスト「ビフォーアフタ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27234"/>
            <a:ext cx="252028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毒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670" y="3526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環状矢印 5"/>
          <p:cNvSpPr/>
          <p:nvPr/>
        </p:nvSpPr>
        <p:spPr>
          <a:xfrm rot="1098747">
            <a:off x="4165814" y="170876"/>
            <a:ext cx="1663030" cy="137985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9" name="テキスト ボックス 8"/>
          <p:cNvSpPr txBox="1"/>
          <p:nvPr/>
        </p:nvSpPr>
        <p:spPr>
          <a:xfrm>
            <a:off x="6912368" y="-99392"/>
            <a:ext cx="827984" cy="923330"/>
          </a:xfrm>
          <a:prstGeom prst="rect">
            <a:avLst/>
          </a:prstGeom>
          <a:noFill/>
        </p:spPr>
        <p:txBody>
          <a:bodyPr wrap="square" rtlCol="0">
            <a:spAutoFit/>
          </a:bodyPr>
          <a:lstStyle/>
          <a:p>
            <a:r>
              <a:rPr lang="ja-JP" altLang="en-US" sz="5400" dirty="0" smtClean="0">
                <a:solidFill>
                  <a:prstClr val="black"/>
                </a:solidFill>
              </a:rPr>
              <a:t>？</a:t>
            </a:r>
            <a:endParaRPr lang="ja-JP" altLang="en-US" sz="5400" dirty="0">
              <a:solidFill>
                <a:prstClr val="black"/>
              </a:solidFill>
            </a:endParaRPr>
          </a:p>
        </p:txBody>
      </p:sp>
    </p:spTree>
    <p:extLst>
      <p:ext uri="{BB962C8B-B14F-4D97-AF65-F5344CB8AC3E}">
        <p14:creationId xmlns:p14="http://schemas.microsoft.com/office/powerpoint/2010/main" val="3544134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２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9552" y="1268760"/>
            <a:ext cx="2592288" cy="1446550"/>
          </a:xfrm>
          <a:prstGeom prst="rect">
            <a:avLst/>
          </a:prstGeom>
          <a:solidFill>
            <a:srgbClr val="FF0000"/>
          </a:solidFill>
        </p:spPr>
        <p:txBody>
          <a:bodyPr wrap="square" rtlCol="0">
            <a:spAutoFit/>
          </a:bodyPr>
          <a:lstStyle/>
          <a:p>
            <a:pPr algn="ctr"/>
            <a:r>
              <a:rPr lang="en-US" altLang="ja-JP" sz="8800" dirty="0" smtClean="0">
                <a:solidFill>
                  <a:prstClr val="black"/>
                </a:solidFill>
                <a:latin typeface="HGP創英角ﾎﾟｯﾌﾟ体" panose="040B0A00000000000000" pitchFamily="50" charset="-128"/>
                <a:ea typeface="HGP創英角ﾎﾟｯﾌﾟ体" panose="040B0A00000000000000" pitchFamily="50" charset="-128"/>
              </a:rPr>
              <a:t>NO</a:t>
            </a:r>
            <a:endParaRPr lang="ja-JP" altLang="en-US" sz="88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2843058"/>
            <a:ext cx="8784976" cy="3970318"/>
          </a:xfrm>
          <a:prstGeom prst="rect">
            <a:avLst/>
          </a:prstGeom>
          <a:solidFill>
            <a:schemeClr val="bg1"/>
          </a:solidFill>
          <a:ln>
            <a:solidFill>
              <a:schemeClr val="tx1"/>
            </a:solidFill>
          </a:ln>
        </p:spPr>
        <p:txBody>
          <a:bodyPr wrap="square" rtlCol="0">
            <a:spAutoFit/>
          </a:bodyPr>
          <a:lstStyle/>
          <a:p>
            <a:r>
              <a:rPr lang="ja-JP" altLang="en-US" sz="3600" dirty="0" smtClean="0">
                <a:solidFill>
                  <a:prstClr val="black"/>
                </a:solidFill>
              </a:rPr>
              <a:t>クスリを乱用することによって一時的に、気分が高まったり、不安な気持ちが無くなったり、食欲が無くなったりします。</a:t>
            </a:r>
            <a:br>
              <a:rPr lang="ja-JP" altLang="en-US" sz="3600" dirty="0" smtClean="0">
                <a:solidFill>
                  <a:prstClr val="black"/>
                </a:solidFill>
              </a:rPr>
            </a:br>
            <a:r>
              <a:rPr lang="ja-JP" altLang="en-US" sz="3600" dirty="0" smtClean="0">
                <a:solidFill>
                  <a:prstClr val="black"/>
                </a:solidFill>
              </a:rPr>
              <a:t>これはクスリが体をだまして、無理やり元気だと錯覚させたり、食欲をつかさどる神経を麻痺させるだけで、しばらくすると元通りになります。</a:t>
            </a:r>
            <a:endParaRPr lang="ja-JP" altLang="en-US" sz="3600" dirty="0">
              <a:solidFill>
                <a:prstClr val="black"/>
              </a:solidFill>
            </a:endParaRPr>
          </a:p>
        </p:txBody>
      </p:sp>
      <p:pic>
        <p:nvPicPr>
          <p:cNvPr id="8194" name="Picture 2" descr="空腹のイラスト（女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384"/>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C:\Users\2008948ly\AppData\Local\Microsoft\Windows\Temporary Internet Files\Content.IE5\D6M3OMR9\MC900290942[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9176">
            <a:off x="7952121" y="940490"/>
            <a:ext cx="668020" cy="868045"/>
          </a:xfrm>
          <a:prstGeom prst="rect">
            <a:avLst/>
          </a:prstGeom>
          <a:noFill/>
          <a:ln>
            <a:noFill/>
          </a:ln>
        </p:spPr>
      </p:pic>
      <p:pic>
        <p:nvPicPr>
          <p:cNvPr id="8196" name="Picture 4" descr="バツのマーク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062" y="706356"/>
            <a:ext cx="634412" cy="63441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644008" y="2319263"/>
            <a:ext cx="5184576" cy="461665"/>
          </a:xfrm>
          <a:prstGeom prst="rect">
            <a:avLst/>
          </a:prstGeom>
          <a:noFill/>
        </p:spPr>
        <p:txBody>
          <a:bodyPr wrap="square" rtlCol="0">
            <a:spAutoFit/>
          </a:bodyPr>
          <a:lstStyle/>
          <a:p>
            <a:r>
              <a:rPr lang="ja-JP" altLang="en-US" sz="2400" dirty="0" smtClean="0">
                <a:solidFill>
                  <a:prstClr val="black"/>
                </a:solidFill>
              </a:rPr>
              <a:t>一瞬、食欲無くなるが、すぐ元通り</a:t>
            </a:r>
            <a:endParaRPr lang="ja-JP" altLang="en-US" sz="2400" dirty="0">
              <a:solidFill>
                <a:prstClr val="black"/>
              </a:solidFill>
            </a:endParaRPr>
          </a:p>
        </p:txBody>
      </p:sp>
    </p:spTree>
    <p:extLst>
      <p:ext uri="{BB962C8B-B14F-4D97-AF65-F5344CB8AC3E}">
        <p14:creationId xmlns:p14="http://schemas.microsoft.com/office/powerpoint/2010/main" val="454605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３</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0" y="3367533"/>
            <a:ext cx="9324528" cy="4525963"/>
          </a:xfrm>
        </p:spPr>
        <p:txBody>
          <a:bodyPr>
            <a:noAutofit/>
          </a:bodyPr>
          <a:lstStyle/>
          <a:p>
            <a:pPr marL="0" indent="0">
              <a:buNone/>
            </a:pPr>
            <a:r>
              <a:rPr kumimoji="1" lang="ja-JP" altLang="en-US" sz="5400" dirty="0" smtClean="0"/>
              <a:t>危険ドラッグは麻薬や覚せい剤よりも安全である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8194" name="Picture 2" descr="\\172.20.37.153\薬務課共有\○監視麻薬班\■赤間→山岸■\指定薬物\H26　県独自買上調査\写真\DSC_0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080" y="188640"/>
            <a:ext cx="1740904" cy="30963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オブジェクト 6"/>
          <p:cNvGraphicFramePr>
            <a:graphicFrameLocks noChangeAspect="1"/>
          </p:cNvGraphicFramePr>
          <p:nvPr>
            <p:extLst>
              <p:ext uri="{D42A27DB-BD31-4B8C-83A1-F6EECF244321}">
                <p14:modId xmlns:p14="http://schemas.microsoft.com/office/powerpoint/2010/main" val="1557384111"/>
              </p:ext>
            </p:extLst>
          </p:nvPr>
        </p:nvGraphicFramePr>
        <p:xfrm>
          <a:off x="6231203" y="1988840"/>
          <a:ext cx="2013205" cy="1420731"/>
        </p:xfrm>
        <a:graphic>
          <a:graphicData uri="http://schemas.openxmlformats.org/presentationml/2006/ole">
            <mc:AlternateContent xmlns:mc="http://schemas.openxmlformats.org/markup-compatibility/2006">
              <mc:Choice xmlns:v="urn:schemas-microsoft-com:vml" Requires="v">
                <p:oleObj spid="_x0000_s22533" name="Photo Editor ｲﾒｰｼﾞ" r:id="rId4" imgW="3172268" imgH="2238687" progId="">
                  <p:embed/>
                </p:oleObj>
              </mc:Choice>
              <mc:Fallback>
                <p:oleObj name="Photo Editor ｲﾒｰｼﾞ" r:id="rId4" imgW="3172268" imgH="2238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203" y="1988840"/>
                        <a:ext cx="2013205" cy="1420731"/>
                      </a:xfrm>
                      <a:prstGeom prst="rect">
                        <a:avLst/>
                      </a:prstGeom>
                      <a:noFill/>
                      <a:ln>
                        <a:noFill/>
                      </a:ln>
                      <a:effectLst/>
                      <a:extLst/>
                    </p:spPr>
                  </p:pic>
                </p:oleObj>
              </mc:Fallback>
            </mc:AlternateContent>
          </a:graphicData>
        </a:graphic>
      </p:graphicFrame>
      <p:pic>
        <p:nvPicPr>
          <p:cNvPr id="8" name="Picture 3" descr="画像:Ecstacy monogr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8537" y="188640"/>
            <a:ext cx="1607839" cy="157096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427984" y="846872"/>
            <a:ext cx="1800200" cy="1862048"/>
          </a:xfrm>
          <a:prstGeom prst="rect">
            <a:avLst/>
          </a:prstGeom>
          <a:noFill/>
        </p:spPr>
        <p:txBody>
          <a:bodyPr wrap="square" rtlCol="0">
            <a:spAutoFit/>
          </a:bodyPr>
          <a:lstStyle/>
          <a:p>
            <a:r>
              <a:rPr lang="ja-JP" altLang="en-US" sz="11500" dirty="0"/>
              <a:t>＜</a:t>
            </a:r>
            <a:endParaRPr kumimoji="1" lang="ja-JP" altLang="en-US" sz="11500" dirty="0"/>
          </a:p>
        </p:txBody>
      </p:sp>
      <p:sp>
        <p:nvSpPr>
          <p:cNvPr id="9" name="テキスト ボックス 8"/>
          <p:cNvSpPr txBox="1"/>
          <p:nvPr/>
        </p:nvSpPr>
        <p:spPr>
          <a:xfrm>
            <a:off x="4644008" y="476672"/>
            <a:ext cx="1656184" cy="584775"/>
          </a:xfrm>
          <a:prstGeom prst="rect">
            <a:avLst/>
          </a:prstGeom>
          <a:noFill/>
        </p:spPr>
        <p:txBody>
          <a:bodyPr wrap="square" rtlCol="0">
            <a:spAutoFit/>
          </a:bodyPr>
          <a:lstStyle/>
          <a:p>
            <a:r>
              <a:rPr kumimoji="1" lang="ja-JP" altLang="en-US" sz="3200" dirty="0" smtClean="0"/>
              <a:t>危険性</a:t>
            </a:r>
            <a:endParaRPr kumimoji="1" lang="ja-JP" altLang="en-US" sz="3200" dirty="0"/>
          </a:p>
        </p:txBody>
      </p:sp>
      <p:sp>
        <p:nvSpPr>
          <p:cNvPr id="11" name="テキスト ボックス 10"/>
          <p:cNvSpPr txBox="1"/>
          <p:nvPr/>
        </p:nvSpPr>
        <p:spPr>
          <a:xfrm>
            <a:off x="4914092" y="2366409"/>
            <a:ext cx="827984" cy="923330"/>
          </a:xfrm>
          <a:prstGeom prst="rect">
            <a:avLst/>
          </a:prstGeom>
          <a:noFill/>
        </p:spPr>
        <p:txBody>
          <a:bodyPr wrap="square" rtlCol="0">
            <a:spAutoFit/>
          </a:bodyPr>
          <a:lstStyle/>
          <a:p>
            <a:r>
              <a:rPr kumimoji="1" lang="ja-JP" altLang="en-US" sz="5400" dirty="0" smtClean="0"/>
              <a:t>？</a:t>
            </a:r>
            <a:endParaRPr kumimoji="1" lang="ja-JP" altLang="en-US" sz="5400" dirty="0"/>
          </a:p>
        </p:txBody>
      </p:sp>
    </p:spTree>
    <p:extLst>
      <p:ext uri="{BB962C8B-B14F-4D97-AF65-F5344CB8AC3E}">
        <p14:creationId xmlns:p14="http://schemas.microsoft.com/office/powerpoint/2010/main" val="539928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３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323528" y="1412776"/>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325048"/>
            <a:ext cx="8784976" cy="3416320"/>
          </a:xfrm>
          <a:prstGeom prst="rect">
            <a:avLst/>
          </a:prstGeom>
          <a:solidFill>
            <a:schemeClr val="bg1"/>
          </a:solidFill>
          <a:ln>
            <a:solidFill>
              <a:schemeClr val="tx1"/>
            </a:solidFill>
          </a:ln>
        </p:spPr>
        <p:txBody>
          <a:bodyPr wrap="square" rtlCol="0">
            <a:spAutoFit/>
          </a:bodyPr>
          <a:lstStyle/>
          <a:p>
            <a:r>
              <a:rPr lang="ja-JP" altLang="en-US" sz="3600" dirty="0" smtClean="0"/>
              <a:t>法律に取り締まられないように化学構造を変えた薬物を危険ドラッグと呼びます。</a:t>
            </a:r>
            <a:br>
              <a:rPr lang="ja-JP" altLang="en-US" sz="3600" dirty="0" smtClean="0"/>
            </a:br>
            <a:r>
              <a:rPr lang="ja-JP" altLang="en-US" sz="3600" dirty="0" smtClean="0"/>
              <a:t>しかし、危険ドラッグの人体への影響は麻薬や覚せい剤より低いとは限らず、むしろ危険なものもあり、１回の使用で死に至る場合もあります。</a:t>
            </a:r>
            <a:endParaRPr lang="ja-JP" altLang="en-US" sz="3600" dirty="0"/>
          </a:p>
        </p:txBody>
      </p:sp>
      <p:pic>
        <p:nvPicPr>
          <p:cNvPr id="10242" name="Picture 2" descr="孤独死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032" y="0"/>
            <a:ext cx="3325048" cy="3325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72.20.37.153\薬務課共有\○監視麻薬班\■赤間→山岸■\指定薬物\H26　県独自買上調査\写真\DSC_0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276872"/>
            <a:ext cx="533585" cy="94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75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16" y="-27384"/>
            <a:ext cx="7315200" cy="917174"/>
          </a:xfrm>
        </p:spPr>
        <p:txBody>
          <a:bodyPr>
            <a:normAutofit/>
          </a:bodyPr>
          <a:lstStyle/>
          <a:p>
            <a:r>
              <a:rPr kumimoji="1" lang="ja-JP" altLang="en-US" dirty="0" smtClean="0">
                <a:solidFill>
                  <a:srgbClr val="FF0000"/>
                </a:solidFill>
              </a:rPr>
              <a:t>ご清聴ありがとうございました。</a:t>
            </a:r>
            <a:endParaRPr kumimoji="1" lang="ja-JP" altLang="en-US" dirty="0">
              <a:solidFill>
                <a:srgbClr val="FF0000"/>
              </a:solidFill>
            </a:endParaRPr>
          </a:p>
        </p:txBody>
      </p:sp>
      <p:sp>
        <p:nvSpPr>
          <p:cNvPr id="3" name="コンテンツ プレースホルダー 2"/>
          <p:cNvSpPr>
            <a:spLocks noGrp="1"/>
          </p:cNvSpPr>
          <p:nvPr>
            <p:ph idx="1"/>
          </p:nvPr>
        </p:nvSpPr>
        <p:spPr>
          <a:xfrm>
            <a:off x="179512" y="969593"/>
            <a:ext cx="8064896" cy="3539527"/>
          </a:xfrm>
        </p:spPr>
        <p:txBody>
          <a:bodyPr>
            <a:normAutofit/>
          </a:bodyPr>
          <a:lstStyle/>
          <a:p>
            <a:pPr marL="45720" indent="0">
              <a:buNone/>
            </a:pPr>
            <a:r>
              <a:rPr kumimoji="1" lang="ja-JP" altLang="en-US" sz="3200" dirty="0" smtClean="0"/>
              <a:t>皆さんの周りに怪しい薬物を扱っているお店を見つけたら，</a:t>
            </a:r>
            <a:endParaRPr kumimoji="1" lang="en-US" altLang="ja-JP" sz="3200" dirty="0" smtClean="0"/>
          </a:p>
          <a:p>
            <a:pPr marL="45720" indent="0">
              <a:buNone/>
            </a:pPr>
            <a:r>
              <a:rPr lang="ja-JP" altLang="en-US" sz="3200" dirty="0">
                <a:solidFill>
                  <a:srgbClr val="FFFF00"/>
                </a:solidFill>
              </a:rPr>
              <a:t>ゼッタイ</a:t>
            </a:r>
            <a:r>
              <a:rPr lang="ja-JP" altLang="en-US" sz="3200" dirty="0" smtClean="0">
                <a:solidFill>
                  <a:srgbClr val="FFFF00"/>
                </a:solidFill>
              </a:rPr>
              <a:t>に</a:t>
            </a:r>
            <a:r>
              <a:rPr lang="ja-JP" altLang="en-US" sz="3200" dirty="0">
                <a:solidFill>
                  <a:srgbClr val="FFFF00"/>
                </a:solidFill>
              </a:rPr>
              <a:t>手を出さず</a:t>
            </a:r>
            <a:r>
              <a:rPr lang="ja-JP" altLang="en-US" sz="3200" dirty="0" smtClean="0">
                <a:solidFill>
                  <a:srgbClr val="FFFF00"/>
                </a:solidFill>
              </a:rPr>
              <a:t>に，</a:t>
            </a:r>
            <a:endParaRPr lang="en-US" altLang="ja-JP" sz="3200" dirty="0" smtClean="0">
              <a:solidFill>
                <a:srgbClr val="FFFF00"/>
              </a:solidFill>
            </a:endParaRPr>
          </a:p>
          <a:p>
            <a:pPr marL="45720" indent="0">
              <a:buNone/>
            </a:pPr>
            <a:r>
              <a:rPr kumimoji="1" lang="ja-JP" altLang="en-US" sz="3200" dirty="0" smtClean="0">
                <a:solidFill>
                  <a:srgbClr val="FFFF00"/>
                </a:solidFill>
              </a:rPr>
              <a:t>宮城県庁薬務課（０２２－２１１－２６５３）</a:t>
            </a:r>
            <a:endParaRPr kumimoji="1" lang="en-US" altLang="ja-JP" sz="3200" dirty="0" smtClean="0">
              <a:solidFill>
                <a:srgbClr val="FFFF00"/>
              </a:solidFill>
            </a:endParaRPr>
          </a:p>
          <a:p>
            <a:pPr marL="45720" indent="0">
              <a:buNone/>
            </a:pPr>
            <a:r>
              <a:rPr kumimoji="1" lang="ja-JP" altLang="en-US" sz="3200" dirty="0" err="1" smtClean="0"/>
              <a:t>まで</a:t>
            </a:r>
            <a:r>
              <a:rPr kumimoji="1" lang="ja-JP" altLang="en-US" sz="3200" dirty="0" smtClean="0"/>
              <a:t>ご連絡ください。</a:t>
            </a:r>
            <a:endParaRPr kumimoji="1" lang="ja-JP" altLang="en-US" sz="3200" dirty="0"/>
          </a:p>
        </p:txBody>
      </p:sp>
      <p:pic>
        <p:nvPicPr>
          <p:cNvPr id="4" name="Picture 10" descr="キャラ本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66" y="2996952"/>
            <a:ext cx="6667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8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00" y="1052736"/>
            <a:ext cx="2423476" cy="513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23528" y="6228020"/>
            <a:ext cx="2592288" cy="369332"/>
          </a:xfrm>
          <a:prstGeom prst="rect">
            <a:avLst/>
          </a:prstGeom>
          <a:noFill/>
        </p:spPr>
        <p:txBody>
          <a:bodyPr wrap="square" rtlCol="0">
            <a:spAutoFit/>
          </a:bodyPr>
          <a:lstStyle/>
          <a:p>
            <a:r>
              <a:rPr lang="en-US" altLang="ja-JP" b="1" dirty="0" smtClean="0"/>
              <a:t>2014/5/18  </a:t>
            </a:r>
            <a:r>
              <a:rPr lang="ja-JP" altLang="en-US" b="1" dirty="0" smtClean="0"/>
              <a:t>朝日</a:t>
            </a:r>
            <a:endParaRPr kumimoji="1" lang="ja-JP" altLang="en-US" b="1" dirty="0"/>
          </a:p>
        </p:txBody>
      </p:sp>
      <p:sp>
        <p:nvSpPr>
          <p:cNvPr id="6" name="テキスト ボックス 5"/>
          <p:cNvSpPr txBox="1"/>
          <p:nvPr/>
        </p:nvSpPr>
        <p:spPr>
          <a:xfrm>
            <a:off x="2699792" y="1412776"/>
            <a:ext cx="6552728" cy="5509200"/>
          </a:xfrm>
          <a:prstGeom prst="rect">
            <a:avLst/>
          </a:prstGeom>
          <a:noFill/>
        </p:spPr>
        <p:txBody>
          <a:bodyPr wrap="square" rtlCol="0">
            <a:spAutoFit/>
          </a:bodyPr>
          <a:lstStyle/>
          <a:p>
            <a:r>
              <a:rPr lang="ja-JP" altLang="en-US" sz="3200" dirty="0" smtClean="0">
                <a:solidFill>
                  <a:srgbClr val="FF0000"/>
                </a:solidFill>
              </a:rPr>
              <a:t>・外国から日本に帰ってくるときに危険な薬物を持ち帰ること。</a:t>
            </a:r>
            <a:endParaRPr lang="en-US" altLang="ja-JP" sz="3200" dirty="0" smtClean="0">
              <a:solidFill>
                <a:srgbClr val="FF0000"/>
              </a:solidFill>
            </a:endParaRPr>
          </a:p>
          <a:p>
            <a:r>
              <a:rPr lang="ja-JP" altLang="en-US" sz="3200" dirty="0">
                <a:solidFill>
                  <a:srgbClr val="FFFF00"/>
                </a:solidFill>
              </a:rPr>
              <a:t>　</a:t>
            </a:r>
            <a:endParaRPr lang="en-US" altLang="ja-JP" sz="3200" dirty="0" smtClean="0">
              <a:solidFill>
                <a:srgbClr val="FF0000"/>
              </a:solidFill>
            </a:endParaRPr>
          </a:p>
          <a:p>
            <a:r>
              <a:rPr lang="ja-JP" altLang="en-US" sz="3200" dirty="0" smtClean="0">
                <a:solidFill>
                  <a:srgbClr val="FFFF00"/>
                </a:solidFill>
              </a:rPr>
              <a:t>・スーツケース</a:t>
            </a:r>
            <a:r>
              <a:rPr lang="ja-JP" altLang="en-US" sz="3200" dirty="0">
                <a:solidFill>
                  <a:srgbClr val="FFFF00"/>
                </a:solidFill>
              </a:rPr>
              <a:t>，</a:t>
            </a:r>
            <a:r>
              <a:rPr lang="ja-JP" altLang="en-US" sz="3200" dirty="0" smtClean="0">
                <a:solidFill>
                  <a:srgbClr val="FFFF00"/>
                </a:solidFill>
              </a:rPr>
              <a:t>食料品，衣服の中に隠すケースが多い。</a:t>
            </a:r>
            <a:endParaRPr lang="en-US" altLang="ja-JP" sz="3200" dirty="0" smtClean="0">
              <a:solidFill>
                <a:srgbClr val="FFFF00"/>
              </a:solidFill>
            </a:endParaRPr>
          </a:p>
          <a:p>
            <a:r>
              <a:rPr lang="ja-JP" altLang="en-US" sz="3200" dirty="0">
                <a:solidFill>
                  <a:srgbClr val="FFFF00"/>
                </a:solidFill>
              </a:rPr>
              <a:t> </a:t>
            </a:r>
            <a:r>
              <a:rPr lang="ja-JP" altLang="en-US" sz="3200" dirty="0" smtClean="0">
                <a:solidFill>
                  <a:srgbClr val="FFFF00"/>
                </a:solidFill>
              </a:rPr>
              <a:t>本や大理石の中といったケースも。</a:t>
            </a:r>
            <a:endParaRPr lang="en-US" altLang="ja-JP" sz="3200" dirty="0" smtClean="0">
              <a:solidFill>
                <a:srgbClr val="FFFF00"/>
              </a:solidFill>
            </a:endParaRPr>
          </a:p>
          <a:p>
            <a:endParaRPr lang="en-US" altLang="ja-JP" sz="3200" dirty="0" smtClean="0"/>
          </a:p>
          <a:p>
            <a:r>
              <a:rPr lang="ja-JP" altLang="en-US" sz="3200" dirty="0" smtClean="0"/>
              <a:t>・主要仕出し国</a:t>
            </a:r>
            <a:endParaRPr lang="en-US" altLang="ja-JP" sz="3200" dirty="0" smtClean="0"/>
          </a:p>
          <a:p>
            <a:r>
              <a:rPr lang="ja-JP" altLang="en-US" sz="3200" dirty="0" smtClean="0"/>
              <a:t>中国，タイ，メキシコ，ウガンダ，フィリピン，トルコ・・・</a:t>
            </a:r>
            <a:endParaRPr lang="en-US" altLang="ja-JP" sz="3200" dirty="0" smtClean="0"/>
          </a:p>
          <a:p>
            <a:endParaRPr kumimoji="1" lang="ja-JP" altLang="en-US" sz="3200" dirty="0">
              <a:solidFill>
                <a:srgbClr val="FFFF00"/>
              </a:solidFill>
            </a:endParaRPr>
          </a:p>
        </p:txBody>
      </p:sp>
      <p:sp>
        <p:nvSpPr>
          <p:cNvPr id="2" name="円/楕円 1"/>
          <p:cNvSpPr/>
          <p:nvPr/>
        </p:nvSpPr>
        <p:spPr>
          <a:xfrm>
            <a:off x="1228100" y="1388066"/>
            <a:ext cx="864096" cy="2304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2109724" y="1363171"/>
            <a:ext cx="607596" cy="10081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36"/>
          <p:cNvSpPr>
            <a:spLocks noChangeArrowheads="1"/>
          </p:cNvSpPr>
          <p:nvPr/>
        </p:nvSpPr>
        <p:spPr bwMode="auto">
          <a:xfrm>
            <a:off x="323528" y="0"/>
            <a:ext cx="7000875" cy="857250"/>
          </a:xfrm>
          <a:prstGeom prst="rect">
            <a:avLst/>
          </a:prstGeom>
          <a:noFill/>
          <a:ln w="9525">
            <a:noFill/>
            <a:miter lim="800000"/>
            <a:headEnd/>
            <a:tailEnd/>
          </a:ln>
        </p:spPr>
        <p:txBody>
          <a:bodyPr wrap="none" anchor="ctr"/>
          <a:lstStyle/>
          <a:p>
            <a:r>
              <a:rPr lang="ja-JP" altLang="en-US" sz="4400" dirty="0" smtClean="0">
                <a:solidFill>
                  <a:srgbClr val="FF0000"/>
                </a:solidFill>
              </a:rPr>
              <a:t>最近の話題（</a:t>
            </a:r>
            <a:r>
              <a:rPr lang="ja-JP" altLang="en-US" sz="4400" dirty="0">
                <a:solidFill>
                  <a:srgbClr val="FF0000"/>
                </a:solidFill>
              </a:rPr>
              <a:t>２</a:t>
            </a:r>
            <a:r>
              <a:rPr lang="ja-JP" altLang="en-US" sz="4400" dirty="0" smtClean="0">
                <a:solidFill>
                  <a:srgbClr val="FF0000"/>
                </a:solidFill>
              </a:rPr>
              <a:t>）</a:t>
            </a:r>
            <a:endParaRPr lang="ja-JP" altLang="en-US" sz="4400" dirty="0">
              <a:solidFill>
                <a:srgbClr val="FF0000"/>
              </a:solidFill>
            </a:endParaRPr>
          </a:p>
        </p:txBody>
      </p:sp>
    </p:spTree>
    <p:extLst>
      <p:ext uri="{BB962C8B-B14F-4D97-AF65-F5344CB8AC3E}">
        <p14:creationId xmlns:p14="http://schemas.microsoft.com/office/powerpoint/2010/main" val="2938165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83"/>
            <a:ext cx="4536000" cy="289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791" y="0"/>
            <a:ext cx="4536000" cy="315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162740"/>
            <a:ext cx="4464000" cy="334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361" y="3408878"/>
            <a:ext cx="4464000" cy="297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7164288" y="6444044"/>
            <a:ext cx="1979712" cy="369332"/>
          </a:xfrm>
          <a:prstGeom prst="rect">
            <a:avLst/>
          </a:prstGeom>
          <a:noFill/>
        </p:spPr>
        <p:txBody>
          <a:bodyPr wrap="square" rtlCol="0">
            <a:spAutoFit/>
          </a:bodyPr>
          <a:lstStyle/>
          <a:p>
            <a:r>
              <a:rPr lang="ja-JP" altLang="en-US" b="1" dirty="0"/>
              <a:t>東京</a:t>
            </a:r>
            <a:r>
              <a:rPr lang="ja-JP" altLang="en-US" b="1" dirty="0" smtClean="0"/>
              <a:t>税関</a:t>
            </a:r>
            <a:r>
              <a:rPr lang="en-US" altLang="ja-JP" b="1" dirty="0" smtClean="0"/>
              <a:t>HP</a:t>
            </a:r>
            <a:r>
              <a:rPr lang="ja-JP" altLang="en-US" b="1" dirty="0"/>
              <a:t>より</a:t>
            </a:r>
            <a:endParaRPr kumimoji="1" lang="ja-JP" altLang="en-US" b="1" dirty="0"/>
          </a:p>
        </p:txBody>
      </p:sp>
    </p:spTree>
    <p:extLst>
      <p:ext uri="{BB962C8B-B14F-4D97-AF65-F5344CB8AC3E}">
        <p14:creationId xmlns:p14="http://schemas.microsoft.com/office/powerpoint/2010/main" val="299721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747817139"/>
              </p:ext>
            </p:extLst>
          </p:nvPr>
        </p:nvGraphicFramePr>
        <p:xfrm>
          <a:off x="107504" y="1527797"/>
          <a:ext cx="6654505" cy="499836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6"/>
          <p:cNvSpPr>
            <a:spLocks noChangeArrowheads="1"/>
          </p:cNvSpPr>
          <p:nvPr/>
        </p:nvSpPr>
        <p:spPr bwMode="auto">
          <a:xfrm>
            <a:off x="251520" y="0"/>
            <a:ext cx="7000875" cy="857250"/>
          </a:xfrm>
          <a:prstGeom prst="rect">
            <a:avLst/>
          </a:prstGeom>
          <a:noFill/>
          <a:ln w="9525">
            <a:noFill/>
            <a:miter lim="800000"/>
            <a:headEnd/>
            <a:tailEnd/>
          </a:ln>
        </p:spPr>
        <p:txBody>
          <a:bodyPr wrap="none" anchor="ctr"/>
          <a:lstStyle/>
          <a:p>
            <a:r>
              <a:rPr lang="ja-JP" altLang="en-US" sz="4800" dirty="0">
                <a:solidFill>
                  <a:srgbClr val="FF0000"/>
                </a:solidFill>
              </a:rPr>
              <a:t>県内</a:t>
            </a:r>
            <a:r>
              <a:rPr lang="ja-JP" altLang="en-US" sz="4800" dirty="0" smtClean="0">
                <a:solidFill>
                  <a:srgbClr val="FF0000"/>
                </a:solidFill>
              </a:rPr>
              <a:t>の少年薬物犯罪について</a:t>
            </a:r>
            <a:endParaRPr lang="ja-JP" altLang="en-US" sz="4800" dirty="0">
              <a:solidFill>
                <a:srgbClr val="FF0000"/>
              </a:solidFill>
            </a:endParaRPr>
          </a:p>
        </p:txBody>
      </p:sp>
      <p:sp>
        <p:nvSpPr>
          <p:cNvPr id="6" name="テキスト ボックス 5"/>
          <p:cNvSpPr txBox="1"/>
          <p:nvPr/>
        </p:nvSpPr>
        <p:spPr>
          <a:xfrm>
            <a:off x="127522" y="1028677"/>
            <a:ext cx="6955110" cy="461665"/>
          </a:xfrm>
          <a:prstGeom prst="rect">
            <a:avLst/>
          </a:prstGeom>
          <a:noFill/>
        </p:spPr>
        <p:txBody>
          <a:bodyPr wrap="square" rtlCol="0">
            <a:spAutoFit/>
          </a:bodyPr>
          <a:lstStyle/>
          <a:p>
            <a:r>
              <a:rPr kumimoji="1" lang="ja-JP" altLang="en-US" sz="2400" b="1" dirty="0" smtClean="0"/>
              <a:t>薬物犯罪で逮捕された</a:t>
            </a:r>
            <a:r>
              <a:rPr kumimoji="1" lang="en-US" altLang="ja-JP" sz="2400" b="1" dirty="0" smtClean="0"/>
              <a:t>20</a:t>
            </a:r>
            <a:r>
              <a:rPr kumimoji="1" lang="ja-JP" altLang="en-US" sz="2400" b="1" dirty="0" smtClean="0"/>
              <a:t>歳未満の人数（宮城県内）</a:t>
            </a:r>
            <a:endParaRPr kumimoji="1" lang="ja-JP" altLang="en-US" sz="2400" b="1" dirty="0"/>
          </a:p>
        </p:txBody>
      </p:sp>
      <p:pic>
        <p:nvPicPr>
          <p:cNvPr id="7" name="Picture 3"/>
          <p:cNvPicPr>
            <a:picLocks noChangeAspect="1" noChangeArrowheads="1"/>
          </p:cNvPicPr>
          <p:nvPr/>
        </p:nvPicPr>
        <p:blipFill>
          <a:blip r:embed="rId3"/>
          <a:srcRect/>
          <a:stretch>
            <a:fillRect/>
          </a:stretch>
        </p:blipFill>
        <p:spPr bwMode="auto">
          <a:xfrm>
            <a:off x="6777602" y="4437112"/>
            <a:ext cx="2366398" cy="2190526"/>
          </a:xfrm>
          <a:prstGeom prst="rect">
            <a:avLst/>
          </a:prstGeom>
          <a:noFill/>
          <a:ln w="9525">
            <a:noFill/>
            <a:miter lim="800000"/>
            <a:headEnd/>
            <a:tailEnd/>
          </a:ln>
        </p:spPr>
      </p:pic>
      <p:sp>
        <p:nvSpPr>
          <p:cNvPr id="2" name="円形吹き出し 1"/>
          <p:cNvSpPr/>
          <p:nvPr/>
        </p:nvSpPr>
        <p:spPr>
          <a:xfrm>
            <a:off x="6172275" y="2951159"/>
            <a:ext cx="2160240" cy="1512168"/>
          </a:xfrm>
          <a:prstGeom prst="wedgeEllipseCallout">
            <a:avLst>
              <a:gd name="adj1" fmla="val 4710"/>
              <a:gd name="adj2" fmla="val 6875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2"/>
                </a:solidFill>
              </a:rPr>
              <a:t>減ってきているね</a:t>
            </a:r>
            <a:endParaRPr kumimoji="1" lang="ja-JP" altLang="en-US" sz="2800" b="1" dirty="0">
              <a:solidFill>
                <a:schemeClr val="bg2"/>
              </a:solidFill>
            </a:endParaRPr>
          </a:p>
        </p:txBody>
      </p:sp>
    </p:spTree>
    <p:extLst>
      <p:ext uri="{BB962C8B-B14F-4D97-AF65-F5344CB8AC3E}">
        <p14:creationId xmlns:p14="http://schemas.microsoft.com/office/powerpoint/2010/main" val="11039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t>１　最近の</a:t>
            </a:r>
            <a:r>
              <a:rPr lang="ja-JP" altLang="en-US" sz="4000" dirty="0" smtClean="0"/>
              <a:t>薬物乱用に関する話題</a:t>
            </a:r>
            <a:endParaRPr lang="en-US" altLang="ja-JP" sz="4000" dirty="0" smtClean="0"/>
          </a:p>
          <a:p>
            <a:endParaRPr lang="en-US" altLang="ja-JP" sz="2000" dirty="0" smtClean="0"/>
          </a:p>
          <a:p>
            <a:r>
              <a:rPr lang="ja-JP" altLang="en-US" sz="4000" dirty="0">
                <a:solidFill>
                  <a:srgbClr val="FFFF00"/>
                </a:solidFill>
              </a:rPr>
              <a:t>２</a:t>
            </a:r>
            <a:r>
              <a:rPr lang="ja-JP" altLang="en-US" sz="4000" dirty="0" smtClean="0">
                <a:solidFill>
                  <a:srgbClr val="FFFF00"/>
                </a:solidFill>
              </a:rPr>
              <a:t>　</a:t>
            </a:r>
            <a:r>
              <a:rPr kumimoji="1" lang="ja-JP" altLang="en-US" sz="4000" dirty="0" smtClean="0">
                <a:solidFill>
                  <a:srgbClr val="FFFF00"/>
                </a:solidFill>
              </a:rPr>
              <a:t>薬物の種類と乱用について</a:t>
            </a:r>
            <a:endParaRPr kumimoji="1" lang="en-US" altLang="ja-JP" sz="4000" dirty="0" smtClean="0">
              <a:solidFill>
                <a:srgbClr val="FFFF00"/>
              </a:solidFill>
            </a:endParaRPr>
          </a:p>
          <a:p>
            <a:pPr algn="l"/>
            <a:endParaRPr lang="en-US" altLang="ja-JP" sz="2000" dirty="0" smtClean="0"/>
          </a:p>
          <a:p>
            <a:pPr algn="l"/>
            <a:r>
              <a:rPr lang="ja-JP" altLang="en-US" sz="4000" dirty="0" smtClean="0"/>
              <a:t>３</a:t>
            </a:r>
            <a:r>
              <a:rPr kumimoji="1" lang="ja-JP" altLang="en-US" sz="4000" dirty="0" smtClean="0"/>
              <a:t>　薬物乱用の恐ろしさ</a:t>
            </a:r>
            <a:endParaRPr kumimoji="1" lang="en-US" altLang="ja-JP" sz="4000" dirty="0" smtClean="0"/>
          </a:p>
          <a:p>
            <a:pPr algn="l"/>
            <a:endParaRPr kumimoji="1" lang="ja-JP" altLang="en-US" sz="4000" dirty="0"/>
          </a:p>
        </p:txBody>
      </p:sp>
    </p:spTree>
    <p:extLst>
      <p:ext uri="{BB962C8B-B14F-4D97-AF65-F5344CB8AC3E}">
        <p14:creationId xmlns:p14="http://schemas.microsoft.com/office/powerpoint/2010/main" val="317377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026"/>
          <p:cNvSpPr txBox="1">
            <a:spLocks noChangeArrowheads="1"/>
          </p:cNvSpPr>
          <p:nvPr/>
        </p:nvSpPr>
        <p:spPr bwMode="auto">
          <a:xfrm>
            <a:off x="1452424" y="-27384"/>
            <a:ext cx="4798406"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a:solidFill>
                  <a:srgbClr val="FF0000"/>
                </a:solidFill>
              </a:rPr>
              <a:t>薬物の</a:t>
            </a:r>
            <a:r>
              <a:rPr lang="ja-JP" altLang="en-US" sz="6000" dirty="0" smtClean="0">
                <a:solidFill>
                  <a:srgbClr val="FF0000"/>
                </a:solidFill>
              </a:rPr>
              <a:t>種類①</a:t>
            </a:r>
            <a:endParaRPr lang="ja-JP" altLang="en-US" sz="6000" dirty="0">
              <a:solidFill>
                <a:srgbClr val="FF0000"/>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59" y="1067390"/>
            <a:ext cx="8300353" cy="579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327488" y="1410741"/>
            <a:ext cx="2232248" cy="492443"/>
          </a:xfrm>
          <a:prstGeom prst="rect">
            <a:avLst/>
          </a:prstGeom>
          <a:noFill/>
          <a:ln>
            <a:noFill/>
          </a:ln>
        </p:spPr>
        <p:txBody>
          <a:bodyPr wrap="square" rtlCol="0">
            <a:spAutoFit/>
          </a:bodyPr>
          <a:lstStyle/>
          <a:p>
            <a:r>
              <a:rPr kumimoji="1" lang="ja-JP" altLang="en-US" sz="2600" dirty="0" smtClean="0">
                <a:solidFill>
                  <a:schemeClr val="bg1"/>
                </a:solidFill>
                <a:latin typeface="HGP創英角ﾎﾟｯﾌﾟ体" panose="040B0A00000000000000" pitchFamily="50" charset="-128"/>
                <a:ea typeface="HGP創英角ﾎﾟｯﾌﾟ体" panose="040B0A00000000000000" pitchFamily="50" charset="-128"/>
              </a:rPr>
              <a:t>・危険ドラッグ</a:t>
            </a:r>
            <a:endParaRPr kumimoji="1" lang="ja-JP" altLang="en-US" sz="26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0937363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6|21.1|10|26.1|23.8|22.2|76.4"/>
</p:tagLst>
</file>

<file path=ppt/tags/tag2.xml><?xml version="1.0" encoding="utf-8"?>
<p:tagLst xmlns:a="http://schemas.openxmlformats.org/drawingml/2006/main" xmlns:r="http://schemas.openxmlformats.org/officeDocument/2006/relationships" xmlns:p="http://schemas.openxmlformats.org/presentationml/2006/main">
  <p:tag name="TIMING" val="|36.6|21.1|10|26.1|23.8|22.2|76.4"/>
</p:tagLst>
</file>

<file path=ppt/tags/tag3.xml><?xml version="1.0" encoding="utf-8"?>
<p:tagLst xmlns:a="http://schemas.openxmlformats.org/drawingml/2006/main" xmlns:r="http://schemas.openxmlformats.org/officeDocument/2006/relationships" xmlns:p="http://schemas.openxmlformats.org/presentationml/2006/main">
  <p:tag name="TIMING" val="|36.6|21.1|10|26.1|23.8|22.2|76.4"/>
</p:tagLst>
</file>

<file path=ppt/tags/tag4.xml><?xml version="1.0" encoding="utf-8"?>
<p:tagLst xmlns:a="http://schemas.openxmlformats.org/drawingml/2006/main" xmlns:r="http://schemas.openxmlformats.org/officeDocument/2006/relationships" xmlns:p="http://schemas.openxmlformats.org/presentationml/2006/main">
  <p:tag name="TIMING" val="|6.7|0.8|0.7"/>
</p:tagLst>
</file>

<file path=ppt/tags/tag5.xml><?xml version="1.0" encoding="utf-8"?>
<p:tagLst xmlns:a="http://schemas.openxmlformats.org/drawingml/2006/main" xmlns:r="http://schemas.openxmlformats.org/officeDocument/2006/relationships" xmlns:p="http://schemas.openxmlformats.org/presentationml/2006/main">
  <p:tag name="TIMING" val="|6.7|0.8|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パースペクティブ">
  <a:themeElements>
    <a:clrScheme name="パースペクティ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パースペクティブ">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8403</TotalTime>
  <Words>804</Words>
  <Application>Microsoft Office PowerPoint</Application>
  <PresentationFormat>画面に合わせる (4:3)</PresentationFormat>
  <Paragraphs>218</Paragraphs>
  <Slides>45</Slides>
  <Notes>15</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45</vt:i4>
      </vt:variant>
    </vt:vector>
  </HeadingPairs>
  <TitlesOfParts>
    <vt:vector size="49" baseType="lpstr">
      <vt:lpstr>パースペクティブ</vt:lpstr>
      <vt:lpstr>Office ​​テーマ</vt:lpstr>
      <vt:lpstr>1_Office ​​テーマ</vt:lpstr>
      <vt:lpstr>Photo Editor ｲﾒｰｼﾞ</vt:lpstr>
      <vt:lpstr>PowerPoint プレゼンテーション</vt:lpstr>
      <vt:lpstr>本日の内容</vt:lpstr>
      <vt:lpstr>本日の内容</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　　　　　薬物乱用とは？</vt:lpstr>
      <vt:lpstr>PowerPoint プレゼンテーション</vt:lpstr>
      <vt:lpstr>PowerPoint プレゼンテーション</vt:lpstr>
      <vt:lpstr>　　　　　薬物乱用とは？</vt:lpstr>
      <vt:lpstr> タバコのけむりの秘密</vt:lpstr>
      <vt:lpstr>どうして未成年はタバコを吸っては ダメなの？</vt:lpstr>
      <vt:lpstr>PowerPoint プレゼンテーション</vt:lpstr>
      <vt:lpstr>　　　　　薬物乱用とは？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　１</vt:lpstr>
      <vt:lpstr>Q　１　（答え）</vt:lpstr>
      <vt:lpstr>Q　２</vt:lpstr>
      <vt:lpstr>Q　２　（答え）</vt:lpstr>
      <vt:lpstr>Q　３</vt:lpstr>
      <vt:lpstr>Q　３　（答え）</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宮城県</dc:creator>
  <cp:lastModifiedBy>宮城県</cp:lastModifiedBy>
  <cp:revision>336</cp:revision>
  <cp:lastPrinted>2014-05-29T10:18:02Z</cp:lastPrinted>
  <dcterms:created xsi:type="dcterms:W3CDTF">2012-07-04T00:59:15Z</dcterms:created>
  <dcterms:modified xsi:type="dcterms:W3CDTF">2016-11-01T04:55:02Z</dcterms:modified>
</cp:coreProperties>
</file>