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8" autoAdjust="0"/>
    <p:restoredTop sz="94660"/>
  </p:normalViewPr>
  <p:slideViewPr>
    <p:cSldViewPr snapToGrid="0">
      <p:cViewPr varScale="1">
        <p:scale>
          <a:sx n="80" d="100"/>
          <a:sy n="80" d="100"/>
        </p:scale>
        <p:origin x="31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09672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7759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816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32448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2100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57050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63360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75885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06716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6345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5DBBBA5-B0B5-4168-A89B-2270B7F721D6}" type="datetimeFigureOut">
              <a:rPr kumimoji="1" lang="ja-JP" altLang="en-US" smtClean="0"/>
              <a:t>2023/8/2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172021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DBBBA5-B0B5-4168-A89B-2270B7F721D6}" type="datetimeFigureOut">
              <a:rPr kumimoji="1" lang="ja-JP" altLang="en-US" smtClean="0"/>
              <a:t>2023/8/2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64DCF52-D7C9-4D67-A06B-DE813C6DDE06}" type="slidenum">
              <a:rPr kumimoji="1" lang="ja-JP" altLang="en-US" smtClean="0"/>
              <a:t>‹#›</a:t>
            </a:fld>
            <a:endParaRPr kumimoji="1" lang="ja-JP" altLang="en-US"/>
          </a:p>
        </p:txBody>
      </p:sp>
    </p:spTree>
    <p:extLst>
      <p:ext uri="{BB962C8B-B14F-4D97-AF65-F5344CB8AC3E}">
        <p14:creationId xmlns:p14="http://schemas.microsoft.com/office/powerpoint/2010/main" val="2371089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ext uri="{D42A27DB-BD31-4B8C-83A1-F6EECF244321}">
                <p14:modId xmlns:p14="http://schemas.microsoft.com/office/powerpoint/2010/main" val="800428156"/>
              </p:ext>
            </p:extLst>
          </p:nvPr>
        </p:nvGraphicFramePr>
        <p:xfrm>
          <a:off x="69850" y="8336237"/>
          <a:ext cx="6732000" cy="1545864"/>
        </p:xfrm>
        <a:graphic>
          <a:graphicData uri="http://schemas.openxmlformats.org/drawingml/2006/table">
            <a:tbl>
              <a:tblPr firstRow="1" bandRow="1">
                <a:tableStyleId>{17292A2E-F333-43FB-9621-5CBBE7FDCDCB}</a:tableStyleId>
              </a:tblPr>
              <a:tblGrid>
                <a:gridCol w="561000">
                  <a:extLst>
                    <a:ext uri="{9D8B030D-6E8A-4147-A177-3AD203B41FA5}">
                      <a16:colId xmlns:a16="http://schemas.microsoft.com/office/drawing/2014/main" val="114791637"/>
                    </a:ext>
                  </a:extLst>
                </a:gridCol>
                <a:gridCol w="561000">
                  <a:extLst>
                    <a:ext uri="{9D8B030D-6E8A-4147-A177-3AD203B41FA5}">
                      <a16:colId xmlns:a16="http://schemas.microsoft.com/office/drawing/2014/main" val="2209442375"/>
                    </a:ext>
                  </a:extLst>
                </a:gridCol>
                <a:gridCol w="561000">
                  <a:extLst>
                    <a:ext uri="{9D8B030D-6E8A-4147-A177-3AD203B41FA5}">
                      <a16:colId xmlns:a16="http://schemas.microsoft.com/office/drawing/2014/main" val="562977704"/>
                    </a:ext>
                  </a:extLst>
                </a:gridCol>
                <a:gridCol w="561000">
                  <a:extLst>
                    <a:ext uri="{9D8B030D-6E8A-4147-A177-3AD203B41FA5}">
                      <a16:colId xmlns:a16="http://schemas.microsoft.com/office/drawing/2014/main" val="518711110"/>
                    </a:ext>
                  </a:extLst>
                </a:gridCol>
                <a:gridCol w="561000">
                  <a:extLst>
                    <a:ext uri="{9D8B030D-6E8A-4147-A177-3AD203B41FA5}">
                      <a16:colId xmlns:a16="http://schemas.microsoft.com/office/drawing/2014/main" val="973313078"/>
                    </a:ext>
                  </a:extLst>
                </a:gridCol>
                <a:gridCol w="561000">
                  <a:extLst>
                    <a:ext uri="{9D8B030D-6E8A-4147-A177-3AD203B41FA5}">
                      <a16:colId xmlns:a16="http://schemas.microsoft.com/office/drawing/2014/main" val="944099047"/>
                    </a:ext>
                  </a:extLst>
                </a:gridCol>
                <a:gridCol w="561000">
                  <a:extLst>
                    <a:ext uri="{9D8B030D-6E8A-4147-A177-3AD203B41FA5}">
                      <a16:colId xmlns:a16="http://schemas.microsoft.com/office/drawing/2014/main" val="4258908844"/>
                    </a:ext>
                  </a:extLst>
                </a:gridCol>
                <a:gridCol w="561000">
                  <a:extLst>
                    <a:ext uri="{9D8B030D-6E8A-4147-A177-3AD203B41FA5}">
                      <a16:colId xmlns:a16="http://schemas.microsoft.com/office/drawing/2014/main" val="1922787855"/>
                    </a:ext>
                  </a:extLst>
                </a:gridCol>
                <a:gridCol w="561000">
                  <a:extLst>
                    <a:ext uri="{9D8B030D-6E8A-4147-A177-3AD203B41FA5}">
                      <a16:colId xmlns:a16="http://schemas.microsoft.com/office/drawing/2014/main" val="2832326124"/>
                    </a:ext>
                  </a:extLst>
                </a:gridCol>
                <a:gridCol w="561000">
                  <a:extLst>
                    <a:ext uri="{9D8B030D-6E8A-4147-A177-3AD203B41FA5}">
                      <a16:colId xmlns:a16="http://schemas.microsoft.com/office/drawing/2014/main" val="1904785101"/>
                    </a:ext>
                  </a:extLst>
                </a:gridCol>
                <a:gridCol w="561000">
                  <a:extLst>
                    <a:ext uri="{9D8B030D-6E8A-4147-A177-3AD203B41FA5}">
                      <a16:colId xmlns:a16="http://schemas.microsoft.com/office/drawing/2014/main" val="58931794"/>
                    </a:ext>
                  </a:extLst>
                </a:gridCol>
                <a:gridCol w="561000">
                  <a:extLst>
                    <a:ext uri="{9D8B030D-6E8A-4147-A177-3AD203B41FA5}">
                      <a16:colId xmlns:a16="http://schemas.microsoft.com/office/drawing/2014/main" val="2422452671"/>
                    </a:ext>
                  </a:extLst>
                </a:gridCol>
              </a:tblGrid>
              <a:tr h="385627">
                <a:tc>
                  <a:txBody>
                    <a:bodyPr/>
                    <a:lstStyle/>
                    <a:p>
                      <a:pPr algn="ctr"/>
                      <a:r>
                        <a:rPr kumimoji="1" lang="ja-JP" altLang="en-US" dirty="0" smtClean="0">
                          <a:solidFill>
                            <a:schemeClr val="tx1"/>
                          </a:solidFill>
                        </a:rPr>
                        <a:t>１月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２月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３月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４月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５月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６月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７月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８月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９月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10</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11</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solidFill>
                            <a:schemeClr val="tx1"/>
                          </a:solidFill>
                        </a:rPr>
                        <a:t>12</a:t>
                      </a:r>
                      <a:r>
                        <a:rPr kumimoji="1" lang="ja-JP" altLang="en-US" dirty="0" smtClean="0">
                          <a:solidFill>
                            <a:schemeClr val="tx1"/>
                          </a:solidFill>
                        </a:rPr>
                        <a:t>月</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312504"/>
                  </a:ext>
                </a:extLst>
              </a:tr>
              <a:tr h="1160237">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96123"/>
                  </a:ext>
                </a:extLst>
              </a:tr>
            </a:tbl>
          </a:graphicData>
        </a:graphic>
      </p:graphicFrame>
      <p:grpSp>
        <p:nvGrpSpPr>
          <p:cNvPr id="5" name="グループ化 4"/>
          <p:cNvGrpSpPr/>
          <p:nvPr/>
        </p:nvGrpSpPr>
        <p:grpSpPr>
          <a:xfrm>
            <a:off x="69850" y="151591"/>
            <a:ext cx="6756400" cy="1247001"/>
            <a:chOff x="0" y="0"/>
            <a:chExt cx="6896100" cy="1362075"/>
          </a:xfrm>
        </p:grpSpPr>
        <p:sp>
          <p:nvSpPr>
            <p:cNvPr id="6" name="角丸四角形 5"/>
            <p:cNvSpPr/>
            <p:nvPr/>
          </p:nvSpPr>
          <p:spPr>
            <a:xfrm>
              <a:off x="0" y="0"/>
              <a:ext cx="6896100" cy="1362075"/>
            </a:xfrm>
            <a:prstGeom prst="roundRect">
              <a:avLst>
                <a:gd name="adj" fmla="val 10873"/>
              </a:avLst>
            </a:prstGeom>
            <a:solidFill>
              <a:schemeClr val="bg1"/>
            </a:solidFill>
            <a:ln w="635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77800" algn="just">
                <a:spcAft>
                  <a:spcPts val="0"/>
                </a:spcAft>
              </a:pPr>
              <a:r>
                <a:rPr lang="en-US" sz="1400" kern="10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a:p>
              <a:pPr algn="ctr">
                <a:spcAft>
                  <a:spcPts val="0"/>
                </a:spcAft>
              </a:pPr>
              <a:r>
                <a:rPr lang="en-US" sz="1200" kern="100">
                  <a:effectLst/>
                  <a:ea typeface="HG丸ｺﾞｼｯｸM-PRO" panose="020F0600000000000000" pitchFamily="50" charset="-128"/>
                  <a:cs typeface="Times New Roman" panose="02020603050405020304" pitchFamily="18" charset="0"/>
                </a:rPr>
                <a:t> </a:t>
              </a:r>
              <a:endParaRPr lang="ja-JP" sz="1200" kern="100">
                <a:effectLst/>
                <a:ea typeface="HG丸ｺﾞｼｯｸM-PRO" panose="020F0600000000000000" pitchFamily="50" charset="-128"/>
                <a:cs typeface="Times New Roman" panose="02020603050405020304" pitchFamily="18" charset="0"/>
              </a:endParaRPr>
            </a:p>
          </p:txBody>
        </p:sp>
        <p:sp>
          <p:nvSpPr>
            <p:cNvPr id="7" name="テキスト ボックス 11"/>
            <p:cNvSpPr txBox="1"/>
            <p:nvPr/>
          </p:nvSpPr>
          <p:spPr>
            <a:xfrm>
              <a:off x="295275" y="180975"/>
              <a:ext cx="6362700" cy="1181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5000"/>
                </a:lnSpc>
                <a:spcAft>
                  <a:spcPts val="0"/>
                </a:spcAft>
              </a:pPr>
              <a:r>
                <a:rPr lang="ja-JP" sz="4800" b="1" kern="100" spc="-150" dirty="0">
                  <a:ln w="9525" cap="flat" cmpd="sng" algn="ctr">
                    <a:solidFill>
                      <a:srgbClr val="FEFEFE"/>
                    </a:solidFill>
                    <a:prstDash val="solid"/>
                    <a:round/>
                  </a:ln>
                  <a:solidFill>
                    <a:srgbClr val="FF000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すくすく</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みや</a:t>
              </a:r>
              <a:r>
                <a:rPr lang="ja-JP" sz="4800" b="1" kern="100" spc="-150" dirty="0" err="1">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ぎっ</a:t>
              </a:r>
              <a:r>
                <a:rPr lang="ja-JP" sz="4800" b="1" kern="100" spc="-150" dirty="0">
                  <a:ln w="9525" cap="flat" cmpd="sng" algn="ctr">
                    <a:solidFill>
                      <a:srgbClr val="FEFEFE"/>
                    </a:solidFill>
                    <a:prstDash val="solid"/>
                    <a:round/>
                  </a:ln>
                  <a:solidFill>
                    <a:srgbClr val="00B050"/>
                  </a:solidFill>
                  <a:effectLst>
                    <a:outerShdw blurRad="50000" dist="50800" dir="7500000" algn="tl">
                      <a:srgbClr val="000000">
                        <a:alpha val="35000"/>
                      </a:srgbClr>
                    </a:outerShdw>
                  </a:effectLst>
                  <a:ea typeface="HGP創英角ﾎﾟｯﾌﾟ体" panose="040B0A00000000000000" pitchFamily="50" charset="-128"/>
                  <a:cs typeface="Times New Roman" panose="02020603050405020304" pitchFamily="18" charset="0"/>
                </a:rPr>
                <a:t>子通信</a:t>
              </a:r>
              <a:r>
                <a:rPr lang="ja-JP" sz="4800" kern="100" spc="-150" dirty="0">
                  <a:solidFill>
                    <a:srgbClr val="0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a:p>
              <a:pPr indent="279400" algn="just">
                <a:spcAft>
                  <a:spcPts val="0"/>
                </a:spcAft>
              </a:pP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令和</a:t>
              </a:r>
              <a:r>
                <a:rPr lang="ja-JP" altLang="en-US" sz="2200" kern="100" dirty="0" smtClean="0">
                  <a:solidFill>
                    <a:srgbClr val="FF0000"/>
                  </a:solidFill>
                  <a:ea typeface="HGP創英角ﾎﾟｯﾌﾟ体" panose="040B0A00000000000000" pitchFamily="50" charset="-128"/>
                  <a:cs typeface="Times New Roman" panose="02020603050405020304" pitchFamily="18" charset="0"/>
                </a:rPr>
                <a:t>５</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年</a:t>
              </a:r>
              <a:r>
                <a:rPr lang="ja-JP" altLang="en-US" sz="2200" kern="100" dirty="0">
                  <a:solidFill>
                    <a:srgbClr val="FF0000"/>
                  </a:solidFill>
                  <a:ea typeface="HGP創英角ﾎﾟｯﾌﾟ体" panose="040B0A00000000000000" pitchFamily="50" charset="-128"/>
                  <a:cs typeface="Times New Roman" panose="02020603050405020304" pitchFamily="18" charset="0"/>
                </a:rPr>
                <a:t>８</a:t>
              </a:r>
              <a:r>
                <a:rPr lang="ja-JP" altLang="en-US" sz="2200" kern="100" dirty="0" smtClean="0">
                  <a:solidFill>
                    <a:srgbClr val="FF0000"/>
                  </a:solidFill>
                  <a:effectLst/>
                  <a:ea typeface="HGP創英角ﾎﾟｯﾌﾟ体" panose="040B0A00000000000000" pitchFamily="50" charset="-128"/>
                  <a:cs typeface="Times New Roman" panose="02020603050405020304" pitchFamily="18" charset="0"/>
                </a:rPr>
                <a:t>月</a:t>
              </a:r>
              <a:r>
                <a:rPr lang="ja-JP" sz="2200" kern="100" dirty="0" smtClean="0">
                  <a:solidFill>
                    <a:srgbClr val="FF0000"/>
                  </a:solidFill>
                  <a:effectLst/>
                  <a:ea typeface="HGP創英角ﾎﾟｯﾌﾟ体" panose="040B0A00000000000000" pitchFamily="50" charset="-128"/>
                  <a:cs typeface="Times New Roman" panose="02020603050405020304" pitchFamily="18" charset="0"/>
                </a:rPr>
                <a:t>号</a:t>
              </a:r>
              <a:r>
                <a:rPr lang="ja-JP" sz="2200" kern="100" dirty="0">
                  <a:solidFill>
                    <a:srgbClr val="C00000"/>
                  </a:solidFill>
                  <a:effectLst/>
                  <a:ea typeface="HGP創英角ﾎﾟｯﾌﾟ体" panose="040B0A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p:txBody>
        </p:sp>
        <p:sp>
          <p:nvSpPr>
            <p:cNvPr id="8" name="テキスト ボックス 15"/>
            <p:cNvSpPr txBox="1"/>
            <p:nvPr/>
          </p:nvSpPr>
          <p:spPr>
            <a:xfrm>
              <a:off x="3038475" y="923925"/>
              <a:ext cx="3514725" cy="285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solidFill>
                    <a:srgbClr val="000000"/>
                  </a:solidFill>
                  <a:effectLst/>
                  <a:ea typeface="HG丸ｺﾞｼｯｸM-PRO" panose="020F0600000000000000" pitchFamily="50" charset="-128"/>
                  <a:cs typeface="Times New Roman" panose="02020603050405020304" pitchFamily="18" charset="0"/>
                </a:rPr>
                <a:t>季節ごとに宮城の旬</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の</a:t>
              </a:r>
              <a:r>
                <a:rPr lang="ja-JP" altLang="en-US" sz="1100" kern="100" dirty="0">
                  <a:solidFill>
                    <a:srgbClr val="000000"/>
                  </a:solidFill>
                  <a:ea typeface="HG丸ｺﾞｼｯｸM-PRO" panose="020F0600000000000000" pitchFamily="50" charset="-128"/>
                  <a:cs typeface="Times New Roman" panose="02020603050405020304" pitchFamily="18" charset="0"/>
                </a:rPr>
                <a:t>農林水産物</a:t>
              </a:r>
              <a:r>
                <a:rPr lang="ja-JP" sz="1100" kern="100" dirty="0" smtClean="0">
                  <a:solidFill>
                    <a:srgbClr val="000000"/>
                  </a:solidFill>
                  <a:effectLst/>
                  <a:ea typeface="HG丸ｺﾞｼｯｸM-PRO" panose="020F0600000000000000" pitchFamily="50" charset="-128"/>
                  <a:cs typeface="Times New Roman" panose="02020603050405020304" pitchFamily="18" charset="0"/>
                </a:rPr>
                <a:t>を</a:t>
              </a:r>
              <a:r>
                <a:rPr lang="ja-JP" sz="1100" kern="100" dirty="0">
                  <a:solidFill>
                    <a:srgbClr val="000000"/>
                  </a:solidFill>
                  <a:effectLst/>
                  <a:ea typeface="HG丸ｺﾞｼｯｸM-PRO" panose="020F0600000000000000" pitchFamily="50" charset="-128"/>
                  <a:cs typeface="Times New Roman" panose="02020603050405020304" pitchFamily="18" charset="0"/>
                </a:rPr>
                <a:t>ご紹介します！</a:t>
              </a:r>
              <a:endParaRPr lang="ja-JP" sz="1200" kern="100" dirty="0">
                <a:effectLst/>
                <a:ea typeface="HG丸ｺﾞｼｯｸM-PRO" panose="020F0600000000000000" pitchFamily="50" charset="-128"/>
                <a:cs typeface="Times New Roman" panose="02020603050405020304" pitchFamily="18" charset="0"/>
              </a:endParaRPr>
            </a:p>
          </p:txBody>
        </p:sp>
      </p:grpSp>
      <p:grpSp>
        <p:nvGrpSpPr>
          <p:cNvPr id="12" name="グループ化 11"/>
          <p:cNvGrpSpPr/>
          <p:nvPr/>
        </p:nvGrpSpPr>
        <p:grpSpPr>
          <a:xfrm>
            <a:off x="133350" y="1585828"/>
            <a:ext cx="6591300" cy="873760"/>
            <a:chOff x="213678" y="3199834"/>
            <a:chExt cx="6591300" cy="873760"/>
          </a:xfrm>
        </p:grpSpPr>
        <p:sp>
          <p:nvSpPr>
            <p:cNvPr id="10" name="角丸四角形 9"/>
            <p:cNvSpPr/>
            <p:nvPr/>
          </p:nvSpPr>
          <p:spPr>
            <a:xfrm>
              <a:off x="251778" y="3564959"/>
              <a:ext cx="6553200" cy="5086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2400" kern="100" dirty="0" smtClean="0">
                  <a:solidFill>
                    <a:srgbClr val="FF0000"/>
                  </a:solidFill>
                  <a:ea typeface="HGP創英角ﾎﾟｯﾌﾟ体" panose="040B0A00000000000000" pitchFamily="50" charset="-128"/>
                  <a:cs typeface="Times New Roman" panose="02020603050405020304" pitchFamily="18" charset="0"/>
                </a:rPr>
                <a:t>加工用じゃがいも</a:t>
              </a:r>
              <a:r>
                <a:rPr lang="ja-JP" sz="2400" kern="100" dirty="0">
                  <a:solidFill>
                    <a:srgbClr val="00B050"/>
                  </a:solidFill>
                  <a:effectLst/>
                  <a:ea typeface="HGP創英角ﾎﾟｯﾌﾟ体" panose="040B0A00000000000000" pitchFamily="50" charset="-128"/>
                  <a:cs typeface="Times New Roman" panose="02020603050405020304" pitchFamily="18" charset="0"/>
                </a:rPr>
                <a:t>　</a:t>
              </a:r>
              <a:r>
                <a:rPr lang="ja-JP" kern="100" dirty="0" smtClean="0">
                  <a:solidFill>
                    <a:srgbClr val="00B050"/>
                  </a:solidFill>
                  <a:effectLst/>
                  <a:ea typeface="HGP創英角ﾎﾟｯﾌﾟ体" panose="040B0A00000000000000" pitchFamily="50" charset="-128"/>
                  <a:cs typeface="Times New Roman" panose="02020603050405020304" pitchFamily="18" charset="0"/>
                </a:rPr>
                <a:t>宮城県</a:t>
              </a:r>
              <a:r>
                <a:rPr lang="ja-JP" altLang="en-US" kern="100" dirty="0" smtClean="0">
                  <a:solidFill>
                    <a:srgbClr val="00B050"/>
                  </a:solidFill>
                  <a:effectLst/>
                  <a:ea typeface="HGP創英角ﾎﾟｯﾌﾟ体" panose="040B0A00000000000000" pitchFamily="50" charset="-128"/>
                  <a:cs typeface="Times New Roman" panose="02020603050405020304" pitchFamily="18" charset="0"/>
                </a:rPr>
                <a:t>産がどんどん</a:t>
              </a:r>
              <a:r>
                <a:rPr lang="ja-JP" altLang="en-US" kern="100" dirty="0" smtClean="0">
                  <a:solidFill>
                    <a:srgbClr val="00B050"/>
                  </a:solidFill>
                  <a:ea typeface="HGP創英角ﾎﾟｯﾌﾟ体" panose="040B0A00000000000000" pitchFamily="50" charset="-128"/>
                  <a:cs typeface="Times New Roman" panose="02020603050405020304" pitchFamily="18" charset="0"/>
                </a:rPr>
                <a:t>増えています！</a:t>
              </a:r>
              <a:r>
                <a:rPr lang="en-US" sz="2000" kern="100" dirty="0">
                  <a:solidFill>
                    <a:srgbClr val="00B050"/>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r>
                <a:rPr lang="en-US" sz="1600" kern="100" dirty="0">
                  <a:solidFill>
                    <a:srgbClr val="4F6228"/>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p:txBody>
        </p:sp>
        <p:sp>
          <p:nvSpPr>
            <p:cNvPr id="11" name="角丸四角形吹き出し 10"/>
            <p:cNvSpPr/>
            <p:nvPr/>
          </p:nvSpPr>
          <p:spPr>
            <a:xfrm>
              <a:off x="213678" y="3199834"/>
              <a:ext cx="1600200" cy="390525"/>
            </a:xfrm>
            <a:prstGeom prst="wedgeRoundRectCallout">
              <a:avLst>
                <a:gd name="adj1" fmla="val -14881"/>
                <a:gd name="adj2" fmla="val 7713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000"/>
                </a:lnSpc>
                <a:spcAft>
                  <a:spcPts val="0"/>
                </a:spcAft>
              </a:pPr>
              <a:r>
                <a:rPr lang="ja-JP" sz="2000" kern="100" dirty="0">
                  <a:effectLst/>
                  <a:ea typeface="HGP創英角ﾎﾟｯﾌﾟ体" panose="040B0A00000000000000" pitchFamily="50" charset="-128"/>
                  <a:cs typeface="Times New Roman" panose="02020603050405020304" pitchFamily="18" charset="0"/>
                </a:rPr>
                <a:t>旬の</a:t>
              </a:r>
              <a:r>
                <a:rPr lang="ja-JP" sz="2000" kern="100" dirty="0" smtClean="0">
                  <a:effectLst/>
                  <a:ea typeface="HGP創英角ﾎﾟｯﾌﾟ体" panose="040B0A00000000000000" pitchFamily="50" charset="-128"/>
                  <a:cs typeface="Times New Roman" panose="02020603050405020304" pitchFamily="18" charset="0"/>
                </a:rPr>
                <a:t>食材</a:t>
              </a:r>
              <a:endParaRPr lang="ja-JP" sz="1200" kern="100" dirty="0">
                <a:effectLst/>
                <a:ea typeface="HG丸ｺﾞｼｯｸM-PRO" panose="020F0600000000000000" pitchFamily="50" charset="-128"/>
                <a:cs typeface="Times New Roman" panose="02020603050405020304" pitchFamily="18" charset="0"/>
              </a:endParaRPr>
            </a:p>
          </p:txBody>
        </p:sp>
      </p:grpSp>
      <p:sp>
        <p:nvSpPr>
          <p:cNvPr id="13" name="角丸四角形 12"/>
          <p:cNvSpPr/>
          <p:nvPr/>
        </p:nvSpPr>
        <p:spPr>
          <a:xfrm>
            <a:off x="0" y="2582065"/>
            <a:ext cx="6858000" cy="2161443"/>
          </a:xfrm>
          <a:prstGeom prst="roundRect">
            <a:avLst>
              <a:gd name="adj" fmla="val 484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○宮城県内の生産状況</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a:p>
            <a:pPr lvl="0"/>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じゃがいもと言えば、全国の約８割を生産している北海道をイメージしますが</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、宮城県</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でも加工用じゃがいもの</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生産</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拡大の取組を進めており、作付面積は年々増加しています。</a:t>
            </a:r>
            <a:endParaRPr lang="en-US" altLang="ja-JP"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じゃがいもの品種</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男爵（だんしゃく）」や「メークイン」が有名ですが、加工用じゃがいもには、「トヨシロ」や「オホーツクチップ」という品種が使われており、油で揚げても黒くなりにくいという特性を生かして、主にポテトチップスの原料として、菓子メーカーに供給されています。</a:t>
            </a:r>
            <a:endParaRPr lang="en-US" altLang="ja-JP"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今後、</a:t>
            </a:r>
            <a:r>
              <a:rPr lang="ja-JP" altLang="en-US" sz="14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さら</a:t>
            </a:r>
            <a:r>
              <a:rPr lang="ja-JP" altLang="en-US" sz="14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なる面積拡大を推進し、加工用じゃがいもの一大産地を目指します！</a:t>
            </a:r>
            <a:endParaRPr lang="ja-JP" altLang="en-US" sz="1400" kern="100" dirty="0">
              <a:solidFill>
                <a:prstClr val="white"/>
              </a:solidFill>
              <a:ea typeface="HG丸ｺﾞｼｯｸM-PRO" panose="020F0600000000000000" pitchFamily="50" charset="-128"/>
              <a:cs typeface="Times New Roman" panose="02020603050405020304" pitchFamily="18" charset="0"/>
            </a:endParaRPr>
          </a:p>
        </p:txBody>
      </p:sp>
      <p:pic>
        <p:nvPicPr>
          <p:cNvPr id="16" name="Picture 2" descr="宮城県の白地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78"/>
          <a:stretch/>
        </p:blipFill>
        <p:spPr bwMode="auto">
          <a:xfrm>
            <a:off x="553599" y="4927845"/>
            <a:ext cx="2383112" cy="2588542"/>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 23"/>
          <p:cNvSpPr/>
          <p:nvPr/>
        </p:nvSpPr>
        <p:spPr>
          <a:xfrm>
            <a:off x="-9104" y="7525319"/>
            <a:ext cx="6600404" cy="782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○じゃがいもの栽培カレンダー</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a:p>
            <a:pPr>
              <a:spcAft>
                <a:spcPts val="0"/>
              </a:spcAft>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１年中手に入るじゃがいもですが、宮城県の収穫時期は７月～８月頃です。</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９月以降は北海道産が出回り始めます。</a:t>
            </a:r>
            <a:endParaRPr lang="ja-JP" sz="1400" kern="100" dirty="0">
              <a:effectLst/>
              <a:ea typeface="HG丸ｺﾞｼｯｸM-PRO" panose="020F0600000000000000" pitchFamily="50" charset="-128"/>
              <a:cs typeface="Times New Roman" panose="02020603050405020304" pitchFamily="18" charset="0"/>
            </a:endParaRPr>
          </a:p>
        </p:txBody>
      </p:sp>
      <p:sp>
        <p:nvSpPr>
          <p:cNvPr id="26" name="角丸四角形 25"/>
          <p:cNvSpPr/>
          <p:nvPr/>
        </p:nvSpPr>
        <p:spPr>
          <a:xfrm>
            <a:off x="1454141" y="8799065"/>
            <a:ext cx="813629" cy="3937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植付</a:t>
            </a:r>
            <a:endParaRPr kumimoji="1" lang="ja-JP" altLang="en-US" sz="1400" dirty="0">
              <a:solidFill>
                <a:schemeClr val="tx1"/>
              </a:solidFill>
            </a:endParaRPr>
          </a:p>
        </p:txBody>
      </p:sp>
      <p:sp>
        <p:nvSpPr>
          <p:cNvPr id="27" name="角丸四角形 26"/>
          <p:cNvSpPr/>
          <p:nvPr/>
        </p:nvSpPr>
        <p:spPr>
          <a:xfrm>
            <a:off x="3683503" y="8799065"/>
            <a:ext cx="847932" cy="393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収穫</a:t>
            </a:r>
          </a:p>
        </p:txBody>
      </p:sp>
      <p:sp>
        <p:nvSpPr>
          <p:cNvPr id="28" name="角丸四角形 27"/>
          <p:cNvSpPr/>
          <p:nvPr/>
        </p:nvSpPr>
        <p:spPr>
          <a:xfrm>
            <a:off x="2299212" y="8799065"/>
            <a:ext cx="1352849" cy="3937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栽培管理</a:t>
            </a:r>
            <a:endParaRPr kumimoji="1" lang="ja-JP" altLang="en-US" sz="1400" dirty="0">
              <a:solidFill>
                <a:schemeClr val="tx1"/>
              </a:solidFill>
            </a:endParaRPr>
          </a:p>
        </p:txBody>
      </p:sp>
      <p:sp>
        <p:nvSpPr>
          <p:cNvPr id="29" name="ストライプ矢印 28"/>
          <p:cNvSpPr/>
          <p:nvPr/>
        </p:nvSpPr>
        <p:spPr>
          <a:xfrm>
            <a:off x="4340935" y="9169544"/>
            <a:ext cx="2149362" cy="704817"/>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北海道産が出回り始める</a:t>
            </a:r>
            <a:endParaRPr kumimoji="1" lang="ja-JP" altLang="en-US" sz="1200" dirty="0"/>
          </a:p>
        </p:txBody>
      </p:sp>
      <p:pic>
        <p:nvPicPr>
          <p:cNvPr id="1026" name="Picture 2" descr="https://4.bp.blogspot.com/-gzjpXB6fYLQ/WYAycR4tVyI/AAAAAAABF1s/PRHauScSOnMqjIXRS_nv0ct1aQKIxwFPgCLcBGAs/s800/vegetable_maru_dansyaku.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936533" y="6012812"/>
            <a:ext cx="331238" cy="331238"/>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300265" y="4767314"/>
            <a:ext cx="2666836" cy="307777"/>
          </a:xfrm>
          <a:prstGeom prst="rect">
            <a:avLst/>
          </a:prstGeom>
          <a:noFill/>
        </p:spPr>
        <p:txBody>
          <a:bodyPr wrap="square" rtlCol="0">
            <a:spAutoFit/>
          </a:bodyPr>
          <a:lstStyle/>
          <a:p>
            <a:r>
              <a:rPr kumimoji="1" lang="ja-JP" altLang="en-US" sz="1400" b="1" dirty="0" smtClean="0"/>
              <a:t>■宮城県内の主な産地</a:t>
            </a:r>
            <a:endParaRPr kumimoji="1" lang="ja-JP" altLang="en-US" sz="1400" b="1" dirty="0"/>
          </a:p>
        </p:txBody>
      </p:sp>
      <p:sp>
        <p:nvSpPr>
          <p:cNvPr id="47" name="テキスト ボックス 46"/>
          <p:cNvSpPr txBox="1"/>
          <p:nvPr/>
        </p:nvSpPr>
        <p:spPr>
          <a:xfrm>
            <a:off x="3412097" y="4764194"/>
            <a:ext cx="3030099" cy="523220"/>
          </a:xfrm>
          <a:prstGeom prst="rect">
            <a:avLst/>
          </a:prstGeom>
          <a:noFill/>
        </p:spPr>
        <p:txBody>
          <a:bodyPr wrap="square" rtlCol="0">
            <a:spAutoFit/>
          </a:bodyPr>
          <a:lstStyle/>
          <a:p>
            <a:pPr algn="r"/>
            <a:r>
              <a:rPr kumimoji="1" lang="ja-JP" altLang="en-US" sz="1400" b="1" dirty="0" smtClean="0"/>
              <a:t>■加工用じゃがいもの面積の推移（宮城県</a:t>
            </a:r>
            <a:r>
              <a:rPr kumimoji="1" lang="ja-JP" altLang="en-US" sz="1400" b="1" dirty="0"/>
              <a:t>）</a:t>
            </a:r>
          </a:p>
        </p:txBody>
      </p:sp>
      <p:pic>
        <p:nvPicPr>
          <p:cNvPr id="46" name="Picture 2" descr="https://4.bp.blogspot.com/-gzjpXB6fYLQ/WYAycR4tVyI/AAAAAAABF1s/PRHauScSOnMqjIXRS_nv0ct1aQKIxwFPgCLcBGAs/s800/vegetable_maru_dansyaku.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804530" y="5878960"/>
            <a:ext cx="223465" cy="2234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4.bp.blogspot.com/-gzjpXB6fYLQ/WYAycR4tVyI/AAAAAAABF1s/PRHauScSOnMqjIXRS_nv0ct1aQKIxwFPgCLcBGAs/s800/vegetable_maru_dansyaku.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060690" y="5580076"/>
            <a:ext cx="223465" cy="22346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4.bp.blogspot.com/-gzjpXB6fYLQ/WYAycR4tVyI/AAAAAAABF1s/PRHauScSOnMqjIXRS_nv0ct1aQKIxwFPgCLcBGAs/s800/vegetable_maru_dansyaku.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99212" y="5877188"/>
            <a:ext cx="147539" cy="1475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4.bp.blogspot.com/-gzjpXB6fYLQ/WYAycR4tVyI/AAAAAAABF1s/PRHauScSOnMqjIXRS_nv0ct1aQKIxwFPgCLcBGAs/s800/vegetable_maru_dansyaku.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38577" y="5760007"/>
            <a:ext cx="147539" cy="1475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4.bp.blogspot.com/-gzjpXB6fYLQ/WYAycR4tVyI/AAAAAAABF1s/PRHauScSOnMqjIXRS_nv0ct1aQKIxwFPgCLcBGAs/s800/vegetable_maru_dansyaku.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66370" y="6482101"/>
            <a:ext cx="147539" cy="14753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4.bp.blogspot.com/-gzjpXB6fYLQ/WYAycR4tVyI/AAAAAAABF1s/PRHauScSOnMqjIXRS_nv0ct1aQKIxwFPgCLcBGAs/s800/vegetable_maru_dansyaku.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45785" y="5461877"/>
            <a:ext cx="147539" cy="147539"/>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1397199" y="6442749"/>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仙台市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0" name="テキスト ボックス 39"/>
          <p:cNvSpPr txBox="1"/>
          <p:nvPr/>
        </p:nvSpPr>
        <p:spPr>
          <a:xfrm>
            <a:off x="1804904" y="6065199"/>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東松島市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1" name="テキスト ボックス 40"/>
          <p:cNvSpPr txBox="1"/>
          <p:nvPr/>
        </p:nvSpPr>
        <p:spPr>
          <a:xfrm>
            <a:off x="1663888" y="5877523"/>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美里町</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2" name="テキスト ボックス 41"/>
          <p:cNvSpPr txBox="1"/>
          <p:nvPr/>
        </p:nvSpPr>
        <p:spPr>
          <a:xfrm>
            <a:off x="1464166" y="5716464"/>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大崎市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3" name="テキスト ボックス 42"/>
          <p:cNvSpPr txBox="1"/>
          <p:nvPr/>
        </p:nvSpPr>
        <p:spPr>
          <a:xfrm>
            <a:off x="1573446" y="5427924"/>
            <a:ext cx="630294" cy="215444"/>
          </a:xfrm>
          <a:prstGeom prst="rect">
            <a:avLst/>
          </a:prstGeom>
          <a:noFill/>
        </p:spPr>
        <p:txBody>
          <a:bodyPr wrap="square" rtlCol="0">
            <a:spAutoFit/>
          </a:bodyPr>
          <a:lstStyle/>
          <a:p>
            <a:r>
              <a:rPr kumimoji="1" lang="ja-JP" altLang="en-US" sz="800" dirty="0">
                <a:latin typeface="HGS創英角ｺﾞｼｯｸUB" panose="020B0900000000000000" pitchFamily="50" charset="-128"/>
                <a:ea typeface="HGS創英角ｺﾞｼｯｸUB" panose="020B0900000000000000" pitchFamily="50" charset="-128"/>
              </a:rPr>
              <a:t>栗原</a:t>
            </a:r>
            <a:r>
              <a:rPr kumimoji="1" lang="ja-JP" altLang="en-US" sz="800" dirty="0" smtClean="0">
                <a:latin typeface="HGS創英角ｺﾞｼｯｸUB" panose="020B0900000000000000" pitchFamily="50" charset="-128"/>
                <a:ea typeface="HGS創英角ｺﾞｼｯｸUB" panose="020B0900000000000000" pitchFamily="50" charset="-128"/>
              </a:rPr>
              <a:t>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4" name="テキスト ボックス 43"/>
          <p:cNvSpPr txBox="1"/>
          <p:nvPr/>
        </p:nvSpPr>
        <p:spPr>
          <a:xfrm>
            <a:off x="1928262" y="5588097"/>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登米市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sp>
        <p:nvSpPr>
          <p:cNvPr id="45" name="テキスト ボックス 44"/>
          <p:cNvSpPr txBox="1"/>
          <p:nvPr/>
        </p:nvSpPr>
        <p:spPr>
          <a:xfrm>
            <a:off x="2114798" y="5830192"/>
            <a:ext cx="540088"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石巻市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pic>
        <p:nvPicPr>
          <p:cNvPr id="53" name="Picture 2" descr="https://4.bp.blogspot.com/-gzjpXB6fYLQ/WYAycR4tVyI/AAAAAAABF1s/PRHauScSOnMqjIXRS_nv0ct1aQKIxwFPgCLcBGAs/s800/vegetable_maru_dansyaku.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16349" y="6792699"/>
            <a:ext cx="147539" cy="14753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348741" y="6758746"/>
            <a:ext cx="630294" cy="215444"/>
          </a:xfrm>
          <a:prstGeom prst="rect">
            <a:avLst/>
          </a:prstGeom>
          <a:noFill/>
        </p:spPr>
        <p:txBody>
          <a:bodyPr wrap="square" rtlCol="0">
            <a:spAutoFit/>
          </a:bodyPr>
          <a:lstStyle/>
          <a:p>
            <a:r>
              <a:rPr kumimoji="1" lang="ja-JP" altLang="en-US" sz="800" dirty="0" smtClean="0">
                <a:latin typeface="HGS創英角ｺﾞｼｯｸUB" panose="020B0900000000000000" pitchFamily="50" charset="-128"/>
                <a:ea typeface="HGS創英角ｺﾞｼｯｸUB" panose="020B0900000000000000" pitchFamily="50" charset="-128"/>
              </a:rPr>
              <a:t>岩沼市</a:t>
            </a:r>
            <a:endParaRPr kumimoji="1" lang="ja-JP" altLang="en-US" sz="800" dirty="0">
              <a:latin typeface="HGS創英角ｺﾞｼｯｸUB" panose="020B0900000000000000" pitchFamily="50" charset="-128"/>
              <a:ea typeface="HGS創英角ｺﾞｼｯｸUB" panose="020B0900000000000000" pitchFamily="50" charset="-128"/>
            </a:endParaRPr>
          </a:p>
        </p:txBody>
      </p:sp>
      <p:pic>
        <p:nvPicPr>
          <p:cNvPr id="54" name="Picture 2" descr="https://4.bp.blogspot.com/-gzjpXB6fYLQ/WYAycR4tVyI/AAAAAAABF1s/PRHauScSOnMqjIXRS_nv0ct1aQKIxwFPgCLcBGAs/s800/vegetable_maru_dansyaku.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86116" y="7080311"/>
            <a:ext cx="182659" cy="18265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863053" y="7067686"/>
            <a:ext cx="1645178" cy="338554"/>
          </a:xfrm>
          <a:prstGeom prst="rect">
            <a:avLst/>
          </a:prstGeom>
          <a:noFill/>
        </p:spPr>
        <p:txBody>
          <a:bodyPr wrap="square" rtlCol="0">
            <a:spAutoFit/>
          </a:bodyPr>
          <a:lstStyle/>
          <a:p>
            <a:r>
              <a:rPr kumimoji="1" lang="ja-JP" altLang="en-US" sz="800" dirty="0"/>
              <a:t>：</a:t>
            </a:r>
            <a:r>
              <a:rPr kumimoji="1" lang="ja-JP" altLang="en-US" sz="800" dirty="0" smtClean="0"/>
              <a:t>じゃがいもの大きさは</a:t>
            </a:r>
            <a:endParaRPr kumimoji="1" lang="en-US" altLang="ja-JP" sz="800" dirty="0" smtClean="0"/>
          </a:p>
          <a:p>
            <a:r>
              <a:rPr kumimoji="1" lang="ja-JP" altLang="en-US" sz="800" dirty="0"/>
              <a:t>　</a:t>
            </a:r>
            <a:r>
              <a:rPr kumimoji="1" lang="ja-JP" altLang="en-US" sz="800" dirty="0" smtClean="0"/>
              <a:t>生産規模を表しています</a:t>
            </a:r>
            <a:endParaRPr kumimoji="1" lang="ja-JP" altLang="en-US" sz="800" dirty="0"/>
          </a:p>
        </p:txBody>
      </p:sp>
      <p:pic>
        <p:nvPicPr>
          <p:cNvPr id="15" name="図 14"/>
          <p:cNvPicPr>
            <a:picLocks noChangeAspect="1"/>
          </p:cNvPicPr>
          <p:nvPr/>
        </p:nvPicPr>
        <p:blipFill rotWithShape="1">
          <a:blip r:embed="rId11"/>
          <a:srcRect b="8745"/>
          <a:stretch/>
        </p:blipFill>
        <p:spPr>
          <a:xfrm>
            <a:off x="3835598" y="5206337"/>
            <a:ext cx="2577733" cy="2520344"/>
          </a:xfrm>
          <a:prstGeom prst="rect">
            <a:avLst/>
          </a:prstGeom>
        </p:spPr>
      </p:pic>
    </p:spTree>
    <p:extLst>
      <p:ext uri="{BB962C8B-B14F-4D97-AF65-F5344CB8AC3E}">
        <p14:creationId xmlns:p14="http://schemas.microsoft.com/office/powerpoint/2010/main" val="421086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9340" y="2476500"/>
            <a:ext cx="6678640" cy="869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○加工用じゃがいものおすすめの料理</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p:txBody>
      </p:sp>
      <p:sp>
        <p:nvSpPr>
          <p:cNvPr id="2" name="テキスト ボックス 1"/>
          <p:cNvSpPr txBox="1"/>
          <p:nvPr/>
        </p:nvSpPr>
        <p:spPr>
          <a:xfrm>
            <a:off x="1180520" y="9144999"/>
            <a:ext cx="5601280" cy="677108"/>
          </a:xfrm>
          <a:prstGeom prst="rect">
            <a:avLst/>
          </a:prstGeom>
          <a:no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発行：宮城県　</a:t>
            </a:r>
            <a:r>
              <a:rPr kumimoji="1" lang="ja-JP" altLang="en-US" sz="1200" dirty="0">
                <a:latin typeface="HG丸ｺﾞｼｯｸM-PRO" panose="020F0600000000000000" pitchFamily="50" charset="-128"/>
                <a:ea typeface="HG丸ｺﾞｼｯｸM-PRO" panose="020F0600000000000000" pitchFamily="50" charset="-128"/>
              </a:rPr>
              <a:t>農政</a:t>
            </a:r>
            <a:r>
              <a:rPr kumimoji="1" lang="ja-JP" altLang="en-US" sz="1200" dirty="0" smtClean="0">
                <a:latin typeface="HG丸ｺﾞｼｯｸM-PRO" panose="020F0600000000000000" pitchFamily="50" charset="-128"/>
                <a:ea typeface="HG丸ｺﾞｼｯｸM-PRO" panose="020F0600000000000000" pitchFamily="50" charset="-128"/>
              </a:rPr>
              <a:t>部　</a:t>
            </a:r>
            <a:r>
              <a:rPr kumimoji="1" lang="ja-JP" altLang="en-US" sz="1200" dirty="0">
                <a:latin typeface="HG丸ｺﾞｼｯｸM-PRO" panose="020F0600000000000000" pitchFamily="50" charset="-128"/>
                <a:ea typeface="HG丸ｺﾞｼｯｸM-PRO" panose="020F0600000000000000" pitchFamily="50" charset="-128"/>
              </a:rPr>
              <a:t>園芸</a:t>
            </a:r>
            <a:r>
              <a:rPr kumimoji="1" lang="ja-JP" altLang="en-US" sz="1200" dirty="0" smtClean="0">
                <a:latin typeface="HG丸ｺﾞｼｯｸM-PRO" panose="020F0600000000000000" pitchFamily="50" charset="-128"/>
                <a:ea typeface="HG丸ｺﾞｼｯｸM-PRO" panose="020F0600000000000000" pitchFamily="50" charset="-128"/>
              </a:rPr>
              <a:t>推進課</a:t>
            </a:r>
            <a:r>
              <a:rPr kumimoji="1" lang="ja-JP" altLang="en-US" sz="1200" dirty="0">
                <a:latin typeface="HG丸ｺﾞｼｯｸM-PRO" panose="020F0600000000000000" pitchFamily="50" charset="-128"/>
                <a:ea typeface="HG丸ｺﾞｼｯｸM-PRO" panose="020F0600000000000000" pitchFamily="50" charset="-128"/>
              </a:rPr>
              <a:t>、</a:t>
            </a:r>
            <a:r>
              <a:rPr kumimoji="1" lang="ja-JP" altLang="en-US" sz="1200" dirty="0" smtClean="0">
                <a:latin typeface="HG丸ｺﾞｼｯｸM-PRO" panose="020F0600000000000000" pitchFamily="50" charset="-128"/>
                <a:ea typeface="HG丸ｺﾞｼｯｸM-PRO" panose="020F0600000000000000" pitchFamily="50" charset="-128"/>
              </a:rPr>
              <a:t>農業政策室</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電話：０２２－２１１－２９６３</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dirty="0" smtClean="0">
                <a:latin typeface="HG丸ｺﾞｼｯｸM-PRO" panose="020F0600000000000000" pitchFamily="50" charset="-128"/>
                <a:ea typeface="HG丸ｺﾞｼｯｸM-PRO" panose="020F0600000000000000" pitchFamily="50" charset="-128"/>
              </a:rPr>
              <a:t>メール：</a:t>
            </a:r>
            <a:r>
              <a:rPr lang="en-US" altLang="ja-JP" sz="1400" dirty="0" smtClean="0">
                <a:latin typeface="HG丸ｺﾞｼｯｸM-PRO" panose="020F0600000000000000" pitchFamily="50" charset="-128"/>
                <a:ea typeface="HG丸ｺﾞｼｯｸM-PRO" panose="020F0600000000000000" pitchFamily="50" charset="-128"/>
              </a:rPr>
              <a:t>noseise-k@pref.miyagi.lg.jp</a:t>
            </a:r>
          </a:p>
          <a:p>
            <a:r>
              <a:rPr kumimoji="1" lang="ja-JP" altLang="en-US" sz="1100" dirty="0" smtClean="0">
                <a:latin typeface="HG丸ｺﾞｼｯｸM-PRO" panose="020F0600000000000000" pitchFamily="50" charset="-128"/>
                <a:ea typeface="HG丸ｺﾞｼｯｸM-PRO" panose="020F0600000000000000" pitchFamily="50" charset="-128"/>
              </a:rPr>
              <a:t>ホームページ</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https</a:t>
            </a:r>
            <a:r>
              <a:rPr kumimoji="1" lang="en-US" altLang="ja-JP" sz="1200" dirty="0">
                <a:latin typeface="HG丸ｺﾞｼｯｸM-PRO" panose="020F0600000000000000" pitchFamily="50" charset="-128"/>
                <a:ea typeface="HG丸ｺﾞｼｯｸM-PRO" panose="020F0600000000000000" pitchFamily="50" charset="-128"/>
              </a:rPr>
              <a:t>://www.pref.miyagi.jp/soshiki/noseise/index.html</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pic>
        <p:nvPicPr>
          <p:cNvPr id="4" name="Picture 2" descr="22c4988a-1870-474c-9b3b-862299c6aaca@JPNP286"/>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6492" y="3812470"/>
            <a:ext cx="3131848" cy="23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48"/>
          <p:cNvSpPr>
            <a:spLocks noChangeArrowheads="1"/>
          </p:cNvSpPr>
          <p:nvPr/>
        </p:nvSpPr>
        <p:spPr bwMode="auto">
          <a:xfrm>
            <a:off x="282214" y="6924016"/>
            <a:ext cx="6575786" cy="231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800100" indent="-342900" eaLnBrk="0" hangingPunct="0">
              <a:spcBef>
                <a:spcPct val="20000"/>
              </a:spcBef>
              <a:buChar char="–"/>
              <a:defRPr kumimoji="1" sz="2800">
                <a:solidFill>
                  <a:schemeClr val="tx1"/>
                </a:solidFill>
                <a:latin typeface="Arial" charset="0"/>
                <a:ea typeface="ＭＳ Ｐゴシック" charset="-128"/>
              </a:defRPr>
            </a:lvl2pPr>
            <a:lvl3pPr marL="1257300" indent="-342900" eaLnBrk="0" hangingPunct="0">
              <a:spcBef>
                <a:spcPct val="20000"/>
              </a:spcBef>
              <a:buChar char="•"/>
              <a:defRPr kumimoji="1" sz="2400">
                <a:solidFill>
                  <a:schemeClr val="tx1"/>
                </a:solidFill>
                <a:latin typeface="Arial" charset="0"/>
                <a:ea typeface="ＭＳ Ｐゴシック" charset="-128"/>
              </a:defRPr>
            </a:lvl3pPr>
            <a:lvl4pPr marL="1714500" indent="-342900" eaLnBrk="0" hangingPunct="0">
              <a:spcBef>
                <a:spcPct val="20000"/>
              </a:spcBef>
              <a:buChar char="–"/>
              <a:defRPr kumimoji="1" sz="2000">
                <a:solidFill>
                  <a:schemeClr val="tx1"/>
                </a:solidFill>
                <a:latin typeface="Arial" charset="0"/>
                <a:ea typeface="ＭＳ Ｐゴシック" charset="-128"/>
              </a:defRPr>
            </a:lvl4pPr>
            <a:lvl5pPr marL="2171700" indent="-342900" eaLnBrk="0" hangingPunct="0">
              <a:spcBef>
                <a:spcPct val="20000"/>
              </a:spcBef>
              <a:buChar char="»"/>
              <a:defRPr kumimoji="1" sz="2000">
                <a:solidFill>
                  <a:schemeClr val="tx1"/>
                </a:solidFill>
                <a:latin typeface="Arial" charset="0"/>
                <a:ea typeface="ＭＳ Ｐゴシック" charset="-128"/>
              </a:defRPr>
            </a:lvl5pPr>
            <a:lvl6pPr marL="2628900" indent="-3429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3086100" indent="-3429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543300" indent="-3429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4000500" indent="-3429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sz="1400" b="1" dirty="0" smtClean="0">
                <a:solidFill>
                  <a:srgbClr val="003595"/>
                </a:solidFill>
                <a:latin typeface="BIZ UDPゴシック" panose="020B0400000000000000" pitchFamily="50" charset="-128"/>
                <a:ea typeface="BIZ UDPゴシック" panose="020B0400000000000000" pitchFamily="50" charset="-128"/>
              </a:rPr>
              <a:t>作り方（調理時間：</a:t>
            </a:r>
            <a:r>
              <a:rPr lang="en-US" altLang="ja-JP" sz="1400" b="1" dirty="0">
                <a:solidFill>
                  <a:srgbClr val="003595"/>
                </a:solidFill>
                <a:latin typeface="BIZ UDPゴシック" panose="020B0400000000000000" pitchFamily="50" charset="-128"/>
                <a:ea typeface="BIZ UDPゴシック" panose="020B0400000000000000" pitchFamily="50" charset="-128"/>
              </a:rPr>
              <a:t> 25</a:t>
            </a:r>
            <a:r>
              <a:rPr lang="ja-JP" altLang="en-US" sz="1400" b="1" dirty="0" smtClean="0">
                <a:solidFill>
                  <a:srgbClr val="003595"/>
                </a:solidFill>
                <a:latin typeface="BIZ UDPゴシック" panose="020B0400000000000000" pitchFamily="50" charset="-128"/>
                <a:ea typeface="BIZ UDPゴシック" panose="020B0400000000000000" pitchFamily="50" charset="-128"/>
              </a:rPr>
              <a:t>分</a:t>
            </a:r>
            <a:r>
              <a:rPr lang="en-US" altLang="ja-JP" sz="1400" b="1" dirty="0" smtClean="0">
                <a:solidFill>
                  <a:srgbClr val="003595"/>
                </a:solidFill>
                <a:latin typeface="BIZ UDPゴシック" panose="020B0400000000000000" pitchFamily="50" charset="-128"/>
                <a:ea typeface="BIZ UDPゴシック" panose="020B0400000000000000" pitchFamily="50" charset="-128"/>
              </a:rPr>
              <a:t>)</a:t>
            </a:r>
          </a:p>
          <a:p>
            <a:pPr eaLnBrk="1" hangingPunct="1">
              <a:spcBef>
                <a:spcPct val="0"/>
              </a:spcBef>
              <a:buFontTx/>
              <a:buNone/>
              <a:defRPr/>
            </a:pPr>
            <a:endParaRPr lang="en-US" altLang="ja-JP" sz="1400" dirty="0" smtClean="0">
              <a:solidFill>
                <a:srgbClr val="0000FF"/>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じゃがいも</a:t>
            </a:r>
            <a:r>
              <a:rPr lang="ja-JP" altLang="en-US" sz="1400" dirty="0" smtClean="0">
                <a:latin typeface="BIZ UDPゴシック" panose="020B0400000000000000" pitchFamily="50" charset="-128"/>
                <a:ea typeface="BIZ UDPゴシック" panose="020B0400000000000000" pitchFamily="50" charset="-128"/>
              </a:rPr>
              <a:t>は皮付きのままよく洗い、芽をくり抜き半分に切る。</a:t>
            </a:r>
            <a:endParaRPr lang="en-US" altLang="ja-JP" sz="1400" dirty="0" smtClean="0">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じゃがいも</a:t>
            </a:r>
            <a:r>
              <a:rPr lang="ja-JP" altLang="en-US" sz="1400" dirty="0" smtClean="0">
                <a:latin typeface="BIZ UDPゴシック" panose="020B0400000000000000" pitchFamily="50" charset="-128"/>
                <a:ea typeface="BIZ UDPゴシック" panose="020B0400000000000000" pitchFamily="50" charset="-128"/>
              </a:rPr>
              <a:t>の表面に片栗粉をまんべんなくまぶし、冷たい揚げ油に入れる。</a:t>
            </a:r>
            <a:endParaRPr lang="en-US" altLang="ja-JP" sz="1400" dirty="0" smtClean="0">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３</a:t>
            </a:r>
            <a:r>
              <a:rPr lang="en-US" altLang="ja-JP" sz="1400" dirty="0" smtClean="0">
                <a:latin typeface="BIZ UDPゴシック" panose="020B0400000000000000" pitchFamily="50" charset="-128"/>
                <a:ea typeface="BIZ UDPゴシック" panose="020B0400000000000000" pitchFamily="50" charset="-128"/>
              </a:rPr>
              <a:t>】&lt;A&gt;</a:t>
            </a:r>
            <a:r>
              <a:rPr lang="ja-JP" altLang="en-US" sz="1400" dirty="0" smtClean="0">
                <a:latin typeface="BIZ UDPゴシック" panose="020B0400000000000000" pitchFamily="50" charset="-128"/>
                <a:ea typeface="BIZ UDPゴシック" panose="020B0400000000000000" pitchFamily="50" charset="-128"/>
              </a:rPr>
              <a:t>の材料をすべて油に入れ</a:t>
            </a:r>
            <a:r>
              <a:rPr lang="ja-JP" altLang="en-US" sz="1400" dirty="0">
                <a:latin typeface="BIZ UDPゴシック" panose="020B0400000000000000" pitchFamily="50" charset="-128"/>
                <a:ea typeface="BIZ UDPゴシック" panose="020B0400000000000000" pitchFamily="50" charset="-128"/>
              </a:rPr>
              <a:t>て</a:t>
            </a:r>
            <a:r>
              <a:rPr lang="ja-JP" altLang="en-US" sz="1400" dirty="0" smtClean="0">
                <a:latin typeface="BIZ UDPゴシック" panose="020B0400000000000000" pitchFamily="50" charset="-128"/>
                <a:ea typeface="BIZ UDPゴシック" panose="020B0400000000000000" pitchFamily="50" charset="-128"/>
              </a:rPr>
              <a:t>火にかけ、</a:t>
            </a:r>
            <a:r>
              <a:rPr lang="en-US" altLang="ja-JP" sz="1400" dirty="0" smtClean="0">
                <a:latin typeface="BIZ UDPゴシック" panose="020B0400000000000000" pitchFamily="50" charset="-128"/>
                <a:ea typeface="BIZ UDPゴシック" panose="020B0400000000000000" pitchFamily="50" charset="-128"/>
              </a:rPr>
              <a:t>160</a:t>
            </a:r>
            <a:r>
              <a:rPr lang="ja-JP" altLang="en-US" sz="1400" dirty="0" smtClean="0">
                <a:latin typeface="BIZ UDPゴシック" panose="020B0400000000000000" pitchFamily="50" charset="-128"/>
                <a:ea typeface="BIZ UDPゴシック" panose="020B0400000000000000" pitchFamily="50" charset="-128"/>
              </a:rPr>
              <a:t>℃まで加熱し、中火で</a:t>
            </a:r>
            <a:r>
              <a:rPr lang="en-US" altLang="ja-JP" sz="1400" dirty="0" smtClean="0">
                <a:latin typeface="BIZ UDPゴシック" panose="020B0400000000000000" pitchFamily="50" charset="-128"/>
                <a:ea typeface="BIZ UDPゴシック" panose="020B0400000000000000" pitchFamily="50" charset="-128"/>
              </a:rPr>
              <a:t>5</a:t>
            </a:r>
            <a:r>
              <a:rPr lang="ja-JP" altLang="en-US" sz="1400" dirty="0" smtClean="0">
                <a:latin typeface="BIZ UDPゴシック" panose="020B0400000000000000" pitchFamily="50" charset="-128"/>
                <a:ea typeface="BIZ UDPゴシック" panose="020B0400000000000000" pitchFamily="50" charset="-128"/>
              </a:rPr>
              <a:t>分揚げ、火を止める。</a:t>
            </a:r>
            <a:endParaRPr lang="en-US" altLang="ja-JP" sz="1400" dirty="0" smtClean="0">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４</a:t>
            </a:r>
            <a:r>
              <a:rPr lang="en-US" altLang="ja-JP" sz="1400" dirty="0" smtClean="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5</a:t>
            </a:r>
            <a:r>
              <a:rPr lang="ja-JP" altLang="en-US" sz="1400" dirty="0" smtClean="0">
                <a:latin typeface="BIZ UDPゴシック" panose="020B0400000000000000" pitchFamily="50" charset="-128"/>
                <a:ea typeface="BIZ UDPゴシック" panose="020B0400000000000000" pitchFamily="50" charset="-128"/>
              </a:rPr>
              <a:t>分休ませたら再度</a:t>
            </a:r>
            <a:r>
              <a:rPr lang="en-US" altLang="ja-JP" sz="1400" dirty="0" smtClean="0">
                <a:latin typeface="BIZ UDPゴシック" panose="020B0400000000000000" pitchFamily="50" charset="-128"/>
                <a:ea typeface="BIZ UDPゴシック" panose="020B0400000000000000" pitchFamily="50" charset="-128"/>
              </a:rPr>
              <a:t>160℃</a:t>
            </a:r>
            <a:r>
              <a:rPr lang="ja-JP" altLang="en-US" sz="1400" dirty="0" err="1" smtClean="0">
                <a:latin typeface="BIZ UDPゴシック" panose="020B0400000000000000" pitchFamily="50" charset="-128"/>
                <a:ea typeface="BIZ UDPゴシック" panose="020B0400000000000000" pitchFamily="50" charset="-128"/>
              </a:rPr>
              <a:t>まで</a:t>
            </a:r>
            <a:r>
              <a:rPr lang="ja-JP" altLang="en-US" sz="1400" dirty="0" smtClean="0">
                <a:latin typeface="BIZ UDPゴシック" panose="020B0400000000000000" pitchFamily="50" charset="-128"/>
                <a:ea typeface="BIZ UDPゴシック" panose="020B0400000000000000" pitchFamily="50" charset="-128"/>
              </a:rPr>
              <a:t>加熱し、串が通るまで揚げる。</a:t>
            </a:r>
            <a:endParaRPr lang="en-US" altLang="ja-JP" sz="1400" dirty="0" smtClean="0">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５</a:t>
            </a: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串が通るまで揚がったら</a:t>
            </a:r>
            <a:r>
              <a:rPr lang="en-US" altLang="ja-JP" sz="1400" dirty="0" smtClean="0">
                <a:latin typeface="BIZ UDPゴシック" panose="020B0400000000000000" pitchFamily="50" charset="-128"/>
                <a:ea typeface="BIZ UDPゴシック" panose="020B0400000000000000" pitchFamily="50" charset="-128"/>
              </a:rPr>
              <a:t>170℃</a:t>
            </a:r>
            <a:r>
              <a:rPr lang="ja-JP" altLang="en-US" sz="1400" dirty="0" err="1" smtClean="0">
                <a:latin typeface="BIZ UDPゴシック" panose="020B0400000000000000" pitchFamily="50" charset="-128"/>
                <a:ea typeface="BIZ UDPゴシック" panose="020B0400000000000000" pitchFamily="50" charset="-128"/>
              </a:rPr>
              <a:t>まで</a:t>
            </a:r>
            <a:r>
              <a:rPr lang="ja-JP" altLang="en-US" sz="1400" dirty="0" smtClean="0">
                <a:latin typeface="BIZ UDPゴシック" panose="020B0400000000000000" pitchFamily="50" charset="-128"/>
                <a:ea typeface="BIZ UDPゴシック" panose="020B0400000000000000" pitchFamily="50" charset="-128"/>
              </a:rPr>
              <a:t>温度を上げ、ハーブごと油から引き上げる。</a:t>
            </a:r>
            <a:endParaRPr lang="en-US" altLang="ja-JP" sz="1400" dirty="0" smtClean="0">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６</a:t>
            </a:r>
            <a:r>
              <a:rPr lang="en-US" altLang="ja-JP" sz="1400" dirty="0" smtClean="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熱いうちにボールに移し、バター・塩・ブラックペッパーを混ぜる。</a:t>
            </a:r>
            <a:endParaRPr lang="ja-JP" altLang="en-US" sz="1400" dirty="0">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3629868" y="3110890"/>
            <a:ext cx="3157339" cy="3970318"/>
          </a:xfrm>
          <a:prstGeom prst="rect">
            <a:avLst/>
          </a:prstGeom>
        </p:spPr>
        <p:txBody>
          <a:bodyPr wrap="square">
            <a:spAutoFit/>
          </a:bodyPr>
          <a:lstStyle/>
          <a:p>
            <a:r>
              <a:rPr lang="ja-JP" altLang="en-US" sz="1400" b="1" dirty="0">
                <a:solidFill>
                  <a:srgbClr val="003595"/>
                </a:solidFill>
                <a:latin typeface="BIZ UDPゴシック" panose="020B0400000000000000" pitchFamily="50" charset="-128"/>
                <a:ea typeface="BIZ UDPゴシック" panose="020B0400000000000000" pitchFamily="50" charset="-128"/>
              </a:rPr>
              <a:t>材料</a:t>
            </a:r>
            <a:r>
              <a:rPr lang="ja-JP" altLang="en-US" sz="1400" b="1" dirty="0" smtClean="0">
                <a:solidFill>
                  <a:srgbClr val="003595"/>
                </a:solidFill>
                <a:latin typeface="BIZ UDPゴシック" panose="020B0400000000000000" pitchFamily="50" charset="-128"/>
                <a:ea typeface="BIZ UDPゴシック" panose="020B0400000000000000" pitchFamily="50" charset="-128"/>
              </a:rPr>
              <a:t>（３～４人分）</a:t>
            </a:r>
            <a:endParaRPr lang="en-US" altLang="ja-JP" sz="1400" b="1" dirty="0" smtClean="0">
              <a:solidFill>
                <a:srgbClr val="003595"/>
              </a:solidFill>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◇小</a:t>
            </a:r>
            <a:r>
              <a:rPr lang="ja-JP" altLang="en-US" sz="1400" dirty="0" err="1" smtClean="0">
                <a:latin typeface="BIZ UDPゴシック" panose="020B0400000000000000" pitchFamily="50" charset="-128"/>
                <a:ea typeface="BIZ UDPゴシック" panose="020B0400000000000000" pitchFamily="50" charset="-128"/>
              </a:rPr>
              <a:t>いも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300 g</a:t>
            </a:r>
          </a:p>
          <a:p>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片栗粉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適量</a:t>
            </a: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&lt;A&gt;</a:t>
            </a:r>
          </a:p>
          <a:p>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ニンニク</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6</a:t>
            </a:r>
            <a:r>
              <a:rPr lang="ja-JP" altLang="en-US" sz="1400" dirty="0" smtClean="0">
                <a:latin typeface="BIZ UDPゴシック" panose="020B0400000000000000" pitchFamily="50" charset="-128"/>
                <a:ea typeface="BIZ UDPゴシック" panose="020B0400000000000000" pitchFamily="50" charset="-128"/>
              </a:rPr>
              <a:t>片</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たか</a:t>
            </a:r>
            <a:r>
              <a:rPr lang="ja-JP" altLang="en-US" sz="1400" dirty="0" smtClean="0">
                <a:latin typeface="BIZ UDPゴシック" panose="020B0400000000000000" pitchFamily="50" charset="-128"/>
                <a:ea typeface="BIZ UDPゴシック" panose="020B0400000000000000" pitchFamily="50" charset="-128"/>
              </a:rPr>
              <a:t>の爪（種抜き） ・</a:t>
            </a:r>
            <a:r>
              <a:rPr lang="ja-JP" altLang="en-US" sz="1400" dirty="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3</a:t>
            </a:r>
            <a:r>
              <a:rPr lang="ja-JP" altLang="en-US" sz="1400" dirty="0" smtClean="0">
                <a:latin typeface="BIZ UDPゴシック" panose="020B0400000000000000" pitchFamily="50" charset="-128"/>
                <a:ea typeface="BIZ UDPゴシック" panose="020B0400000000000000" pitchFamily="50" charset="-128"/>
              </a:rPr>
              <a:t>本</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◇タイム</a:t>
            </a:r>
            <a:r>
              <a:rPr lang="ja-JP" altLang="en-US" sz="1400" dirty="0" smtClean="0">
                <a:latin typeface="BIZ UDPゴシック" panose="020B0400000000000000" pitchFamily="50" charset="-128"/>
                <a:ea typeface="BIZ UDPゴシック" panose="020B0400000000000000" pitchFamily="50" charset="-128"/>
              </a:rPr>
              <a:t>　　　　　　　・・・・・・　</a:t>
            </a:r>
            <a:r>
              <a:rPr lang="en-US" altLang="ja-JP" sz="1400" dirty="0" smtClean="0">
                <a:latin typeface="BIZ UDPゴシック" panose="020B0400000000000000" pitchFamily="50" charset="-128"/>
                <a:ea typeface="BIZ UDPゴシック" panose="020B0400000000000000" pitchFamily="50" charset="-128"/>
              </a:rPr>
              <a:t>6</a:t>
            </a:r>
            <a:r>
              <a:rPr lang="ja-JP" altLang="en-US" sz="1400" dirty="0" smtClean="0">
                <a:latin typeface="BIZ UDPゴシック" panose="020B0400000000000000" pitchFamily="50" charset="-128"/>
                <a:ea typeface="BIZ UDPゴシック" panose="020B0400000000000000" pitchFamily="50" charset="-128"/>
              </a:rPr>
              <a:t>本</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◇バジル</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en-US" altLang="ja-JP" sz="1400" dirty="0" smtClean="0">
                <a:latin typeface="BIZ UDPゴシック" panose="020B0400000000000000" pitchFamily="50" charset="-128"/>
                <a:ea typeface="BIZ UDPゴシック" panose="020B0400000000000000" pitchFamily="50" charset="-128"/>
              </a:rPr>
              <a:t>10</a:t>
            </a:r>
            <a:r>
              <a:rPr lang="ja-JP" altLang="en-US" sz="1400" dirty="0" smtClean="0">
                <a:latin typeface="BIZ UDPゴシック" panose="020B0400000000000000" pitchFamily="50" charset="-128"/>
                <a:ea typeface="BIZ UDPゴシック" panose="020B0400000000000000" pitchFamily="50" charset="-128"/>
              </a:rPr>
              <a:t>枚</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◇ローズマリー</a:t>
            </a:r>
            <a:r>
              <a:rPr lang="ja-JP" altLang="en-US" sz="1400" dirty="0" smtClean="0">
                <a:latin typeface="BIZ UDPゴシック" panose="020B0400000000000000" pitchFamily="50" charset="-128"/>
                <a:ea typeface="BIZ UDPゴシック" panose="020B0400000000000000" pitchFamily="50" charset="-128"/>
              </a:rPr>
              <a:t>　　 ・・・・・・　</a:t>
            </a:r>
            <a:r>
              <a:rPr lang="en-US" altLang="ja-JP" sz="1400" dirty="0" smtClean="0">
                <a:latin typeface="BIZ UDPゴシック" panose="020B0400000000000000" pitchFamily="50" charset="-128"/>
                <a:ea typeface="BIZ UDPゴシック" panose="020B0400000000000000" pitchFamily="50" charset="-128"/>
              </a:rPr>
              <a:t>2</a:t>
            </a:r>
            <a:r>
              <a:rPr lang="ja-JP" altLang="en-US" sz="1400" dirty="0" smtClean="0">
                <a:latin typeface="BIZ UDPゴシック" panose="020B0400000000000000" pitchFamily="50" charset="-128"/>
                <a:ea typeface="BIZ UDPゴシック" panose="020B0400000000000000" pitchFamily="50" charset="-128"/>
              </a:rPr>
              <a:t>本</a:t>
            </a: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◆揚げ油（ひまわり油など）</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　･････　食材がひたるくらいの量</a:t>
            </a:r>
            <a:endParaRPr lang="en-US" altLang="ja-JP" sz="1400" dirty="0" smtClean="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＜味付用＞</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◇無塩バター　　　　・</a:t>
            </a:r>
            <a:r>
              <a:rPr lang="ja-JP" altLang="en-US" sz="1400" dirty="0">
                <a:latin typeface="BIZ UDPゴシック" panose="020B0400000000000000" pitchFamily="50" charset="-128"/>
                <a:ea typeface="BIZ UDPゴシック" panose="020B0400000000000000" pitchFamily="50" charset="-128"/>
              </a:rPr>
              <a:t>・・・・・　</a:t>
            </a:r>
            <a:r>
              <a:rPr lang="en-US" altLang="ja-JP" sz="1400" dirty="0" err="1" smtClean="0">
                <a:latin typeface="BIZ UDPゴシック" panose="020B0400000000000000" pitchFamily="50" charset="-128"/>
                <a:ea typeface="BIZ UDPゴシック" panose="020B0400000000000000" pitchFamily="50" charset="-128"/>
              </a:rPr>
              <a:t>20g</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◇塩</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少々</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◇ブラックペッパー・</a:t>
            </a:r>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少々</a:t>
            </a:r>
            <a:endParaRPr lang="en-US" altLang="ja-JP" sz="140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060087" y="8057102"/>
            <a:ext cx="1289431" cy="230832"/>
          </a:xfrm>
          <a:prstGeom prst="rect">
            <a:avLst/>
          </a:prstGeom>
        </p:spPr>
        <p:txBody>
          <a:bodyPr wrap="square">
            <a:spAutoFit/>
          </a:bodyPr>
          <a:lstStyle/>
          <a:p>
            <a:endParaRPr lang="ja-JP" altLang="en-US" sz="900" dirty="0">
              <a:latin typeface="游ゴシック" panose="020B0400000000000000" pitchFamily="50" charset="-128"/>
              <a:ea typeface="游ゴシック" panose="020B0400000000000000" pitchFamily="50" charset="-128"/>
            </a:endParaRPr>
          </a:p>
        </p:txBody>
      </p:sp>
      <p:sp>
        <p:nvSpPr>
          <p:cNvPr id="8" name="Rectangle 246"/>
          <p:cNvSpPr>
            <a:spLocks noChangeArrowheads="1"/>
          </p:cNvSpPr>
          <p:nvPr/>
        </p:nvSpPr>
        <p:spPr bwMode="auto">
          <a:xfrm>
            <a:off x="0" y="3110890"/>
            <a:ext cx="3696511"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800"/>
              </a:lnSpc>
              <a:spcBef>
                <a:spcPct val="0"/>
              </a:spcBef>
              <a:buFontTx/>
              <a:buNone/>
              <a:defRPr/>
            </a:pPr>
            <a:r>
              <a:rPr lang="ja-JP" altLang="en-US" sz="2000" b="1" dirty="0" smtClean="0">
                <a:latin typeface="BIZ UDPゴシック" panose="020B0400000000000000" pitchFamily="50" charset="-128"/>
                <a:ea typeface="BIZ UDPゴシック" panose="020B0400000000000000" pitchFamily="50" charset="-128"/>
              </a:rPr>
              <a:t>トスカーナ風フライドポテト</a:t>
            </a:r>
            <a:endParaRPr lang="ja-JP" altLang="en-US" sz="2000" b="1"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36210" y="6142823"/>
            <a:ext cx="3393658" cy="646331"/>
          </a:xfrm>
          <a:prstGeom prst="rect">
            <a:avLst/>
          </a:prstGeom>
        </p:spPr>
        <p:txBody>
          <a:bodyPr wrap="square">
            <a:spAutoFit/>
          </a:bodyPr>
          <a:lstStyle/>
          <a:p>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レシピ提供</a:t>
            </a:r>
            <a:r>
              <a:rPr lang="en-US" altLang="ja-JP" sz="900" dirty="0" smtClean="0">
                <a:latin typeface="BIZ UDPゴシック" panose="020B0400000000000000" pitchFamily="50" charset="-128"/>
                <a:ea typeface="BIZ UDPゴシック" panose="020B0400000000000000" pitchFamily="50" charset="-128"/>
              </a:rPr>
              <a:t>〕</a:t>
            </a:r>
          </a:p>
          <a:p>
            <a:r>
              <a:rPr lang="ja-JP" altLang="en-US" sz="900" dirty="0" smtClean="0">
                <a:latin typeface="BIZ UDPゴシック" panose="020B0400000000000000" pitchFamily="50" charset="-128"/>
                <a:ea typeface="BIZ UDPゴシック" panose="020B0400000000000000" pitchFamily="50" charset="-128"/>
              </a:rPr>
              <a:t>　県と食品メーカーが地産地消や販路拡大に連携して取り組む、</a:t>
            </a:r>
            <a:r>
              <a:rPr lang="en-US" altLang="ja-JP" sz="900" dirty="0" smtClean="0">
                <a:latin typeface="BIZ UDPゴシック" panose="020B0400000000000000" pitchFamily="50" charset="-128"/>
                <a:ea typeface="BIZ UDPゴシック" panose="020B0400000000000000" pitchFamily="50" charset="-128"/>
              </a:rPr>
              <a:t>Miyagi-Kirin</a:t>
            </a:r>
            <a:r>
              <a:rPr lang="ja-JP" altLang="en-US" sz="900" dirty="0" smtClean="0">
                <a:latin typeface="BIZ UDPゴシック" panose="020B0400000000000000" pitchFamily="50" charset="-128"/>
                <a:ea typeface="BIZ UDPゴシック" panose="020B0400000000000000" pitchFamily="50" charset="-128"/>
              </a:rPr>
              <a:t>プロジェクトの一環で、株式</a:t>
            </a:r>
            <a:r>
              <a:rPr lang="ja-JP" altLang="en-US" sz="900" dirty="0">
                <a:latin typeface="BIZ UDPゴシック" panose="020B0400000000000000" pitchFamily="50" charset="-128"/>
                <a:ea typeface="BIZ UDPゴシック" panose="020B0400000000000000" pitchFamily="50" charset="-128"/>
              </a:rPr>
              <a:t>会社藤田製作所　「和食堂</a:t>
            </a:r>
            <a:r>
              <a:rPr lang="ja-JP" altLang="en-US" sz="900" dirty="0" err="1">
                <a:latin typeface="BIZ UDPゴシック" panose="020B0400000000000000" pitchFamily="50" charset="-128"/>
                <a:ea typeface="BIZ UDPゴシック" panose="020B0400000000000000" pitchFamily="50" charset="-128"/>
              </a:rPr>
              <a:t>さぶら</a:t>
            </a:r>
            <a:r>
              <a:rPr lang="ja-JP" altLang="en-US" sz="900" dirty="0" smtClean="0">
                <a:latin typeface="BIZ UDPゴシック" panose="020B0400000000000000" pitchFamily="50" charset="-128"/>
                <a:ea typeface="BIZ UDPゴシック" panose="020B0400000000000000" pitchFamily="50" charset="-128"/>
              </a:rPr>
              <a:t>」とキリンビール</a:t>
            </a:r>
            <a:r>
              <a:rPr lang="ja-JP" altLang="en-US" sz="900" dirty="0">
                <a:latin typeface="BIZ UDPゴシック" panose="020B0400000000000000" pitchFamily="50" charset="-128"/>
                <a:ea typeface="BIZ UDPゴシック" panose="020B0400000000000000" pitchFamily="50" charset="-128"/>
              </a:rPr>
              <a:t>株式</a:t>
            </a:r>
            <a:r>
              <a:rPr lang="ja-JP" altLang="en-US" sz="900" dirty="0" smtClean="0">
                <a:latin typeface="BIZ UDPゴシック" panose="020B0400000000000000" pitchFamily="50" charset="-128"/>
                <a:ea typeface="BIZ UDPゴシック" panose="020B0400000000000000" pitchFamily="50" charset="-128"/>
              </a:rPr>
              <a:t>会社から提供のあったレシピ。</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9340" y="2868"/>
            <a:ext cx="3429000" cy="5166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○加工用じゃがいも栽培の様子</a:t>
            </a:r>
            <a:endParaRPr lang="ja-JP" sz="1050" kern="100" dirty="0">
              <a:effectLst/>
              <a:ea typeface="HG丸ｺﾞｼｯｸM-PRO" panose="020F0600000000000000" pitchFamily="50" charset="-128"/>
              <a:cs typeface="Times New Roman" panose="02020603050405020304" pitchFamily="18" charset="0"/>
            </a:endParaRPr>
          </a:p>
        </p:txBody>
      </p:sp>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22825" b="24838"/>
          <a:stretch/>
        </p:blipFill>
        <p:spPr>
          <a:xfrm>
            <a:off x="2495000" y="493182"/>
            <a:ext cx="2054139" cy="150041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892" y="496239"/>
            <a:ext cx="2000268" cy="1500201"/>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4198" y="496239"/>
            <a:ext cx="2000268" cy="1500201"/>
          </a:xfrm>
          <a:prstGeom prst="rect">
            <a:avLst/>
          </a:prstGeom>
        </p:spPr>
      </p:pic>
      <p:sp>
        <p:nvSpPr>
          <p:cNvPr id="14" name="テキスト ボックス 13"/>
          <p:cNvSpPr txBox="1"/>
          <p:nvPr/>
        </p:nvSpPr>
        <p:spPr>
          <a:xfrm>
            <a:off x="422892" y="1993329"/>
            <a:ext cx="1995885" cy="276999"/>
          </a:xfrm>
          <a:prstGeom prst="rect">
            <a:avLst/>
          </a:prstGeom>
          <a:noFill/>
        </p:spPr>
        <p:txBody>
          <a:bodyPr wrap="square" rtlCol="0">
            <a:spAutoFit/>
          </a:bodyPr>
          <a:lstStyle/>
          <a:p>
            <a:pPr algn="ctr"/>
            <a:r>
              <a:rPr kumimoji="1" lang="ja-JP" altLang="en-US" sz="1200" b="1" dirty="0" smtClean="0"/>
              <a:t>じゃがいも畑</a:t>
            </a:r>
            <a:r>
              <a:rPr kumimoji="1" lang="ja-JP" altLang="en-US" sz="1200" b="1" dirty="0"/>
              <a:t>（</a:t>
            </a:r>
            <a:r>
              <a:rPr kumimoji="1" lang="ja-JP" altLang="en-US" sz="1200" b="1" dirty="0" smtClean="0"/>
              <a:t>開花期</a:t>
            </a:r>
            <a:r>
              <a:rPr kumimoji="1" lang="ja-JP" altLang="en-US" sz="1200" b="1" dirty="0"/>
              <a:t>）</a:t>
            </a:r>
          </a:p>
        </p:txBody>
      </p:sp>
      <p:sp>
        <p:nvSpPr>
          <p:cNvPr id="16" name="テキスト ボックス 15"/>
          <p:cNvSpPr txBox="1"/>
          <p:nvPr/>
        </p:nvSpPr>
        <p:spPr>
          <a:xfrm>
            <a:off x="2514316" y="2005417"/>
            <a:ext cx="1995885" cy="276999"/>
          </a:xfrm>
          <a:prstGeom prst="rect">
            <a:avLst/>
          </a:prstGeom>
          <a:noFill/>
        </p:spPr>
        <p:txBody>
          <a:bodyPr wrap="square" rtlCol="0">
            <a:spAutoFit/>
          </a:bodyPr>
          <a:lstStyle/>
          <a:p>
            <a:pPr algn="ctr"/>
            <a:r>
              <a:rPr kumimoji="1" lang="ja-JP" altLang="en-US" sz="1200" b="1" dirty="0" smtClean="0"/>
              <a:t>大型機械での収穫作業</a:t>
            </a:r>
            <a:endParaRPr kumimoji="1" lang="ja-JP" altLang="en-US" sz="1200" b="1" dirty="0"/>
          </a:p>
        </p:txBody>
      </p:sp>
      <p:sp>
        <p:nvSpPr>
          <p:cNvPr id="17" name="テキスト ボックス 16"/>
          <p:cNvSpPr txBox="1"/>
          <p:nvPr/>
        </p:nvSpPr>
        <p:spPr>
          <a:xfrm>
            <a:off x="4618581" y="2009751"/>
            <a:ext cx="1995885" cy="276999"/>
          </a:xfrm>
          <a:prstGeom prst="rect">
            <a:avLst/>
          </a:prstGeom>
          <a:noFill/>
        </p:spPr>
        <p:txBody>
          <a:bodyPr wrap="square" rtlCol="0">
            <a:spAutoFit/>
          </a:bodyPr>
          <a:lstStyle/>
          <a:p>
            <a:pPr algn="ctr"/>
            <a:r>
              <a:rPr kumimoji="1" lang="ja-JP" altLang="en-US" sz="1200" b="1" dirty="0" smtClean="0"/>
              <a:t>収穫したじゃがいも</a:t>
            </a:r>
            <a:endParaRPr kumimoji="1" lang="ja-JP" altLang="en-US" sz="1200" b="1" dirty="0"/>
          </a:p>
        </p:txBody>
      </p:sp>
      <p:sp>
        <p:nvSpPr>
          <p:cNvPr id="13" name="角丸四角形吹き出し 12"/>
          <p:cNvSpPr/>
          <p:nvPr/>
        </p:nvSpPr>
        <p:spPr>
          <a:xfrm>
            <a:off x="3970020" y="2476500"/>
            <a:ext cx="2811780" cy="440306"/>
          </a:xfrm>
          <a:prstGeom prst="wedgeRoundRectCallout">
            <a:avLst>
              <a:gd name="adj1" fmla="val -55968"/>
              <a:gd name="adj2" fmla="val 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3931920" y="2442737"/>
            <a:ext cx="2887980" cy="507831"/>
          </a:xfrm>
          <a:prstGeom prst="rect">
            <a:avLst/>
          </a:prstGeom>
          <a:noFill/>
        </p:spPr>
        <p:txBody>
          <a:bodyPr wrap="squar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最近では一般のスーパーでも加工用じゃがいもが出回るようになりました（宮城県産は８月の期間限定、数量限定です）。</a:t>
            </a:r>
            <a:endParaRPr kumimoji="1"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2343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71450" y="128837"/>
            <a:ext cx="6553200" cy="5086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400" kern="100" dirty="0">
                <a:solidFill>
                  <a:srgbClr val="FF0000"/>
                </a:solidFill>
                <a:effectLst/>
                <a:ea typeface="HGP創英角ﾎﾟｯﾌﾟ体" panose="040B0A00000000000000" pitchFamily="50" charset="-128"/>
                <a:cs typeface="Times New Roman" panose="02020603050405020304" pitchFamily="18" charset="0"/>
              </a:rPr>
              <a:t>　　　</a:t>
            </a:r>
            <a:r>
              <a:rPr lang="ja-JP" altLang="en-US" sz="2400" kern="100" dirty="0" smtClean="0">
                <a:solidFill>
                  <a:srgbClr val="FF0000"/>
                </a:solidFill>
                <a:effectLst/>
                <a:ea typeface="HGP創英角ﾎﾟｯﾌﾟ体" panose="040B0A00000000000000" pitchFamily="50" charset="-128"/>
                <a:cs typeface="Times New Roman" panose="02020603050405020304" pitchFamily="18" charset="0"/>
              </a:rPr>
              <a:t>仙台牛</a:t>
            </a:r>
            <a:r>
              <a:rPr lang="ja-JP" sz="2400" kern="100" dirty="0">
                <a:solidFill>
                  <a:srgbClr val="00B050"/>
                </a:solidFill>
                <a:effectLst/>
                <a:ea typeface="HGP創英角ﾎﾟｯﾌﾟ体" panose="040B0A00000000000000" pitchFamily="50" charset="-128"/>
                <a:cs typeface="Times New Roman" panose="02020603050405020304" pitchFamily="18" charset="0"/>
              </a:rPr>
              <a:t>　</a:t>
            </a:r>
            <a:r>
              <a:rPr lang="ja-JP" altLang="en-US" sz="2000" kern="100" dirty="0" smtClean="0">
                <a:solidFill>
                  <a:srgbClr val="00B050"/>
                </a:solidFill>
                <a:effectLst/>
                <a:ea typeface="HGP創英角ﾎﾟｯﾌﾟ体" panose="040B0A00000000000000" pitchFamily="50" charset="-128"/>
                <a:cs typeface="Times New Roman" panose="02020603050405020304" pitchFamily="18" charset="0"/>
              </a:rPr>
              <a:t>宮城県は全国有数の和牛の産地</a:t>
            </a:r>
            <a:r>
              <a:rPr lang="ja-JP" sz="2000" kern="100" dirty="0" smtClean="0">
                <a:solidFill>
                  <a:srgbClr val="00B050"/>
                </a:solidFill>
                <a:effectLst/>
                <a:ea typeface="HGP創英角ﾎﾟｯﾌﾟ体" panose="040B0A00000000000000" pitchFamily="50" charset="-128"/>
                <a:cs typeface="Times New Roman" panose="02020603050405020304" pitchFamily="18" charset="0"/>
              </a:rPr>
              <a:t>！</a:t>
            </a:r>
            <a:r>
              <a:rPr lang="en-US" sz="2000" kern="100" dirty="0">
                <a:solidFill>
                  <a:srgbClr val="00B050"/>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r>
              <a:rPr lang="en-US" sz="1600" kern="100" dirty="0">
                <a:solidFill>
                  <a:srgbClr val="4F6228"/>
                </a:solidFill>
                <a:effectLst/>
                <a:latin typeface="HGP創英角ﾎﾟｯﾌﾟ体" panose="040B0A00000000000000" pitchFamily="50" charset="-128"/>
                <a:ea typeface="HG丸ｺﾞｼｯｸM-PRO" panose="020F0600000000000000" pitchFamily="50" charset="-128"/>
                <a:cs typeface="Times New Roman" panose="02020603050405020304" pitchFamily="18" charset="0"/>
              </a:rPr>
              <a:t> </a:t>
            </a:r>
            <a:endParaRPr lang="ja-JP" sz="1200" kern="100" dirty="0">
              <a:effectLst/>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0" y="3377663"/>
            <a:ext cx="5626100" cy="516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a:t>
            </a:r>
            <a:r>
              <a:rPr lang="ja-JP" altLang="en-US" kern="100" dirty="0">
                <a:solidFill>
                  <a:srgbClr val="FF0000"/>
                </a:solidFill>
                <a:ea typeface="HGP創英角ﾎﾟｯﾌﾟ体" panose="040B0A00000000000000" pitchFamily="50" charset="-128"/>
                <a:cs typeface="Times New Roman" panose="02020603050405020304" pitchFamily="18" charset="0"/>
              </a:rPr>
              <a:t>宮城県</a:t>
            </a:r>
            <a:r>
              <a:rPr lang="ja-JP" altLang="en-US" kern="100" dirty="0" smtClean="0">
                <a:solidFill>
                  <a:srgbClr val="FF0000"/>
                </a:solidFill>
                <a:ea typeface="HGP創英角ﾎﾟｯﾌﾟ体" panose="040B0A00000000000000" pitchFamily="50" charset="-128"/>
                <a:cs typeface="Times New Roman" panose="02020603050405020304" pitchFamily="18" charset="0"/>
              </a:rPr>
              <a:t>の</a:t>
            </a:r>
            <a:r>
              <a:rPr lang="ja-JP" altLang="en-US" kern="100" dirty="0">
                <a:solidFill>
                  <a:srgbClr val="FF0000"/>
                </a:solidFill>
                <a:ea typeface="HGP創英角ﾎﾟｯﾌﾟ体" panose="040B0A00000000000000" pitchFamily="50" charset="-128"/>
                <a:cs typeface="Times New Roman" panose="02020603050405020304" pitchFamily="18" charset="0"/>
              </a:rPr>
              <a:t>肉用</a:t>
            </a:r>
            <a:r>
              <a:rPr lang="ja-JP" altLang="en-US" kern="100" dirty="0" smtClean="0">
                <a:solidFill>
                  <a:srgbClr val="FF0000"/>
                </a:solidFill>
                <a:ea typeface="HGP創英角ﾎﾟｯﾌﾟ体" panose="040B0A00000000000000" pitchFamily="50" charset="-128"/>
                <a:cs typeface="Times New Roman" panose="02020603050405020304" pitchFamily="18" charset="0"/>
              </a:rPr>
              <a:t>牛飼養頭数（市町村別）</a:t>
            </a:r>
            <a:endParaRPr lang="ja-JP" sz="1050" kern="100" dirty="0">
              <a:effectLst/>
              <a:ea typeface="HG丸ｺﾞｼｯｸM-PRO" panose="020F0600000000000000" pitchFamily="50" charset="-128"/>
              <a:cs typeface="Times New Roman" panose="02020603050405020304" pitchFamily="18" charset="0"/>
            </a:endParaRPr>
          </a:p>
        </p:txBody>
      </p:sp>
      <p:pic>
        <p:nvPicPr>
          <p:cNvPr id="1026" name="Picture 2" descr="food_niku_katamari_abura.png (739×6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67" y="128837"/>
            <a:ext cx="607749" cy="56991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61615" y="5749007"/>
            <a:ext cx="6285991" cy="2062103"/>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　肉用牛は九州及び北海道で盛んに生産されています。全国で一番多く肉用牛を飼養している都道府県は鹿児島県であり、</a:t>
            </a:r>
            <a:r>
              <a:rPr kumimoji="1" lang="en-US" altLang="ja-JP" sz="1600" dirty="0" smtClean="0">
                <a:latin typeface="HG丸ｺﾞｼｯｸM-PRO" panose="020F0600000000000000" pitchFamily="50" charset="-128"/>
                <a:ea typeface="HG丸ｺﾞｼｯｸM-PRO" panose="020F0600000000000000" pitchFamily="50" charset="-128"/>
              </a:rPr>
              <a:t>343,400</a:t>
            </a:r>
            <a:r>
              <a:rPr kumimoji="1" lang="ja-JP" altLang="en-US" sz="1600" dirty="0" smtClean="0">
                <a:latin typeface="HG丸ｺﾞｼｯｸM-PRO" panose="020F0600000000000000" pitchFamily="50" charset="-128"/>
                <a:ea typeface="HG丸ｺﾞｼｯｸM-PRO" panose="020F0600000000000000" pitchFamily="50" charset="-128"/>
              </a:rPr>
              <a:t>頭です。</a:t>
            </a:r>
            <a:endParaRPr kumimoji="1" lang="ja-JP" altLang="en-US" sz="1600" dirty="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　宮城県は</a:t>
            </a:r>
            <a:r>
              <a:rPr kumimoji="1" lang="en-US" altLang="ja-JP" sz="1600" dirty="0" smtClean="0">
                <a:latin typeface="HG丸ｺﾞｼｯｸM-PRO" panose="020F0600000000000000" pitchFamily="50" charset="-128"/>
                <a:ea typeface="HG丸ｺﾞｼｯｸM-PRO" panose="020F0600000000000000" pitchFamily="50" charset="-128"/>
              </a:rPr>
              <a:t>70,500</a:t>
            </a:r>
            <a:r>
              <a:rPr kumimoji="1" lang="ja-JP" altLang="en-US" sz="1600" dirty="0" smtClean="0">
                <a:latin typeface="HG丸ｺﾞｼｯｸM-PRO" panose="020F0600000000000000" pitchFamily="50" charset="-128"/>
                <a:ea typeface="HG丸ｺﾞｼｯｸM-PRO" panose="020F0600000000000000" pitchFamily="50" charset="-128"/>
              </a:rPr>
              <a:t>頭飼養しており、全国８位の肉用牛飼養頭数です。</a:t>
            </a:r>
            <a:r>
              <a:rPr kumimoji="1" lang="ja-JP" altLang="en-US" sz="1600" dirty="0" smtClean="0">
                <a:latin typeface="HG丸ｺﾞｼｯｸM-PRO" panose="020F0600000000000000" pitchFamily="50" charset="-128"/>
                <a:ea typeface="HG丸ｺﾞｼｯｸM-PRO" panose="020F0600000000000000" pitchFamily="50" charset="-128"/>
              </a:rPr>
              <a:t>東北地方で</a:t>
            </a:r>
            <a:r>
              <a:rPr kumimoji="1" lang="ja-JP" altLang="en-US" sz="1600" dirty="0">
                <a:latin typeface="HG丸ｺﾞｼｯｸM-PRO" panose="020F0600000000000000" pitchFamily="50" charset="-128"/>
                <a:ea typeface="HG丸ｺﾞｼｯｸM-PRO" panose="020F0600000000000000" pitchFamily="50" charset="-128"/>
              </a:rPr>
              <a:t>は、岩手県（</a:t>
            </a:r>
            <a:r>
              <a:rPr kumimoji="1" lang="en-US" altLang="ja-JP" sz="1600" dirty="0" smtClean="0">
                <a:latin typeface="HG丸ｺﾞｼｯｸM-PRO" panose="020F0600000000000000" pitchFamily="50" charset="-128"/>
                <a:ea typeface="HG丸ｺﾞｼｯｸM-PRO" panose="020F0600000000000000" pitchFamily="50" charset="-128"/>
              </a:rPr>
              <a:t>71,400</a:t>
            </a:r>
            <a:r>
              <a:rPr kumimoji="1" lang="ja-JP" altLang="en-US" sz="1600" dirty="0">
                <a:latin typeface="HG丸ｺﾞｼｯｸM-PRO" panose="020F0600000000000000" pitchFamily="50" charset="-128"/>
                <a:ea typeface="HG丸ｺﾞｼｯｸM-PRO" panose="020F0600000000000000" pitchFamily="50" charset="-128"/>
              </a:rPr>
              <a:t>頭：全国</a:t>
            </a:r>
            <a:r>
              <a:rPr kumimoji="1" lang="en-US" altLang="ja-JP" sz="1600" dirty="0">
                <a:latin typeface="HG丸ｺﾞｼｯｸM-PRO" panose="020F0600000000000000" pitchFamily="50" charset="-128"/>
                <a:ea typeface="HG丸ｺﾞｼｯｸM-PRO" panose="020F0600000000000000" pitchFamily="50" charset="-128"/>
              </a:rPr>
              <a:t>7</a:t>
            </a:r>
            <a:r>
              <a:rPr kumimoji="1" lang="ja-JP" altLang="en-US" sz="1600" dirty="0">
                <a:latin typeface="HG丸ｺﾞｼｯｸM-PRO" panose="020F0600000000000000" pitchFamily="50" charset="-128"/>
                <a:ea typeface="HG丸ｺﾞｼｯｸM-PRO" panose="020F0600000000000000" pitchFamily="50" charset="-128"/>
              </a:rPr>
              <a:t>位）に</a:t>
            </a:r>
            <a:r>
              <a:rPr kumimoji="1" lang="ja-JP" altLang="en-US" sz="1600" dirty="0" smtClean="0">
                <a:latin typeface="HG丸ｺﾞｼｯｸM-PRO" panose="020F0600000000000000" pitchFamily="50" charset="-128"/>
                <a:ea typeface="HG丸ｺﾞｼｯｸM-PRO" panose="020F0600000000000000" pitchFamily="50" charset="-128"/>
              </a:rPr>
              <a:t>次いで２位</a:t>
            </a:r>
            <a:r>
              <a:rPr kumimoji="1" lang="ja-JP" altLang="en-US" sz="1600" dirty="0">
                <a:latin typeface="HG丸ｺﾞｼｯｸM-PRO" panose="020F0600000000000000" pitchFamily="50" charset="-128"/>
                <a:ea typeface="HG丸ｺﾞｼｯｸM-PRO" panose="020F0600000000000000" pitchFamily="50" charset="-128"/>
              </a:rPr>
              <a:t>の飼養頭数を誇ります（畜産統計（令和５年２月１日現在））。</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宮城県内</a:t>
            </a:r>
            <a:r>
              <a:rPr kumimoji="1" lang="ja-JP" altLang="en-US" sz="1600" dirty="0" smtClean="0">
                <a:latin typeface="HG丸ｺﾞｼｯｸM-PRO" panose="020F0600000000000000" pitchFamily="50" charset="-128"/>
                <a:ea typeface="HG丸ｺﾞｼｯｸM-PRO" panose="020F0600000000000000" pitchFamily="50" charset="-128"/>
              </a:rPr>
              <a:t>の市町村別の肉用牛飼養頭数は登米市が第１位です。（</a:t>
            </a:r>
            <a:r>
              <a:rPr kumimoji="1" lang="en-US" altLang="ja-JP" sz="1600" dirty="0" smtClean="0">
                <a:latin typeface="HG丸ｺﾞｼｯｸM-PRO" panose="020F0600000000000000" pitchFamily="50" charset="-128"/>
                <a:ea typeface="HG丸ｺﾞｼｯｸM-PRO" panose="020F0600000000000000" pitchFamily="50" charset="-128"/>
              </a:rPr>
              <a:t>2020</a:t>
            </a:r>
            <a:r>
              <a:rPr kumimoji="1" lang="ja-JP" altLang="en-US" sz="1600" dirty="0" smtClean="0">
                <a:latin typeface="HG丸ｺﾞｼｯｸM-PRO" panose="020F0600000000000000" pitchFamily="50" charset="-128"/>
                <a:ea typeface="HG丸ｺﾞｼｯｸM-PRO" panose="020F0600000000000000" pitchFamily="50" charset="-128"/>
              </a:rPr>
              <a:t>年農林業センサス）</a:t>
            </a:r>
            <a:endParaRPr kumimoji="1" lang="ja-JP" altLang="en-US" sz="1600" dirty="0">
              <a:latin typeface="HG丸ｺﾞｼｯｸM-PRO" panose="020F0600000000000000" pitchFamily="50" charset="-128"/>
              <a:ea typeface="HG丸ｺﾞｼｯｸM-PRO" panose="020F0600000000000000"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1845452303"/>
              </p:ext>
            </p:extLst>
          </p:nvPr>
        </p:nvGraphicFramePr>
        <p:xfrm>
          <a:off x="273050" y="3854897"/>
          <a:ext cx="3024225" cy="1584000"/>
        </p:xfrm>
        <a:graphic>
          <a:graphicData uri="http://schemas.openxmlformats.org/drawingml/2006/table">
            <a:tbl>
              <a:tblPr firstRow="1" firstCol="1" bandRow="1"/>
              <a:tblGrid>
                <a:gridCol w="905433">
                  <a:extLst>
                    <a:ext uri="{9D8B030D-6E8A-4147-A177-3AD203B41FA5}">
                      <a16:colId xmlns:a16="http://schemas.microsoft.com/office/drawing/2014/main" val="281887479"/>
                    </a:ext>
                  </a:extLst>
                </a:gridCol>
                <a:gridCol w="894792">
                  <a:extLst>
                    <a:ext uri="{9D8B030D-6E8A-4147-A177-3AD203B41FA5}">
                      <a16:colId xmlns:a16="http://schemas.microsoft.com/office/drawing/2014/main" val="1161130796"/>
                    </a:ext>
                  </a:extLst>
                </a:gridCol>
                <a:gridCol w="1224000">
                  <a:extLst>
                    <a:ext uri="{9D8B030D-6E8A-4147-A177-3AD203B41FA5}">
                      <a16:colId xmlns:a16="http://schemas.microsoft.com/office/drawing/2014/main" val="1233770263"/>
                    </a:ext>
                  </a:extLst>
                </a:gridCol>
              </a:tblGrid>
              <a:tr h="396000">
                <a:tc>
                  <a:txBody>
                    <a:bodyPr/>
                    <a:lstStyle/>
                    <a:p>
                      <a:pPr algn="r">
                        <a:lnSpc>
                          <a:spcPct val="150000"/>
                        </a:lnSpc>
                        <a:spcAft>
                          <a:spcPts val="0"/>
                        </a:spcAft>
                      </a:pPr>
                      <a:r>
                        <a:rPr lang="en-US" sz="1400" kern="100" dirty="0">
                          <a:effectLst/>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順位</a:t>
                      </a:r>
                      <a:endParaRPr lang="ja-JP" sz="14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市町村</a:t>
                      </a:r>
                      <a:endParaRPr lang="ja-JP" sz="14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ja-JP" altLang="en-US" sz="1400" kern="100" dirty="0" smtClean="0">
                          <a:effectLst/>
                          <a:latin typeface="Century" panose="02040604050505020304" pitchFamily="18" charset="0"/>
                          <a:ea typeface="HG丸ｺﾞｼｯｸM-PRO" panose="020F0600000000000000" pitchFamily="50" charset="-128"/>
                          <a:cs typeface="Times New Roman" panose="02020603050405020304" pitchFamily="18" charset="0"/>
                        </a:rPr>
                        <a:t>頭数（頭）</a:t>
                      </a:r>
                      <a:endParaRPr lang="ja-JP" sz="1400" kern="100" dirty="0">
                        <a:effectLst/>
                        <a:latin typeface="Century" panose="02040604050505020304" pitchFamily="18" charset="0"/>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2102548"/>
                  </a:ext>
                </a:extLst>
              </a:tr>
              <a:tr h="396000">
                <a:tc>
                  <a:txBody>
                    <a:bodyPr/>
                    <a:lstStyle/>
                    <a:p>
                      <a:pPr indent="152400" algn="r">
                        <a:lnSpc>
                          <a:spcPct val="150000"/>
                        </a:lnSpc>
                        <a:spcAft>
                          <a:spcPts val="0"/>
                        </a:spcAft>
                      </a:pPr>
                      <a:r>
                        <a:rPr lang="ja-JP" sz="1400" b="1"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１位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ja-JP" altLang="en-US" sz="1400" b="1"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登米市</a:t>
                      </a:r>
                      <a:endParaRPr 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ja-JP" sz="1400" b="1" kern="100" dirty="0" smtClean="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25,382</a:t>
                      </a:r>
                      <a:endParaRPr lang="ja-JP" sz="1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76836"/>
                  </a:ext>
                </a:extLst>
              </a:tr>
              <a:tr h="396000">
                <a:tc>
                  <a:txBody>
                    <a:bodyPr/>
                    <a:lstStyle/>
                    <a:p>
                      <a:pPr indent="152400" algn="r">
                        <a:lnSpc>
                          <a:spcPct val="150000"/>
                        </a:lnSpc>
                        <a:spcAft>
                          <a:spcPts val="0"/>
                        </a:spcAft>
                      </a:pPr>
                      <a:r>
                        <a:rPr lang="ja-JP" sz="1400" kern="100" dirty="0">
                          <a:effectLst/>
                          <a:latin typeface="Century" panose="02040604050505020304" pitchFamily="18" charset="0"/>
                          <a:ea typeface="HG丸ｺﾞｼｯｸM-PRO" panose="020F0600000000000000" pitchFamily="50" charset="-128"/>
                          <a:cs typeface="Times New Roman" panose="02020603050405020304" pitchFamily="18" charset="0"/>
                        </a:rPr>
                        <a:t>２位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栗原市</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8,289</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024163"/>
                  </a:ext>
                </a:extLst>
              </a:tr>
              <a:tr h="396000">
                <a:tc>
                  <a:txBody>
                    <a:bodyPr/>
                    <a:lstStyle/>
                    <a:p>
                      <a:pPr indent="152400" algn="r">
                        <a:lnSpc>
                          <a:spcPct val="150000"/>
                        </a:lnSpc>
                        <a:spcAft>
                          <a:spcPts val="0"/>
                        </a:spcAft>
                      </a:pPr>
                      <a:r>
                        <a:rPr lang="ja-JP" sz="1400" kern="100" dirty="0">
                          <a:effectLst/>
                          <a:latin typeface="Century" panose="02040604050505020304" pitchFamily="18" charset="0"/>
                          <a:ea typeface="HG丸ｺﾞｼｯｸM-PRO" panose="020F0600000000000000" pitchFamily="50" charset="-128"/>
                          <a:cs typeface="Times New Roman" panose="02020603050405020304" pitchFamily="18" charset="0"/>
                        </a:rPr>
                        <a:t>３位</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大崎市</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5,377</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221589"/>
                  </a:ext>
                </a:extLst>
              </a:tr>
            </a:tbl>
          </a:graphicData>
        </a:graphic>
      </p:graphicFrame>
      <p:sp>
        <p:nvSpPr>
          <p:cNvPr id="45" name="テキスト ボックス 44"/>
          <p:cNvSpPr txBox="1"/>
          <p:nvPr/>
        </p:nvSpPr>
        <p:spPr>
          <a:xfrm>
            <a:off x="263010" y="5462875"/>
            <a:ext cx="3125825"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出典：</a:t>
            </a:r>
            <a:r>
              <a:rPr kumimoji="1" lang="en-US" altLang="ja-JP" sz="1400" dirty="0" smtClean="0">
                <a:latin typeface="HG丸ｺﾞｼｯｸM-PRO" panose="020F0600000000000000" pitchFamily="50" charset="-128"/>
                <a:ea typeface="HG丸ｺﾞｼｯｸM-PRO" panose="020F0600000000000000" pitchFamily="50" charset="-128"/>
              </a:rPr>
              <a:t>2020</a:t>
            </a:r>
            <a:r>
              <a:rPr kumimoji="1" lang="ja-JP" altLang="en-US" sz="1400" dirty="0" smtClean="0">
                <a:latin typeface="HG丸ｺﾞｼｯｸM-PRO" panose="020F0600000000000000" pitchFamily="50" charset="-128"/>
                <a:ea typeface="HG丸ｺﾞｼｯｸM-PRO" panose="020F0600000000000000" pitchFamily="50" charset="-128"/>
              </a:rPr>
              <a:t>年農林業センサス</a:t>
            </a:r>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48" name="グループ化 47"/>
          <p:cNvGrpSpPr/>
          <p:nvPr/>
        </p:nvGrpSpPr>
        <p:grpSpPr>
          <a:xfrm>
            <a:off x="3943095" y="3481103"/>
            <a:ext cx="2294255" cy="2166634"/>
            <a:chOff x="3820324" y="5375774"/>
            <a:chExt cx="2294255" cy="2166634"/>
          </a:xfrm>
        </p:grpSpPr>
        <p:grpSp>
          <p:nvGrpSpPr>
            <p:cNvPr id="20" name="グループ化 19"/>
            <p:cNvGrpSpPr/>
            <p:nvPr/>
          </p:nvGrpSpPr>
          <p:grpSpPr>
            <a:xfrm>
              <a:off x="3820324" y="5375774"/>
              <a:ext cx="2294255" cy="2166634"/>
              <a:chOff x="-46355" y="16802"/>
              <a:chExt cx="2065655" cy="2049689"/>
            </a:xfrm>
          </p:grpSpPr>
          <p:grpSp>
            <p:nvGrpSpPr>
              <p:cNvPr id="29" name="グループ化 28"/>
              <p:cNvGrpSpPr/>
              <p:nvPr/>
            </p:nvGrpSpPr>
            <p:grpSpPr>
              <a:xfrm>
                <a:off x="-46355" y="16802"/>
                <a:ext cx="1771014" cy="2049689"/>
                <a:chOff x="-46355" y="16802"/>
                <a:chExt cx="1771014" cy="2049689"/>
              </a:xfrm>
            </p:grpSpPr>
            <p:sp>
              <p:nvSpPr>
                <p:cNvPr id="31" name="テキスト ボックス 48"/>
                <p:cNvSpPr txBox="1"/>
                <p:nvPr/>
              </p:nvSpPr>
              <p:spPr>
                <a:xfrm>
                  <a:off x="781050" y="1362075"/>
                  <a:ext cx="612140"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a:effectLst/>
                      <a:ea typeface="HG丸ｺﾞｼｯｸM-PRO" panose="020F0600000000000000" pitchFamily="50" charset="-128"/>
                      <a:cs typeface="Times New Roman" panose="02020603050405020304" pitchFamily="18" charset="0"/>
                    </a:rPr>
                    <a:t>亘理町</a:t>
                  </a:r>
                  <a:endParaRPr lang="ja-JP" sz="1200" kern="100">
                    <a:effectLst/>
                    <a:ea typeface="HG丸ｺﾞｼｯｸM-PRO" panose="020F0600000000000000" pitchFamily="50" charset="-128"/>
                    <a:cs typeface="Times New Roman" panose="02020603050405020304" pitchFamily="18" charset="0"/>
                  </a:endParaRPr>
                </a:p>
              </p:txBody>
            </p:sp>
            <p:grpSp>
              <p:nvGrpSpPr>
                <p:cNvPr id="33" name="グループ化 32"/>
                <p:cNvGrpSpPr/>
                <p:nvPr/>
              </p:nvGrpSpPr>
              <p:grpSpPr>
                <a:xfrm>
                  <a:off x="-46355" y="16802"/>
                  <a:ext cx="1771014" cy="2049689"/>
                  <a:chOff x="-46355" y="16802"/>
                  <a:chExt cx="1771014" cy="2049689"/>
                </a:xfrm>
              </p:grpSpPr>
              <p:pic>
                <p:nvPicPr>
                  <p:cNvPr id="35" name="図 3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38" t="5744" r="5869" b="6170"/>
                  <a:stretch/>
                </p:blipFill>
                <p:spPr bwMode="auto">
                  <a:xfrm>
                    <a:off x="-46355" y="104341"/>
                    <a:ext cx="1771014" cy="1962150"/>
                  </a:xfrm>
                  <a:prstGeom prst="rect">
                    <a:avLst/>
                  </a:prstGeom>
                  <a:ln>
                    <a:noFill/>
                  </a:ln>
                  <a:extLst>
                    <a:ext uri="{53640926-AAD7-44D8-BBD7-CCE9431645EC}">
                      <a14:shadowObscured xmlns:a14="http://schemas.microsoft.com/office/drawing/2010/main"/>
                    </a:ext>
                  </a:extLst>
                </p:spPr>
              </p:pic>
              <p:sp>
                <p:nvSpPr>
                  <p:cNvPr id="36" name="テキスト ボックス 29"/>
                  <p:cNvSpPr txBox="1"/>
                  <p:nvPr/>
                </p:nvSpPr>
                <p:spPr>
                  <a:xfrm>
                    <a:off x="58428" y="16802"/>
                    <a:ext cx="700087"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a:ea typeface="HG丸ｺﾞｼｯｸM-PRO" panose="020F0600000000000000" pitchFamily="50" charset="-128"/>
                        <a:cs typeface="Times New Roman" panose="02020603050405020304" pitchFamily="18" charset="0"/>
                      </a:rPr>
                      <a:t>栗原</a:t>
                    </a:r>
                    <a:r>
                      <a:rPr lang="ja-JP" sz="900" kern="100" dirty="0" smtClean="0">
                        <a:effectLst/>
                        <a:ea typeface="HG丸ｺﾞｼｯｸM-PRO" panose="020F0600000000000000" pitchFamily="50" charset="-128"/>
                        <a:cs typeface="Times New Roman" panose="02020603050405020304" pitchFamily="18" charset="0"/>
                      </a:rPr>
                      <a:t>市</a:t>
                    </a:r>
                    <a:endParaRPr lang="ja-JP" sz="1200" kern="100" dirty="0">
                      <a:effectLst/>
                      <a:ea typeface="HG丸ｺﾞｼｯｸM-PRO" panose="020F0600000000000000" pitchFamily="50" charset="-128"/>
                      <a:cs typeface="Times New Roman" panose="02020603050405020304" pitchFamily="18" charset="0"/>
                    </a:endParaRPr>
                  </a:p>
                </p:txBody>
              </p:sp>
              <p:sp>
                <p:nvSpPr>
                  <p:cNvPr id="37" name="テキスト ボックス 31"/>
                  <p:cNvSpPr txBox="1"/>
                  <p:nvPr/>
                </p:nvSpPr>
                <p:spPr>
                  <a:xfrm>
                    <a:off x="819327" y="162249"/>
                    <a:ext cx="590550"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dirty="0">
                        <a:effectLst/>
                        <a:ea typeface="HG丸ｺﾞｼｯｸM-PRO" panose="020F0600000000000000" pitchFamily="50" charset="-128"/>
                        <a:cs typeface="Times New Roman" panose="02020603050405020304" pitchFamily="18" charset="0"/>
                      </a:rPr>
                      <a:t>登米市</a:t>
                    </a:r>
                    <a:endParaRPr lang="ja-JP" sz="1200" kern="100" dirty="0">
                      <a:effectLst/>
                      <a:ea typeface="HG丸ｺﾞｼｯｸM-PRO" panose="020F0600000000000000" pitchFamily="50" charset="-128"/>
                      <a:cs typeface="Times New Roman" panose="02020603050405020304" pitchFamily="18" charset="0"/>
                    </a:endParaRPr>
                  </a:p>
                </p:txBody>
              </p:sp>
            </p:grpSp>
          </p:grpSp>
          <p:sp>
            <p:nvSpPr>
              <p:cNvPr id="30" name="テキスト ボックス 41"/>
              <p:cNvSpPr txBox="1"/>
              <p:nvPr/>
            </p:nvSpPr>
            <p:spPr>
              <a:xfrm>
                <a:off x="1476375" y="657225"/>
                <a:ext cx="54292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dirty="0">
                    <a:effectLst/>
                    <a:ea typeface="HG丸ｺﾞｼｯｸM-PRO" panose="020F0600000000000000" pitchFamily="50" charset="-128"/>
                    <a:cs typeface="Times New Roman" panose="02020603050405020304" pitchFamily="18" charset="0"/>
                  </a:rPr>
                  <a:t>石巻市</a:t>
                </a:r>
                <a:endParaRPr lang="ja-JP" sz="1200" kern="100" dirty="0">
                  <a:effectLst/>
                  <a:ea typeface="HG丸ｺﾞｼｯｸM-PRO" panose="020F0600000000000000" pitchFamily="50" charset="-128"/>
                  <a:cs typeface="Times New Roman" panose="02020603050405020304" pitchFamily="18" charset="0"/>
                </a:endParaRPr>
              </a:p>
            </p:txBody>
          </p:sp>
          <p:sp>
            <p:nvSpPr>
              <p:cNvPr id="41" name="テキスト ボックス 41"/>
              <p:cNvSpPr txBox="1"/>
              <p:nvPr/>
            </p:nvSpPr>
            <p:spPr>
              <a:xfrm>
                <a:off x="463058" y="800178"/>
                <a:ext cx="54292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a:ea typeface="HG丸ｺﾞｼｯｸM-PRO" panose="020F0600000000000000" pitchFamily="50" charset="-128"/>
                    <a:cs typeface="Times New Roman" panose="02020603050405020304" pitchFamily="18" charset="0"/>
                  </a:rPr>
                  <a:t>大崎</a:t>
                </a:r>
                <a:r>
                  <a:rPr lang="ja-JP" sz="900" kern="100" dirty="0" smtClean="0">
                    <a:effectLst/>
                    <a:ea typeface="HG丸ｺﾞｼｯｸM-PRO" panose="020F0600000000000000" pitchFamily="50" charset="-128"/>
                    <a:cs typeface="Times New Roman" panose="02020603050405020304" pitchFamily="18" charset="0"/>
                  </a:rPr>
                  <a:t>市</a:t>
                </a:r>
                <a:endParaRPr lang="ja-JP" sz="1200" kern="100" dirty="0">
                  <a:effectLst/>
                  <a:ea typeface="HG丸ｺﾞｼｯｸM-PRO" panose="020F0600000000000000" pitchFamily="50" charset="-128"/>
                  <a:cs typeface="Times New Roman" panose="02020603050405020304" pitchFamily="18" charset="0"/>
                </a:endParaRPr>
              </a:p>
            </p:txBody>
          </p:sp>
          <p:sp>
            <p:nvSpPr>
              <p:cNvPr id="42" name="テキスト ボックス 41"/>
              <p:cNvSpPr txBox="1"/>
              <p:nvPr/>
            </p:nvSpPr>
            <p:spPr>
              <a:xfrm>
                <a:off x="861678" y="1409451"/>
                <a:ext cx="452556" cy="22911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ja-JP" sz="1200" kern="100" dirty="0">
                  <a:effectLst/>
                  <a:ea typeface="HG丸ｺﾞｼｯｸM-PRO" panose="020F0600000000000000" pitchFamily="50" charset="-128"/>
                  <a:cs typeface="Times New Roman" panose="02020603050405020304" pitchFamily="18" charset="0"/>
                </a:endParaRPr>
              </a:p>
            </p:txBody>
          </p:sp>
          <p:sp>
            <p:nvSpPr>
              <p:cNvPr id="47" name="テキスト ボックス 41"/>
              <p:cNvSpPr txBox="1"/>
              <p:nvPr/>
            </p:nvSpPr>
            <p:spPr>
              <a:xfrm>
                <a:off x="165753" y="1433335"/>
                <a:ext cx="54292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a:ea typeface="HG丸ｺﾞｼｯｸM-PRO" panose="020F0600000000000000" pitchFamily="50" charset="-128"/>
                    <a:cs typeface="Times New Roman" panose="02020603050405020304" pitchFamily="18" charset="0"/>
                  </a:rPr>
                  <a:t>川崎町</a:t>
                </a:r>
                <a:endParaRPr lang="ja-JP" sz="1200" kern="100" dirty="0">
                  <a:effectLst/>
                  <a:ea typeface="HG丸ｺﾞｼｯｸM-PRO" panose="020F0600000000000000" pitchFamily="50" charset="-128"/>
                  <a:cs typeface="Times New Roman" panose="02020603050405020304" pitchFamily="18" charset="0"/>
                </a:endParaRPr>
              </a:p>
            </p:txBody>
          </p:sp>
        </p:grpSp>
        <p:pic>
          <p:nvPicPr>
            <p:cNvPr id="1028" name="Picture 4" descr="wagyu_kurogewagyu.png (800×5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849" y="5697271"/>
              <a:ext cx="600306" cy="4307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wagyu_kurogewagyu.png (800×5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610" y="6192379"/>
              <a:ext cx="425432" cy="305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wagyu_kurogewagyu.png (800×5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9552" y="5945476"/>
              <a:ext cx="425432" cy="3052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wagyu_kurogewagyu.png (800×5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5610" y="5600114"/>
              <a:ext cx="425432" cy="3052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wagyu_kurogewagyu.png (800×5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2769" y="6628565"/>
              <a:ext cx="388829" cy="2789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wagyu_kurogewagyu.png (800×5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3431" y="7032438"/>
              <a:ext cx="425432" cy="305248"/>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テキスト ボックス 48"/>
          <p:cNvSpPr txBox="1"/>
          <p:nvPr/>
        </p:nvSpPr>
        <p:spPr>
          <a:xfrm>
            <a:off x="5295381" y="5105725"/>
            <a:ext cx="1592679" cy="369332"/>
          </a:xfrm>
          <a:prstGeom prst="rect">
            <a:avLst/>
          </a:prstGeom>
          <a:noFill/>
        </p:spPr>
        <p:txBody>
          <a:bodyPr wrap="square" rtlCol="0">
            <a:spAutoFit/>
          </a:bodyPr>
          <a:lstStyle/>
          <a:p>
            <a:r>
              <a:rPr kumimoji="1" lang="ja-JP" altLang="en-US" sz="900" dirty="0" smtClean="0">
                <a:latin typeface="HG丸ｺﾞｼｯｸM-PRO" panose="020F0600000000000000" pitchFamily="50" charset="-128"/>
                <a:ea typeface="HG丸ｺﾞｼｯｸM-PRO" panose="020F0600000000000000" pitchFamily="50" charset="-128"/>
              </a:rPr>
              <a:t>：牛の大きさは飼養頭数を</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　表しています。</a:t>
            </a:r>
            <a:endParaRPr kumimoji="1" lang="en-US" altLang="ja-JP" sz="900" dirty="0" smtClean="0">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0" y="682006"/>
            <a:ext cx="2336800" cy="5166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○仙台牛とは</a:t>
            </a:r>
            <a:endParaRPr lang="ja-JP" sz="1050" kern="100" dirty="0">
              <a:effectLst/>
              <a:ea typeface="HG丸ｺﾞｼｯｸM-PRO" panose="020F0600000000000000" pitchFamily="50" charset="-128"/>
              <a:cs typeface="Times New Roman" panose="02020603050405020304" pitchFamily="18" charset="0"/>
            </a:endParaRPr>
          </a:p>
        </p:txBody>
      </p:sp>
      <p:sp>
        <p:nvSpPr>
          <p:cNvPr id="50" name="テキスト ボックス 49"/>
          <p:cNvSpPr txBox="1"/>
          <p:nvPr/>
        </p:nvSpPr>
        <p:spPr>
          <a:xfrm>
            <a:off x="127044" y="1071651"/>
            <a:ext cx="3809659" cy="1815882"/>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黒毛和種</a:t>
            </a:r>
            <a:r>
              <a:rPr kumimoji="1" lang="ja-JP" altLang="en-US" sz="1600" dirty="0" smtClean="0">
                <a:latin typeface="HG丸ｺﾞｼｯｸM-PRO" panose="020F0600000000000000" pitchFamily="50" charset="-128"/>
                <a:ea typeface="HG丸ｺﾞｼｯｸM-PRO" panose="020F0600000000000000" pitchFamily="50" charset="-128"/>
              </a:rPr>
              <a:t>」は日本の中で最も多く飼養されている肉用牛です。「仙台牛」は、宮城</a:t>
            </a:r>
            <a:r>
              <a:rPr kumimoji="1" lang="ja-JP" altLang="en-US" sz="1600" dirty="0">
                <a:latin typeface="HG丸ｺﾞｼｯｸM-PRO" panose="020F0600000000000000" pitchFamily="50" charset="-128"/>
                <a:ea typeface="HG丸ｺﾞｼｯｸM-PRO" panose="020F0600000000000000" pitchFamily="50" charset="-128"/>
              </a:rPr>
              <a:t>県内の生産登録農家に</a:t>
            </a:r>
            <a:r>
              <a:rPr kumimoji="1" lang="ja-JP" altLang="en-US" sz="1600" dirty="0" smtClean="0">
                <a:latin typeface="HG丸ｺﾞｼｯｸM-PRO" panose="020F0600000000000000" pitchFamily="50" charset="-128"/>
                <a:ea typeface="HG丸ｺﾞｼｯｸM-PRO" panose="020F0600000000000000" pitchFamily="50" charset="-128"/>
              </a:rPr>
              <a:t>よる丁寧な管理</a:t>
            </a:r>
            <a:r>
              <a:rPr kumimoji="1" lang="ja-JP" altLang="en-US" sz="1600" dirty="0">
                <a:latin typeface="HG丸ｺﾞｼｯｸM-PRO" panose="020F0600000000000000" pitchFamily="50" charset="-128"/>
                <a:ea typeface="HG丸ｺﾞｼｯｸM-PRO" panose="020F0600000000000000" pitchFamily="50" charset="-128"/>
              </a:rPr>
              <a:t>の</a:t>
            </a:r>
            <a:r>
              <a:rPr kumimoji="1" lang="ja-JP" altLang="en-US" sz="1600" dirty="0" smtClean="0">
                <a:latin typeface="HG丸ｺﾞｼｯｸM-PRO" panose="020F0600000000000000" pitchFamily="50" charset="-128"/>
                <a:ea typeface="HG丸ｺﾞｼｯｸM-PRO" panose="020F0600000000000000" pitchFamily="50" charset="-128"/>
              </a:rPr>
              <a:t>もとで肥育</a:t>
            </a:r>
            <a:r>
              <a:rPr kumimoji="1" lang="ja-JP" altLang="en-US" sz="1600" dirty="0">
                <a:latin typeface="HG丸ｺﾞｼｯｸM-PRO" panose="020F0600000000000000" pitchFamily="50" charset="-128"/>
                <a:ea typeface="HG丸ｺﾞｼｯｸM-PRO" panose="020F0600000000000000" pitchFamily="50" charset="-128"/>
              </a:rPr>
              <a:t>された黒毛和</a:t>
            </a:r>
            <a:r>
              <a:rPr kumimoji="1" lang="ja-JP" altLang="en-US" sz="1600" dirty="0" smtClean="0">
                <a:latin typeface="HG丸ｺﾞｼｯｸM-PRO" panose="020F0600000000000000" pitchFamily="50" charset="-128"/>
                <a:ea typeface="HG丸ｺﾞｼｯｸM-PRO" panose="020F0600000000000000" pitchFamily="50" charset="-128"/>
              </a:rPr>
              <a:t>種のうち、「サシ」の入り具合や</a:t>
            </a:r>
            <a:r>
              <a:rPr kumimoji="1" lang="ja-JP" altLang="en-US" sz="1600" dirty="0">
                <a:latin typeface="HG丸ｺﾞｼｯｸM-PRO" panose="020F0600000000000000" pitchFamily="50" charset="-128"/>
                <a:ea typeface="HG丸ｺﾞｼｯｸM-PRO" panose="020F0600000000000000" pitchFamily="50" charset="-128"/>
              </a:rPr>
              <a:t>きめの細かさなどを評価する日本食肉格付協会枝肉取引規格の肉質等級に</a:t>
            </a:r>
            <a:r>
              <a:rPr kumimoji="1" lang="ja-JP" altLang="en-US" sz="1600" dirty="0" smtClean="0">
                <a:latin typeface="HG丸ｺﾞｼｯｸM-PRO" panose="020F0600000000000000" pitchFamily="50" charset="-128"/>
                <a:ea typeface="HG丸ｺﾞｼｯｸM-PRO" panose="020F0600000000000000" pitchFamily="50" charset="-128"/>
              </a:rPr>
              <a:t>おい</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51" name="図 50" descr="\\172.20.11.148\share\003　◆生産振興班\29 ＭＫプロジェクト\MK 2019\格付表.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2522" y="1080596"/>
            <a:ext cx="2755265" cy="1552575"/>
          </a:xfrm>
          <a:prstGeom prst="rect">
            <a:avLst/>
          </a:prstGeom>
          <a:noFill/>
          <a:ln>
            <a:noFill/>
          </a:ln>
        </p:spPr>
      </p:pic>
      <p:sp>
        <p:nvSpPr>
          <p:cNvPr id="52" name="テキスト ボックス 51"/>
          <p:cNvSpPr txBox="1"/>
          <p:nvPr/>
        </p:nvSpPr>
        <p:spPr>
          <a:xfrm>
            <a:off x="120649" y="2832326"/>
            <a:ext cx="6654800" cy="584775"/>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て</a:t>
            </a:r>
            <a:r>
              <a:rPr kumimoji="1" lang="ja-JP" altLang="en-US" sz="1600" dirty="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最上</a:t>
            </a:r>
            <a:r>
              <a:rPr kumimoji="1" lang="ja-JP" altLang="en-US" sz="1600" dirty="0">
                <a:latin typeface="HG丸ｺﾞｼｯｸM-PRO" panose="020F0600000000000000" pitchFamily="50" charset="-128"/>
                <a:ea typeface="HG丸ｺﾞｼｯｸM-PRO" panose="020F0600000000000000" pitchFamily="50" charset="-128"/>
              </a:rPr>
              <a:t>と</a:t>
            </a:r>
            <a:r>
              <a:rPr kumimoji="1" lang="ja-JP" altLang="en-US" sz="1600" dirty="0" smtClean="0">
                <a:latin typeface="HG丸ｺﾞｼｯｸM-PRO" panose="020F0600000000000000" pitchFamily="50" charset="-128"/>
                <a:ea typeface="HG丸ｺﾞｼｯｸM-PRO" panose="020F0600000000000000" pitchFamily="50" charset="-128"/>
              </a:rPr>
              <a:t>される等級</a:t>
            </a:r>
            <a:r>
              <a:rPr kumimoji="1" lang="ja-JP" altLang="en-US" sz="1600" dirty="0">
                <a:latin typeface="HG丸ｺﾞｼｯｸM-PRO" panose="020F0600000000000000" pitchFamily="50" charset="-128"/>
                <a:ea typeface="HG丸ｺﾞｼｯｸM-PRO" panose="020F0600000000000000" pitchFamily="50" charset="-128"/>
              </a:rPr>
              <a:t>（Ａ</a:t>
            </a:r>
            <a:r>
              <a:rPr kumimoji="1" lang="ja-JP" altLang="en-US" sz="1600" u="sng" dirty="0">
                <a:latin typeface="HG丸ｺﾞｼｯｸM-PRO" panose="020F0600000000000000" pitchFamily="50" charset="-128"/>
                <a:ea typeface="HG丸ｺﾞｼｯｸM-PRO" panose="020F0600000000000000" pitchFamily="50" charset="-128"/>
              </a:rPr>
              <a:t>５</a:t>
            </a:r>
            <a:r>
              <a:rPr kumimoji="1" lang="ja-JP" altLang="en-US" sz="1600" dirty="0">
                <a:latin typeface="HG丸ｺﾞｼｯｸM-PRO" panose="020F0600000000000000" pitchFamily="50" charset="-128"/>
                <a:ea typeface="HG丸ｺﾞｼｯｸM-PRO" panose="020F0600000000000000" pitchFamily="50" charset="-128"/>
              </a:rPr>
              <a:t>・Ｂ</a:t>
            </a:r>
            <a:r>
              <a:rPr kumimoji="1" lang="ja-JP" altLang="en-US" sz="1600" u="sng" dirty="0">
                <a:latin typeface="HG丸ｺﾞｼｯｸM-PRO" panose="020F0600000000000000" pitchFamily="50" charset="-128"/>
                <a:ea typeface="HG丸ｺﾞｼｯｸM-PRO" panose="020F0600000000000000" pitchFamily="50" charset="-128"/>
              </a:rPr>
              <a:t>５</a:t>
            </a:r>
            <a:r>
              <a:rPr kumimoji="1" lang="ja-JP" altLang="en-US" sz="1600" dirty="0">
                <a:latin typeface="HG丸ｺﾞｼｯｸM-PRO" panose="020F0600000000000000" pitchFamily="50" charset="-128"/>
                <a:ea typeface="HG丸ｺﾞｼｯｸM-PRO" panose="020F0600000000000000" pitchFamily="50" charset="-128"/>
              </a:rPr>
              <a:t>）に格付けされた牛肉のみ</a:t>
            </a:r>
            <a:r>
              <a:rPr kumimoji="1" lang="ja-JP" altLang="en-US" sz="1600" dirty="0" smtClean="0">
                <a:latin typeface="HG丸ｺﾞｼｯｸM-PRO" panose="020F0600000000000000" pitchFamily="50" charset="-128"/>
                <a:ea typeface="HG丸ｺﾞｼｯｸM-PRO" panose="020F0600000000000000" pitchFamily="50" charset="-128"/>
              </a:rPr>
              <a:t>がその</a:t>
            </a:r>
            <a:r>
              <a:rPr kumimoji="1" lang="ja-JP" altLang="en-US" sz="1600" dirty="0">
                <a:latin typeface="HG丸ｺﾞｼｯｸM-PRO" panose="020F0600000000000000" pitchFamily="50" charset="-128"/>
                <a:ea typeface="HG丸ｺﾞｼｯｸM-PRO" panose="020F0600000000000000" pitchFamily="50" charset="-128"/>
              </a:rPr>
              <a:t>称号を得ることができます</a:t>
            </a:r>
            <a:r>
              <a:rPr kumimoji="1" lang="ja-JP" altLang="en-US" sz="1600" dirty="0" smtClean="0">
                <a:latin typeface="HG丸ｺﾞｼｯｸM-PRO" panose="020F0600000000000000" pitchFamily="50" charset="-128"/>
                <a:ea typeface="HG丸ｺﾞｼｯｸM-PRO" panose="020F0600000000000000" pitchFamily="50" charset="-128"/>
              </a:rPr>
              <a:t>。</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4" name="正方形/長方形 53"/>
          <p:cNvSpPr/>
          <p:nvPr/>
        </p:nvSpPr>
        <p:spPr>
          <a:xfrm>
            <a:off x="85261" y="7817513"/>
            <a:ext cx="6639389" cy="2034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166436" y="7876915"/>
            <a:ext cx="953896" cy="493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56" name="テキスト ボックス 55"/>
          <p:cNvSpPr txBox="1"/>
          <p:nvPr/>
        </p:nvSpPr>
        <p:spPr>
          <a:xfrm>
            <a:off x="2026279" y="8212270"/>
            <a:ext cx="4799557" cy="1661993"/>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昭和</a:t>
            </a:r>
            <a:r>
              <a:rPr kumimoji="1" lang="en-US" altLang="ja-JP" sz="1400" dirty="0" smtClean="0">
                <a:latin typeface="HG丸ｺﾞｼｯｸM-PRO" panose="020F0600000000000000" pitchFamily="50" charset="-128"/>
                <a:ea typeface="HG丸ｺﾞｼｯｸM-PRO" panose="020F0600000000000000" pitchFamily="50" charset="-128"/>
              </a:rPr>
              <a:t>49</a:t>
            </a:r>
            <a:r>
              <a:rPr kumimoji="1" lang="ja-JP" altLang="en-US" sz="1400" dirty="0" smtClean="0">
                <a:latin typeface="HG丸ｺﾞｼｯｸM-PRO" panose="020F0600000000000000" pitchFamily="50" charset="-128"/>
                <a:ea typeface="HG丸ｺﾞｼｯｸM-PRO" panose="020F0600000000000000" pitchFamily="50" charset="-128"/>
              </a:rPr>
              <a:t>年に兵庫県から導入した「茂重波（しげしげなみ）」号という大変優れた種雄牛により、最高級の品質の牛肉を作り出すことに成功し、現在の「仙台牛」の基礎が築かれました。</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smtClean="0">
                <a:latin typeface="HG丸ｺﾞｼｯｸM-PRO" panose="020F0600000000000000" pitchFamily="50" charset="-128"/>
                <a:ea typeface="HG丸ｺﾞｼｯｸM-PRO" panose="020F0600000000000000" pitchFamily="50" charset="-128"/>
              </a:rPr>
              <a:t>　県内では「茂重波」号の血統を</a:t>
            </a:r>
            <a:r>
              <a:rPr kumimoji="1" lang="ja-JP" altLang="en-US" sz="1400" dirty="0">
                <a:latin typeface="HG丸ｺﾞｼｯｸM-PRO" panose="020F0600000000000000" pitchFamily="50" charset="-128"/>
                <a:ea typeface="HG丸ｺﾞｼｯｸM-PRO" panose="020F0600000000000000" pitchFamily="50" charset="-128"/>
              </a:rPr>
              <a:t>継ぐ</a:t>
            </a:r>
            <a:r>
              <a:rPr kumimoji="1" lang="ja-JP" altLang="en-US" sz="1400" dirty="0" smtClean="0">
                <a:latin typeface="HG丸ｺﾞｼｯｸM-PRO" panose="020F0600000000000000" pitchFamily="50" charset="-128"/>
                <a:ea typeface="HG丸ｺﾞｼｯｸM-PRO" panose="020F0600000000000000" pitchFamily="50" charset="-128"/>
              </a:rPr>
              <a:t>種雄牛やその他の優秀な血統の種雄牛によって、現在もおいしい「仙台牛」が生産されています</a:t>
            </a:r>
            <a:r>
              <a:rPr kumimoji="1" lang="ja-JP" altLang="en-US" sz="1400" dirty="0" smtClean="0">
                <a:latin typeface="HG丸ｺﾞｼｯｸM-PRO" panose="020F0600000000000000" pitchFamily="50" charset="-128"/>
                <a:ea typeface="HG丸ｺﾞｼｯｸM-PRO" panose="020F0600000000000000" pitchFamily="50" charset="-128"/>
              </a:rPr>
              <a:t>。</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191081" y="9505639"/>
            <a:ext cx="190876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「茂重波」号の銅像</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58" name="図 57"/>
          <p:cNvPicPr>
            <a:picLocks noChangeAspect="1"/>
          </p:cNvPicPr>
          <p:nvPr/>
        </p:nvPicPr>
        <p:blipFill rotWithShape="1">
          <a:blip r:embed="rId8"/>
          <a:srcRect l="715" r="561"/>
          <a:stretch/>
        </p:blipFill>
        <p:spPr>
          <a:xfrm>
            <a:off x="248248" y="8354479"/>
            <a:ext cx="1794431" cy="1132030"/>
          </a:xfrm>
          <a:prstGeom prst="rect">
            <a:avLst/>
          </a:prstGeom>
        </p:spPr>
      </p:pic>
      <p:sp>
        <p:nvSpPr>
          <p:cNvPr id="59" name="円形吹き出し 58"/>
          <p:cNvSpPr/>
          <p:nvPr/>
        </p:nvSpPr>
        <p:spPr>
          <a:xfrm>
            <a:off x="1785162" y="7843820"/>
            <a:ext cx="2708321" cy="342326"/>
          </a:xfrm>
          <a:prstGeom prst="wedgeEllipseCallout">
            <a:avLst>
              <a:gd name="adj1" fmla="val -53297"/>
              <a:gd name="adj2" fmla="val 914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2128357" y="7890560"/>
            <a:ext cx="3263900" cy="266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chemeClr val="tx1"/>
                </a:solidFill>
                <a:ea typeface="HGP創英角ﾎﾟｯﾌﾟ体" panose="040B0A00000000000000" pitchFamily="50" charset="-128"/>
                <a:cs typeface="Times New Roman" panose="02020603050405020304" pitchFamily="18" charset="0"/>
              </a:rPr>
              <a:t>仙台牛改良の歴史</a:t>
            </a:r>
            <a:endParaRPr lang="ja-JP" sz="1050" kern="100" dirty="0">
              <a:solidFill>
                <a:schemeClr val="tx1"/>
              </a:solidFill>
              <a:effectLst/>
              <a:ea typeface="HG丸ｺﾞｼｯｸM-PRO" panose="020F0600000000000000" pitchFamily="50" charset="-128"/>
              <a:cs typeface="Times New Roman" panose="02020603050405020304" pitchFamily="18" charset="0"/>
            </a:endParaRPr>
          </a:p>
        </p:txBody>
      </p:sp>
      <p:sp>
        <p:nvSpPr>
          <p:cNvPr id="61" name="角丸四角形 60"/>
          <p:cNvSpPr/>
          <p:nvPr/>
        </p:nvSpPr>
        <p:spPr>
          <a:xfrm>
            <a:off x="261615" y="7876915"/>
            <a:ext cx="891262" cy="4566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chemeClr val="tx1"/>
                </a:solidFill>
                <a:ea typeface="HGP創英角ﾎﾟｯﾌﾟ体" panose="040B0A00000000000000" pitchFamily="50" charset="-128"/>
                <a:cs typeface="Times New Roman" panose="02020603050405020304" pitchFamily="18" charset="0"/>
              </a:rPr>
              <a:t>コラム　</a:t>
            </a:r>
            <a:endParaRPr lang="ja-JP" sz="1050" kern="100" dirty="0">
              <a:solidFill>
                <a:schemeClr val="tx1"/>
              </a:solidFill>
              <a:effectLst/>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61800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17780" y="4242084"/>
            <a:ext cx="2121343" cy="4718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○おすすめの料理</a:t>
            </a:r>
            <a:endParaRPr lang="en-US" altLang="ja-JP" kern="100" dirty="0" smtClean="0">
              <a:solidFill>
                <a:srgbClr val="FF0000"/>
              </a:solidFill>
              <a:ea typeface="HGP創英角ﾎﾟｯﾌﾟ体" panose="040B0A00000000000000" pitchFamily="50" charset="-128"/>
              <a:cs typeface="Times New Roman" panose="02020603050405020304" pitchFamily="18" charset="0"/>
            </a:endParaRPr>
          </a:p>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　　</a:t>
            </a:r>
            <a:endParaRPr lang="ja-JP" sz="1050" kern="100" dirty="0">
              <a:effectLst/>
              <a:ea typeface="HG丸ｺﾞｼｯｸM-PRO" panose="020F0600000000000000" pitchFamily="50" charset="-128"/>
              <a:cs typeface="Times New Roman" panose="02020603050405020304" pitchFamily="18" charset="0"/>
            </a:endParaRPr>
          </a:p>
        </p:txBody>
      </p:sp>
      <p:sp>
        <p:nvSpPr>
          <p:cNvPr id="2" name="テキスト ボックス 1"/>
          <p:cNvSpPr txBox="1"/>
          <p:nvPr/>
        </p:nvSpPr>
        <p:spPr>
          <a:xfrm>
            <a:off x="1155837" y="8880304"/>
            <a:ext cx="5601280" cy="677108"/>
          </a:xfrm>
          <a:prstGeom prst="rect">
            <a:avLst/>
          </a:prstGeom>
          <a:noFill/>
          <a:ln>
            <a:solidFill>
              <a:schemeClr val="tx1"/>
            </a:solidFill>
          </a:ln>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発行：宮城県　</a:t>
            </a:r>
            <a:r>
              <a:rPr kumimoji="1" lang="ja-JP" altLang="en-US" sz="1200" dirty="0">
                <a:latin typeface="HG丸ｺﾞｼｯｸM-PRO" panose="020F0600000000000000" pitchFamily="50" charset="-128"/>
                <a:ea typeface="HG丸ｺﾞｼｯｸM-PRO" panose="020F0600000000000000" pitchFamily="50" charset="-128"/>
              </a:rPr>
              <a:t>農政</a:t>
            </a:r>
            <a:r>
              <a:rPr kumimoji="1" lang="ja-JP" altLang="en-US" sz="1200" dirty="0" smtClean="0">
                <a:latin typeface="HG丸ｺﾞｼｯｸM-PRO" panose="020F0600000000000000" pitchFamily="50" charset="-128"/>
                <a:ea typeface="HG丸ｺﾞｼｯｸM-PRO" panose="020F0600000000000000" pitchFamily="50" charset="-128"/>
              </a:rPr>
              <a:t>部　畜産課、農業政策室</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電話：０２２－２１１－２</a:t>
            </a:r>
            <a:r>
              <a:rPr kumimoji="1" lang="ja-JP" altLang="en-US" sz="1200" dirty="0">
                <a:latin typeface="HG丸ｺﾞｼｯｸM-PRO" panose="020F0600000000000000" pitchFamily="50" charset="-128"/>
                <a:ea typeface="HG丸ｺﾞｼｯｸM-PRO" panose="020F0600000000000000" pitchFamily="50" charset="-128"/>
              </a:rPr>
              <a:t>９６３　</a:t>
            </a:r>
            <a:r>
              <a:rPr kumimoji="1" lang="ja-JP" altLang="en-US" sz="1200" dirty="0" smtClean="0">
                <a:latin typeface="HG丸ｺﾞｼｯｸM-PRO" panose="020F0600000000000000" pitchFamily="50" charset="-128"/>
                <a:ea typeface="HG丸ｺﾞｼｯｸM-PRO" panose="020F0600000000000000" pitchFamily="50" charset="-128"/>
              </a:rPr>
              <a:t>メール：</a:t>
            </a:r>
            <a:r>
              <a:rPr lang="en-US" altLang="ja-JP" sz="1400" dirty="0" smtClean="0">
                <a:latin typeface="HG丸ｺﾞｼｯｸM-PRO" panose="020F0600000000000000" pitchFamily="50" charset="-128"/>
                <a:ea typeface="HG丸ｺﾞｼｯｸM-PRO" panose="020F0600000000000000" pitchFamily="50" charset="-128"/>
              </a:rPr>
              <a:t>noseise-k@pref.miyagi.lg.jp</a:t>
            </a:r>
          </a:p>
          <a:p>
            <a:r>
              <a:rPr kumimoji="1" lang="ja-JP" altLang="en-US" sz="1100" dirty="0" smtClean="0">
                <a:latin typeface="HG丸ｺﾞｼｯｸM-PRO" panose="020F0600000000000000" pitchFamily="50" charset="-128"/>
                <a:ea typeface="HG丸ｺﾞｼｯｸM-PRO" panose="020F0600000000000000" pitchFamily="50" charset="-128"/>
              </a:rPr>
              <a:t>ホームページ</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200" dirty="0" smtClean="0">
                <a:latin typeface="HG丸ｺﾞｼｯｸM-PRO" panose="020F0600000000000000" pitchFamily="50" charset="-128"/>
                <a:ea typeface="HG丸ｺﾞｼｯｸM-PRO" panose="020F0600000000000000" pitchFamily="50" charset="-128"/>
              </a:rPr>
              <a:t>https</a:t>
            </a:r>
            <a:r>
              <a:rPr kumimoji="1" lang="en-US" altLang="ja-JP" sz="1200" dirty="0">
                <a:latin typeface="HG丸ｺﾞｼｯｸM-PRO" panose="020F0600000000000000" pitchFamily="50" charset="-128"/>
                <a:ea typeface="HG丸ｺﾞｼｯｸM-PRO" panose="020F0600000000000000" pitchFamily="50" charset="-128"/>
              </a:rPr>
              <a:t>://www.pref.miyagi.jp/soshiki/noseise/index.html</a:t>
            </a:r>
            <a:endParaRPr kumimoji="1" lang="en-US" altLang="ja-JP" sz="1200" dirty="0" smtClean="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55866" y="166837"/>
            <a:ext cx="3263900" cy="5166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altLang="en-US" kern="100" dirty="0" smtClean="0">
                <a:solidFill>
                  <a:srgbClr val="FF0000"/>
                </a:solidFill>
                <a:ea typeface="HGP創英角ﾎﾟｯﾌﾟ体" panose="040B0A00000000000000" pitchFamily="50" charset="-128"/>
                <a:cs typeface="Times New Roman" panose="02020603050405020304" pitchFamily="18" charset="0"/>
              </a:rPr>
              <a:t>○仙台牛の一生</a:t>
            </a:r>
            <a:endParaRPr lang="ja-JP" sz="1050" kern="100" dirty="0">
              <a:effectLst/>
              <a:ea typeface="HG丸ｺﾞｼｯｸM-PRO" panose="020F0600000000000000" pitchFamily="50" charset="-128"/>
              <a:cs typeface="Times New Roman" panose="02020603050405020304" pitchFamily="18" charset="0"/>
            </a:endParaRPr>
          </a:p>
        </p:txBody>
      </p:sp>
      <p:pic>
        <p:nvPicPr>
          <p:cNvPr id="11" name="Picture 4" descr="wagyu_kurogewagyu.png (800×5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8745" y="2104327"/>
            <a:ext cx="1111512" cy="79751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06670" y="761172"/>
            <a:ext cx="166546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①誕生・繁殖農家</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528741" y="761172"/>
            <a:ext cx="166546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③肥育農家</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5091654" y="761172"/>
            <a:ext cx="166546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④食肉処理</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06669" y="1042928"/>
            <a:ext cx="1665463" cy="95410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産まれた子牛は繁殖農家で母牛の愛情を受けながら大事に育てられます。</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803591" y="1042928"/>
            <a:ext cx="1665463" cy="1169551"/>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子牛は約</a:t>
            </a:r>
            <a:r>
              <a:rPr kumimoji="1" lang="en-US" altLang="ja-JP" sz="1400" dirty="0" smtClean="0">
                <a:latin typeface="HG丸ｺﾞｼｯｸM-PRO" panose="020F0600000000000000" pitchFamily="50" charset="-128"/>
                <a:ea typeface="HG丸ｺﾞｼｯｸM-PRO" panose="020F0600000000000000" pitchFamily="50" charset="-128"/>
              </a:rPr>
              <a:t>10</a:t>
            </a:r>
            <a:r>
              <a:rPr kumimoji="1" lang="ja-JP" altLang="en-US" sz="1400" dirty="0" smtClean="0">
                <a:latin typeface="HG丸ｺﾞｼｯｸM-PRO" panose="020F0600000000000000" pitchFamily="50" charset="-128"/>
                <a:ea typeface="HG丸ｺﾞｼｯｸM-PRO" panose="020F0600000000000000" pitchFamily="50" charset="-128"/>
              </a:rPr>
              <a:t>か月齢ころまでに市場でセリにかけられ、肥育農家が購入します。</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3500512" y="1042928"/>
            <a:ext cx="1665463" cy="1384995"/>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宮城のきれいな水で育った稲わらや麦、大豆などをたくさん食べて、約</a:t>
            </a:r>
            <a:r>
              <a:rPr kumimoji="1" lang="en-US" altLang="ja-JP" sz="1400" dirty="0" smtClean="0">
                <a:latin typeface="HG丸ｺﾞｼｯｸM-PRO" panose="020F0600000000000000" pitchFamily="50" charset="-128"/>
                <a:ea typeface="HG丸ｺﾞｼｯｸM-PRO" panose="020F0600000000000000" pitchFamily="50" charset="-128"/>
              </a:rPr>
              <a:t>20</a:t>
            </a:r>
            <a:r>
              <a:rPr kumimoji="1" lang="ja-JP" altLang="en-US" sz="1400" dirty="0">
                <a:latin typeface="HG丸ｺﾞｼｯｸM-PRO" panose="020F0600000000000000" pitchFamily="50" charset="-128"/>
                <a:ea typeface="HG丸ｺﾞｼｯｸM-PRO" panose="020F0600000000000000" pitchFamily="50" charset="-128"/>
              </a:rPr>
              <a:t>か</a:t>
            </a:r>
            <a:r>
              <a:rPr kumimoji="1" lang="ja-JP" altLang="en-US" sz="1400" dirty="0" smtClean="0">
                <a:latin typeface="HG丸ｺﾞｼｯｸM-PRO" panose="020F0600000000000000" pitchFamily="50" charset="-128"/>
                <a:ea typeface="HG丸ｺﾞｼｯｸM-PRO" panose="020F0600000000000000" pitchFamily="50" charset="-128"/>
              </a:rPr>
              <a:t>月丁寧に育てられます。</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5128815" y="1042928"/>
            <a:ext cx="1665463" cy="738664"/>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大きくなった牛は食肉処理場で「牛肉」になります。</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23" name="Picture 2" descr="food_niku_katamari_abura.png (739×6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582" y="3523292"/>
            <a:ext cx="558274" cy="52352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グループ化 31"/>
          <p:cNvGrpSpPr/>
          <p:nvPr/>
        </p:nvGrpSpPr>
        <p:grpSpPr>
          <a:xfrm>
            <a:off x="-32303" y="8689032"/>
            <a:ext cx="1171787" cy="868380"/>
            <a:chOff x="222251" y="92980"/>
            <a:chExt cx="1862060" cy="1411289"/>
          </a:xfrm>
        </p:grpSpPr>
        <p:pic>
          <p:nvPicPr>
            <p:cNvPr id="33" name="図 32" descr="Y:\003　◆生産振興班\30 イメージアップ\牛政宗くん\画像データ\牛政宗画像データ一式\02_S.jpg"/>
            <p:cNvPicPr>
              <a:picLocks noChangeAspect="1"/>
            </p:cNvPicPr>
            <p:nvPr/>
          </p:nvPicPr>
          <p:blipFill rotWithShape="1">
            <a:blip r:embed="rId4" cstate="print">
              <a:extLst>
                <a:ext uri="{28A0092B-C50C-407E-A947-70E740481C1C}">
                  <a14:useLocalDpi xmlns:a14="http://schemas.microsoft.com/office/drawing/2010/main" val="0"/>
                </a:ext>
              </a:extLst>
            </a:blip>
            <a:srcRect b="-76"/>
            <a:stretch/>
          </p:blipFill>
          <p:spPr bwMode="auto">
            <a:xfrm>
              <a:off x="1197881" y="92980"/>
              <a:ext cx="886430" cy="1411289"/>
            </a:xfrm>
            <a:prstGeom prst="rect">
              <a:avLst/>
            </a:prstGeom>
            <a:noFill/>
            <a:ln>
              <a:noFill/>
            </a:ln>
            <a:extLst>
              <a:ext uri="{53640926-AAD7-44D8-BBD7-CCE9431645EC}">
                <a14:shadowObscured xmlns:a14="http://schemas.microsoft.com/office/drawing/2010/main"/>
              </a:ext>
            </a:extLst>
          </p:spPr>
        </p:pic>
        <p:sp>
          <p:nvSpPr>
            <p:cNvPr id="34" name="角丸四角形 33"/>
            <p:cNvSpPr/>
            <p:nvPr/>
          </p:nvSpPr>
          <p:spPr>
            <a:xfrm>
              <a:off x="222251" y="712645"/>
              <a:ext cx="1319855" cy="771525"/>
            </a:xfrm>
            <a:prstGeom prst="roundRect">
              <a:avLst>
                <a:gd name="adj" fmla="val 9580"/>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700"/>
                </a:lnSpc>
                <a:spcAft>
                  <a:spcPts val="0"/>
                </a:spcAft>
              </a:pPr>
              <a:r>
                <a:rPr lang="ja-JP" sz="600" kern="100" dirty="0">
                  <a:solidFill>
                    <a:srgbClr val="00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仙台牛ＰＲｷｬﾗｸﾀｰ</a:t>
              </a: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700"/>
                </a:lnSpc>
                <a:spcAft>
                  <a:spcPts val="0"/>
                </a:spcAft>
              </a:pPr>
              <a:r>
                <a:rPr lang="ja-JP" altLang="en-US" sz="600" kern="100" dirty="0" smtClean="0">
                  <a:solidFill>
                    <a:srgbClr val="00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sz="700" kern="100" dirty="0" err="1" smtClean="0">
                  <a:solidFill>
                    <a:srgbClr val="00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牛政宗</a:t>
              </a:r>
              <a:r>
                <a:rPr lang="ja-JP" sz="700" kern="100" dirty="0" smtClean="0">
                  <a:solidFill>
                    <a:srgbClr val="00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くん</a:t>
              </a:r>
              <a:endParaRPr 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8" name="角丸四角形 47"/>
            <p:cNvSpPr/>
            <p:nvPr/>
          </p:nvSpPr>
          <p:spPr>
            <a:xfrm>
              <a:off x="332104" y="1043725"/>
              <a:ext cx="835505" cy="109361"/>
            </a:xfrm>
            <a:prstGeom prst="roundRect">
              <a:avLst>
                <a:gd name="adj" fmla="val 9580"/>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700"/>
                </a:lnSpc>
                <a:spcAft>
                  <a:spcPts val="0"/>
                </a:spcAft>
              </a:pPr>
              <a:r>
                <a:rPr lang="ja-JP" altLang="en-US" sz="400" kern="100" dirty="0" err="1"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うし</a:t>
              </a:r>
              <a:r>
                <a:rPr lang="ja-JP" altLang="en-US" sz="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まさむね</a:t>
              </a:r>
              <a:endParaRPr lang="ja-JP" sz="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pic>
        <p:nvPicPr>
          <p:cNvPr id="2050" name="Picture 2" descr="job_tosatsu_syokuniku_kakou.png (737×8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6719" y="2078688"/>
            <a:ext cx="1121124" cy="12169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food_niku_katamari_abura.png (739×6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956" y="3364747"/>
            <a:ext cx="558274" cy="523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ower_ine.png (639×5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376" y="2771121"/>
            <a:ext cx="1033013" cy="9263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lower_ine.png (639×57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4993" y="2896248"/>
            <a:ext cx="764312" cy="6853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wagyu_kurogewagyu.png (800×5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587" y="3121138"/>
            <a:ext cx="1111512" cy="797511"/>
          </a:xfrm>
          <a:prstGeom prst="rect">
            <a:avLst/>
          </a:prstGeom>
          <a:noFill/>
          <a:extLst>
            <a:ext uri="{909E8E84-426E-40DD-AFC4-6F175D3DCCD1}">
              <a14:hiddenFill xmlns:a14="http://schemas.microsoft.com/office/drawing/2010/main">
                <a:solidFill>
                  <a:srgbClr val="FFFFFF"/>
                </a:solidFill>
              </a14:hiddenFill>
            </a:ext>
          </a:extLst>
        </p:spPr>
      </p:pic>
      <p:sp>
        <p:nvSpPr>
          <p:cNvPr id="3" name="二等辺三角形 2"/>
          <p:cNvSpPr/>
          <p:nvPr/>
        </p:nvSpPr>
        <p:spPr>
          <a:xfrm rot="5400000">
            <a:off x="1500715" y="1153185"/>
            <a:ext cx="609600"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3189824" y="1163768"/>
            <a:ext cx="609600"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4841310" y="1175177"/>
            <a:ext cx="609600" cy="13335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eto_ushi_family.png (1195×105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239" b="46959"/>
          <a:stretch/>
        </p:blipFill>
        <p:spPr bwMode="auto">
          <a:xfrm>
            <a:off x="307577" y="2436787"/>
            <a:ext cx="1087031" cy="10449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eto_ushi_family.png (1195×105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0174"/>
          <a:stretch/>
        </p:blipFill>
        <p:spPr bwMode="auto">
          <a:xfrm>
            <a:off x="-116876" y="3117118"/>
            <a:ext cx="1919618" cy="845212"/>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p:cNvSpPr/>
          <p:nvPr/>
        </p:nvSpPr>
        <p:spPr>
          <a:xfrm>
            <a:off x="1955168" y="2496102"/>
            <a:ext cx="1263436" cy="48048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1984374" y="3634561"/>
            <a:ext cx="1263436" cy="48048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975619" y="761172"/>
            <a:ext cx="166546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②子牛市場</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147372" y="2586052"/>
            <a:ext cx="910268"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繁殖農家</a:t>
            </a:r>
          </a:p>
        </p:txBody>
      </p:sp>
      <p:sp>
        <p:nvSpPr>
          <p:cNvPr id="47" name="テキスト ボックス 46"/>
          <p:cNvSpPr txBox="1"/>
          <p:nvPr/>
        </p:nvSpPr>
        <p:spPr>
          <a:xfrm>
            <a:off x="2117629" y="3691705"/>
            <a:ext cx="910268"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肥育</a:t>
            </a:r>
            <a:r>
              <a:rPr kumimoji="1" lang="ja-JP" altLang="en-US" sz="1400" dirty="0" smtClean="0">
                <a:latin typeface="HG丸ｺﾞｼｯｸM-PRO" panose="020F0600000000000000" pitchFamily="50" charset="-128"/>
                <a:ea typeface="HG丸ｺﾞｼｯｸM-PRO" panose="020F0600000000000000" pitchFamily="50" charset="-128"/>
              </a:rPr>
              <a:t>農家</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2056" name="Picture 8" descr="arrow_color05_balloon.png (312×17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917680" flipV="1">
            <a:off x="1817215" y="2814552"/>
            <a:ext cx="569373" cy="3120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arrow_color05_balloon.png (312×17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6015617" flipH="1" flipV="1">
            <a:off x="2723403" y="3400380"/>
            <a:ext cx="601250" cy="32953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rotWithShape="1">
          <a:blip r:embed="rId12"/>
          <a:srcRect t="1272"/>
          <a:stretch/>
        </p:blipFill>
        <p:spPr>
          <a:xfrm>
            <a:off x="247175" y="5351146"/>
            <a:ext cx="6443757" cy="2490235"/>
          </a:xfrm>
          <a:prstGeom prst="rect">
            <a:avLst/>
          </a:prstGeom>
        </p:spPr>
      </p:pic>
      <p:sp>
        <p:nvSpPr>
          <p:cNvPr id="56" name="テキスト ボックス 55"/>
          <p:cNvSpPr txBox="1"/>
          <p:nvPr/>
        </p:nvSpPr>
        <p:spPr>
          <a:xfrm>
            <a:off x="145360" y="4637492"/>
            <a:ext cx="6500736" cy="584775"/>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　牛肉は部位によって栄養もカロリーも異なります。仙台牛をよりおいしく食べるための料理を紹介します。</a:t>
            </a:r>
            <a:r>
              <a:rPr kumimoji="1" lang="ja-JP" altLang="en-US" sz="1600" dirty="0">
                <a:latin typeface="HG丸ｺﾞｼｯｸM-PRO" panose="020F0600000000000000" pitchFamily="50" charset="-128"/>
                <a:ea typeface="HG丸ｺﾞｼｯｸM-PRO" panose="020F0600000000000000" pitchFamily="50" charset="-128"/>
              </a:rPr>
              <a:t>　</a:t>
            </a:r>
          </a:p>
        </p:txBody>
      </p:sp>
      <p:sp>
        <p:nvSpPr>
          <p:cNvPr id="24" name="右矢印 23"/>
          <p:cNvSpPr/>
          <p:nvPr/>
        </p:nvSpPr>
        <p:spPr>
          <a:xfrm rot="5400000">
            <a:off x="5695325" y="3096664"/>
            <a:ext cx="357073" cy="43359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61360" y="7934126"/>
            <a:ext cx="6468736" cy="57708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レシピ提供</a:t>
            </a:r>
            <a:r>
              <a:rPr lang="en-US" altLang="ja-JP" sz="1050" dirty="0" smtClean="0">
                <a:latin typeface="BIZ UDPゴシック" panose="020B0400000000000000" pitchFamily="50" charset="-128"/>
                <a:ea typeface="BIZ UDPゴシック" panose="020B0400000000000000" pitchFamily="50" charset="-128"/>
              </a:rPr>
              <a:t>〕</a:t>
            </a:r>
          </a:p>
          <a:p>
            <a:r>
              <a:rPr lang="ja-JP" altLang="en-US" sz="1050" dirty="0" smtClean="0">
                <a:latin typeface="BIZ UDPゴシック" panose="020B0400000000000000" pitchFamily="50" charset="-128"/>
                <a:ea typeface="BIZ UDPゴシック" panose="020B0400000000000000" pitchFamily="50" charset="-128"/>
              </a:rPr>
              <a:t>　県と食品メーカーが地産地消や販路拡大に連携して取り組む、</a:t>
            </a:r>
            <a:r>
              <a:rPr lang="en-US" altLang="ja-JP" sz="1050" dirty="0" smtClean="0">
                <a:latin typeface="BIZ UDPゴシック" panose="020B0400000000000000" pitchFamily="50" charset="-128"/>
                <a:ea typeface="BIZ UDPゴシック" panose="020B0400000000000000" pitchFamily="50" charset="-128"/>
              </a:rPr>
              <a:t>Miyagi-Kirin</a:t>
            </a:r>
            <a:r>
              <a:rPr lang="ja-JP" altLang="en-US" sz="1050" dirty="0" smtClean="0">
                <a:latin typeface="BIZ UDPゴシック" panose="020B0400000000000000" pitchFamily="50" charset="-128"/>
                <a:ea typeface="BIZ UDPゴシック" panose="020B0400000000000000" pitchFamily="50" charset="-128"/>
              </a:rPr>
              <a:t>プロジェクトの一環で、</a:t>
            </a:r>
            <a:r>
              <a:rPr lang="ja-JP" altLang="en-US" sz="1050" dirty="0">
                <a:latin typeface="BIZ UDPゴシック" panose="020B0400000000000000" pitchFamily="50" charset="-128"/>
                <a:ea typeface="BIZ UDPゴシック" panose="020B0400000000000000" pitchFamily="50" charset="-128"/>
              </a:rPr>
              <a:t>カゴメ</a:t>
            </a:r>
            <a:r>
              <a:rPr lang="ja-JP" altLang="en-US" sz="1050" dirty="0" smtClean="0">
                <a:latin typeface="BIZ UDPゴシック" panose="020B0400000000000000" pitchFamily="50" charset="-128"/>
                <a:ea typeface="BIZ UDPゴシック" panose="020B0400000000000000" pitchFamily="50" charset="-128"/>
              </a:rPr>
              <a:t>株式会社から提供のあったレシピ。</a:t>
            </a:r>
            <a:endParaRPr lang="en-US" altLang="ja-JP" sz="1050" dirty="0" smtClean="0">
              <a:latin typeface="BIZ UDPゴシック" panose="020B0400000000000000" pitchFamily="50" charset="-128"/>
              <a:ea typeface="BIZ UDPゴシック" panose="020B0400000000000000" pitchFamily="50" charset="-128"/>
            </a:endParaRPr>
          </a:p>
        </p:txBody>
      </p:sp>
      <p:pic>
        <p:nvPicPr>
          <p:cNvPr id="58" name="Picture 6" descr="eto_ushi_family.png (1195×105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3064" t="50019" r="2298" b="3955"/>
          <a:stretch/>
        </p:blipFill>
        <p:spPr bwMode="auto">
          <a:xfrm>
            <a:off x="2188971" y="2877524"/>
            <a:ext cx="854243" cy="77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78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TotalTime>
  <Words>1290</Words>
  <Application>Microsoft Office PowerPoint</Application>
  <PresentationFormat>A4 210 x 297 mm</PresentationFormat>
  <Paragraphs>136</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BIZ UDPゴシック</vt:lpstr>
      <vt:lpstr>HGP創英角ﾎﾟｯﾌﾟ体</vt:lpstr>
      <vt:lpstr>HGS創英角ｺﾞｼｯｸUB</vt:lpstr>
      <vt:lpstr>HG丸ｺﾞｼｯｸM-PRO</vt:lpstr>
      <vt:lpstr>メイリオ</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青沼　達也</dc:creator>
  <cp:lastModifiedBy>松谷　達馬</cp:lastModifiedBy>
  <cp:revision>39</cp:revision>
  <cp:lastPrinted>2023-06-19T07:30:24Z</cp:lastPrinted>
  <dcterms:created xsi:type="dcterms:W3CDTF">2022-06-02T07:03:24Z</dcterms:created>
  <dcterms:modified xsi:type="dcterms:W3CDTF">2023-08-02T05:47:08Z</dcterms:modified>
</cp:coreProperties>
</file>