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>
        <p:scale>
          <a:sx n="200" d="100"/>
          <a:sy n="200" d="100"/>
        </p:scale>
        <p:origin x="-726" y="-4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72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96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16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82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0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50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60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85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16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56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21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BBA5-B0B5-4168-A89B-2270B7F721D6}" type="datetimeFigureOut">
              <a:rPr kumimoji="1" lang="ja-JP" altLang="en-US" smtClean="0"/>
              <a:t>2023/4/17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08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 bwMode="white">
          <a:xfrm>
            <a:off x="-6350" y="2412940"/>
            <a:ext cx="2336800" cy="5166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 smtClean="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○県内の生産状況</a:t>
            </a:r>
            <a:endParaRPr lang="ja-JP" sz="1050" kern="100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9850" y="151591"/>
            <a:ext cx="6756400" cy="1247001"/>
            <a:chOff x="0" y="0"/>
            <a:chExt cx="6896100" cy="1362075"/>
          </a:xfrm>
        </p:grpSpPr>
        <p:sp>
          <p:nvSpPr>
            <p:cNvPr id="6" name="角丸四角形 5"/>
            <p:cNvSpPr/>
            <p:nvPr/>
          </p:nvSpPr>
          <p:spPr>
            <a:xfrm>
              <a:off x="0" y="0"/>
              <a:ext cx="6896100" cy="1362075"/>
            </a:xfrm>
            <a:prstGeom prst="roundRect">
              <a:avLst>
                <a:gd name="adj" fmla="val 10873"/>
              </a:avLst>
            </a:prstGeom>
            <a:solidFill>
              <a:schemeClr val="bg1"/>
            </a:solidFill>
            <a:ln w="63500" cmpd="dbl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177800" algn="just">
                <a:spcAft>
                  <a:spcPts val="0"/>
                </a:spcAft>
              </a:pPr>
              <a:r>
                <a:rPr lang="en-US" sz="1400" kern="100">
                  <a:solidFill>
                    <a:srgbClr val="00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 </a:t>
              </a:r>
              <a:endParaRPr lang="ja-JP" sz="1200" kern="10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kern="100">
                  <a:effectLst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 </a:t>
              </a:r>
              <a:endParaRPr lang="ja-JP" sz="1200" kern="10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7" name="テキスト ボックス 11"/>
            <p:cNvSpPr txBox="1"/>
            <p:nvPr/>
          </p:nvSpPr>
          <p:spPr>
            <a:xfrm>
              <a:off x="295275" y="180975"/>
              <a:ext cx="6362700" cy="11811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5000"/>
                </a:lnSpc>
                <a:spcAft>
                  <a:spcPts val="0"/>
                </a:spcAft>
              </a:pPr>
              <a:r>
                <a:rPr lang="ja-JP" sz="4800" b="1" kern="100" spc="-150" dirty="0">
                  <a:ln w="9525" cap="flat" cmpd="sng" algn="ctr">
                    <a:solidFill>
                      <a:srgbClr val="FEFEFE"/>
                    </a:solidFill>
                    <a:prstDash val="solid"/>
                    <a:round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alpha val="35000"/>
                      </a:srgbClr>
                    </a:outerShdw>
                  </a:effectLst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すくすく</a:t>
              </a:r>
              <a:r>
                <a:rPr lang="ja-JP" sz="4800" b="1" kern="100" spc="-150" dirty="0">
                  <a:ln w="9525" cap="flat" cmpd="sng" algn="ctr">
                    <a:solidFill>
                      <a:srgbClr val="FEFEFE"/>
                    </a:solidFill>
                    <a:prstDash val="solid"/>
                    <a:round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alpha val="35000"/>
                      </a:srgbClr>
                    </a:outerShdw>
                  </a:effectLst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みや</a:t>
              </a:r>
              <a:r>
                <a:rPr lang="ja-JP" sz="4800" b="1" kern="100" spc="-150" dirty="0" err="1">
                  <a:ln w="9525" cap="flat" cmpd="sng" algn="ctr">
                    <a:solidFill>
                      <a:srgbClr val="FEFEFE"/>
                    </a:solidFill>
                    <a:prstDash val="solid"/>
                    <a:round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alpha val="35000"/>
                      </a:srgbClr>
                    </a:outerShdw>
                  </a:effectLst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ぎっ</a:t>
              </a:r>
              <a:r>
                <a:rPr lang="ja-JP" sz="4800" b="1" kern="100" spc="-150" dirty="0">
                  <a:ln w="9525" cap="flat" cmpd="sng" algn="ctr">
                    <a:solidFill>
                      <a:srgbClr val="FEFEFE"/>
                    </a:solidFill>
                    <a:prstDash val="solid"/>
                    <a:round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alpha val="35000"/>
                      </a:srgbClr>
                    </a:outerShdw>
                  </a:effectLst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子通信</a:t>
              </a:r>
              <a:r>
                <a:rPr lang="ja-JP" sz="4800" kern="100" spc="-150" dirty="0">
                  <a:solidFill>
                    <a:srgbClr val="0000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 </a:t>
              </a:r>
              <a:endPara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  <a:p>
              <a:pPr indent="279400" algn="just">
                <a:spcAft>
                  <a:spcPts val="0"/>
                </a:spcAft>
              </a:pPr>
              <a:r>
                <a:rPr lang="ja-JP" sz="2200" kern="100" dirty="0" smtClean="0">
                  <a:solidFill>
                    <a:srgbClr val="FF00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令和</a:t>
              </a:r>
              <a:r>
                <a:rPr lang="ja-JP" altLang="en-US" sz="2200" kern="100" dirty="0" smtClean="0">
                  <a:solidFill>
                    <a:srgbClr val="FF00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５</a:t>
              </a:r>
              <a:r>
                <a:rPr lang="ja-JP" sz="2200" kern="100" dirty="0" smtClean="0">
                  <a:solidFill>
                    <a:srgbClr val="FF00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年</a:t>
              </a:r>
              <a:r>
                <a:rPr lang="ja-JP" altLang="en-US" sz="2200" kern="100" dirty="0" smtClean="0">
                  <a:solidFill>
                    <a:srgbClr val="FF00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５月</a:t>
              </a:r>
              <a:r>
                <a:rPr lang="ja-JP" sz="2200" kern="100" dirty="0" smtClean="0">
                  <a:solidFill>
                    <a:srgbClr val="FF00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号</a:t>
              </a:r>
              <a:r>
                <a:rPr lang="ja-JP" sz="2200" kern="100" dirty="0">
                  <a:solidFill>
                    <a:srgbClr val="C000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　</a:t>
              </a:r>
              <a:endPara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8" name="テキスト ボックス 15"/>
            <p:cNvSpPr txBox="1"/>
            <p:nvPr/>
          </p:nvSpPr>
          <p:spPr>
            <a:xfrm>
              <a:off x="3038475" y="923925"/>
              <a:ext cx="3514725" cy="2857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100" kern="100" dirty="0">
                  <a:solidFill>
                    <a:srgbClr val="000000"/>
                  </a:solidFill>
                  <a:effectLst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季節ごとに宮城の旬</a:t>
              </a:r>
              <a:r>
                <a:rPr lang="ja-JP" sz="1100" kern="100" dirty="0" smtClean="0">
                  <a:solidFill>
                    <a:srgbClr val="000000"/>
                  </a:solidFill>
                  <a:effectLst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の</a:t>
              </a:r>
              <a:r>
                <a:rPr lang="ja-JP" altLang="en-US" sz="1100" kern="100" dirty="0">
                  <a:solidFill>
                    <a:srgbClr val="000000"/>
                  </a:solidFill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農林水産物</a:t>
              </a:r>
              <a:r>
                <a:rPr lang="ja-JP" sz="1100" kern="100" dirty="0" smtClean="0">
                  <a:solidFill>
                    <a:srgbClr val="000000"/>
                  </a:solidFill>
                  <a:effectLst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を</a:t>
              </a:r>
              <a:r>
                <a:rPr lang="ja-JP" sz="1100" kern="100" dirty="0">
                  <a:solidFill>
                    <a:srgbClr val="000000"/>
                  </a:solidFill>
                  <a:effectLst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ご紹介します！</a:t>
              </a:r>
              <a:endPara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33350" y="1623928"/>
            <a:ext cx="6591300" cy="835660"/>
            <a:chOff x="213678" y="3237934"/>
            <a:chExt cx="6591300" cy="835660"/>
          </a:xfrm>
        </p:grpSpPr>
        <p:sp>
          <p:nvSpPr>
            <p:cNvPr id="10" name="角丸四角形 9"/>
            <p:cNvSpPr/>
            <p:nvPr/>
          </p:nvSpPr>
          <p:spPr>
            <a:xfrm>
              <a:off x="251778" y="3564959"/>
              <a:ext cx="6553200" cy="5086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2400" kern="100" dirty="0">
                  <a:solidFill>
                    <a:srgbClr val="FF00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　　　</a:t>
              </a:r>
              <a:r>
                <a:rPr lang="ja-JP" altLang="en-US" sz="2400" kern="100" dirty="0" smtClean="0">
                  <a:solidFill>
                    <a:srgbClr val="FF0000"/>
                  </a:solidFill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麦</a:t>
              </a:r>
              <a:r>
                <a:rPr lang="ja-JP" sz="2400" kern="100" dirty="0">
                  <a:solidFill>
                    <a:srgbClr val="00B05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1600" kern="100" dirty="0" smtClean="0">
                  <a:solidFill>
                    <a:srgbClr val="00B050"/>
                  </a:solidFill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宮城県は東北有数の麦の産地です</a:t>
              </a:r>
              <a:r>
                <a:rPr lang="ja-JP" sz="1600" kern="100" dirty="0" smtClean="0">
                  <a:solidFill>
                    <a:srgbClr val="00B05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！！</a:t>
              </a:r>
              <a:r>
                <a:rPr lang="en-US" sz="1600" kern="100" dirty="0">
                  <a:solidFill>
                    <a:srgbClr val="00B050"/>
                  </a:solidFill>
                  <a:effectLst/>
                  <a:latin typeface="HGP創英角ﾎﾟｯﾌﾟ体" panose="040B0A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 </a:t>
              </a:r>
              <a:r>
                <a:rPr lang="en-US" sz="1200" kern="100" dirty="0">
                  <a:solidFill>
                    <a:srgbClr val="4F6228"/>
                  </a:solidFill>
                  <a:effectLst/>
                  <a:latin typeface="HGP創英角ﾎﾟｯﾌﾟ体" panose="040B0A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 </a:t>
              </a:r>
              <a:endParaRPr lang="ja-JP" sz="105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角丸四角形吹き出し 10"/>
            <p:cNvSpPr/>
            <p:nvPr/>
          </p:nvSpPr>
          <p:spPr>
            <a:xfrm>
              <a:off x="213678" y="3237934"/>
              <a:ext cx="1600200" cy="390525"/>
            </a:xfrm>
            <a:prstGeom prst="wedgeRoundRectCallout">
              <a:avLst>
                <a:gd name="adj1" fmla="val -14881"/>
                <a:gd name="adj2" fmla="val 77134"/>
                <a:gd name="adj3" fmla="val 1666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ja-JP" sz="2000" kern="100" dirty="0"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旬の</a:t>
              </a:r>
              <a:r>
                <a:rPr lang="ja-JP" sz="2000" kern="100" dirty="0" smtClean="0"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食材</a:t>
              </a:r>
              <a:endPara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角丸四角形 24"/>
          <p:cNvSpPr/>
          <p:nvPr/>
        </p:nvSpPr>
        <p:spPr bwMode="white">
          <a:xfrm>
            <a:off x="-6350" y="7296740"/>
            <a:ext cx="5232400" cy="4864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 smtClean="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○栽培カレンダー</a:t>
            </a:r>
            <a:endParaRPr lang="en-US" altLang="ja-JP" kern="100" dirty="0" smtClean="0">
              <a:solidFill>
                <a:srgbClr val="FF0000"/>
              </a:solidFill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6" y="7943422"/>
            <a:ext cx="6013485" cy="64073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7" y="8615309"/>
            <a:ext cx="1880070" cy="1410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22070" t="11043" r="21138" b="18076"/>
          <a:stretch/>
        </p:blipFill>
        <p:spPr>
          <a:xfrm>
            <a:off x="3664937" y="4995807"/>
            <a:ext cx="2376284" cy="2551584"/>
          </a:xfrm>
          <a:prstGeom prst="rect">
            <a:avLst/>
          </a:prstGeom>
        </p:spPr>
      </p:pic>
      <p:sp>
        <p:nvSpPr>
          <p:cNvPr id="29" name="角丸四角形 28"/>
          <p:cNvSpPr/>
          <p:nvPr/>
        </p:nvSpPr>
        <p:spPr bwMode="white">
          <a:xfrm>
            <a:off x="5168900" y="7425027"/>
            <a:ext cx="1542417" cy="2447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900" kern="100" dirty="0" smtClean="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900" kern="100" dirty="0" smtClean="0">
                <a:solidFill>
                  <a:schemeClr val="tx1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農林水産省作物</a:t>
            </a:r>
            <a:r>
              <a:rPr lang="ja-JP" altLang="en-US" sz="900" kern="100" dirty="0">
                <a:solidFill>
                  <a:schemeClr val="tx1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統計</a:t>
            </a:r>
            <a:r>
              <a:rPr lang="ja-JP" altLang="en-US" sz="900" kern="100" dirty="0" smtClean="0">
                <a:solidFill>
                  <a:schemeClr val="tx1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より</a:t>
            </a:r>
            <a:endParaRPr lang="ja-JP" altLang="en-US" sz="900" kern="100" dirty="0">
              <a:solidFill>
                <a:schemeClr val="tx1"/>
              </a:solidFill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5"/>
          <a:srcRect l="28666" t="12196" r="15598" b="28358"/>
          <a:stretch/>
        </p:blipFill>
        <p:spPr>
          <a:xfrm>
            <a:off x="610663" y="5014595"/>
            <a:ext cx="2312434" cy="2273894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 bwMode="white">
          <a:xfrm>
            <a:off x="31750" y="7638773"/>
            <a:ext cx="6826250" cy="3046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麦は秋に種をまいて初夏に収穫する栽培がふつうです。</a:t>
            </a:r>
            <a:endParaRPr lang="ja-JP" altLang="en-US" sz="1600" kern="1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23" y="8527097"/>
            <a:ext cx="1997688" cy="149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9" y="8484872"/>
            <a:ext cx="2053988" cy="1540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角丸四角形 20"/>
          <p:cNvSpPr/>
          <p:nvPr/>
        </p:nvSpPr>
        <p:spPr bwMode="white">
          <a:xfrm>
            <a:off x="26788" y="2796371"/>
            <a:ext cx="6799461" cy="21682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麦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に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は「小麦」と「大麦」が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あります。小麦はクッキーなどのお菓子、うどんやそうめん、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ラーメン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、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パン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などの原料として使われます。</a:t>
            </a:r>
            <a:endParaRPr lang="en-US" altLang="ja-JP" sz="1600" kern="1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大麦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は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麦ご飯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や麦茶に使われる六条大麦（ろくじょうおおむぎ） 、麦みそなどに使われるはだか麦、ビールに使われる二条大麦（にじょうおおむぎ）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に分けられます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。</a:t>
            </a:r>
            <a:endParaRPr lang="en-US" altLang="ja-JP" sz="1600" kern="1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東北地域では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、おもに小麦と六条大麦が作付けされています。宮城県の令和４年産の麦作付面積割合をみると、六条大麦は</a:t>
            </a:r>
            <a:r>
              <a:rPr lang="en-US" altLang="ja-JP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94%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で東北の中で１位、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小麦は</a:t>
            </a:r>
            <a:r>
              <a:rPr lang="en-US" altLang="ja-JP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16%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で２位となっており、東北</a:t>
            </a:r>
            <a:r>
              <a:rPr lang="ja-JP" altLang="en-US" sz="1600" kern="10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有数</a:t>
            </a:r>
            <a:r>
              <a:rPr lang="ja-JP" altLang="en-US" sz="1600" kern="10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sz="1600" kern="10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産地</a:t>
            </a:r>
            <a:r>
              <a:rPr lang="ja-JP" altLang="en-US" sz="1600" kern="10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です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。</a:t>
            </a:r>
          </a:p>
          <a:p>
            <a:pPr>
              <a:spcAft>
                <a:spcPts val="0"/>
              </a:spcAft>
            </a:pPr>
            <a:endParaRPr lang="ja-JP" altLang="en-US" sz="1600" kern="1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1247775" y="5476875"/>
            <a:ext cx="84426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1558925" y="5400675"/>
            <a:ext cx="161925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4838700" y="5400675"/>
            <a:ext cx="114300" cy="219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635500" y="5543550"/>
            <a:ext cx="3175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4337050" y="5632450"/>
            <a:ext cx="70707" cy="12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4095750" y="6057900"/>
            <a:ext cx="76200" cy="44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V="1">
            <a:off x="4159250" y="6819900"/>
            <a:ext cx="17780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5441950" y="6864350"/>
            <a:ext cx="152400" cy="139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2279650" y="6756400"/>
            <a:ext cx="146050" cy="114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8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07743" y="9171688"/>
            <a:ext cx="5601280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発行：宮城県　農政部　みやぎ米推進課、農業政策室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電話：０２２－２１１－２９６３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メール：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noseise-k@pref.miyagi.lg.jp</a:t>
            </a:r>
          </a:p>
          <a:p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ホームページ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https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://www.pref.miyagi.jp/soshiki/noseise/index.html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 bwMode="white">
          <a:xfrm>
            <a:off x="16082" y="0"/>
            <a:ext cx="4568618" cy="5166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 smtClean="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○パン用小麦品種「夏黄金」（なつこがね）</a:t>
            </a:r>
            <a:endParaRPr lang="ja-JP" sz="1050" kern="100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 bwMode="white">
          <a:xfrm>
            <a:off x="88856" y="366452"/>
            <a:ext cx="6620165" cy="18809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1600" kern="1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夏黄金」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は、岩手県にある東北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農業研究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センターが平成</a:t>
            </a:r>
            <a:r>
              <a:rPr lang="en-US" altLang="ja-JP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28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年に育成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した小麦品種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です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。タンパク質含有率が高くパン作りに適しており、ほとんど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の種類のパンを製造することが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できます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。少し赤みがかった黄金色の穂が特徴で、初夏に収穫時期を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迎える小麦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畑の美しいイメージ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が、「夏黄金」の名称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の由来となっています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。</a:t>
            </a:r>
            <a:endParaRPr lang="en-US" altLang="ja-JP" sz="1600" kern="1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県内の学校給食で提供されるパンにも、「夏黄金」の小麦粉が使われています。</a:t>
            </a:r>
            <a:endParaRPr lang="ja-JP" altLang="en-US" sz="1600" kern="1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角丸四角形 11"/>
          <p:cNvSpPr/>
          <p:nvPr/>
        </p:nvSpPr>
        <p:spPr bwMode="white">
          <a:xfrm>
            <a:off x="16083" y="5508527"/>
            <a:ext cx="6855589" cy="375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○もち性六条大麦品種「ホワイトファイバー」　</a:t>
            </a:r>
            <a:endParaRPr lang="ja-JP" altLang="en-US" kern="1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ja-JP" kern="1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ja-JP" sz="1050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30182" y="2388611"/>
            <a:ext cx="3521117" cy="3026046"/>
            <a:chOff x="530182" y="2316100"/>
            <a:chExt cx="3521117" cy="3026046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182" y="2316100"/>
              <a:ext cx="3521117" cy="2640838"/>
            </a:xfrm>
            <a:prstGeom prst="rect">
              <a:avLst/>
            </a:prstGeom>
          </p:spPr>
        </p:pic>
        <p:sp>
          <p:nvSpPr>
            <p:cNvPr id="17" name="角丸四角形 16"/>
            <p:cNvSpPr/>
            <p:nvPr/>
          </p:nvSpPr>
          <p:spPr bwMode="white">
            <a:xfrm>
              <a:off x="1107743" y="5010013"/>
              <a:ext cx="2291196" cy="3321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1100" kern="100" dirty="0" smtClean="0">
                  <a:solidFill>
                    <a:srgbClr val="FF0000"/>
                  </a:solidFill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1100" kern="100" dirty="0" smtClean="0">
                  <a:solidFill>
                    <a:schemeClr val="tx1"/>
                  </a:solidFill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収穫期を迎えた夏黄金の畑</a:t>
              </a:r>
              <a:endParaRPr lang="ja-JP" sz="700" kern="100" dirty="0">
                <a:solidFill>
                  <a:schemeClr val="tx1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4394373" y="2369332"/>
            <a:ext cx="1146807" cy="3064603"/>
            <a:chOff x="4527549" y="2299089"/>
            <a:chExt cx="1146807" cy="306460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77"/>
            <a:stretch/>
          </p:blipFill>
          <p:spPr bwMode="auto">
            <a:xfrm>
              <a:off x="4813300" y="2299089"/>
              <a:ext cx="575306" cy="2695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角丸四角形 17"/>
            <p:cNvSpPr/>
            <p:nvPr/>
          </p:nvSpPr>
          <p:spPr bwMode="white">
            <a:xfrm>
              <a:off x="4527549" y="5031559"/>
              <a:ext cx="1146807" cy="3321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1100" kern="100" dirty="0" smtClean="0">
                  <a:solidFill>
                    <a:srgbClr val="FF0000"/>
                  </a:solidFill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1100" kern="100" dirty="0" smtClean="0">
                  <a:solidFill>
                    <a:schemeClr val="tx1"/>
                  </a:solidFill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夏黄金の穂</a:t>
              </a:r>
              <a:endParaRPr lang="ja-JP" sz="700" kern="100" dirty="0">
                <a:solidFill>
                  <a:schemeClr val="tx1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角丸四角形 21"/>
          <p:cNvSpPr/>
          <p:nvPr/>
        </p:nvSpPr>
        <p:spPr bwMode="white">
          <a:xfrm>
            <a:off x="0" y="5790904"/>
            <a:ext cx="6620165" cy="15196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「ホワイトファイバー」は、長野県の農業試験場が平成２８年に育成したもち性六条大麦品種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です。お米と同じよう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に、大麦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にも「もち性」と「うるち性」が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あり、もち性大麦（もち麦）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は食物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繊維（しょくもつせんい）がたくさん含まれていることが知られ、注目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されています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。もち麦は、麦ご飯として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味が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よいこと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から需要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が増えています。</a:t>
            </a:r>
          </a:p>
          <a:p>
            <a:pPr>
              <a:spcAft>
                <a:spcPts val="0"/>
              </a:spcAft>
            </a:pPr>
            <a:endParaRPr lang="ja-JP" altLang="en-US" sz="1600" kern="1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角丸四角形 14"/>
          <p:cNvSpPr/>
          <p:nvPr/>
        </p:nvSpPr>
        <p:spPr bwMode="white">
          <a:xfrm>
            <a:off x="3531090" y="7537354"/>
            <a:ext cx="3001862" cy="109361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ホワイトファイバーはその名の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とおり見た目が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白く，外国産の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もち性大麦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と比べ、麦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ご飯にした</a:t>
            </a:r>
            <a:r>
              <a:rPr lang="ja-JP" altLang="en-US" sz="1600" kern="1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ときの</a:t>
            </a:r>
            <a:r>
              <a:rPr lang="ja-JP" altLang="en-US" sz="1600" kern="1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茶色味が目立ちません。</a:t>
            </a:r>
            <a:endParaRPr lang="ja-JP" altLang="en-US" sz="1600" kern="1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ja-JP" altLang="en-US" sz="1600" kern="1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08000" y="7216363"/>
            <a:ext cx="3581400" cy="1928307"/>
            <a:chOff x="463061" y="7236471"/>
            <a:chExt cx="3581400" cy="1928307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0582" y="7236471"/>
              <a:ext cx="2658356" cy="1596174"/>
            </a:xfrm>
            <a:prstGeom prst="rect">
              <a:avLst/>
            </a:prstGeom>
          </p:spPr>
        </p:pic>
        <p:sp>
          <p:nvSpPr>
            <p:cNvPr id="19" name="角丸四角形 18"/>
            <p:cNvSpPr/>
            <p:nvPr/>
          </p:nvSpPr>
          <p:spPr bwMode="white">
            <a:xfrm>
              <a:off x="463061" y="8832645"/>
              <a:ext cx="3581400" cy="3321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1100" kern="100" dirty="0" smtClean="0">
                  <a:solidFill>
                    <a:srgbClr val="FF0000"/>
                  </a:solidFill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1100" kern="100" dirty="0">
                  <a:solidFill>
                    <a:schemeClr val="tx1"/>
                  </a:solidFill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左：</a:t>
              </a:r>
              <a:r>
                <a:rPr lang="ja-JP" altLang="en-US" sz="1100" kern="100" dirty="0" smtClean="0">
                  <a:solidFill>
                    <a:schemeClr val="tx1"/>
                  </a:solidFill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ホワイトファイバー　右</a:t>
              </a:r>
              <a:r>
                <a:rPr lang="ja-JP" altLang="en-US" sz="1100" kern="100" dirty="0">
                  <a:solidFill>
                    <a:schemeClr val="tx1"/>
                  </a:solidFill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：市販もち性大麦（外国産）</a:t>
              </a:r>
            </a:p>
          </p:txBody>
        </p:sp>
      </p:grpSp>
      <p:sp>
        <p:nvSpPr>
          <p:cNvPr id="21" name="角丸四角形 20"/>
          <p:cNvSpPr/>
          <p:nvPr/>
        </p:nvSpPr>
        <p:spPr bwMode="white">
          <a:xfrm>
            <a:off x="1326284" y="8630973"/>
            <a:ext cx="2412349" cy="189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900" kern="100" dirty="0" smtClean="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900" kern="100" dirty="0">
                <a:solidFill>
                  <a:schemeClr val="tx1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「ホワイトファイバー」栽培マニュアルより</a:t>
            </a:r>
          </a:p>
        </p:txBody>
      </p:sp>
    </p:spTree>
    <p:extLst>
      <p:ext uri="{BB962C8B-B14F-4D97-AF65-F5344CB8AC3E}">
        <p14:creationId xmlns:p14="http://schemas.microsoft.com/office/powerpoint/2010/main" val="33423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507</Words>
  <Application>Microsoft Office PowerPoint</Application>
  <PresentationFormat>A4 210 x 297 mm</PresentationFormat>
  <Paragraphs>27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HGP創英角ﾎﾟｯﾌﾟ体</vt:lpstr>
      <vt:lpstr>HG丸ｺﾞｼｯｸM-PRO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青沼　達也</dc:creator>
  <cp:lastModifiedBy>大谷　俊</cp:lastModifiedBy>
  <cp:revision>52</cp:revision>
  <cp:lastPrinted>2023-03-24T01:20:23Z</cp:lastPrinted>
  <dcterms:created xsi:type="dcterms:W3CDTF">2022-06-02T07:03:24Z</dcterms:created>
  <dcterms:modified xsi:type="dcterms:W3CDTF">2023-04-17T05:51:07Z</dcterms:modified>
</cp:coreProperties>
</file>