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5">
  <p:sldMasterIdLst>
    <p:sldMasterId id="2147485467" r:id="rId1"/>
    <p:sldMasterId id="2147485812" r:id="rId2"/>
    <p:sldMasterId id="2147485844" r:id="rId3"/>
  </p:sldMasterIdLst>
  <p:notesMasterIdLst>
    <p:notesMasterId r:id="rId5"/>
  </p:notesMasterIdLst>
  <p:handoutMasterIdLst>
    <p:handoutMasterId r:id="rId6"/>
  </p:handoutMasterIdLst>
  <p:sldIdLst>
    <p:sldId id="579" r:id="rId4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17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34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51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68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854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024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196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366" algn="l" defTabSz="914341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FFCC"/>
    <a:srgbClr val="99FFCC"/>
    <a:srgbClr val="CCFFFF"/>
    <a:srgbClr val="F9A5AD"/>
    <a:srgbClr val="CCFF66"/>
    <a:srgbClr val="D60093"/>
    <a:srgbClr val="4087C8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333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E5AFE1F-7175-4B7C-8573-E3B01780CCD5}" type="datetimeFigureOut">
              <a:rPr kumimoji="1" lang="ja-JP" altLang="en-US" smtClean="0"/>
              <a:t>2021/4/27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F766D1F-D608-4FFE-9780-9B0B2D301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2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9413" cy="493713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2"/>
            <a:ext cx="2919412" cy="493713"/>
          </a:xfrm>
          <a:prstGeom prst="rect">
            <a:avLst/>
          </a:prstGeom>
        </p:spPr>
        <p:txBody>
          <a:bodyPr vert="horz" lIns="91398" tIns="45698" rIns="91398" bIns="45698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013C30C-784B-4AEA-A7CA-4378904F9B24}" type="datetimeFigureOut">
              <a:rPr lang="ja-JP" altLang="en-US"/>
              <a:pPr>
                <a:defRPr/>
              </a:pPr>
              <a:t>2021/4/27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8" rIns="91398" bIns="4569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4" y="4686300"/>
            <a:ext cx="5389563" cy="4440238"/>
          </a:xfrm>
          <a:prstGeom prst="rect">
            <a:avLst/>
          </a:prstGeom>
        </p:spPr>
        <p:txBody>
          <a:bodyPr vert="horz" lIns="91398" tIns="45698" rIns="91398" bIns="4569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4" y="9371013"/>
            <a:ext cx="2919413" cy="493712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98" tIns="45698" rIns="91398" bIns="45698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A9FEB9E-3790-431F-A16C-AB96C710F9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741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7D08A-04FD-48DC-99F7-93DAD1F48DEE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65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1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43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4177-BA04-427E-9BA4-434A78AC52E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0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6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0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23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4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54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24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31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7394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4731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5789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71806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3381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3210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85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1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52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4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6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8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0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2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20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8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7B7268-56AE-4A0D-A9C7-6D2B55C3B0D6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4"/>
            <a:ext cx="990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1031" name="Group 27"/>
          <p:cNvGrpSpPr>
            <a:grpSpLocks/>
          </p:cNvGrpSpPr>
          <p:nvPr userDrawn="1"/>
        </p:nvGrpSpPr>
        <p:grpSpPr bwMode="auto">
          <a:xfrm>
            <a:off x="0" y="333378"/>
            <a:ext cx="9906000" cy="214313"/>
            <a:chOff x="0" y="255"/>
            <a:chExt cx="6240" cy="135"/>
          </a:xfrm>
        </p:grpSpPr>
        <p:sp>
          <p:nvSpPr>
            <p:cNvPr id="1034" name="Rectangle 28"/>
            <p:cNvSpPr>
              <a:spLocks noChangeArrowheads="1"/>
            </p:cNvSpPr>
            <p:nvPr userDrawn="1"/>
          </p:nvSpPr>
          <p:spPr bwMode="auto"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9"/>
            <p:cNvSpPr>
              <a:spLocks noChangeArrowheads="1"/>
            </p:cNvSpPr>
            <p:nvPr userDrawn="1"/>
          </p:nvSpPr>
          <p:spPr bwMode="auto"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30"/>
            <p:cNvSpPr>
              <a:spLocks noChangeArrowheads="1"/>
            </p:cNvSpPr>
            <p:nvPr userDrawn="1"/>
          </p:nvSpPr>
          <p:spPr bwMode="auto"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defRPr/>
              </a:pP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8266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81940" b="42691"/>
          <a:stretch>
            <a:fillRect/>
          </a:stretch>
        </p:blipFill>
        <p:spPr bwMode="auto">
          <a:xfrm>
            <a:off x="8697915" y="4"/>
            <a:ext cx="12080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95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9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85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78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7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87" indent="-228598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81" indent="-2285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76" indent="-2285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70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66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60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55" indent="-228598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5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4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3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8" algn="l" defTabSz="91439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CCC446-A967-4ECF-ABE1-9A568FA9EF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5" r:id="rId1"/>
    <p:sldLayoutId id="2147485846" r:id="rId2"/>
    <p:sldLayoutId id="2147485847" r:id="rId3"/>
    <p:sldLayoutId id="2147485848" r:id="rId4"/>
    <p:sldLayoutId id="2147485849" r:id="rId5"/>
    <p:sldLayoutId id="2147485850" r:id="rId6"/>
    <p:sldLayoutId id="2147485851" r:id="rId7"/>
    <p:sldLayoutId id="2147485852" r:id="rId8"/>
    <p:sldLayoutId id="2147485853" r:id="rId9"/>
    <p:sldLayoutId id="2147485854" r:id="rId10"/>
    <p:sldLayoutId id="2147485855" r:id="rId11"/>
    <p:sldLayoutId id="2147485856" r:id="rId12"/>
    <p:sldLayoutId id="2147485857" r:id="rId13"/>
    <p:sldLayoutId id="2147485858" r:id="rId14"/>
    <p:sldLayoutId id="2147485859" r:id="rId15"/>
    <p:sldLayoutId id="2147485860" r:id="rId16"/>
    <p:sldLayoutId id="214748586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692696"/>
            <a:ext cx="8928992" cy="476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ja-JP" altLang="en-US" u="sng" dirty="0" smtClean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減便等に関するご協力のお願い</a:t>
            </a:r>
            <a:endParaRPr lang="ja-JP" altLang="en-US" u="sng" dirty="0">
              <a:solidFill>
                <a:srgbClr val="0070C0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48543" y="1340768"/>
            <a:ext cx="8280921" cy="489654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09" tIns="45704" rIns="91409" bIns="45704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今般</a:t>
            </a: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の緊急事態宣言において、緊急事態宣言の対象区域等では、都道府県は、人の流れを抑制する観点から、交通事業者に対して、平日の終電の繰上げ、週末休日等における減便等について、必要な協力の依頼等を行うものとされています</a:t>
            </a: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。</a:t>
            </a:r>
            <a:endParaRPr lang="en-US" altLang="ja-JP" sz="2000" dirty="0" smtClean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ja-JP" altLang="en-US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これ</a:t>
            </a: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を踏まえ、関係都府県からの要請に基づき、</a:t>
            </a:r>
            <a:r>
              <a:rPr lang="ja-JP" altLang="en-US" sz="2000" u="sng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鉄道の減便や終電</a:t>
            </a:r>
            <a:r>
              <a:rPr lang="ja-JP" altLang="en-US" sz="2000" u="sng" dirty="0" smtClean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繰上げなど</a:t>
            </a: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が</a:t>
            </a: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実施されますので、期間中の鉄道の御利用に当たっては、十分御注意をいただきますようお願いします</a:t>
            </a: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。</a:t>
            </a:r>
            <a:endParaRPr lang="en-US" altLang="ja-JP" sz="2000" dirty="0" smtClean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ja-JP" altLang="en-US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詳細</a:t>
            </a:r>
            <a:r>
              <a:rPr lang="ja-JP" altLang="en-US" sz="2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は以下リンク先をご確認ください。</a:t>
            </a:r>
          </a:p>
          <a:p>
            <a:pPr algn="l" fontAlgn="auto">
              <a:spcAft>
                <a:spcPts val="0"/>
              </a:spcAft>
            </a:pPr>
            <a:endParaRPr lang="en-US" altLang="ja-JP" sz="2000" dirty="0" smtClean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 smtClean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 smtClean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l" fontAlgn="auto">
              <a:spcAft>
                <a:spcPts val="0"/>
              </a:spcAft>
            </a:pPr>
            <a:endParaRPr lang="en-US" altLang="ja-JP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pPr algn="r"/>
            <a:r>
              <a:rPr lang="ja-JP" altLang="en-US" sz="20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</a:t>
            </a:r>
            <a:endParaRPr lang="ja-JP" altLang="en-US" sz="2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477723" y="4293096"/>
            <a:ext cx="5022560" cy="1509005"/>
            <a:chOff x="2414107" y="4140978"/>
            <a:chExt cx="5022560" cy="150900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318" y="4140978"/>
              <a:ext cx="1333817" cy="1333817"/>
            </a:xfrm>
            <a:prstGeom prst="rect">
              <a:avLst/>
            </a:prstGeom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2414107" y="4171196"/>
              <a:ext cx="5022560" cy="1478787"/>
              <a:chOff x="1082532" y="4501253"/>
              <a:chExt cx="5076565" cy="1478787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2462237" y="5364487"/>
                <a:ext cx="34932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国土交通省</a:t>
                </a:r>
                <a:r>
                  <a:rPr lang="ja-JP" altLang="en-US" sz="10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ホームページ</a:t>
                </a:r>
                <a:endPara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r>
                  <a:rPr lang="en-US" altLang="ja-JP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https://www.mlit.go.jp/tetudo/tetudo_tk1_000059.html</a:t>
                </a:r>
                <a:endPara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endParaRPr kumimoji="1" lang="ja-JP" altLang="en-US" sz="1400" dirty="0"/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1082532" y="4501253"/>
                <a:ext cx="5076565" cy="1333817"/>
              </a:xfrm>
              <a:prstGeom prst="roundRect">
                <a:avLst>
                  <a:gd name="adj" fmla="val 704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" name="正方形/長方形 3"/>
          <p:cNvSpPr/>
          <p:nvPr/>
        </p:nvSpPr>
        <p:spPr>
          <a:xfrm>
            <a:off x="1244588" y="5649607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ja-JP" altLang="en-US" sz="1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また</a:t>
            </a:r>
            <a:r>
              <a:rPr lang="ja-JP" altLang="en-US" sz="1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、引き続き</a:t>
            </a:r>
            <a:r>
              <a:rPr lang="ja-JP" altLang="en-US" sz="1400" dirty="0" smtClean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テレワーク</a:t>
            </a:r>
            <a:r>
              <a:rPr lang="ja-JP" altLang="en-US" sz="1400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・時差出勤等の</a:t>
            </a:r>
            <a:r>
              <a:rPr lang="ja-JP" altLang="en-US" sz="1400" dirty="0" smtClean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実施、マスク</a:t>
            </a:r>
            <a:r>
              <a:rPr lang="ja-JP" altLang="en-US" sz="1400" dirty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着用・会話を控えめにする</a:t>
            </a:r>
            <a:r>
              <a:rPr lang="ja-JP" altLang="en-US" sz="1400" dirty="0" smtClean="0">
                <a:solidFill>
                  <a:srgbClr val="0070C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こと</a:t>
            </a:r>
            <a:r>
              <a:rPr lang="ja-JP" altLang="en-US" sz="1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へ</a:t>
            </a:r>
            <a:r>
              <a:rPr lang="ja-JP" altLang="en-US" sz="1400" dirty="0" smtClean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の　ご協力</a:t>
            </a:r>
            <a:r>
              <a:rPr lang="ja-JP" altLang="en-US" sz="1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もあわせてお願いいたします。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17858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ap="flat" cmpd="sng" algn="ctr">
          <a:solidFill>
            <a:srgbClr val="00B050"/>
          </a:solidFill>
          <a:prstDash val="solid"/>
        </a:ln>
        <a:effectLst/>
      </a:spPr>
      <a:bodyPr rtlCol="0" anchor="t" anchorCtr="0"/>
      <a:lstStyle>
        <a:defPPr algn="ctr" defTabSz="914390" fontAlgn="auto">
          <a:spcBef>
            <a:spcPts val="0"/>
          </a:spcBef>
          <a:spcAft>
            <a:spcPts val="0"/>
          </a:spcAft>
          <a:defRPr kumimoji="0" sz="1100" kern="0" dirty="0" smtClean="0">
            <a:solidFill>
              <a:srgbClr val="000000"/>
            </a:solidFill>
            <a:latin typeface="AR Pゴシック体M" panose="020B0600000000000000" pitchFamily="50" charset="-128"/>
            <a:ea typeface="AR Pゴシック体M" panose="020B06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26968</TotalTime>
  <Words>163</Words>
  <Application>Microsoft Office PowerPoint</Application>
  <PresentationFormat>A4 210 x 297 mm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AR丸ゴシック体E</vt:lpstr>
      <vt:lpstr>HGP創英角ｺﾞｼｯｸUB</vt:lpstr>
      <vt:lpstr>ＭＳ Ｐゴシック</vt:lpstr>
      <vt:lpstr>ＭＳ Ｐ明朝</vt:lpstr>
      <vt:lpstr>游ゴシック</vt:lpstr>
      <vt:lpstr>Arial</vt:lpstr>
      <vt:lpstr>Calibri</vt:lpstr>
      <vt:lpstr>Calibri Light</vt:lpstr>
      <vt:lpstr>Garamond</vt:lpstr>
      <vt:lpstr>デザインの設定</vt:lpstr>
      <vt:lpstr>27_標準デザイン</vt:lpstr>
      <vt:lpstr>オーガニック</vt:lpstr>
      <vt:lpstr>減便等に関するご協力のお願い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行政情報システム室</dc:creator>
  <cp:lastModifiedBy>ㅤ</cp:lastModifiedBy>
  <cp:revision>1877</cp:revision>
  <cp:lastPrinted>2021-01-14T01:36:04Z</cp:lastPrinted>
  <dcterms:created xsi:type="dcterms:W3CDTF">2007-11-06T12:19:33Z</dcterms:created>
  <dcterms:modified xsi:type="dcterms:W3CDTF">2021-04-27T00:40:38Z</dcterms:modified>
</cp:coreProperties>
</file>