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10440988" cy="7200900"/>
  <p:notesSz cx="6797675" cy="9926638"/>
  <p:defaultTextStyle>
    <a:defPPr>
      <a:defRPr lang="ja-JP"/>
    </a:defPPr>
    <a:lvl1pPr marL="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81117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62235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43352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2447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05587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86704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67823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4894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5" autoAdjust="0"/>
    <p:restoredTop sz="96242" autoAdjust="0"/>
  </p:normalViewPr>
  <p:slideViewPr>
    <p:cSldViewPr>
      <p:cViewPr varScale="1">
        <p:scale>
          <a:sx n="71" d="100"/>
          <a:sy n="71" d="100"/>
        </p:scale>
        <p:origin x="1158" y="72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81117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62235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43352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2447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05587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86704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67823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4894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07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236948"/>
            <a:ext cx="8874840" cy="154352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080511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1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3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6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7" y="288371"/>
            <a:ext cx="2349222" cy="61441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49" y="288371"/>
            <a:ext cx="6873651" cy="61441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627247"/>
            <a:ext cx="8874840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111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2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433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24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405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867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67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49" y="1680211"/>
            <a:ext cx="461143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3" y="1680211"/>
            <a:ext cx="461143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611869"/>
            <a:ext cx="4613249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7" indent="0">
              <a:buNone/>
              <a:defRPr sz="2100" b="1"/>
            </a:lvl2pPr>
            <a:lvl3pPr marL="962235" indent="0">
              <a:buNone/>
              <a:defRPr sz="1900" b="1"/>
            </a:lvl3pPr>
            <a:lvl4pPr marL="1443352" indent="0">
              <a:buNone/>
              <a:defRPr sz="1600" b="1"/>
            </a:lvl4pPr>
            <a:lvl5pPr marL="1924470" indent="0">
              <a:buNone/>
              <a:defRPr sz="1600" b="1"/>
            </a:lvl5pPr>
            <a:lvl6pPr marL="2405587" indent="0">
              <a:buNone/>
              <a:defRPr sz="1600" b="1"/>
            </a:lvl6pPr>
            <a:lvl7pPr marL="2886704" indent="0">
              <a:buNone/>
              <a:defRPr sz="1600" b="1"/>
            </a:lvl7pPr>
            <a:lvl8pPr marL="3367823" indent="0">
              <a:buNone/>
              <a:defRPr sz="1600" b="1"/>
            </a:lvl8pPr>
            <a:lvl9pPr marL="3848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50" y="2283619"/>
            <a:ext cx="4613249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7" indent="0">
              <a:buNone/>
              <a:defRPr sz="2100" b="1"/>
            </a:lvl2pPr>
            <a:lvl3pPr marL="962235" indent="0">
              <a:buNone/>
              <a:defRPr sz="1900" b="1"/>
            </a:lvl3pPr>
            <a:lvl4pPr marL="1443352" indent="0">
              <a:buNone/>
              <a:defRPr sz="1600" b="1"/>
            </a:lvl4pPr>
            <a:lvl5pPr marL="1924470" indent="0">
              <a:buNone/>
              <a:defRPr sz="1600" b="1"/>
            </a:lvl5pPr>
            <a:lvl6pPr marL="2405587" indent="0">
              <a:buNone/>
              <a:defRPr sz="1600" b="1"/>
            </a:lvl6pPr>
            <a:lvl7pPr marL="2886704" indent="0">
              <a:buNone/>
              <a:defRPr sz="1600" b="1"/>
            </a:lvl7pPr>
            <a:lvl8pPr marL="3367823" indent="0">
              <a:buNone/>
              <a:defRPr sz="1600" b="1"/>
            </a:lvl8pPr>
            <a:lvl9pPr marL="3848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7" y="286704"/>
            <a:ext cx="5836802" cy="614576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81117" indent="0">
              <a:buNone/>
              <a:defRPr sz="1300"/>
            </a:lvl2pPr>
            <a:lvl3pPr marL="962235" indent="0">
              <a:buNone/>
              <a:defRPr sz="1100"/>
            </a:lvl3pPr>
            <a:lvl4pPr marL="1443352" indent="0">
              <a:buNone/>
              <a:defRPr sz="1000"/>
            </a:lvl4pPr>
            <a:lvl5pPr marL="1924470" indent="0">
              <a:buNone/>
              <a:defRPr sz="1000"/>
            </a:lvl5pPr>
            <a:lvl6pPr marL="2405587" indent="0">
              <a:buNone/>
              <a:defRPr sz="1000"/>
            </a:lvl6pPr>
            <a:lvl7pPr marL="2886704" indent="0">
              <a:buNone/>
              <a:defRPr sz="1000"/>
            </a:lvl7pPr>
            <a:lvl8pPr marL="3367823" indent="0">
              <a:buNone/>
              <a:defRPr sz="1000"/>
            </a:lvl8pPr>
            <a:lvl9pPr marL="384894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6" y="5040630"/>
            <a:ext cx="6264593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6" y="643414"/>
            <a:ext cx="6264593" cy="4320540"/>
          </a:xfrm>
        </p:spPr>
        <p:txBody>
          <a:bodyPr/>
          <a:lstStyle>
            <a:lvl1pPr marL="0" indent="0">
              <a:buNone/>
              <a:defRPr sz="3400"/>
            </a:lvl1pPr>
            <a:lvl2pPr marL="481117" indent="0">
              <a:buNone/>
              <a:defRPr sz="2900"/>
            </a:lvl2pPr>
            <a:lvl3pPr marL="962235" indent="0">
              <a:buNone/>
              <a:defRPr sz="2500"/>
            </a:lvl3pPr>
            <a:lvl4pPr marL="1443352" indent="0">
              <a:buNone/>
              <a:defRPr sz="2100"/>
            </a:lvl4pPr>
            <a:lvl5pPr marL="1924470" indent="0">
              <a:buNone/>
              <a:defRPr sz="2100"/>
            </a:lvl5pPr>
            <a:lvl6pPr marL="2405587" indent="0">
              <a:buNone/>
              <a:defRPr sz="2100"/>
            </a:lvl6pPr>
            <a:lvl7pPr marL="2886704" indent="0">
              <a:buNone/>
              <a:defRPr sz="2100"/>
            </a:lvl7pPr>
            <a:lvl8pPr marL="3367823" indent="0">
              <a:buNone/>
              <a:defRPr sz="2100"/>
            </a:lvl8pPr>
            <a:lvl9pPr marL="384894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6" y="5635705"/>
            <a:ext cx="62645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81117" indent="0">
              <a:buNone/>
              <a:defRPr sz="1300"/>
            </a:lvl2pPr>
            <a:lvl3pPr marL="962235" indent="0">
              <a:buNone/>
              <a:defRPr sz="1100"/>
            </a:lvl3pPr>
            <a:lvl4pPr marL="1443352" indent="0">
              <a:buNone/>
              <a:defRPr sz="1000"/>
            </a:lvl4pPr>
            <a:lvl5pPr marL="1924470" indent="0">
              <a:buNone/>
              <a:defRPr sz="1000"/>
            </a:lvl5pPr>
            <a:lvl6pPr marL="2405587" indent="0">
              <a:buNone/>
              <a:defRPr sz="1000"/>
            </a:lvl6pPr>
            <a:lvl7pPr marL="2886704" indent="0">
              <a:buNone/>
              <a:defRPr sz="1000"/>
            </a:lvl7pPr>
            <a:lvl8pPr marL="3367823" indent="0">
              <a:buNone/>
              <a:defRPr sz="1000"/>
            </a:lvl8pPr>
            <a:lvl9pPr marL="384894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6674169"/>
            <a:ext cx="2436231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6674169"/>
            <a:ext cx="3306313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6674169"/>
            <a:ext cx="2436231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2235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838" indent="-360838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1816" indent="-300698" algn="l" defTabSz="962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02794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3911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029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6146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264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8381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498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117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2235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3352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447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5587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6704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7823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894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5687" y="2812914"/>
            <a:ext cx="10225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+mj-ea"/>
                <a:ea typeface="+mj-ea"/>
              </a:rPr>
              <a:t>（１</a:t>
            </a:r>
            <a:r>
              <a:rPr lang="ja-JP" altLang="en-US" sz="1400" b="1" dirty="0" smtClean="0">
                <a:latin typeface="+mj-ea"/>
                <a:ea typeface="+mj-ea"/>
              </a:rPr>
              <a:t>） </a:t>
            </a:r>
            <a:r>
              <a:rPr kumimoji="1" lang="ja-JP" altLang="en-US" sz="1400" b="1" dirty="0" smtClean="0">
                <a:latin typeface="+mj-ea"/>
                <a:ea typeface="+mj-ea"/>
              </a:rPr>
              <a:t>開発する</a:t>
            </a:r>
            <a:r>
              <a:rPr lang="ja-JP" altLang="en-US" sz="1400" b="1" dirty="0" smtClean="0">
                <a:latin typeface="+mj-ea"/>
                <a:ea typeface="+mj-ea"/>
              </a:rPr>
              <a:t>技術・製品等の概要</a:t>
            </a:r>
            <a:endParaRPr kumimoji="1"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535" y="1110914"/>
            <a:ext cx="10171925" cy="1157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009" y="772393"/>
            <a:ext cx="2688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１　</a:t>
            </a:r>
            <a:r>
              <a:rPr lang="ja-JP" altLang="en-US" sz="1400" dirty="0"/>
              <a:t>対象と</a:t>
            </a:r>
            <a:r>
              <a:rPr lang="ja-JP" altLang="en-US" sz="1400" dirty="0" smtClean="0"/>
              <a:t>する産業廃棄物の種類</a:t>
            </a:r>
            <a:endParaRPr kumimoji="1" lang="ja-JP" altLang="en-US" sz="1400" dirty="0"/>
          </a:p>
        </p:txBody>
      </p:sp>
      <p:sp>
        <p:nvSpPr>
          <p:cNvPr id="88" name="正方形/長方形 87"/>
          <p:cNvSpPr/>
          <p:nvPr/>
        </p:nvSpPr>
        <p:spPr>
          <a:xfrm>
            <a:off x="275687" y="3310117"/>
            <a:ext cx="523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+mj-ea"/>
              </a:rPr>
              <a:t>（２） </a:t>
            </a:r>
            <a:r>
              <a:rPr lang="ja-JP" altLang="en-US" sz="1400" b="1" dirty="0" smtClean="0">
                <a:latin typeface="+mj-ea"/>
              </a:rPr>
              <a:t>課題解決の手法、活用</a:t>
            </a:r>
            <a:r>
              <a:rPr lang="ja-JP" altLang="en-US" sz="1400" b="1" dirty="0">
                <a:latin typeface="+mj-ea"/>
              </a:rPr>
              <a:t>する</a:t>
            </a:r>
            <a:r>
              <a:rPr lang="ja-JP" altLang="en-US" sz="1400" b="1" dirty="0" smtClean="0">
                <a:latin typeface="+mj-ea"/>
              </a:rPr>
              <a:t>技術や自社の強み、研究体制</a:t>
            </a:r>
            <a:endParaRPr lang="en-US" altLang="ja-JP" sz="1400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86848" y="3844451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３） 期待</a:t>
            </a:r>
            <a:r>
              <a:rPr lang="ja-JP" altLang="en-US" sz="1400" b="1" smtClean="0"/>
              <a:t>される３</a:t>
            </a:r>
            <a:r>
              <a:rPr lang="ja-JP" altLang="en-US" sz="1400" b="1" dirty="0"/>
              <a:t>Ｒ</a:t>
            </a:r>
            <a:r>
              <a:rPr lang="ja-JP" altLang="en-US" sz="1400" b="1" smtClean="0"/>
              <a:t>効果</a:t>
            </a:r>
            <a:r>
              <a:rPr lang="ja-JP" altLang="en-US" sz="1400" b="1" dirty="0" smtClean="0"/>
              <a:t>等</a:t>
            </a:r>
            <a:endParaRPr lang="en-US" altLang="ja-JP" sz="1400" b="1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79934" y="4320530"/>
            <a:ext cx="2580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３</a:t>
            </a:r>
            <a:r>
              <a:rPr kumimoji="1" lang="ja-JP" altLang="en-US" sz="1400" dirty="0" smtClean="0"/>
              <a:t>　技術・製品等の開発計画</a:t>
            </a:r>
            <a:endParaRPr kumimoji="1" lang="ja-JP" altLang="en-US" sz="1400" dirty="0"/>
          </a:p>
        </p:txBody>
      </p:sp>
      <p:sp>
        <p:nvSpPr>
          <p:cNvPr id="62" name="正方形/長方形 61"/>
          <p:cNvSpPr/>
          <p:nvPr/>
        </p:nvSpPr>
        <p:spPr>
          <a:xfrm>
            <a:off x="179934" y="4628306"/>
            <a:ext cx="10225136" cy="1780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04583" y="4628308"/>
            <a:ext cx="3413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（１</a:t>
            </a:r>
            <a:r>
              <a:rPr lang="ja-JP" altLang="en-US" sz="1400" b="1" dirty="0" smtClean="0"/>
              <a:t>） </a:t>
            </a:r>
            <a:r>
              <a:rPr lang="ja-JP" altLang="en-US" sz="1400" b="1" dirty="0"/>
              <a:t>製品化</a:t>
            </a:r>
            <a:r>
              <a:rPr kumimoji="1" lang="ja-JP" altLang="en-US" sz="1400" b="1" dirty="0" smtClean="0"/>
              <a:t>までの全体工程とスケジュール</a:t>
            </a:r>
            <a:endParaRPr kumimoji="1" lang="en-US" altLang="ja-JP" sz="1400" b="1" dirty="0" smtClean="0"/>
          </a:p>
        </p:txBody>
      </p:sp>
      <p:sp>
        <p:nvSpPr>
          <p:cNvPr id="64" name="正方形/長方形 63"/>
          <p:cNvSpPr/>
          <p:nvPr/>
        </p:nvSpPr>
        <p:spPr>
          <a:xfrm>
            <a:off x="223078" y="5155582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２） 本補助事業における取組と目標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58250" y="1165572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１</a:t>
            </a:r>
            <a:r>
              <a:rPr lang="ja-JP" altLang="en-US" sz="1400" b="1" dirty="0" smtClean="0"/>
              <a:t>）対象となる産業廃棄物の発生量及び処理状況</a:t>
            </a:r>
            <a:endParaRPr lang="en-US" altLang="ja-JP" sz="14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58250" y="1681258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（２）現状の課題</a:t>
            </a:r>
            <a:endParaRPr lang="en-US" altLang="ja-JP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23078" y="2760946"/>
            <a:ext cx="10171925" cy="1456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552" y="2422425"/>
            <a:ext cx="210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２</a:t>
            </a:r>
            <a:r>
              <a:rPr kumimoji="1" lang="ja-JP" altLang="en-US" sz="1400" dirty="0" smtClean="0"/>
              <a:t>　</a:t>
            </a:r>
            <a:r>
              <a:rPr lang="ja-JP" altLang="en-US" sz="1400" dirty="0"/>
              <a:t>開発</a:t>
            </a:r>
            <a:r>
              <a:rPr lang="ja-JP" altLang="en-US" sz="1400" dirty="0" smtClean="0"/>
              <a:t>する技術・製品等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58250" y="5682856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３</a:t>
            </a:r>
            <a:r>
              <a:rPr lang="ja-JP" altLang="en-US" sz="1400" b="1" dirty="0" smtClean="0"/>
              <a:t>）事業終了後の年次目標</a:t>
            </a:r>
            <a:endParaRPr lang="ja-JP" altLang="en-US" sz="14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9727" y="216074"/>
            <a:ext cx="1046071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事業名：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400" b="1" dirty="0">
                <a:solidFill>
                  <a:schemeClr val="bg1"/>
                </a:solidFill>
              </a:rPr>
              <a:t>会社名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28" y="50"/>
            <a:ext cx="22108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別紙</a:t>
            </a:r>
            <a:r>
              <a:rPr lang="ja-JP" altLang="en-US" sz="1050" b="1" dirty="0" smtClean="0"/>
              <a:t>１４　事業概要書（研究開発等）</a:t>
            </a:r>
            <a:endParaRPr kumimoji="1" lang="ja-JP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5687" y="2865909"/>
            <a:ext cx="10225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+mj-ea"/>
                <a:ea typeface="+mj-ea"/>
              </a:rPr>
              <a:t>（１</a:t>
            </a:r>
            <a:r>
              <a:rPr lang="ja-JP" altLang="en-US" sz="1400" b="1" dirty="0" smtClean="0">
                <a:latin typeface="+mj-ea"/>
                <a:ea typeface="+mj-ea"/>
              </a:rPr>
              <a:t>）導入する設備と処理能力</a:t>
            </a:r>
            <a:endParaRPr kumimoji="1"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535" y="1163909"/>
            <a:ext cx="10171925" cy="1157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009" y="784565"/>
            <a:ext cx="2688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１　</a:t>
            </a:r>
            <a:r>
              <a:rPr lang="ja-JP" altLang="en-US" sz="1400" dirty="0"/>
              <a:t>対象と</a:t>
            </a:r>
            <a:r>
              <a:rPr lang="ja-JP" altLang="en-US" sz="1400" dirty="0" smtClean="0"/>
              <a:t>する産業廃棄物の種類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9727" y="216074"/>
            <a:ext cx="1046071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事業名：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400" b="1" dirty="0">
                <a:solidFill>
                  <a:schemeClr val="bg1"/>
                </a:solidFill>
              </a:rPr>
              <a:t>会社名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275687" y="3363112"/>
            <a:ext cx="523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+mj-ea"/>
              </a:rPr>
              <a:t>（２</a:t>
            </a:r>
            <a:r>
              <a:rPr lang="ja-JP" altLang="en-US" sz="1400" b="1" dirty="0" smtClean="0">
                <a:latin typeface="+mj-ea"/>
              </a:rPr>
              <a:t>）事業フロー図　</a:t>
            </a:r>
            <a:r>
              <a:rPr lang="en-US" altLang="ja-JP" sz="1400" b="1" dirty="0" smtClean="0">
                <a:latin typeface="+mj-ea"/>
              </a:rPr>
              <a:t>【</a:t>
            </a:r>
            <a:r>
              <a:rPr lang="ja-JP" altLang="en-US" sz="1400" b="1" dirty="0" smtClean="0">
                <a:latin typeface="+mj-ea"/>
              </a:rPr>
              <a:t>別紙のとおり</a:t>
            </a:r>
            <a:r>
              <a:rPr lang="en-US" altLang="ja-JP" sz="1400" b="1" dirty="0" smtClean="0">
                <a:latin typeface="+mj-ea"/>
              </a:rPr>
              <a:t>】</a:t>
            </a:r>
            <a:endParaRPr lang="en-US" altLang="ja-JP" sz="1400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86848" y="3897446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３） 期待</a:t>
            </a:r>
            <a:r>
              <a:rPr lang="ja-JP" altLang="en-US" sz="1400" b="1" dirty="0" smtClean="0"/>
              <a:t>される３</a:t>
            </a:r>
            <a:r>
              <a:rPr lang="en-US" altLang="ja-JP" sz="1400" b="1" dirty="0" smtClean="0"/>
              <a:t>R</a:t>
            </a:r>
            <a:r>
              <a:rPr lang="ja-JP" altLang="en-US" sz="1400" b="1" dirty="0" smtClean="0"/>
              <a:t>効果等</a:t>
            </a:r>
            <a:endParaRPr lang="en-US" altLang="ja-JP" sz="14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58250" y="1218567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１</a:t>
            </a:r>
            <a:r>
              <a:rPr lang="ja-JP" altLang="en-US" sz="1400" b="1" dirty="0" smtClean="0"/>
              <a:t>）対象となる産業廃棄物の発生量及び処理状況</a:t>
            </a:r>
            <a:endParaRPr lang="en-US" altLang="ja-JP" sz="14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58250" y="1734253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（２）現状の課題</a:t>
            </a:r>
            <a:endParaRPr lang="en-US" altLang="ja-JP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23078" y="2760946"/>
            <a:ext cx="10171925" cy="4367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009" y="2393299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２</a:t>
            </a:r>
            <a:r>
              <a:rPr kumimoji="1" lang="ja-JP" altLang="en-US" sz="1400" dirty="0" smtClean="0"/>
              <a:t>　事業内容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75124" y="3839062"/>
            <a:ext cx="522290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dirty="0" smtClean="0">
                <a:solidFill>
                  <a:srgbClr val="FF0000"/>
                </a:solidFill>
              </a:rPr>
              <a:t>R</a:t>
            </a:r>
            <a:r>
              <a:rPr kumimoji="1" lang="ja-JP" altLang="en-US" dirty="0" smtClean="0">
                <a:solidFill>
                  <a:srgbClr val="FF0000"/>
                </a:solidFill>
              </a:rPr>
              <a:t>効果に加え、環境負荷低減効果があれば追記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966" y="5282184"/>
            <a:ext cx="657904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新規性・独創性・先導性・波及効果の特記事項があれば記載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62598" y="1177994"/>
            <a:ext cx="208582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市場</a:t>
            </a:r>
            <a:r>
              <a:rPr lang="ja-JP" altLang="en-US" dirty="0" smtClean="0">
                <a:solidFill>
                  <a:srgbClr val="FF0000"/>
                </a:solidFill>
              </a:rPr>
              <a:t>の見込も記載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12564" y="1694211"/>
            <a:ext cx="189026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類似事例の有無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6848" y="4391957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４</a:t>
            </a:r>
            <a:r>
              <a:rPr lang="ja-JP" altLang="en-US" sz="1400" b="1" dirty="0" smtClean="0"/>
              <a:t>）本事業の実施に伴い必要となる廃棄物処理法、その他の関係法令の許可等の取得状況</a:t>
            </a:r>
            <a:endParaRPr lang="en-US" altLang="ja-JP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8" y="50"/>
            <a:ext cx="20762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別紙</a:t>
            </a:r>
            <a:r>
              <a:rPr lang="ja-JP" altLang="en-US" sz="1050" b="1" dirty="0" smtClean="0"/>
              <a:t>１１　事業概要書（設備整備）</a:t>
            </a:r>
            <a:endParaRPr kumimoji="1" lang="ja-JP" altLang="en-US" sz="105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86848" y="4974407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５</a:t>
            </a:r>
            <a:r>
              <a:rPr lang="ja-JP" altLang="en-US" sz="1400" b="1" dirty="0" smtClean="0"/>
              <a:t>）その特記事項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115848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275</Words>
  <PresentationFormat>ユーザー設定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2023-03-08T08:49:59Z</cp:lastPrinted>
  <dcterms:created xsi:type="dcterms:W3CDTF">2019-06-12T01:01:25Z</dcterms:created>
  <dcterms:modified xsi:type="dcterms:W3CDTF">2023-03-27T06:21:23Z</dcterms:modified>
</cp:coreProperties>
</file>