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handoutMasterIdLst>
    <p:handoutMasterId r:id="rId16"/>
  </p:handoutMasterIdLst>
  <p:sldIdLst>
    <p:sldId id="256" r:id="rId2"/>
    <p:sldId id="257" r:id="rId3"/>
    <p:sldId id="287" r:id="rId4"/>
    <p:sldId id="265" r:id="rId5"/>
    <p:sldId id="267" r:id="rId6"/>
    <p:sldId id="275" r:id="rId7"/>
    <p:sldId id="278" r:id="rId8"/>
    <p:sldId id="280" r:id="rId9"/>
    <p:sldId id="290" r:id="rId10"/>
    <p:sldId id="291" r:id="rId11"/>
    <p:sldId id="292" r:id="rId12"/>
    <p:sldId id="288" r:id="rId13"/>
    <p:sldId id="285" r:id="rId14"/>
  </p:sldIdLst>
  <p:sldSz cx="9144000" cy="6858000" type="screen4x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9511" autoAdjust="0"/>
  </p:normalViewPr>
  <p:slideViewPr>
    <p:cSldViewPr snapToGrid="0">
      <p:cViewPr varScale="1">
        <p:scale>
          <a:sx n="91" d="100"/>
          <a:sy n="91" d="100"/>
        </p:scale>
        <p:origin x="2220" y="90"/>
      </p:cViewPr>
      <p:guideLst/>
    </p:cSldViewPr>
  </p:slideViewPr>
  <p:notesTextViewPr>
    <p:cViewPr>
      <p:scale>
        <a:sx n="1" d="1"/>
        <a:sy n="1" d="1"/>
      </p:scale>
      <p:origin x="0" y="0"/>
    </p:cViewPr>
  </p:notesTextViewPr>
  <p:notesViewPr>
    <p:cSldViewPr snapToGrid="0">
      <p:cViewPr varScale="1">
        <p:scale>
          <a:sx n="117" d="100"/>
          <a:sy n="117" d="100"/>
        </p:scale>
        <p:origin x="205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門脇 泰史" userId="1e309f2d4aeb5e85" providerId="LiveId" clId="{4EBFA411-B511-484F-AF68-BB4D88C7E5F9}"/>
    <pc:docChg chg="undo redo custSel addSld delSld modSld">
      <pc:chgData name="門脇 泰史" userId="1e309f2d4aeb5e85" providerId="LiveId" clId="{4EBFA411-B511-484F-AF68-BB4D88C7E5F9}" dt="2023-12-04T19:44:47.209" v="215" actId="1076"/>
      <pc:docMkLst>
        <pc:docMk/>
      </pc:docMkLst>
      <pc:sldChg chg="addSp modSp mod">
        <pc:chgData name="門脇 泰史" userId="1e309f2d4aeb5e85" providerId="LiveId" clId="{4EBFA411-B511-484F-AF68-BB4D88C7E5F9}" dt="2023-12-04T19:41:45.339" v="48" actId="1076"/>
        <pc:sldMkLst>
          <pc:docMk/>
          <pc:sldMk cId="2786290124" sldId="257"/>
        </pc:sldMkLst>
        <pc:spChg chg="mod">
          <ac:chgData name="門脇 泰史" userId="1e309f2d4aeb5e85" providerId="LiveId" clId="{4EBFA411-B511-484F-AF68-BB4D88C7E5F9}" dt="2023-12-04T19:41:01.199" v="38" actId="1076"/>
          <ac:spMkLst>
            <pc:docMk/>
            <pc:sldMk cId="2786290124" sldId="257"/>
            <ac:spMk id="2" creationId="{4B2DA112-145B-50B7-99D0-D0A09FFBD826}"/>
          </ac:spMkLst>
        </pc:spChg>
        <pc:spChg chg="mod">
          <ac:chgData name="門脇 泰史" userId="1e309f2d4aeb5e85" providerId="LiveId" clId="{4EBFA411-B511-484F-AF68-BB4D88C7E5F9}" dt="2023-12-04T19:41:40.385" v="45" actId="1076"/>
          <ac:spMkLst>
            <pc:docMk/>
            <pc:sldMk cId="2786290124" sldId="257"/>
            <ac:spMk id="3" creationId="{9F39311D-D97B-BEAF-43B3-DB39140544B9}"/>
          </ac:spMkLst>
        </pc:spChg>
        <pc:spChg chg="add mod">
          <ac:chgData name="門脇 泰史" userId="1e309f2d4aeb5e85" providerId="LiveId" clId="{4EBFA411-B511-484F-AF68-BB4D88C7E5F9}" dt="2023-12-04T19:41:45.339" v="48" actId="1076"/>
          <ac:spMkLst>
            <pc:docMk/>
            <pc:sldMk cId="2786290124" sldId="257"/>
            <ac:spMk id="9" creationId="{BBD019CB-EAFE-E63F-FDED-DE19859927BF}"/>
          </ac:spMkLst>
        </pc:spChg>
        <pc:picChg chg="mod">
          <ac:chgData name="門脇 泰史" userId="1e309f2d4aeb5e85" providerId="LiveId" clId="{4EBFA411-B511-484F-AF68-BB4D88C7E5F9}" dt="2023-12-04T19:41:42.847" v="47" actId="1076"/>
          <ac:picMkLst>
            <pc:docMk/>
            <pc:sldMk cId="2786290124" sldId="257"/>
            <ac:picMk id="8" creationId="{EFB7CDD2-82B6-417F-9BCF-0F8E1B00CBEB}"/>
          </ac:picMkLst>
        </pc:picChg>
      </pc:sldChg>
      <pc:sldChg chg="modSp mod">
        <pc:chgData name="門脇 泰史" userId="1e309f2d4aeb5e85" providerId="LiveId" clId="{4EBFA411-B511-484F-AF68-BB4D88C7E5F9}" dt="2023-12-04T19:42:11.706" v="78"/>
        <pc:sldMkLst>
          <pc:docMk/>
          <pc:sldMk cId="3104126383" sldId="258"/>
        </pc:sldMkLst>
        <pc:spChg chg="mod">
          <ac:chgData name="門脇 泰史" userId="1e309f2d4aeb5e85" providerId="LiveId" clId="{4EBFA411-B511-484F-AF68-BB4D88C7E5F9}" dt="2023-12-04T19:42:11.706" v="78"/>
          <ac:spMkLst>
            <pc:docMk/>
            <pc:sldMk cId="3104126383" sldId="258"/>
            <ac:spMk id="5" creationId="{BAFFDAEE-37AB-6CF2-B85E-405D82CC7AD0}"/>
          </ac:spMkLst>
        </pc:spChg>
      </pc:sldChg>
      <pc:sldChg chg="modSp mod">
        <pc:chgData name="門脇 泰史" userId="1e309f2d4aeb5e85" providerId="LiveId" clId="{4EBFA411-B511-484F-AF68-BB4D88C7E5F9}" dt="2023-12-04T19:42:24.046" v="93"/>
        <pc:sldMkLst>
          <pc:docMk/>
          <pc:sldMk cId="2255537310" sldId="259"/>
        </pc:sldMkLst>
        <pc:spChg chg="mod">
          <ac:chgData name="門脇 泰史" userId="1e309f2d4aeb5e85" providerId="LiveId" clId="{4EBFA411-B511-484F-AF68-BB4D88C7E5F9}" dt="2023-12-04T19:42:24.046" v="93"/>
          <ac:spMkLst>
            <pc:docMk/>
            <pc:sldMk cId="2255537310" sldId="259"/>
            <ac:spMk id="5" creationId="{BAFFDAEE-37AB-6CF2-B85E-405D82CC7AD0}"/>
          </ac:spMkLst>
        </pc:spChg>
      </pc:sldChg>
      <pc:sldChg chg="modSp mod">
        <pc:chgData name="門脇 泰史" userId="1e309f2d4aeb5e85" providerId="LiveId" clId="{4EBFA411-B511-484F-AF68-BB4D88C7E5F9}" dt="2023-12-04T19:42:39.858" v="121"/>
        <pc:sldMkLst>
          <pc:docMk/>
          <pc:sldMk cId="3772918958" sldId="260"/>
        </pc:sldMkLst>
        <pc:spChg chg="mod">
          <ac:chgData name="門脇 泰史" userId="1e309f2d4aeb5e85" providerId="LiveId" clId="{4EBFA411-B511-484F-AF68-BB4D88C7E5F9}" dt="2023-12-04T19:42:39.858" v="121"/>
          <ac:spMkLst>
            <pc:docMk/>
            <pc:sldMk cId="3772918958" sldId="260"/>
            <ac:spMk id="5" creationId="{BAFFDAEE-37AB-6CF2-B85E-405D82CC7AD0}"/>
          </ac:spMkLst>
        </pc:spChg>
      </pc:sldChg>
      <pc:sldChg chg="addSp delSp modSp del mod">
        <pc:chgData name="門脇 泰史" userId="1e309f2d4aeb5e85" providerId="LiveId" clId="{4EBFA411-B511-484F-AF68-BB4D88C7E5F9}" dt="2023-12-04T19:41:49.659" v="49" actId="47"/>
        <pc:sldMkLst>
          <pc:docMk/>
          <pc:sldMk cId="460611208" sldId="261"/>
        </pc:sldMkLst>
        <pc:spChg chg="del mod">
          <ac:chgData name="門脇 泰史" userId="1e309f2d4aeb5e85" providerId="LiveId" clId="{4EBFA411-B511-484F-AF68-BB4D88C7E5F9}" dt="2023-12-04T19:40:52.431" v="35" actId="21"/>
          <ac:spMkLst>
            <pc:docMk/>
            <pc:sldMk cId="460611208" sldId="261"/>
            <ac:spMk id="2" creationId="{4B2DA112-145B-50B7-99D0-D0A09FFBD826}"/>
          </ac:spMkLst>
        </pc:spChg>
        <pc:spChg chg="add del">
          <ac:chgData name="門脇 泰史" userId="1e309f2d4aeb5e85" providerId="LiveId" clId="{4EBFA411-B511-484F-AF68-BB4D88C7E5F9}" dt="2023-12-04T19:40:02.793" v="29" actId="478"/>
          <ac:spMkLst>
            <pc:docMk/>
            <pc:sldMk cId="460611208" sldId="261"/>
            <ac:spMk id="3" creationId="{9F39311D-D97B-BEAF-43B3-DB39140544B9}"/>
          </ac:spMkLst>
        </pc:spChg>
        <pc:picChg chg="add del">
          <ac:chgData name="門脇 泰史" userId="1e309f2d4aeb5e85" providerId="LiveId" clId="{4EBFA411-B511-484F-AF68-BB4D88C7E5F9}" dt="2023-12-04T19:40:02.445" v="28" actId="478"/>
          <ac:picMkLst>
            <pc:docMk/>
            <pc:sldMk cId="460611208" sldId="261"/>
            <ac:picMk id="8" creationId="{EFB7CDD2-82B6-417F-9BCF-0F8E1B00CBEB}"/>
          </ac:picMkLst>
        </pc:picChg>
      </pc:sldChg>
      <pc:sldChg chg="modSp add mod">
        <pc:chgData name="門脇 泰史" userId="1e309f2d4aeb5e85" providerId="LiveId" clId="{4EBFA411-B511-484F-AF68-BB4D88C7E5F9}" dt="2023-12-04T19:44:47.209" v="215" actId="1076"/>
        <pc:sldMkLst>
          <pc:docMk/>
          <pc:sldMk cId="508933081" sldId="261"/>
        </pc:sldMkLst>
        <pc:spChg chg="mod">
          <ac:chgData name="門脇 泰史" userId="1e309f2d4aeb5e85" providerId="LiveId" clId="{4EBFA411-B511-484F-AF68-BB4D88C7E5F9}" dt="2023-12-04T19:44:47.209" v="215" actId="1076"/>
          <ac:spMkLst>
            <pc:docMk/>
            <pc:sldMk cId="508933081" sldId="261"/>
            <ac:spMk id="5" creationId="{BAFFDAEE-37AB-6CF2-B85E-405D82CC7AD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6" cy="341542"/>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6465659"/>
            <a:ext cx="4307046" cy="341541"/>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992" y="6465659"/>
            <a:ext cx="4307046" cy="341541"/>
          </a:xfrm>
          <a:prstGeom prst="rect">
            <a:avLst/>
          </a:prstGeom>
        </p:spPr>
        <p:txBody>
          <a:bodyPr vert="horz" lIns="91440" tIns="45720" rIns="91440" bIns="45720" rtlCol="0" anchor="b"/>
          <a:lstStyle>
            <a:lvl1pPr algn="r">
              <a:defRPr sz="1200"/>
            </a:lvl1pPr>
          </a:lstStyle>
          <a:p>
            <a:fld id="{EB087667-EC90-4D55-9695-2A5A3E10C658}" type="slidenum">
              <a:rPr kumimoji="1" lang="ja-JP" altLang="en-US" smtClean="0"/>
              <a:t>‹#›</a:t>
            </a:fld>
            <a:endParaRPr kumimoji="1" lang="ja-JP" altLang="en-US"/>
          </a:p>
        </p:txBody>
      </p:sp>
    </p:spTree>
    <p:extLst>
      <p:ext uri="{BB962C8B-B14F-4D97-AF65-F5344CB8AC3E}">
        <p14:creationId xmlns:p14="http://schemas.microsoft.com/office/powerpoint/2010/main" val="3421156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6" cy="34154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2" y="1"/>
            <a:ext cx="4307046" cy="341542"/>
          </a:xfrm>
          <a:prstGeom prst="rect">
            <a:avLst/>
          </a:prstGeom>
        </p:spPr>
        <p:txBody>
          <a:bodyPr vert="horz" lIns="91440" tIns="45720" rIns="91440" bIns="45720" rtlCol="0"/>
          <a:lstStyle>
            <a:lvl1pPr algn="r">
              <a:defRPr sz="1200"/>
            </a:lvl1pPr>
          </a:lstStyle>
          <a:p>
            <a:fld id="{974F6D72-84FD-4133-B0B6-659981242ACF}"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75965"/>
            <a:ext cx="7951470" cy="268033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659"/>
            <a:ext cx="4307046" cy="34154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2" y="6465659"/>
            <a:ext cx="4307046" cy="341541"/>
          </a:xfrm>
          <a:prstGeom prst="rect">
            <a:avLst/>
          </a:prstGeom>
        </p:spPr>
        <p:txBody>
          <a:bodyPr vert="horz" lIns="91440" tIns="45720" rIns="91440" bIns="45720" rtlCol="0" anchor="b"/>
          <a:lstStyle>
            <a:lvl1pPr algn="r">
              <a:defRPr sz="1200"/>
            </a:lvl1pPr>
          </a:lstStyle>
          <a:p>
            <a:fld id="{DD0D8B96-E7B0-45AF-BD7D-77EB2B390272}" type="slidenum">
              <a:rPr kumimoji="1" lang="ja-JP" altLang="en-US" smtClean="0"/>
              <a:t>‹#›</a:t>
            </a:fld>
            <a:endParaRPr kumimoji="1" lang="ja-JP" altLang="en-US"/>
          </a:p>
        </p:txBody>
      </p:sp>
    </p:spTree>
    <p:extLst>
      <p:ext uri="{BB962C8B-B14F-4D97-AF65-F5344CB8AC3E}">
        <p14:creationId xmlns:p14="http://schemas.microsoft.com/office/powerpoint/2010/main" val="10515853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これから、重大事故事例から自校の安全対策を検討する研修を始めます。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D0D8B96-E7B0-45AF-BD7D-77EB2B390272}" type="slidenum">
              <a:rPr kumimoji="1" lang="ja-JP" altLang="en-US" smtClean="0"/>
              <a:t>1</a:t>
            </a:fld>
            <a:endParaRPr kumimoji="1" lang="ja-JP" altLang="en-US"/>
          </a:p>
        </p:txBody>
      </p:sp>
    </p:spTree>
    <p:extLst>
      <p:ext uri="{BB962C8B-B14F-4D97-AF65-F5344CB8AC3E}">
        <p14:creationId xmlns:p14="http://schemas.microsoft.com/office/powerpoint/2010/main" val="1236115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803fdedfe2_0_43:notes"/>
          <p:cNvSpPr>
            <a:spLocks noGrp="1" noRot="1" noChangeAspect="1"/>
          </p:cNvSpPr>
          <p:nvPr>
            <p:ph type="sldImg" idx="2"/>
          </p:nvPr>
        </p:nvSpPr>
        <p:spPr>
          <a:xfrm>
            <a:off x="3267075" y="511175"/>
            <a:ext cx="3405188" cy="25527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803fdedfe2_0_43:notes"/>
          <p:cNvSpPr txBox="1">
            <a:spLocks noGrp="1"/>
          </p:cNvSpPr>
          <p:nvPr>
            <p:ph type="body" idx="1"/>
          </p:nvPr>
        </p:nvSpPr>
        <p:spPr>
          <a:xfrm>
            <a:off x="993934" y="3233420"/>
            <a:ext cx="7951470" cy="30632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smtClean="0"/>
              <a:t>（各校の実情に応じて、事例を選択して実施する。）</a:t>
            </a:r>
          </a:p>
          <a:p>
            <a:pPr marL="0" lvl="0" indent="0" algn="l" rtl="0">
              <a:spcBef>
                <a:spcPts val="0"/>
              </a:spcBef>
              <a:spcAft>
                <a:spcPts val="0"/>
              </a:spcAft>
              <a:buNone/>
            </a:pPr>
            <a:endParaRPr lang="ja-JP" altLang="en-US" dirty="0" smtClean="0"/>
          </a:p>
          <a:p>
            <a:pPr marL="0" lvl="0" indent="0" algn="l" rtl="0">
              <a:spcBef>
                <a:spcPts val="0"/>
              </a:spcBef>
              <a:spcAft>
                <a:spcPts val="0"/>
              </a:spcAft>
              <a:buNone/>
            </a:pPr>
            <a:r>
              <a:rPr lang="ja-JP" altLang="en-US" dirty="0" smtClean="0"/>
              <a:t>（提示する事例は事前に印刷して、各グループに配布する）</a:t>
            </a:r>
          </a:p>
          <a:p>
            <a:pPr marL="0" lvl="0" indent="0" algn="l" rtl="0">
              <a:spcBef>
                <a:spcPts val="0"/>
              </a:spcBef>
              <a:spcAft>
                <a:spcPts val="0"/>
              </a:spcAft>
              <a:buNone/>
            </a:pPr>
            <a:endParaRPr lang="ja-JP" altLang="en-US" dirty="0" smtClean="0"/>
          </a:p>
          <a:p>
            <a:pPr marL="0" lvl="0" indent="0" algn="l" rtl="0">
              <a:spcBef>
                <a:spcPts val="0"/>
              </a:spcBef>
              <a:spcAft>
                <a:spcPts val="0"/>
              </a:spcAft>
              <a:buNone/>
            </a:pPr>
            <a:endParaRPr dirty="0"/>
          </a:p>
        </p:txBody>
      </p:sp>
    </p:spTree>
    <p:extLst>
      <p:ext uri="{BB962C8B-B14F-4D97-AF65-F5344CB8AC3E}">
        <p14:creationId xmlns:p14="http://schemas.microsoft.com/office/powerpoint/2010/main" val="434986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（ｍ－</a:t>
            </a:r>
            <a:r>
              <a:rPr kumimoji="1" lang="en-US" altLang="ja-JP" dirty="0" smtClean="0"/>
              <a:t>SHELL</a:t>
            </a:r>
            <a:r>
              <a:rPr kumimoji="1" lang="ja-JP" altLang="en-US" dirty="0" smtClean="0"/>
              <a:t>モデル表は、事前に模造紙に印刷して準備しておく）</a:t>
            </a:r>
            <a:endParaRPr kumimoji="1" lang="ja-JP" altLang="en-US" dirty="0"/>
          </a:p>
        </p:txBody>
      </p:sp>
      <p:sp>
        <p:nvSpPr>
          <p:cNvPr id="4" name="スライド番号プレースホルダー 3"/>
          <p:cNvSpPr>
            <a:spLocks noGrp="1"/>
          </p:cNvSpPr>
          <p:nvPr>
            <p:ph type="sldNum" sz="quarter" idx="10"/>
          </p:nvPr>
        </p:nvSpPr>
        <p:spPr/>
        <p:txBody>
          <a:bodyPr/>
          <a:lstStyle/>
          <a:p>
            <a:fld id="{DD0D8B96-E7B0-45AF-BD7D-77EB2B390272}" type="slidenum">
              <a:rPr kumimoji="1" lang="ja-JP" altLang="en-US" smtClean="0"/>
              <a:t>11</a:t>
            </a:fld>
            <a:endParaRPr kumimoji="1" lang="ja-JP" altLang="en-US"/>
          </a:p>
        </p:txBody>
      </p:sp>
    </p:spTree>
    <p:extLst>
      <p:ext uri="{BB962C8B-B14F-4D97-AF65-F5344CB8AC3E}">
        <p14:creationId xmlns:p14="http://schemas.microsoft.com/office/powerpoint/2010/main" val="3588842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803fdedfe2_0_77:notes"/>
          <p:cNvSpPr>
            <a:spLocks noGrp="1" noRot="1" noChangeAspect="1"/>
          </p:cNvSpPr>
          <p:nvPr>
            <p:ph type="sldImg" idx="2"/>
          </p:nvPr>
        </p:nvSpPr>
        <p:spPr>
          <a:xfrm>
            <a:off x="3267075" y="511175"/>
            <a:ext cx="3405188" cy="25527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803fdedfe2_0_77:notes"/>
          <p:cNvSpPr txBox="1">
            <a:spLocks noGrp="1"/>
          </p:cNvSpPr>
          <p:nvPr>
            <p:ph type="body" idx="1"/>
          </p:nvPr>
        </p:nvSpPr>
        <p:spPr>
          <a:xfrm>
            <a:off x="993934" y="3233420"/>
            <a:ext cx="7951470" cy="30632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smtClean="0"/>
              <a:t>（各校で選択した事例について、内容を比較させる。）</a:t>
            </a:r>
            <a:endParaRPr lang="en-US" altLang="ja-JP" dirty="0" smtClean="0"/>
          </a:p>
          <a:p>
            <a:pPr marL="0" lvl="0" indent="0" algn="l" rtl="0">
              <a:spcBef>
                <a:spcPts val="0"/>
              </a:spcBef>
              <a:spcAft>
                <a:spcPts val="0"/>
              </a:spcAft>
              <a:buNone/>
            </a:pPr>
            <a:r>
              <a:rPr lang="ja-JP" altLang="en-US" dirty="0" smtClean="0"/>
              <a:t>（事前に印刷したものを各グループに配布する。</a:t>
            </a:r>
            <a:r>
              <a:rPr lang="en-US" altLang="ja-JP" dirty="0" smtClean="0"/>
              <a:t>QR</a:t>
            </a:r>
            <a:r>
              <a:rPr lang="ja-JP" altLang="en-US" dirty="0" smtClean="0"/>
              <a:t>コードをクリックしても閲覧できる）</a:t>
            </a:r>
            <a:endParaRPr lang="en-US" altLang="ja-JP" dirty="0" smtClean="0"/>
          </a:p>
          <a:p>
            <a:pPr marL="0" lvl="0" indent="0" algn="l" rtl="0">
              <a:spcBef>
                <a:spcPts val="0"/>
              </a:spcBef>
              <a:spcAft>
                <a:spcPts val="0"/>
              </a:spcAft>
              <a:buNone/>
            </a:pPr>
            <a:endParaRPr lang="en-US" dirty="0" smtClean="0"/>
          </a:p>
          <a:p>
            <a:pPr marL="0" lvl="0" indent="0" algn="l" rtl="0">
              <a:spcBef>
                <a:spcPts val="0"/>
              </a:spcBef>
              <a:spcAft>
                <a:spcPts val="0"/>
              </a:spcAft>
              <a:buNone/>
            </a:pPr>
            <a:r>
              <a:rPr lang="ja-JP" altLang="en-US" dirty="0" smtClean="0"/>
              <a:t>それでは、詳細調査報告書の横断整理に掲載されている内容と比較し、見落としていた点や記入されていない点について、グループ内で確認してください。</a:t>
            </a:r>
            <a:endParaRPr lang="en-US" altLang="ja-JP" dirty="0" smtClean="0"/>
          </a:p>
          <a:p>
            <a:pPr marL="0" lvl="0" indent="0" algn="l" rtl="0">
              <a:spcBef>
                <a:spcPts val="0"/>
              </a:spcBef>
              <a:spcAft>
                <a:spcPts val="0"/>
              </a:spcAft>
              <a:buNone/>
            </a:pPr>
            <a:r>
              <a:rPr lang="ja-JP" altLang="en-US" dirty="0" smtClean="0"/>
              <a:t>（時間は１０分）</a:t>
            </a:r>
            <a:endParaRPr dirty="0"/>
          </a:p>
        </p:txBody>
      </p:sp>
    </p:spTree>
    <p:extLst>
      <p:ext uri="{BB962C8B-B14F-4D97-AF65-F5344CB8AC3E}">
        <p14:creationId xmlns:p14="http://schemas.microsoft.com/office/powerpoint/2010/main" val="4172255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（各学校の実情に応じて、スライドを作成する。）</a:t>
            </a:r>
            <a:endParaRPr kumimoji="1" lang="en-US" altLang="ja-JP" dirty="0" smtClean="0"/>
          </a:p>
          <a:p>
            <a:endParaRPr kumimoji="1" lang="en-US" altLang="ja-JP" dirty="0" smtClean="0"/>
          </a:p>
          <a:p>
            <a:r>
              <a:rPr kumimoji="1" lang="ja-JP" altLang="en-US" dirty="0" smtClean="0"/>
              <a:t>（グループ</a:t>
            </a:r>
            <a:r>
              <a:rPr kumimoji="1" lang="ja-JP" altLang="en-US" dirty="0"/>
              <a:t>で出された意見を発表させ、全体で共有を図る。）</a:t>
            </a:r>
            <a:endParaRPr kumimoji="1" lang="en-US" altLang="ja-JP" dirty="0"/>
          </a:p>
          <a:p>
            <a:endParaRPr kumimoji="1" lang="en-US" altLang="ja-JP" dirty="0"/>
          </a:p>
          <a:p>
            <a:r>
              <a:rPr kumimoji="1" lang="ja-JP" altLang="en-US" dirty="0"/>
              <a:t>（研修のまとめを行い、本研修で出されたことは、今後の安全指導や安全管理につなげていくことを全体で確認する。）</a:t>
            </a:r>
            <a:endParaRPr kumimoji="1" lang="en-US" altLang="ja-JP" dirty="0"/>
          </a:p>
          <a:p>
            <a:endParaRPr kumimoji="1" lang="en-US" altLang="ja-JP" dirty="0" smtClean="0"/>
          </a:p>
          <a:p>
            <a:r>
              <a:rPr kumimoji="1" lang="ja-JP" altLang="en-US" dirty="0" smtClean="0"/>
              <a:t>（学校</a:t>
            </a:r>
            <a:r>
              <a:rPr kumimoji="1" lang="ja-JP" altLang="en-US" dirty="0"/>
              <a:t>の実情に応じて、危機管理マニュアル等にも反映させることが大切である）</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DD0D8B96-E7B0-45AF-BD7D-77EB2B390272}" type="slidenum">
              <a:rPr kumimoji="1" lang="ja-JP" altLang="en-US" smtClean="0"/>
              <a:t>13</a:t>
            </a:fld>
            <a:endParaRPr kumimoji="1" lang="ja-JP" altLang="en-US"/>
          </a:p>
        </p:txBody>
      </p:sp>
    </p:spTree>
    <p:extLst>
      <p:ext uri="{BB962C8B-B14F-4D97-AF65-F5344CB8AC3E}">
        <p14:creationId xmlns:p14="http://schemas.microsoft.com/office/powerpoint/2010/main" val="3185107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本日の研修の流れになります。</a:t>
            </a:r>
            <a:endParaRPr kumimoji="1" lang="en-US" altLang="ja-JP" dirty="0"/>
          </a:p>
          <a:p>
            <a:endParaRPr kumimoji="1" lang="en-US" altLang="ja-JP" dirty="0"/>
          </a:p>
          <a:p>
            <a:r>
              <a:rPr kumimoji="1" lang="ja-JP" altLang="en-US" dirty="0"/>
              <a:t>研修では、「ｍ－ＳＨＥＬＬ」モデルを活用したグループワークを行い、事故要因とその対策について話合いを行います。</a:t>
            </a:r>
            <a:endParaRPr kumimoji="1" lang="en-US" altLang="ja-JP" dirty="0"/>
          </a:p>
          <a:p>
            <a:endParaRPr kumimoji="1" lang="en-US" altLang="ja-JP" dirty="0"/>
          </a:p>
          <a:p>
            <a:r>
              <a:rPr kumimoji="1" lang="ja-JP" altLang="en-US" dirty="0"/>
              <a:t>後半部分では、グループ内で出された意見や考えを全体で共有し、今後の本校における安全対策について共通理解を図りたいと思います。</a:t>
            </a:r>
            <a:endParaRPr kumimoji="1" lang="en-US" altLang="ja-JP" dirty="0"/>
          </a:p>
          <a:p>
            <a:endParaRPr kumimoji="1" lang="en-US" altLang="ja-JP" dirty="0"/>
          </a:p>
          <a:p>
            <a:r>
              <a:rPr kumimoji="1" lang="ja-JP" altLang="en-US" dirty="0"/>
              <a:t>どうぞよろしくお願いします。</a:t>
            </a:r>
          </a:p>
        </p:txBody>
      </p:sp>
      <p:sp>
        <p:nvSpPr>
          <p:cNvPr id="4" name="スライド番号プレースホルダー 3"/>
          <p:cNvSpPr>
            <a:spLocks noGrp="1"/>
          </p:cNvSpPr>
          <p:nvPr>
            <p:ph type="sldNum" sz="quarter" idx="5"/>
          </p:nvPr>
        </p:nvSpPr>
        <p:spPr/>
        <p:txBody>
          <a:bodyPr/>
          <a:lstStyle/>
          <a:p>
            <a:fld id="{DD0D8B96-E7B0-45AF-BD7D-77EB2B390272}" type="slidenum">
              <a:rPr kumimoji="1" lang="ja-JP" altLang="en-US" smtClean="0"/>
              <a:t>2</a:t>
            </a:fld>
            <a:endParaRPr kumimoji="1" lang="ja-JP" altLang="en-US"/>
          </a:p>
        </p:txBody>
      </p:sp>
    </p:spTree>
    <p:extLst>
      <p:ext uri="{BB962C8B-B14F-4D97-AF65-F5344CB8AC3E}">
        <p14:creationId xmlns:p14="http://schemas.microsoft.com/office/powerpoint/2010/main" val="2847422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803fdedfe2_0_31:notes"/>
          <p:cNvSpPr>
            <a:spLocks noGrp="1" noRot="1" noChangeAspect="1"/>
          </p:cNvSpPr>
          <p:nvPr>
            <p:ph type="sldImg" idx="2"/>
          </p:nvPr>
        </p:nvSpPr>
        <p:spPr>
          <a:xfrm>
            <a:off x="3267075" y="511175"/>
            <a:ext cx="3405188" cy="25527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2803fdedfe2_0_31:notes"/>
          <p:cNvSpPr txBox="1">
            <a:spLocks noGrp="1"/>
          </p:cNvSpPr>
          <p:nvPr>
            <p:ph type="body" idx="1"/>
          </p:nvPr>
        </p:nvSpPr>
        <p:spPr>
          <a:xfrm>
            <a:off x="993934" y="3233420"/>
            <a:ext cx="7951470" cy="30632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sz="1200" dirty="0">
                <a:latin typeface="+mn-ea"/>
                <a:ea typeface="+mn-ea"/>
              </a:rPr>
              <a:t>こちらのスライドは、過去に実際に発生した重大事故の事例になります。</a:t>
            </a:r>
            <a:endParaRPr lang="en-US" altLang="ja-JP" sz="1200" dirty="0">
              <a:latin typeface="+mn-ea"/>
              <a:ea typeface="+mn-ea"/>
            </a:endParaRPr>
          </a:p>
          <a:p>
            <a:pPr marL="0" lvl="0" indent="0" algn="l" rtl="0">
              <a:spcBef>
                <a:spcPts val="0"/>
              </a:spcBef>
              <a:spcAft>
                <a:spcPts val="0"/>
              </a:spcAft>
              <a:buNone/>
            </a:pPr>
            <a:r>
              <a:rPr lang="ja-JP" altLang="en-US" sz="1200" dirty="0">
                <a:latin typeface="+mn-ea"/>
                <a:ea typeface="+mn-ea"/>
              </a:rPr>
              <a:t>（概要を説明する）</a:t>
            </a:r>
            <a:endParaRPr lang="en-US" sz="12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rPr>
              <a:t>先生方には、</a:t>
            </a:r>
            <a:r>
              <a:rPr lang="ja-JP" altLang="ja-JP" sz="1200" kern="100" dirty="0">
                <a:effectLst/>
                <a:latin typeface="+mn-ea"/>
                <a:ea typeface="+mn-ea"/>
                <a:cs typeface="Times New Roman" panose="02020603050405020304" pitchFamily="18" charset="0"/>
              </a:rPr>
              <a:t>他校で発生した事例は自校でも起こり得るという</a:t>
            </a:r>
            <a:r>
              <a:rPr lang="ja-JP" altLang="en-US" sz="1200" kern="100" dirty="0">
                <a:effectLst/>
                <a:latin typeface="+mn-ea"/>
                <a:ea typeface="+mn-ea"/>
                <a:cs typeface="Times New Roman" panose="02020603050405020304" pitchFamily="18" charset="0"/>
              </a:rPr>
              <a:t>認識のもと、本校での安全対策について一緒に考えていきたいと思います。</a:t>
            </a:r>
            <a:endParaRPr lang="en-US" altLang="ja-JP" sz="1200" kern="100" dirty="0">
              <a:effectLst/>
              <a:latin typeface="+mn-ea"/>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ea"/>
              <a:ea typeface="+mn-ea"/>
            </a:endParaRPr>
          </a:p>
        </p:txBody>
      </p:sp>
    </p:spTree>
    <p:extLst>
      <p:ext uri="{BB962C8B-B14F-4D97-AF65-F5344CB8AC3E}">
        <p14:creationId xmlns:p14="http://schemas.microsoft.com/office/powerpoint/2010/main" val="1928192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7f1992383d_0_47:notes"/>
          <p:cNvSpPr>
            <a:spLocks noGrp="1" noRot="1" noChangeAspect="1"/>
          </p:cNvSpPr>
          <p:nvPr>
            <p:ph type="sldImg" idx="2"/>
          </p:nvPr>
        </p:nvSpPr>
        <p:spPr>
          <a:xfrm>
            <a:off x="3267075" y="511175"/>
            <a:ext cx="3405188" cy="25527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7f1992383d_0_47:notes"/>
          <p:cNvSpPr txBox="1">
            <a:spLocks noGrp="1"/>
          </p:cNvSpPr>
          <p:nvPr>
            <p:ph type="body" idx="1"/>
          </p:nvPr>
        </p:nvSpPr>
        <p:spPr>
          <a:xfrm>
            <a:off x="993934" y="3233420"/>
            <a:ext cx="7951470" cy="30632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a:t>「ｍ－</a:t>
            </a:r>
            <a:r>
              <a:rPr lang="en-US" altLang="ja-JP" dirty="0"/>
              <a:t>SHELL</a:t>
            </a:r>
            <a:r>
              <a:rPr lang="ja-JP" altLang="en-US" dirty="0"/>
              <a:t>モデル」とは、東京電力ヒューマンファクターグループが提唱した、ある事故が発生した場合にそれに関わる人や周囲の環境を分析し、</a:t>
            </a:r>
            <a:endParaRPr lang="en-US" altLang="ja-JP" dirty="0"/>
          </a:p>
          <a:p>
            <a:pPr marL="0" lvl="0" indent="0" algn="l" rtl="0">
              <a:spcBef>
                <a:spcPts val="0"/>
              </a:spcBef>
              <a:spcAft>
                <a:spcPts val="0"/>
              </a:spcAft>
              <a:buNone/>
            </a:pPr>
            <a:r>
              <a:rPr lang="ja-JP" altLang="en-US" dirty="0"/>
              <a:t>事故発生の背後にある要因を分析する手法です。</a:t>
            </a:r>
            <a:endParaRPr lang="en-US" altLang="ja-JP"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dirty="0"/>
              <a:t>今日の研修では、この「ｍ－</a:t>
            </a:r>
            <a:r>
              <a:rPr lang="en-US" altLang="ja-JP" dirty="0"/>
              <a:t>SHELL</a:t>
            </a:r>
            <a:r>
              <a:rPr lang="ja-JP" altLang="en-US" dirty="0"/>
              <a:t>モデル表」を活用し、事故要因とその対策についてグループで話合いを行います。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3542010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7f1992383d_0_53:notes"/>
          <p:cNvSpPr>
            <a:spLocks noGrp="1" noRot="1" noChangeAspect="1"/>
          </p:cNvSpPr>
          <p:nvPr>
            <p:ph type="sldImg" idx="2"/>
          </p:nvPr>
        </p:nvSpPr>
        <p:spPr>
          <a:xfrm>
            <a:off x="3267075" y="511175"/>
            <a:ext cx="3405188" cy="25527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7f1992383d_0_53:notes"/>
          <p:cNvSpPr txBox="1">
            <a:spLocks noGrp="1"/>
          </p:cNvSpPr>
          <p:nvPr>
            <p:ph type="body" idx="1"/>
          </p:nvPr>
        </p:nvSpPr>
        <p:spPr>
          <a:xfrm>
            <a:off x="993934" y="3233420"/>
            <a:ext cx="7951470" cy="30632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a:t>それでは早速、グループでの話合いを行います。</a:t>
            </a:r>
            <a:endParaRPr lang="en-US" altLang="ja-JP" dirty="0"/>
          </a:p>
          <a:p>
            <a:pPr marL="0" lvl="0" indent="0" algn="l" rtl="0">
              <a:spcBef>
                <a:spcPts val="0"/>
              </a:spcBef>
              <a:spcAft>
                <a:spcPts val="0"/>
              </a:spcAft>
              <a:buNone/>
            </a:pPr>
            <a:r>
              <a:rPr lang="ja-JP" altLang="en-US" dirty="0"/>
              <a:t>演習はこのような流れで進めていきます。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グループごとに、別の事例を提示しますので、各自が必要と思われる対策を付箋に記入してください</a:t>
            </a:r>
            <a:r>
              <a:rPr lang="ja-JP" altLang="en-US" dirty="0" smtClean="0"/>
              <a:t>。（５分）</a:t>
            </a:r>
            <a:endParaRPr lang="en-US" altLang="ja-JP" dirty="0" smtClean="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付箋に記入後、お互いに意見を発表し合い、グループごとに「ｍ－</a:t>
            </a:r>
            <a:r>
              <a:rPr lang="en-US" altLang="ja-JP" dirty="0"/>
              <a:t>SHELL</a:t>
            </a:r>
            <a:r>
              <a:rPr lang="ja-JP" altLang="en-US" dirty="0"/>
              <a:t>モデル表」にまとめてください</a:t>
            </a:r>
            <a:r>
              <a:rPr lang="ja-JP" altLang="en-US" dirty="0" smtClean="0"/>
              <a:t>。（１０分）</a:t>
            </a:r>
            <a:endParaRPr lang="en-US" altLang="ja-JP" dirty="0" smtClean="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その後、事故調査委員会で「提言された対策」と比較し、見落としていた点や記入されていない点について、グループ内で確認してください</a:t>
            </a:r>
            <a:r>
              <a:rPr lang="ja-JP" altLang="en-US" dirty="0" smtClean="0"/>
              <a:t>。（１０分）</a:t>
            </a:r>
            <a:endParaRPr lang="en-US" altLang="ja-JP"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dirty="0"/>
              <a:t>最後に、全体で共有を行い、今後の安全対策について共通理解を図りたいと思います。</a:t>
            </a:r>
            <a:endParaRPr dirty="0"/>
          </a:p>
        </p:txBody>
      </p:sp>
    </p:spTree>
    <p:extLst>
      <p:ext uri="{BB962C8B-B14F-4D97-AF65-F5344CB8AC3E}">
        <p14:creationId xmlns:p14="http://schemas.microsoft.com/office/powerpoint/2010/main" val="2001014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803fdedfe2_0_54:notes"/>
          <p:cNvSpPr>
            <a:spLocks noGrp="1" noRot="1" noChangeAspect="1"/>
          </p:cNvSpPr>
          <p:nvPr>
            <p:ph type="sldImg" idx="2"/>
          </p:nvPr>
        </p:nvSpPr>
        <p:spPr>
          <a:xfrm>
            <a:off x="3267075" y="511175"/>
            <a:ext cx="3405188" cy="25527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803fdedfe2_0_54:notes"/>
          <p:cNvSpPr txBox="1">
            <a:spLocks noGrp="1"/>
          </p:cNvSpPr>
          <p:nvPr>
            <p:ph type="body" idx="1"/>
          </p:nvPr>
        </p:nvSpPr>
        <p:spPr>
          <a:xfrm>
            <a:off x="993934" y="3233420"/>
            <a:ext cx="7951470" cy="30632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smtClean="0"/>
              <a:t>（各校の実情に応じて、事例を選択して実施する。）</a:t>
            </a:r>
            <a:endParaRPr lang="en-US" altLang="ja-JP" dirty="0" smtClean="0"/>
          </a:p>
          <a:p>
            <a:pPr marL="0" lvl="0" indent="0" algn="l" rtl="0">
              <a:spcBef>
                <a:spcPts val="0"/>
              </a:spcBef>
              <a:spcAft>
                <a:spcPts val="0"/>
              </a:spcAft>
              <a:buNone/>
            </a:pPr>
            <a:endParaRPr lang="en-US" altLang="ja-JP" dirty="0" smtClean="0"/>
          </a:p>
          <a:p>
            <a:pPr marL="0" lvl="0" indent="0" algn="l" rtl="0">
              <a:spcBef>
                <a:spcPts val="0"/>
              </a:spcBef>
              <a:spcAft>
                <a:spcPts val="0"/>
              </a:spcAft>
              <a:buNone/>
            </a:pPr>
            <a:r>
              <a:rPr lang="ja-JP" altLang="en-US" dirty="0" smtClean="0"/>
              <a:t>（提示する事例は事前に印刷して、各グループに配布する）</a:t>
            </a:r>
            <a:endParaRPr lang="en-US" altLang="ja-JP" dirty="0" smtClean="0"/>
          </a:p>
          <a:p>
            <a:pPr marL="0" lvl="0" indent="0" algn="l" rtl="0">
              <a:spcBef>
                <a:spcPts val="0"/>
              </a:spcBef>
              <a:spcAft>
                <a:spcPts val="0"/>
              </a:spcAft>
              <a:buNone/>
            </a:pPr>
            <a:endParaRPr dirty="0"/>
          </a:p>
        </p:txBody>
      </p:sp>
    </p:spTree>
    <p:extLst>
      <p:ext uri="{BB962C8B-B14F-4D97-AF65-F5344CB8AC3E}">
        <p14:creationId xmlns:p14="http://schemas.microsoft.com/office/powerpoint/2010/main" val="627710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803fdedfe2_0_31:notes"/>
          <p:cNvSpPr>
            <a:spLocks noGrp="1" noRot="1" noChangeAspect="1"/>
          </p:cNvSpPr>
          <p:nvPr>
            <p:ph type="sldImg" idx="2"/>
          </p:nvPr>
        </p:nvSpPr>
        <p:spPr>
          <a:xfrm>
            <a:off x="3267075" y="511175"/>
            <a:ext cx="3405188" cy="25527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2803fdedfe2_0_31:notes"/>
          <p:cNvSpPr txBox="1">
            <a:spLocks noGrp="1"/>
          </p:cNvSpPr>
          <p:nvPr>
            <p:ph type="body" idx="1"/>
          </p:nvPr>
        </p:nvSpPr>
        <p:spPr>
          <a:xfrm>
            <a:off x="993934" y="3233420"/>
            <a:ext cx="7951470" cy="30632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smtClean="0"/>
              <a:t>（各校の実情に応じて、事例を選択して実施する。）</a:t>
            </a:r>
          </a:p>
          <a:p>
            <a:pPr marL="0" lvl="0" indent="0" algn="l" rtl="0">
              <a:spcBef>
                <a:spcPts val="0"/>
              </a:spcBef>
              <a:spcAft>
                <a:spcPts val="0"/>
              </a:spcAft>
              <a:buNone/>
            </a:pPr>
            <a:endParaRPr lang="ja-JP" altLang="en-US" dirty="0" smtClean="0"/>
          </a:p>
          <a:p>
            <a:pPr marL="0" lvl="0" indent="0" algn="l" rtl="0">
              <a:spcBef>
                <a:spcPts val="0"/>
              </a:spcBef>
              <a:spcAft>
                <a:spcPts val="0"/>
              </a:spcAft>
              <a:buNone/>
            </a:pPr>
            <a:r>
              <a:rPr lang="ja-JP" altLang="en-US" dirty="0" smtClean="0"/>
              <a:t>（提示する事例は事前に印刷して、各グループに配布する）</a:t>
            </a:r>
          </a:p>
          <a:p>
            <a:pPr marL="0" lvl="0" indent="0" algn="l" rtl="0">
              <a:spcBef>
                <a:spcPts val="0"/>
              </a:spcBef>
              <a:spcAft>
                <a:spcPts val="0"/>
              </a:spcAft>
              <a:buNone/>
            </a:pPr>
            <a:endParaRPr lang="ja-JP" altLang="en-US" dirty="0" smtClean="0"/>
          </a:p>
          <a:p>
            <a:pPr marL="0" lvl="0" indent="0" algn="l" rtl="0">
              <a:spcBef>
                <a:spcPts val="0"/>
              </a:spcBef>
              <a:spcAft>
                <a:spcPts val="0"/>
              </a:spcAft>
              <a:buNone/>
            </a:pPr>
            <a:endParaRPr dirty="0"/>
          </a:p>
        </p:txBody>
      </p:sp>
    </p:spTree>
    <p:extLst>
      <p:ext uri="{BB962C8B-B14F-4D97-AF65-F5344CB8AC3E}">
        <p14:creationId xmlns:p14="http://schemas.microsoft.com/office/powerpoint/2010/main" val="19039237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803fdedfe2_0_43:notes"/>
          <p:cNvSpPr>
            <a:spLocks noGrp="1" noRot="1" noChangeAspect="1"/>
          </p:cNvSpPr>
          <p:nvPr>
            <p:ph type="sldImg" idx="2"/>
          </p:nvPr>
        </p:nvSpPr>
        <p:spPr>
          <a:xfrm>
            <a:off x="3267075" y="511175"/>
            <a:ext cx="3405188" cy="25527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803fdedfe2_0_43:notes"/>
          <p:cNvSpPr txBox="1">
            <a:spLocks noGrp="1"/>
          </p:cNvSpPr>
          <p:nvPr>
            <p:ph type="body" idx="1"/>
          </p:nvPr>
        </p:nvSpPr>
        <p:spPr>
          <a:xfrm>
            <a:off x="993934" y="3233420"/>
            <a:ext cx="7951470" cy="30632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smtClean="0"/>
              <a:t>（各校の実情に応じて、事例を選択して実施する。）</a:t>
            </a:r>
          </a:p>
          <a:p>
            <a:pPr marL="0" lvl="0" indent="0" algn="l" rtl="0">
              <a:spcBef>
                <a:spcPts val="0"/>
              </a:spcBef>
              <a:spcAft>
                <a:spcPts val="0"/>
              </a:spcAft>
              <a:buNone/>
            </a:pPr>
            <a:endParaRPr lang="ja-JP" altLang="en-US" dirty="0" smtClean="0"/>
          </a:p>
          <a:p>
            <a:pPr marL="0" lvl="0" indent="0" algn="l" rtl="0">
              <a:spcBef>
                <a:spcPts val="0"/>
              </a:spcBef>
              <a:spcAft>
                <a:spcPts val="0"/>
              </a:spcAft>
              <a:buNone/>
            </a:pPr>
            <a:r>
              <a:rPr lang="ja-JP" altLang="en-US" dirty="0" smtClean="0"/>
              <a:t>（提示する事例は事前に印刷して、各グループに配布する）</a:t>
            </a:r>
          </a:p>
          <a:p>
            <a:pPr marL="0" lvl="0" indent="0" algn="l" rtl="0">
              <a:spcBef>
                <a:spcPts val="0"/>
              </a:spcBef>
              <a:spcAft>
                <a:spcPts val="0"/>
              </a:spcAft>
              <a:buNone/>
            </a:pPr>
            <a:endParaRPr lang="ja-JP"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dirty="0"/>
          </a:p>
        </p:txBody>
      </p:sp>
    </p:spTree>
    <p:extLst>
      <p:ext uri="{BB962C8B-B14F-4D97-AF65-F5344CB8AC3E}">
        <p14:creationId xmlns:p14="http://schemas.microsoft.com/office/powerpoint/2010/main" val="1928852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803fdedfe2_0_43:notes"/>
          <p:cNvSpPr>
            <a:spLocks noGrp="1" noRot="1" noChangeAspect="1"/>
          </p:cNvSpPr>
          <p:nvPr>
            <p:ph type="sldImg" idx="2"/>
          </p:nvPr>
        </p:nvSpPr>
        <p:spPr>
          <a:xfrm>
            <a:off x="3267075" y="511175"/>
            <a:ext cx="3405188" cy="25527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803fdedfe2_0_43:notes"/>
          <p:cNvSpPr txBox="1">
            <a:spLocks noGrp="1"/>
          </p:cNvSpPr>
          <p:nvPr>
            <p:ph type="body" idx="1"/>
          </p:nvPr>
        </p:nvSpPr>
        <p:spPr>
          <a:xfrm>
            <a:off x="993934" y="3233420"/>
            <a:ext cx="7951470" cy="30632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smtClean="0"/>
              <a:t>（各校の実情に応じて、事例を選択して実施する。）</a:t>
            </a:r>
          </a:p>
          <a:p>
            <a:pPr marL="0" lvl="0" indent="0" algn="l" rtl="0">
              <a:spcBef>
                <a:spcPts val="0"/>
              </a:spcBef>
              <a:spcAft>
                <a:spcPts val="0"/>
              </a:spcAft>
              <a:buNone/>
            </a:pPr>
            <a:endParaRPr lang="ja-JP" altLang="en-US" dirty="0" smtClean="0"/>
          </a:p>
          <a:p>
            <a:pPr marL="0" lvl="0" indent="0" algn="l" rtl="0">
              <a:spcBef>
                <a:spcPts val="0"/>
              </a:spcBef>
              <a:spcAft>
                <a:spcPts val="0"/>
              </a:spcAft>
              <a:buNone/>
            </a:pPr>
            <a:r>
              <a:rPr lang="ja-JP" altLang="en-US" dirty="0" smtClean="0"/>
              <a:t>（提示する事例は事前に印刷して、各グループに配布する）</a:t>
            </a:r>
          </a:p>
          <a:p>
            <a:pPr marL="0" lvl="0" indent="0" algn="l" rtl="0">
              <a:spcBef>
                <a:spcPts val="0"/>
              </a:spcBef>
              <a:spcAft>
                <a:spcPts val="0"/>
              </a:spcAft>
              <a:buNone/>
            </a:pPr>
            <a:endParaRPr lang="ja-JP"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dirty="0"/>
          </a:p>
        </p:txBody>
      </p:sp>
    </p:spTree>
    <p:extLst>
      <p:ext uri="{BB962C8B-B14F-4D97-AF65-F5344CB8AC3E}">
        <p14:creationId xmlns:p14="http://schemas.microsoft.com/office/powerpoint/2010/main" val="3173347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99642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3435101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976539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189" lvl="0" indent="-342892">
              <a:spcBef>
                <a:spcPts val="0"/>
              </a:spcBef>
              <a:spcAft>
                <a:spcPts val="0"/>
              </a:spcAft>
              <a:buSzPts val="1800"/>
              <a:buChar char="●"/>
              <a:defRPr/>
            </a:lvl1pPr>
            <a:lvl2pPr marL="914378" lvl="1" indent="-317492">
              <a:spcBef>
                <a:spcPts val="0"/>
              </a:spcBef>
              <a:spcAft>
                <a:spcPts val="0"/>
              </a:spcAft>
              <a:buSzPts val="1400"/>
              <a:buChar char="○"/>
              <a:defRPr/>
            </a:lvl2pPr>
            <a:lvl3pPr marL="1371566" lvl="2" indent="-317492">
              <a:spcBef>
                <a:spcPts val="0"/>
              </a:spcBef>
              <a:spcAft>
                <a:spcPts val="0"/>
              </a:spcAft>
              <a:buSzPts val="1400"/>
              <a:buChar char="■"/>
              <a:defRPr/>
            </a:lvl3pPr>
            <a:lvl4pPr marL="1828754" lvl="3" indent="-317492">
              <a:spcBef>
                <a:spcPts val="0"/>
              </a:spcBef>
              <a:spcAft>
                <a:spcPts val="0"/>
              </a:spcAft>
              <a:buSzPts val="1400"/>
              <a:buChar char="●"/>
              <a:defRPr/>
            </a:lvl4pPr>
            <a:lvl5pPr marL="2285943" lvl="4" indent="-317492">
              <a:spcBef>
                <a:spcPts val="0"/>
              </a:spcBef>
              <a:spcAft>
                <a:spcPts val="0"/>
              </a:spcAft>
              <a:buSzPts val="1400"/>
              <a:buChar char="○"/>
              <a:defRPr/>
            </a:lvl5pPr>
            <a:lvl6pPr marL="2743132" lvl="5" indent="-317492">
              <a:spcBef>
                <a:spcPts val="0"/>
              </a:spcBef>
              <a:spcAft>
                <a:spcPts val="0"/>
              </a:spcAft>
              <a:buSzPts val="1400"/>
              <a:buChar char="■"/>
              <a:defRPr/>
            </a:lvl6pPr>
            <a:lvl7pPr marL="3200320" lvl="6" indent="-317492">
              <a:spcBef>
                <a:spcPts val="0"/>
              </a:spcBef>
              <a:spcAft>
                <a:spcPts val="0"/>
              </a:spcAft>
              <a:buSzPts val="1400"/>
              <a:buChar char="●"/>
              <a:defRPr/>
            </a:lvl7pPr>
            <a:lvl8pPr marL="3657509" lvl="7" indent="-317492">
              <a:spcBef>
                <a:spcPts val="0"/>
              </a:spcBef>
              <a:spcAft>
                <a:spcPts val="0"/>
              </a:spcAft>
              <a:buSzPts val="1400"/>
              <a:buChar char="○"/>
              <a:defRPr/>
            </a:lvl8pPr>
            <a:lvl9pPr marL="4114697" lvl="8" indent="-317492">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altLang="ja" smtClean="0"/>
              <a:pPr/>
              <a:t>‹#›</a:t>
            </a:fld>
            <a:endParaRPr lang="ja" altLang="en-US"/>
          </a:p>
        </p:txBody>
      </p:sp>
    </p:spTree>
    <p:extLst>
      <p:ext uri="{BB962C8B-B14F-4D97-AF65-F5344CB8AC3E}">
        <p14:creationId xmlns:p14="http://schemas.microsoft.com/office/powerpoint/2010/main" val="3704335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390318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687153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4173447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62DA21-93DB-429F-9403-F78B3C2A0E42}" type="datetimeFigureOut">
              <a:rPr kumimoji="1" lang="ja-JP" altLang="en-US" smtClean="0"/>
              <a:t>2024/3/28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274582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E62DA21-93DB-429F-9403-F78B3C2A0E42}" type="datetimeFigureOut">
              <a:rPr kumimoji="1" lang="ja-JP" altLang="en-US" smtClean="0"/>
              <a:t>2024/3/28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00038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2DA21-93DB-429F-9403-F78B3C2A0E42}" type="datetimeFigureOut">
              <a:rPr kumimoji="1" lang="ja-JP" altLang="en-US" smtClean="0"/>
              <a:t>2024/3/28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518137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3072247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123024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2DA21-93DB-429F-9403-F78B3C2A0E42}" type="datetimeFigureOut">
              <a:rPr kumimoji="1" lang="ja-JP" altLang="en-US" smtClean="0"/>
              <a:t>2024/3/28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48160521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anzenkyouiku.mext.go.jp/guideline-jikotaiou/data/jirei/jiko_part11.pdf" TargetMode="External"/><Relationship Id="rId7" Type="http://schemas.openxmlformats.org/officeDocument/2006/relationships/hyperlink" Target="https://anzenkyouiku.mext.go.jp/guideline-jikotaiou/data/jirei/jiko_part8.pdf" TargetMode="External"/><Relationship Id="rId12"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hyperlink" Target="https://anzenkyouiku.mext.go.jp/guideline-jikotaiou/data/jirei/jiko_part3.pdf" TargetMode="External"/><Relationship Id="rId5" Type="http://schemas.openxmlformats.org/officeDocument/2006/relationships/hyperlink" Target="https://anzenkyouiku.mext.go.jp/guideline-jikotaiou/data/jirei/jiko_part12.pdf" TargetMode="External"/><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hyperlink" Target="https://anzenkyouiku.mext.go.jp/guideline-jikotaiou/data/jirei/jiko_part4.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DC0C6DE-4E79-65B8-70BD-E3BC4FBA57F5}"/>
              </a:ext>
            </a:extLst>
          </p:cNvPr>
          <p:cNvSpPr txBox="1"/>
          <p:nvPr/>
        </p:nvSpPr>
        <p:spPr>
          <a:xfrm>
            <a:off x="389965" y="537965"/>
            <a:ext cx="3859306" cy="523220"/>
          </a:xfrm>
          <a:prstGeom prst="rect">
            <a:avLst/>
          </a:prstGeom>
          <a:noFill/>
        </p:spPr>
        <p:txBody>
          <a:bodyPr wrap="square" rtlCol="0">
            <a:spAutoFit/>
          </a:bodyPr>
          <a:lstStyle/>
          <a:p>
            <a:r>
              <a:rPr lang="ja-JP" altLang="en-US" sz="2800" dirty="0">
                <a:latin typeface="ＭＳ ゴシック" panose="020B0609070205080204" pitchFamily="49" charset="-128"/>
                <a:ea typeface="ＭＳ ゴシック" panose="020B0609070205080204" pitchFamily="49" charset="-128"/>
              </a:rPr>
              <a:t>令和　年度　職員研修</a:t>
            </a:r>
            <a:endParaRPr lang="ja-JP" altLang="en-US" sz="135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BAFFDAEE-37AB-6CF2-B85E-405D82CC7AD0}"/>
              </a:ext>
            </a:extLst>
          </p:cNvPr>
          <p:cNvSpPr txBox="1"/>
          <p:nvPr/>
        </p:nvSpPr>
        <p:spPr>
          <a:xfrm>
            <a:off x="703474" y="1802029"/>
            <a:ext cx="7843632" cy="2308324"/>
          </a:xfrm>
          <a:prstGeom prst="rect">
            <a:avLst/>
          </a:prstGeom>
          <a:noFill/>
        </p:spPr>
        <p:txBody>
          <a:bodyPr wrap="square" rtlCol="0">
            <a:spAutoFit/>
          </a:bodyPr>
          <a:lstStyle/>
          <a:p>
            <a:pPr algn="ctr"/>
            <a:r>
              <a:rPr lang="ja-JP" altLang="en-US" sz="4800" dirty="0">
                <a:latin typeface="ＭＳ ゴシック" panose="020B0609070205080204" pitchFamily="49" charset="-128"/>
                <a:ea typeface="ＭＳ ゴシック" panose="020B0609070205080204" pitchFamily="49" charset="-128"/>
              </a:rPr>
              <a:t>重大事故事例から自校の</a:t>
            </a:r>
            <a:endParaRPr lang="en-US" altLang="ja-JP" sz="4800" dirty="0">
              <a:latin typeface="ＭＳ ゴシック" panose="020B0609070205080204" pitchFamily="49" charset="-128"/>
              <a:ea typeface="ＭＳ ゴシック" panose="020B0609070205080204" pitchFamily="49" charset="-128"/>
            </a:endParaRPr>
          </a:p>
          <a:p>
            <a:pPr algn="ctr"/>
            <a:r>
              <a:rPr lang="ja-JP" altLang="en-US" sz="4800" dirty="0">
                <a:latin typeface="ＭＳ ゴシック" panose="020B0609070205080204" pitchFamily="49" charset="-128"/>
                <a:ea typeface="ＭＳ ゴシック" panose="020B0609070205080204" pitchFamily="49" charset="-128"/>
              </a:rPr>
              <a:t>安全対策を検討する研修</a:t>
            </a:r>
            <a:endParaRPr lang="en-US" altLang="ja-JP" sz="4800" dirty="0">
              <a:latin typeface="ＭＳ ゴシック" panose="020B0609070205080204" pitchFamily="49" charset="-128"/>
              <a:ea typeface="ＭＳ ゴシック" panose="020B0609070205080204" pitchFamily="49" charset="-128"/>
            </a:endParaRPr>
          </a:p>
          <a:p>
            <a:pPr algn="ctr"/>
            <a:r>
              <a:rPr lang="ja-JP" altLang="en-US" sz="4400" dirty="0">
                <a:latin typeface="ＭＳ ゴシック" panose="020B0609070205080204" pitchFamily="49" charset="-128"/>
                <a:ea typeface="ＭＳ ゴシック" panose="020B0609070205080204" pitchFamily="49" charset="-128"/>
              </a:rPr>
              <a:t>（</a:t>
            </a:r>
            <a:r>
              <a:rPr lang="en-US" altLang="ja-JP" sz="4400" dirty="0">
                <a:latin typeface="ＭＳ ゴシック" panose="020B0609070205080204" pitchFamily="49" charset="-128"/>
                <a:ea typeface="ＭＳ ゴシック" panose="020B0609070205080204" pitchFamily="49" charset="-128"/>
              </a:rPr>
              <a:t>m-SHELL</a:t>
            </a:r>
            <a:r>
              <a:rPr lang="ja-JP" altLang="en-US" sz="4400" dirty="0">
                <a:latin typeface="ＭＳ ゴシック" panose="020B0609070205080204" pitchFamily="49" charset="-128"/>
                <a:ea typeface="ＭＳ ゴシック" panose="020B0609070205080204" pitchFamily="49" charset="-128"/>
              </a:rPr>
              <a:t>モデルの活用）</a:t>
            </a:r>
            <a:endParaRPr lang="ja-JP" altLang="en-US" sz="600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D1A8E867-BBC0-FDD9-567D-D87ED92BDF0E}"/>
              </a:ext>
            </a:extLst>
          </p:cNvPr>
          <p:cNvSpPr txBox="1"/>
          <p:nvPr/>
        </p:nvSpPr>
        <p:spPr>
          <a:xfrm>
            <a:off x="3662783" y="5019222"/>
            <a:ext cx="5219957"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日時：令和　年　　月　　日（　）</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□□時</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分</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場所：○○立△△学校（会議室）</a:t>
            </a:r>
            <a:endParaRPr lang="en-US" altLang="ja-JP" sz="2400" dirty="0">
              <a:latin typeface="ＭＳ ゴシック" panose="020B0609070205080204" pitchFamily="49" charset="-128"/>
              <a:ea typeface="ＭＳ ゴシック" panose="020B0609070205080204" pitchFamily="49" charset="-128"/>
            </a:endParaRPr>
          </a:p>
        </p:txBody>
      </p:sp>
      <p:pic>
        <p:nvPicPr>
          <p:cNvPr id="2" name="Picture 2" descr="https://www.jpnsport.go.jp/anzen/Portals/0/anzen/kenko/siryou/character2/c/C-02-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3291" y="4486049"/>
            <a:ext cx="1833986" cy="1833986"/>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a:t>
            </a:fld>
            <a:endParaRPr lang="en-US" altLang="ja-JP" dirty="0"/>
          </a:p>
        </p:txBody>
      </p:sp>
    </p:spTree>
    <p:extLst>
      <p:ext uri="{BB962C8B-B14F-4D97-AF65-F5344CB8AC3E}">
        <p14:creationId xmlns:p14="http://schemas.microsoft.com/office/powerpoint/2010/main" val="11989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4"/>
          <p:cNvSpPr txBox="1">
            <a:spLocks noGrp="1"/>
          </p:cNvSpPr>
          <p:nvPr>
            <p:ph type="title"/>
          </p:nvPr>
        </p:nvSpPr>
        <p:spPr>
          <a:xfrm>
            <a:off x="379626" y="437948"/>
            <a:ext cx="8450775" cy="1145234"/>
          </a:xfrm>
          <a:prstGeom prst="rect">
            <a:avLst/>
          </a:prstGeom>
        </p:spPr>
        <p:txBody>
          <a:bodyPr spcFirstLastPara="1" vert="horz" wrap="square" lIns="91425" tIns="91425" rIns="91425" bIns="91425" rtlCol="0" anchor="t" anchorCtr="0">
            <a:noAutofit/>
          </a:bodyPr>
          <a:lstStyle/>
          <a:p>
            <a:r>
              <a:rPr lang="ja" sz="3200" dirty="0">
                <a:latin typeface="ＭＳ ゴシック" panose="020B0609070205080204" pitchFamily="49" charset="-128"/>
                <a:ea typeface="ＭＳ ゴシック" panose="020B0609070205080204" pitchFamily="49" charset="-128"/>
              </a:rPr>
              <a:t>【</a:t>
            </a:r>
            <a:r>
              <a:rPr lang="ja-JP" altLang="en-US" sz="3200" dirty="0" smtClean="0">
                <a:latin typeface="ＭＳ ゴシック" panose="020B0609070205080204" pitchFamily="49" charset="-128"/>
                <a:ea typeface="ＭＳ ゴシック" panose="020B0609070205080204" pitchFamily="49" charset="-128"/>
              </a:rPr>
              <a:t>事例５</a:t>
            </a:r>
            <a:r>
              <a:rPr lang="ja" sz="3200" dirty="0" smtClean="0">
                <a:latin typeface="ＭＳ ゴシック" panose="020B0609070205080204" pitchFamily="49" charset="-128"/>
                <a:ea typeface="ＭＳ ゴシック" panose="020B0609070205080204" pitchFamily="49" charset="-128"/>
              </a:rPr>
              <a:t>】</a:t>
            </a:r>
            <a:r>
              <a:rPr lang="en-US" altLang="ja" sz="3200" dirty="0">
                <a:latin typeface="ＭＳ ゴシック" panose="020B0609070205080204" pitchFamily="49" charset="-128"/>
                <a:ea typeface="ＭＳ ゴシック" panose="020B0609070205080204" pitchFamily="49" charset="-128"/>
              </a:rPr>
              <a:t/>
            </a:r>
            <a:br>
              <a:rPr lang="en-US" altLang="ja"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高校サッカー部 部活動中の熱中症事故</a:t>
            </a:r>
            <a:endParaRPr sz="3200" dirty="0">
              <a:latin typeface="ＭＳ ゴシック" panose="020B0609070205080204" pitchFamily="49" charset="-128"/>
              <a:ea typeface="ＭＳ ゴシック" panose="020B0609070205080204" pitchFamily="49" charset="-128"/>
            </a:endParaRPr>
          </a:p>
        </p:txBody>
      </p:sp>
      <p:graphicFrame>
        <p:nvGraphicFramePr>
          <p:cNvPr id="119" name="Google Shape;119;p24"/>
          <p:cNvGraphicFramePr/>
          <p:nvPr>
            <p:extLst>
              <p:ext uri="{D42A27DB-BD31-4B8C-83A1-F6EECF244321}">
                <p14:modId xmlns:p14="http://schemas.microsoft.com/office/powerpoint/2010/main" val="3238491871"/>
              </p:ext>
            </p:extLst>
          </p:nvPr>
        </p:nvGraphicFramePr>
        <p:xfrm>
          <a:off x="379626" y="1692448"/>
          <a:ext cx="8450775" cy="4267080"/>
        </p:xfrm>
        <a:graphic>
          <a:graphicData uri="http://schemas.openxmlformats.org/drawingml/2006/table">
            <a:tbl>
              <a:tblPr>
                <a:noFill/>
              </a:tblPr>
              <a:tblGrid>
                <a:gridCol w="1580975">
                  <a:extLst>
                    <a:ext uri="{9D8B030D-6E8A-4147-A177-3AD203B41FA5}">
                      <a16:colId xmlns:a16="http://schemas.microsoft.com/office/drawing/2014/main" val="20000"/>
                    </a:ext>
                  </a:extLst>
                </a:gridCol>
                <a:gridCol w="1865165">
                  <a:extLst>
                    <a:ext uri="{9D8B030D-6E8A-4147-A177-3AD203B41FA5}">
                      <a16:colId xmlns:a16="http://schemas.microsoft.com/office/drawing/2014/main" val="20001"/>
                    </a:ext>
                  </a:extLst>
                </a:gridCol>
                <a:gridCol w="2249213">
                  <a:extLst>
                    <a:ext uri="{9D8B030D-6E8A-4147-A177-3AD203B41FA5}">
                      <a16:colId xmlns:a16="http://schemas.microsoft.com/office/drawing/2014/main" val="20002"/>
                    </a:ext>
                  </a:extLst>
                </a:gridCol>
                <a:gridCol w="2755422">
                  <a:extLst>
                    <a:ext uri="{9D8B030D-6E8A-4147-A177-3AD203B41FA5}">
                      <a16:colId xmlns:a16="http://schemas.microsoft.com/office/drawing/2014/main" val="20003"/>
                    </a:ext>
                  </a:extLst>
                </a:gridCol>
              </a:tblGrid>
              <a:tr h="714403">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事故発生時期</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平成</a:t>
                      </a:r>
                      <a:r>
                        <a:rPr lang="ja-JP" altLang="en-US" sz="1800" dirty="0" smtClean="0">
                          <a:solidFill>
                            <a:schemeClr val="dk1"/>
                          </a:solidFill>
                          <a:latin typeface="ＭＳ ゴシック" panose="020B0609070205080204" pitchFamily="49" charset="-128"/>
                          <a:ea typeface="ＭＳ ゴシック" panose="020B0609070205080204" pitchFamily="49" charset="-128"/>
                        </a:rPr>
                        <a:t>２９</a:t>
                      </a:r>
                      <a:r>
                        <a:rPr lang="ja" sz="1800" dirty="0" smtClean="0">
                          <a:solidFill>
                            <a:schemeClr val="dk1"/>
                          </a:solidFill>
                          <a:latin typeface="ＭＳ ゴシック" panose="020B0609070205080204" pitchFamily="49" charset="-128"/>
                          <a:ea typeface="ＭＳ ゴシック" panose="020B0609070205080204" pitchFamily="49" charset="-128"/>
                        </a:rPr>
                        <a:t>年</a:t>
                      </a:r>
                      <a:r>
                        <a:rPr lang="ja-JP" altLang="en-US" sz="1800" dirty="0" smtClean="0">
                          <a:solidFill>
                            <a:schemeClr val="dk1"/>
                          </a:solidFill>
                          <a:latin typeface="ＭＳ ゴシック" panose="020B0609070205080204" pitchFamily="49" charset="-128"/>
                          <a:ea typeface="ＭＳ ゴシック" panose="020B0609070205080204" pitchFamily="49" charset="-128"/>
                        </a:rPr>
                        <a:t>５</a:t>
                      </a:r>
                      <a:r>
                        <a:rPr lang="ja" sz="1800" dirty="0" smtClean="0">
                          <a:solidFill>
                            <a:schemeClr val="dk1"/>
                          </a:solidFill>
                          <a:latin typeface="ＭＳ ゴシック" panose="020B0609070205080204" pitchFamily="49" charset="-128"/>
                          <a:ea typeface="ＭＳ ゴシック" panose="020B0609070205080204" pitchFamily="49" charset="-128"/>
                        </a:rPr>
                        <a:t>月</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被害児童及び事故種別・被害程度</a:t>
                      </a:r>
                      <a:endParaRPr sz="180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JP" altLang="en-US" sz="1800" dirty="0" smtClean="0">
                          <a:solidFill>
                            <a:schemeClr val="dk1"/>
                          </a:solidFill>
                          <a:latin typeface="ＭＳ ゴシック" panose="020B0609070205080204" pitchFamily="49" charset="-128"/>
                          <a:ea typeface="ＭＳ ゴシック" panose="020B0609070205080204" pitchFamily="49" charset="-128"/>
                        </a:rPr>
                        <a:t>高校１</a:t>
                      </a:r>
                      <a:r>
                        <a:rPr lang="ja" sz="1800" dirty="0" smtClean="0">
                          <a:solidFill>
                            <a:schemeClr val="dk1"/>
                          </a:solidFill>
                          <a:latin typeface="ＭＳ ゴシック" panose="020B0609070205080204" pitchFamily="49" charset="-128"/>
                          <a:ea typeface="ＭＳ ゴシック" panose="020B0609070205080204" pitchFamily="49" charset="-128"/>
                        </a:rPr>
                        <a:t>年生</a:t>
                      </a:r>
                      <a:r>
                        <a:rPr lang="ja-JP" altLang="en-US" sz="1800" dirty="0" smtClean="0">
                          <a:solidFill>
                            <a:schemeClr val="dk1"/>
                          </a:solidFill>
                          <a:latin typeface="ＭＳ ゴシック" panose="020B0609070205080204" pitchFamily="49" charset="-128"/>
                          <a:ea typeface="ＭＳ ゴシック" panose="020B0609070205080204" pitchFamily="49" charset="-128"/>
                        </a:rPr>
                        <a:t>男</a:t>
                      </a:r>
                      <a:r>
                        <a:rPr lang="ja" sz="1800" dirty="0" smtClean="0">
                          <a:solidFill>
                            <a:schemeClr val="dk1"/>
                          </a:solidFill>
                          <a:latin typeface="ＭＳ ゴシック" panose="020B0609070205080204" pitchFamily="49" charset="-128"/>
                          <a:ea typeface="ＭＳ ゴシック" panose="020B0609070205080204" pitchFamily="49" charset="-128"/>
                        </a:rPr>
                        <a:t>子１名</a:t>
                      </a:r>
                      <a:endParaRPr lang="en-US" altLang="ja" sz="1800" dirty="0" smtClean="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JP" altLang="en-US" sz="1800" dirty="0" smtClean="0">
                          <a:solidFill>
                            <a:schemeClr val="dk1"/>
                          </a:solidFill>
                          <a:latin typeface="ＭＳ ゴシック" panose="020B0609070205080204" pitchFamily="49" charset="-128"/>
                          <a:ea typeface="ＭＳ ゴシック" panose="020B0609070205080204" pitchFamily="49" charset="-128"/>
                        </a:rPr>
                        <a:t>熱中症、死亡</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6491">
                <a:tc gridSpan="4">
                  <a:txBody>
                    <a:bodyPr/>
                    <a:lstStyle/>
                    <a:p>
                      <a:pPr marL="0" lvl="0" indent="0" algn="ctr"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故</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の</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概</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要</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446491">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活動種別</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JP" altLang="en-US" sz="1800" dirty="0" smtClean="0">
                          <a:solidFill>
                            <a:schemeClr val="dk1"/>
                          </a:solidFill>
                          <a:latin typeface="ＭＳ ゴシック" panose="020B0609070205080204" pitchFamily="49" charset="-128"/>
                          <a:ea typeface="ＭＳ ゴシック" panose="020B0609070205080204" pitchFamily="49" charset="-128"/>
                        </a:rPr>
                        <a:t>部活動</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r h="1741770">
                <a:tc>
                  <a:txBody>
                    <a:bodyPr/>
                    <a:lstStyle/>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事故発生の</a:t>
                      </a:r>
                      <a:endParaRPr sz="180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概要</a:t>
                      </a:r>
                      <a:endParaRPr sz="180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JP" altLang="en-US" sz="2000" dirty="0">
                          <a:solidFill>
                            <a:schemeClr val="dk1"/>
                          </a:solidFill>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平成２９年５月、部活動顧問（サッカー部）の指導下で、ウォーミングアップ、基礎練習等で体を慣らした後、湖一周ランニング（約 </a:t>
                      </a:r>
                      <a:r>
                        <a:rPr lang="en-US" altLang="ja-JP" sz="2000" dirty="0" smtClean="0">
                          <a:latin typeface="ＭＳ ゴシック" panose="020B0609070205080204" pitchFamily="49" charset="-128"/>
                          <a:ea typeface="ＭＳ ゴシック" panose="020B0609070205080204" pitchFamily="49" charset="-128"/>
                        </a:rPr>
                        <a:t>9.5km</a:t>
                      </a:r>
                      <a:r>
                        <a:rPr lang="ja-JP" altLang="en-US" sz="2000" dirty="0" err="1" smtClean="0">
                          <a:latin typeface="ＭＳ ゴシック" panose="020B0609070205080204" pitchFamily="49" charset="-128"/>
                          <a:ea typeface="ＭＳ ゴシック" panose="020B0609070205080204" pitchFamily="49" charset="-128"/>
                        </a:rPr>
                        <a:t>、</a:t>
                      </a:r>
                      <a:r>
                        <a:rPr lang="en-US" altLang="ja-JP" sz="2000" dirty="0" smtClean="0">
                          <a:latin typeface="ＭＳ ゴシック" panose="020B0609070205080204" pitchFamily="49" charset="-128"/>
                          <a:ea typeface="ＭＳ ゴシック" panose="020B0609070205080204" pitchFamily="49" charset="-128"/>
                        </a:rPr>
                        <a:t>40</a:t>
                      </a:r>
                      <a:r>
                        <a:rPr lang="ja-JP" altLang="en-US" sz="2000" dirty="0" smtClean="0">
                          <a:latin typeface="ＭＳ ゴシック" panose="020B0609070205080204" pitchFamily="49" charset="-128"/>
                          <a:ea typeface="ＭＳ ゴシック" panose="020B0609070205080204" pitchFamily="49" charset="-128"/>
                        </a:rPr>
                        <a:t>～</a:t>
                      </a:r>
                      <a:r>
                        <a:rPr lang="en-US" altLang="ja-JP" sz="2000" dirty="0" smtClean="0">
                          <a:latin typeface="ＭＳ ゴシック" panose="020B0609070205080204" pitchFamily="49" charset="-128"/>
                          <a:ea typeface="ＭＳ ゴシック" panose="020B0609070205080204" pitchFamily="49" charset="-128"/>
                        </a:rPr>
                        <a:t>60 </a:t>
                      </a:r>
                      <a:r>
                        <a:rPr lang="ja-JP" altLang="en-US" sz="2000" dirty="0" smtClean="0">
                          <a:latin typeface="ＭＳ ゴシック" panose="020B0609070205080204" pitchFamily="49" charset="-128"/>
                          <a:ea typeface="ＭＳ ゴシック" panose="020B0609070205080204" pitchFamily="49" charset="-128"/>
                        </a:rPr>
                        <a:t>分コース）を行った。当該生徒は学校まで残り</a:t>
                      </a:r>
                      <a:r>
                        <a:rPr lang="en-US" altLang="ja-JP" sz="2000" dirty="0" smtClean="0">
                          <a:latin typeface="ＭＳ ゴシック" panose="020B0609070205080204" pitchFamily="49" charset="-128"/>
                          <a:ea typeface="ＭＳ ゴシック" panose="020B0609070205080204" pitchFamily="49" charset="-128"/>
                        </a:rPr>
                        <a:t>200m</a:t>
                      </a:r>
                      <a:r>
                        <a:rPr lang="ja-JP" altLang="en-US" sz="2000" dirty="0" smtClean="0">
                          <a:latin typeface="ＭＳ ゴシック" panose="020B0609070205080204" pitchFamily="49" charset="-128"/>
                          <a:ea typeface="ＭＳ ゴシック" panose="020B0609070205080204" pitchFamily="49" charset="-128"/>
                        </a:rPr>
                        <a:t>の付近で意識を失い倒れた。 救急搬送後、重度の熱中症による急性腎不全や肝機能障害の可能性ありと診断された。その後、高度医療を受けるために転院をするが症状が回復することなく、多臓器不全により５か月後に死亡した。</a:t>
                      </a:r>
                      <a:endParaRPr sz="20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bl>
          </a:graphicData>
        </a:graphic>
      </p:graphicFrame>
      <p:sp>
        <p:nvSpPr>
          <p:cNvPr id="5"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10</a:t>
            </a:fld>
            <a:endParaRPr lang="en-US" altLang="ja-JP" dirty="0"/>
          </a:p>
        </p:txBody>
      </p:sp>
      <p:sp>
        <p:nvSpPr>
          <p:cNvPr id="6" name="テキスト ボックス 5"/>
          <p:cNvSpPr txBox="1"/>
          <p:nvPr/>
        </p:nvSpPr>
        <p:spPr>
          <a:xfrm>
            <a:off x="1075558" y="6231661"/>
            <a:ext cx="6901794" cy="307777"/>
          </a:xfrm>
          <a:prstGeom prst="rect">
            <a:avLst/>
          </a:prstGeom>
          <a:noFill/>
          <a:ln>
            <a:noFill/>
          </a:ln>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「学校事故対応に関する指針」に基づく詳細調査報告書の横断整理（文部</a:t>
            </a:r>
            <a:r>
              <a:rPr kumimoji="1" lang="ja-JP" altLang="en-US" sz="1400" dirty="0" smtClean="0">
                <a:latin typeface="ＭＳ ゴシック" panose="020B0609070205080204" pitchFamily="49" charset="-128"/>
                <a:ea typeface="ＭＳ ゴシック" panose="020B0609070205080204" pitchFamily="49" charset="-128"/>
              </a:rPr>
              <a:t>科学省）</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30220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0" y="78663"/>
            <a:ext cx="9049407" cy="6700509"/>
          </a:xfrm>
          <a:prstGeom prst="rect">
            <a:avLst/>
          </a:prstGeom>
        </p:spPr>
      </p:pic>
      <p:sp>
        <p:nvSpPr>
          <p:cNvPr id="5"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11</a:t>
            </a:fld>
            <a:endParaRPr lang="en-US" altLang="ja-JP" dirty="0"/>
          </a:p>
        </p:txBody>
      </p:sp>
    </p:spTree>
    <p:extLst>
      <p:ext uri="{BB962C8B-B14F-4D97-AF65-F5344CB8AC3E}">
        <p14:creationId xmlns:p14="http://schemas.microsoft.com/office/powerpoint/2010/main" val="2809010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3" name="テキスト ボックス 2"/>
          <p:cNvSpPr txBox="1"/>
          <p:nvPr/>
        </p:nvSpPr>
        <p:spPr>
          <a:xfrm>
            <a:off x="1347344" y="6297315"/>
            <a:ext cx="6840214" cy="307777"/>
          </a:xfrm>
          <a:prstGeom prst="rect">
            <a:avLst/>
          </a:prstGeom>
          <a:noFill/>
          <a:ln>
            <a:noFill/>
          </a:ln>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「学校事故対応に関する指針」に基づく詳細調査報告書の横断整理（文部</a:t>
            </a:r>
            <a:r>
              <a:rPr kumimoji="1" lang="ja-JP" altLang="en-US" sz="1400" dirty="0" smtClean="0">
                <a:latin typeface="ＭＳ ゴシック" panose="020B0609070205080204" pitchFamily="49" charset="-128"/>
                <a:ea typeface="ＭＳ ゴシック" panose="020B0609070205080204" pitchFamily="49" charset="-128"/>
              </a:rPr>
              <a:t>科学省）</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2" name="Google Shape;96;p20">
            <a:extLst>
              <a:ext uri="{FF2B5EF4-FFF2-40B4-BE49-F238E27FC236}">
                <a16:creationId xmlns:a16="http://schemas.microsoft.com/office/drawing/2014/main" id="{7C81AA7B-8705-B024-33B2-1DFA627575E4}"/>
              </a:ext>
            </a:extLst>
          </p:cNvPr>
          <p:cNvSpPr txBox="1">
            <a:spLocks noGrp="1"/>
          </p:cNvSpPr>
          <p:nvPr>
            <p:ph type="title"/>
          </p:nvPr>
        </p:nvSpPr>
        <p:spPr>
          <a:xfrm>
            <a:off x="443455" y="214048"/>
            <a:ext cx="8233742" cy="652799"/>
          </a:xfrm>
          <a:prstGeom prst="rect">
            <a:avLst/>
          </a:prstGeom>
        </p:spPr>
        <p:txBody>
          <a:bodyPr spcFirstLastPara="1" vert="horz" wrap="square" lIns="91425" tIns="91425" rIns="91425" bIns="91425" rtlCol="0" anchor="t" anchorCtr="0">
            <a:noAutofit/>
          </a:bodyPr>
          <a:lstStyle/>
          <a:p>
            <a:r>
              <a:rPr lang="ja-JP" altLang="en-US" sz="3600" dirty="0" smtClean="0">
                <a:latin typeface="ＭＳ ゴシック" panose="020B0609070205080204" pitchFamily="49" charset="-128"/>
                <a:ea typeface="ＭＳ ゴシック" panose="020B0609070205080204" pitchFamily="49" charset="-128"/>
              </a:rPr>
              <a:t>「事故の原因」と「</a:t>
            </a:r>
            <a:r>
              <a:rPr lang="ja-JP" altLang="en-US" sz="3600" dirty="0">
                <a:latin typeface="ＭＳ ゴシック" panose="020B0609070205080204" pitchFamily="49" charset="-128"/>
                <a:ea typeface="ＭＳ ゴシック" panose="020B0609070205080204" pitchFamily="49" charset="-128"/>
              </a:rPr>
              <a:t>提言された対策」</a:t>
            </a:r>
            <a:endParaRPr sz="3600" dirty="0">
              <a:latin typeface="ＭＳ ゴシック" panose="020B0609070205080204" pitchFamily="49" charset="-128"/>
              <a:ea typeface="ＭＳ ゴシック" panose="020B0609070205080204" pitchFamily="49" charset="-128"/>
            </a:endParaRPr>
          </a:p>
        </p:txBody>
      </p:sp>
      <p:sp>
        <p:nvSpPr>
          <p:cNvPr id="5"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12</a:t>
            </a:fld>
            <a:endParaRPr lang="en-US" altLang="ja-JP" dirty="0"/>
          </a:p>
        </p:txBody>
      </p:sp>
      <p:sp>
        <p:nvSpPr>
          <p:cNvPr id="6" name="Google Shape;96;p20">
            <a:extLst>
              <a:ext uri="{FF2B5EF4-FFF2-40B4-BE49-F238E27FC236}">
                <a16:creationId xmlns:a16="http://schemas.microsoft.com/office/drawing/2014/main" id="{7C81AA7B-8705-B024-33B2-1DFA627575E4}"/>
              </a:ext>
            </a:extLst>
          </p:cNvPr>
          <p:cNvSpPr txBox="1">
            <a:spLocks/>
          </p:cNvSpPr>
          <p:nvPr/>
        </p:nvSpPr>
        <p:spPr>
          <a:xfrm>
            <a:off x="221727" y="1261978"/>
            <a:ext cx="8677197" cy="4894972"/>
          </a:xfrm>
          <a:prstGeom prst="rect">
            <a:avLst/>
          </a:prstGeom>
          <a:ln>
            <a:noFill/>
          </a:ln>
        </p:spPr>
        <p:txBody>
          <a:bodyPr spcFirstLastPara="1" vert="horz" wrap="square" lIns="91425" tIns="91425" rIns="91425" bIns="91425" rtlCol="0" anchor="t" anchorCtr="0">
            <a:noAutofit/>
          </a:bodyPr>
          <a:lstStyle>
            <a:lvl1pPr lvl="0" algn="l" defTabSz="914400" rtl="0" eaLnBrk="1" latinLnBrk="0" hangingPunct="1">
              <a:lnSpc>
                <a:spcPct val="90000"/>
              </a:lnSpc>
              <a:spcBef>
                <a:spcPts val="0"/>
              </a:spcBef>
              <a:spcAft>
                <a:spcPts val="0"/>
              </a:spcAft>
              <a:buSzPts val="2800"/>
              <a:buNone/>
              <a:defRPr kumimoji="1" sz="4400" kern="1200">
                <a:solidFill>
                  <a:schemeClr val="tx1"/>
                </a:solidFill>
                <a:latin typeface="+mj-lt"/>
                <a:ea typeface="+mj-ea"/>
                <a:cs typeface="+mj-cs"/>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smtClean="0">
                <a:latin typeface="ＭＳ ゴシック" panose="020B0609070205080204" pitchFamily="49" charset="-128"/>
                <a:ea typeface="ＭＳ ゴシック" panose="020B0609070205080204" pitchFamily="49" charset="-128"/>
              </a:rPr>
              <a:t>事例１</a:t>
            </a:r>
            <a:r>
              <a:rPr lang="en-US" altLang="ja-JP" sz="2400" dirty="0" smtClean="0">
                <a:latin typeface="ＭＳ ゴシック" panose="020B0609070205080204" pitchFamily="49" charset="-128"/>
                <a:ea typeface="ＭＳ ゴシック" panose="020B0609070205080204" pitchFamily="49" charset="-128"/>
              </a:rPr>
              <a:t>】</a:t>
            </a:r>
            <a:r>
              <a:rPr lang="ja" altLang="ja-JP" sz="2400" dirty="0">
                <a:latin typeface="ＭＳ ゴシック" panose="020B0609070205080204" pitchFamily="49" charset="-128"/>
                <a:ea typeface="ＭＳ ゴシック" panose="020B0609070205080204" pitchFamily="49" charset="-128"/>
              </a:rPr>
              <a:t>小学校清掃活動中の転倒</a:t>
            </a:r>
            <a:r>
              <a:rPr lang="ja" altLang="ja-JP" sz="2400" dirty="0" smtClean="0">
                <a:latin typeface="ＭＳ ゴシック" panose="020B0609070205080204" pitchFamily="49" charset="-128"/>
                <a:ea typeface="ＭＳ ゴシック" panose="020B0609070205080204" pitchFamily="49" charset="-128"/>
              </a:rPr>
              <a:t>事故</a:t>
            </a:r>
            <a:endParaRPr lang="en-US" altLang="ja" sz="2400" dirty="0" smtClean="0">
              <a:latin typeface="ＭＳ ゴシック" panose="020B0609070205080204" pitchFamily="49" charset="-128"/>
              <a:ea typeface="ＭＳ ゴシック" panose="020B0609070205080204" pitchFamily="49" charset="-128"/>
            </a:endParaRPr>
          </a:p>
          <a:p>
            <a:endParaRPr lang="en-US" altLang="ja"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smtClean="0">
                <a:latin typeface="ＭＳ ゴシック" panose="020B0609070205080204" pitchFamily="49" charset="-128"/>
                <a:ea typeface="ＭＳ ゴシック" panose="020B0609070205080204" pitchFamily="49" charset="-128"/>
              </a:rPr>
              <a:t>事例２</a:t>
            </a:r>
            <a:r>
              <a:rPr lang="en-US" altLang="ja-JP" sz="2400" dirty="0" smtClean="0">
                <a:latin typeface="ＭＳ ゴシック" panose="020B0609070205080204" pitchFamily="49" charset="-128"/>
                <a:ea typeface="ＭＳ ゴシック" panose="020B0609070205080204" pitchFamily="49" charset="-128"/>
              </a:rPr>
              <a:t>】</a:t>
            </a:r>
            <a:r>
              <a:rPr lang="ja" altLang="en-US" sz="2400" dirty="0">
                <a:latin typeface="ＭＳ ゴシック" panose="020B0609070205080204" pitchFamily="49" charset="-128"/>
                <a:ea typeface="ＭＳ ゴシック" panose="020B0609070205080204" pitchFamily="49" charset="-128"/>
              </a:rPr>
              <a:t>小学校体育授業中のゴールポスト転倒</a:t>
            </a:r>
            <a:r>
              <a:rPr lang="ja" altLang="en-US" sz="2400" dirty="0" smtClean="0">
                <a:latin typeface="ＭＳ ゴシック" panose="020B0609070205080204" pitchFamily="49" charset="-128"/>
                <a:ea typeface="ＭＳ ゴシック" panose="020B0609070205080204" pitchFamily="49" charset="-128"/>
              </a:rPr>
              <a:t>事故</a:t>
            </a:r>
            <a:endParaRPr lang="en-US" altLang="ja"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smtClean="0">
                <a:latin typeface="ＭＳ ゴシック" panose="020B0609070205080204" pitchFamily="49" charset="-128"/>
                <a:ea typeface="ＭＳ ゴシック" panose="020B0609070205080204" pitchFamily="49" charset="-128"/>
              </a:rPr>
              <a:t>事例３</a:t>
            </a:r>
            <a:r>
              <a:rPr lang="en-US" altLang="ja-JP" sz="2400" dirty="0" smtClean="0">
                <a:latin typeface="ＭＳ ゴシック" panose="020B0609070205080204" pitchFamily="49" charset="-128"/>
                <a:ea typeface="ＭＳ ゴシック" panose="020B0609070205080204" pitchFamily="49" charset="-128"/>
              </a:rPr>
              <a:t>】</a:t>
            </a:r>
            <a:r>
              <a:rPr lang="ja" altLang="ja-JP" sz="2400" dirty="0">
                <a:latin typeface="ＭＳ ゴシック" panose="020B0609070205080204" pitchFamily="49" charset="-128"/>
                <a:ea typeface="ＭＳ ゴシック" panose="020B0609070205080204" pitchFamily="49" charset="-128"/>
              </a:rPr>
              <a:t>中学校駅伝練習中の熱中症</a:t>
            </a:r>
            <a:r>
              <a:rPr lang="ja" altLang="ja-JP" sz="2400" dirty="0" smtClean="0">
                <a:latin typeface="ＭＳ ゴシック" panose="020B0609070205080204" pitchFamily="49" charset="-128"/>
                <a:ea typeface="ＭＳ ゴシック" panose="020B0609070205080204" pitchFamily="49" charset="-128"/>
              </a:rPr>
              <a:t>事故</a:t>
            </a:r>
            <a:endParaRPr lang="en-US" altLang="ja"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smtClean="0">
                <a:latin typeface="ＭＳ ゴシック" panose="020B0609070205080204" pitchFamily="49" charset="-128"/>
                <a:ea typeface="ＭＳ ゴシック" panose="020B0609070205080204" pitchFamily="49" charset="-128"/>
              </a:rPr>
              <a:t>事例４</a:t>
            </a:r>
            <a:r>
              <a:rPr lang="en-US" altLang="ja-JP" sz="2400" dirty="0" smtClean="0">
                <a:latin typeface="ＭＳ ゴシック" panose="020B0609070205080204" pitchFamily="49" charset="-128"/>
                <a:ea typeface="ＭＳ ゴシック" panose="020B0609070205080204" pitchFamily="49" charset="-128"/>
              </a:rPr>
              <a:t>】</a:t>
            </a:r>
            <a:r>
              <a:rPr lang="ja" altLang="ja-JP" sz="2400" dirty="0">
                <a:latin typeface="ＭＳ ゴシック" panose="020B0609070205080204" pitchFamily="49" charset="-128"/>
                <a:ea typeface="ＭＳ ゴシック" panose="020B0609070205080204" pitchFamily="49" charset="-128"/>
              </a:rPr>
              <a:t>中学校</a:t>
            </a:r>
            <a:r>
              <a:rPr lang="ja-JP" altLang="en-US" sz="2400" dirty="0">
                <a:latin typeface="ＭＳ ゴシック" panose="020B0609070205080204" pitchFamily="49" charset="-128"/>
                <a:ea typeface="ＭＳ ゴシック" panose="020B0609070205080204" pitchFamily="49" charset="-128"/>
              </a:rPr>
              <a:t>体育授業中の跳び箱からの落下</a:t>
            </a:r>
            <a:r>
              <a:rPr lang="ja-JP" altLang="en-US" sz="2400" dirty="0" smtClean="0">
                <a:latin typeface="ＭＳ ゴシック" panose="020B0609070205080204" pitchFamily="49" charset="-128"/>
                <a:ea typeface="ＭＳ ゴシック" panose="020B0609070205080204" pitchFamily="49" charset="-128"/>
              </a:rPr>
              <a:t>事故</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smtClean="0">
                <a:latin typeface="ＭＳ ゴシック" panose="020B0609070205080204" pitchFamily="49" charset="-128"/>
                <a:ea typeface="ＭＳ ゴシック" panose="020B0609070205080204" pitchFamily="49" charset="-128"/>
              </a:rPr>
              <a:t>事例５</a:t>
            </a:r>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高校</a:t>
            </a:r>
            <a:r>
              <a:rPr lang="ja-JP" altLang="en-US" sz="2400" dirty="0" smtClean="0">
                <a:latin typeface="ＭＳ ゴシック" panose="020B0609070205080204" pitchFamily="49" charset="-128"/>
                <a:ea typeface="ＭＳ ゴシック" panose="020B0609070205080204" pitchFamily="49" charset="-128"/>
              </a:rPr>
              <a:t>サッカー部 部活動中</a:t>
            </a:r>
            <a:r>
              <a:rPr lang="ja-JP" altLang="en-US" sz="2400" dirty="0">
                <a:latin typeface="ＭＳ ゴシック" panose="020B0609070205080204" pitchFamily="49" charset="-128"/>
                <a:ea typeface="ＭＳ ゴシック" panose="020B0609070205080204" pitchFamily="49" charset="-128"/>
              </a:rPr>
              <a:t>の熱中症</a:t>
            </a:r>
            <a:r>
              <a:rPr lang="ja-JP" altLang="en-US" sz="2400" dirty="0" smtClean="0">
                <a:latin typeface="ＭＳ ゴシック" panose="020B0609070205080204" pitchFamily="49" charset="-128"/>
                <a:ea typeface="ＭＳ ゴシック" panose="020B0609070205080204" pitchFamily="49" charset="-128"/>
              </a:rPr>
              <a:t>事故</a:t>
            </a:r>
            <a:endParaRPr lang="en-US" altLang="ja-JP" sz="2400" dirty="0" smtClean="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smtClean="0">
              <a:latin typeface="ＭＳ ゴシック" panose="020B0609070205080204" pitchFamily="49" charset="-128"/>
              <a:ea typeface="ＭＳ ゴシック" panose="020B0609070205080204" pitchFamily="49" charset="-128"/>
            </a:endParaRPr>
          </a:p>
        </p:txBody>
      </p:sp>
      <p:pic>
        <p:nvPicPr>
          <p:cNvPr id="1026" name="Picture 2" descr="https://qr.quel.jp/tmp/4009c0d63948e7012c219730f8634719fc4c83d4.png">
            <a:hlinkClick r:id="rId3"/>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6081008" y="1121613"/>
            <a:ext cx="811377" cy="81137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8" name="Picture 4" descr="https://qr.quel.jp/tmp/3386f5f0125b8dead1b929b08c4a502754bd8ca8.pn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04827" y="2094402"/>
            <a:ext cx="890537" cy="89053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0" name="Picture 6" descr="https://qr.quel.jp/tmp/0ea272bb3c09921d38d72ae4b1179d2d497b16f4.pn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97510" y="3134969"/>
            <a:ext cx="903889" cy="90388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2" name="Picture 8" descr="https://qr.quel.jp/tmp/5285ba74039995b479ff8bc7804175ad7447ff91.png">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904827" y="4038858"/>
            <a:ext cx="886346" cy="88634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4" name="Picture 10" descr="https://qr.quel.jp/tmp/6e334ea6f646f66268f79c38ed0010155e67efa6.png">
            <a:hlinkClick r:id="rId11"/>
          </p:cNvPr>
          <p:cNvPicPr>
            <a:picLocks noChangeAspect="1" noChangeArrowheads="1"/>
          </p:cNvPicPr>
          <p:nvPr/>
        </p:nvPicPr>
        <p:blipFill>
          <a:blip r:embed="rId12" cstate="hqprint">
            <a:extLst>
              <a:ext uri="{28A0092B-C50C-407E-A947-70E740481C1C}">
                <a14:useLocalDpi xmlns:a14="http://schemas.microsoft.com/office/drawing/2010/main" val="0"/>
              </a:ext>
            </a:extLst>
          </a:blip>
          <a:srcRect/>
          <a:stretch>
            <a:fillRect/>
          </a:stretch>
        </p:blipFill>
        <p:spPr bwMode="auto">
          <a:xfrm>
            <a:off x="7324929" y="5065569"/>
            <a:ext cx="862629" cy="86262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6699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1566" y="500469"/>
            <a:ext cx="7886700" cy="994172"/>
          </a:xfrm>
        </p:spPr>
        <p:txBody>
          <a:bodyPr>
            <a:normAutofit/>
          </a:bodyPr>
          <a:lstStyle/>
          <a:p>
            <a:r>
              <a:rPr lang="ja-JP" altLang="en-US" sz="4950" dirty="0">
                <a:latin typeface="ＭＳ ゴシック" panose="020B0609070205080204" pitchFamily="49" charset="-128"/>
                <a:ea typeface="ＭＳ ゴシック" panose="020B0609070205080204" pitchFamily="49" charset="-128"/>
              </a:rPr>
              <a:t>まとめ（全体共有）</a:t>
            </a:r>
          </a:p>
        </p:txBody>
      </p:sp>
      <p:sp>
        <p:nvSpPr>
          <p:cNvPr id="3" name="コンテンツ プレースホルダー 2"/>
          <p:cNvSpPr>
            <a:spLocks noGrp="1"/>
          </p:cNvSpPr>
          <p:nvPr>
            <p:ph idx="1"/>
          </p:nvPr>
        </p:nvSpPr>
        <p:spPr>
          <a:xfrm>
            <a:off x="472164" y="2227427"/>
            <a:ext cx="8199672" cy="2676169"/>
          </a:xfrm>
        </p:spPr>
        <p:txBody>
          <a:bodyPr>
            <a:noAutofit/>
          </a:bodyPr>
          <a:lstStyle/>
          <a:p>
            <a:pPr marL="0" indent="0">
              <a:buNone/>
            </a:pPr>
            <a:r>
              <a:rPr lang="ja-JP" altLang="en-US" dirty="0">
                <a:latin typeface="ＭＳ ゴシック" panose="020B0609070205080204" pitchFamily="49" charset="-128"/>
                <a:ea typeface="ＭＳ ゴシック" panose="020B0609070205080204" pitchFamily="49" charset="-128"/>
              </a:rPr>
              <a:t>○</a:t>
            </a:r>
            <a:r>
              <a:rPr lang="ja-JP" altLang="ja-JP" dirty="0">
                <a:latin typeface="ＭＳ ゴシック" panose="020B0609070205080204" pitchFamily="49" charset="-128"/>
                <a:ea typeface="ＭＳ ゴシック" panose="020B0609070205080204" pitchFamily="49" charset="-128"/>
              </a:rPr>
              <a:t>グループで出された意見や考えを発表</a:t>
            </a:r>
            <a:r>
              <a:rPr lang="ja-JP" altLang="en-US" dirty="0">
                <a:latin typeface="ＭＳ ゴシック" panose="020B0609070205080204" pitchFamily="49" charset="-128"/>
                <a:ea typeface="ＭＳ ゴシック" panose="020B0609070205080204" pitchFamily="49" charset="-128"/>
              </a:rPr>
              <a:t>し、</a:t>
            </a:r>
            <a:r>
              <a:rPr lang="ja-JP" altLang="ja-JP" dirty="0">
                <a:latin typeface="ＭＳ ゴシック" panose="020B0609070205080204" pitchFamily="49" charset="-128"/>
                <a:ea typeface="ＭＳ ゴシック" panose="020B0609070205080204" pitchFamily="49" charset="-128"/>
              </a:rPr>
              <a:t>全体</a:t>
            </a: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r>
              <a:rPr lang="ja-JP" altLang="ja-JP" dirty="0">
                <a:latin typeface="ＭＳ ゴシック" panose="020B0609070205080204" pitchFamily="49" charset="-128"/>
                <a:ea typeface="ＭＳ ゴシック" panose="020B0609070205080204" pitchFamily="49" charset="-128"/>
              </a:rPr>
              <a:t>で共有</a:t>
            </a:r>
            <a:r>
              <a:rPr lang="ja-JP" altLang="en-US" dirty="0">
                <a:latin typeface="ＭＳ ゴシック" panose="020B0609070205080204" pitchFamily="49" charset="-128"/>
                <a:ea typeface="ＭＳ ゴシック" panose="020B0609070205080204" pitchFamily="49" charset="-128"/>
              </a:rPr>
              <a:t>する。</a:t>
            </a:r>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a:t>
            </a:r>
            <a:r>
              <a:rPr lang="ja-JP" altLang="ja-JP" dirty="0">
                <a:latin typeface="ＭＳ ゴシック" panose="020B0609070205080204" pitchFamily="49" charset="-128"/>
                <a:ea typeface="ＭＳ ゴシック" panose="020B0609070205080204" pitchFamily="49" charset="-128"/>
              </a:rPr>
              <a:t>学校として対策を講じる点や、教職員が日頃の</a:t>
            </a: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r>
              <a:rPr lang="ja-JP" altLang="ja-JP" dirty="0">
                <a:latin typeface="ＭＳ ゴシック" panose="020B0609070205080204" pitchFamily="49" charset="-128"/>
                <a:ea typeface="ＭＳ ゴシック" panose="020B0609070205080204" pitchFamily="49" charset="-128"/>
              </a:rPr>
              <a:t>安全指導で生かす点について、全体で確認</a:t>
            </a:r>
            <a:r>
              <a:rPr lang="ja-JP" altLang="en-US" dirty="0">
                <a:latin typeface="ＭＳ ゴシック" panose="020B0609070205080204" pitchFamily="49" charset="-128"/>
                <a:ea typeface="ＭＳ ゴシック" panose="020B0609070205080204" pitchFamily="49" charset="-128"/>
              </a:rPr>
              <a:t>する。</a:t>
            </a: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13</a:t>
            </a:fld>
            <a:endParaRPr lang="en-US" altLang="ja-JP" dirty="0"/>
          </a:p>
        </p:txBody>
      </p:sp>
    </p:spTree>
    <p:extLst>
      <p:ext uri="{BB962C8B-B14F-4D97-AF65-F5344CB8AC3E}">
        <p14:creationId xmlns:p14="http://schemas.microsoft.com/office/powerpoint/2010/main" val="2296713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B2DA112-145B-50B7-99D0-D0A09FFBD826}"/>
              </a:ext>
            </a:extLst>
          </p:cNvPr>
          <p:cNvSpPr txBox="1"/>
          <p:nvPr/>
        </p:nvSpPr>
        <p:spPr>
          <a:xfrm>
            <a:off x="214531" y="293647"/>
            <a:ext cx="6343023" cy="584775"/>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＜本日の研修の流れ（４０分）＞</a:t>
            </a:r>
            <a:endParaRPr lang="en-US" altLang="ja-JP" sz="36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9F39311D-D97B-BEAF-43B3-DB39140544B9}"/>
              </a:ext>
            </a:extLst>
          </p:cNvPr>
          <p:cNvSpPr txBox="1"/>
          <p:nvPr/>
        </p:nvSpPr>
        <p:spPr>
          <a:xfrm>
            <a:off x="622563" y="2692231"/>
            <a:ext cx="7958137" cy="3693319"/>
          </a:xfrm>
          <a:prstGeom prst="rect">
            <a:avLst/>
          </a:prstGeom>
          <a:noFill/>
        </p:spPr>
        <p:txBody>
          <a:bodyPr wrap="square" rtlCol="0">
            <a:spAutoFit/>
          </a:bodyPr>
          <a:lstStyle/>
          <a:p>
            <a:r>
              <a:rPr lang="ja-JP" altLang="en-US" b="1" u="sng" dirty="0">
                <a:latin typeface="ＭＳ ゴシック" panose="020B0609070205080204" pitchFamily="49" charset="-128"/>
                <a:ea typeface="ＭＳ ゴシック" panose="020B0609070205080204" pitchFamily="49" charset="-128"/>
              </a:rPr>
              <a:t>１　導入（５分</a:t>
            </a:r>
            <a:r>
              <a:rPr lang="ja-JP" altLang="en-US" b="1" u="sng"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 </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一斉</a:t>
            </a:r>
            <a:r>
              <a:rPr lang="en-US" altLang="ja-JP" dirty="0" smtClean="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○過去に発生した重大事故について理解する</a:t>
            </a:r>
            <a:r>
              <a:rPr lang="ja-JP" altLang="en-US" dirty="0" smtClean="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endParaRPr lang="en-US" altLang="ja-JP" dirty="0" smtClean="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２　展開（２５分）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一斉</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グループ</a:t>
            </a:r>
            <a:r>
              <a:rPr lang="en-US" altLang="ja-JP" dirty="0">
                <a:latin typeface="ＭＳ ゴシック" panose="020B0609070205080204" pitchFamily="49" charset="-128"/>
                <a:ea typeface="ＭＳ ゴシック" panose="020B0609070205080204" pitchFamily="49" charset="-128"/>
              </a:rPr>
              <a:t>】</a:t>
            </a:r>
          </a:p>
          <a:p>
            <a:r>
              <a:rPr lang="ja-JP" altLang="en-US" dirty="0">
                <a:latin typeface="ＭＳ ゴシック" panose="020B0609070205080204" pitchFamily="49" charset="-128"/>
                <a:ea typeface="ＭＳ ゴシック" panose="020B0609070205080204" pitchFamily="49" charset="-128"/>
              </a:rPr>
              <a:t>　○事故の要因分析「</a:t>
            </a:r>
            <a:r>
              <a:rPr lang="en-US" altLang="ja-JP" dirty="0">
                <a:latin typeface="ＭＳ ゴシック" panose="020B0609070205080204" pitchFamily="49" charset="-128"/>
                <a:ea typeface="ＭＳ ゴシック" panose="020B0609070205080204" pitchFamily="49" charset="-128"/>
              </a:rPr>
              <a:t>m-SHELL</a:t>
            </a:r>
            <a:r>
              <a:rPr lang="ja-JP" altLang="en-US" dirty="0">
                <a:latin typeface="ＭＳ ゴシック" panose="020B0609070205080204" pitchFamily="49" charset="-128"/>
                <a:ea typeface="ＭＳ ゴシック" panose="020B0609070205080204" pitchFamily="49" charset="-128"/>
              </a:rPr>
              <a:t>モデル」について理解する。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○重大事故事例を基に、事故要因とその対策について考える。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〇事故事例の事故調査委員会で「提言された対策」と比較し、</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意見交換を行う。</a:t>
            </a:r>
            <a:endParaRPr lang="en-US" altLang="ja-JP" dirty="0">
              <a:latin typeface="ＭＳ ゴシック" panose="020B0609070205080204" pitchFamily="49" charset="-128"/>
              <a:ea typeface="ＭＳ ゴシック" panose="020B0609070205080204" pitchFamily="49" charset="-128"/>
            </a:endParaRPr>
          </a:p>
          <a:p>
            <a:endParaRPr lang="en-US" altLang="ja-JP" dirty="0" smtClean="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３　まとめ（１０分</a:t>
            </a:r>
            <a:r>
              <a:rPr lang="ja-JP" altLang="en-US" b="1" u="sng"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　</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一斉</a:t>
            </a:r>
            <a:r>
              <a:rPr lang="en-US" altLang="ja-JP" dirty="0" smtClean="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○自校における安全対策について、全体で共通理解を図る。</a:t>
            </a:r>
          </a:p>
        </p:txBody>
      </p:sp>
      <p:sp>
        <p:nvSpPr>
          <p:cNvPr id="9" name="テキスト ボックス 8">
            <a:extLst>
              <a:ext uri="{FF2B5EF4-FFF2-40B4-BE49-F238E27FC236}">
                <a16:creationId xmlns:a16="http://schemas.microsoft.com/office/drawing/2014/main" id="{BBD019CB-EAFE-E63F-FDED-DE19859927BF}"/>
              </a:ext>
            </a:extLst>
          </p:cNvPr>
          <p:cNvSpPr txBox="1"/>
          <p:nvPr/>
        </p:nvSpPr>
        <p:spPr>
          <a:xfrm>
            <a:off x="622564" y="1222094"/>
            <a:ext cx="7958137" cy="1200329"/>
          </a:xfrm>
          <a:prstGeom prst="rect">
            <a:avLst/>
          </a:prstGeom>
          <a:noFill/>
          <a:ln>
            <a:solidFill>
              <a:schemeClr val="tx1"/>
            </a:solidFill>
          </a:ln>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＜目的＞</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過去に発生した重大事故の発生要因の分析を参考に、自校の安全管理・安全教育・組織体制等の安全対策を検討するとともに、教職員自身の日頃の安全指導に生かす。</a:t>
            </a:r>
            <a:endParaRPr lang="ja-JP" altLang="en-US" sz="2100" dirty="0">
              <a:latin typeface="ＭＳ ゴシック" panose="020B0609070205080204" pitchFamily="49" charset="-128"/>
              <a:ea typeface="ＭＳ ゴシック" panose="020B0609070205080204" pitchFamily="49" charset="-128"/>
            </a:endParaRPr>
          </a:p>
        </p:txBody>
      </p:sp>
      <p:pic>
        <p:nvPicPr>
          <p:cNvPr id="6" name="Picture 2" descr="https://www.jpnsport.go.jp/anzen/Portals/0/anzen/kenko/siryou/character2/l/L-03-2.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056302" y="2692231"/>
            <a:ext cx="1524398" cy="1524398"/>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a:t>
            </a:fld>
            <a:endParaRPr lang="en-US" altLang="ja-JP" dirty="0"/>
          </a:p>
        </p:txBody>
      </p:sp>
    </p:spTree>
    <p:extLst>
      <p:ext uri="{BB962C8B-B14F-4D97-AF65-F5344CB8AC3E}">
        <p14:creationId xmlns:p14="http://schemas.microsoft.com/office/powerpoint/2010/main" val="278629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356337" y="513019"/>
            <a:ext cx="5781529" cy="646331"/>
          </a:xfrm>
          <a:prstGeom prst="rect">
            <a:avLst/>
          </a:prstGeom>
        </p:spPr>
        <p:txBody>
          <a:bodyPr spcFirstLastPara="1" vert="horz" wrap="square" lIns="91425" tIns="91425" rIns="91425" bIns="91425" rtlCol="0" anchor="t" anchorCtr="0">
            <a:normAutofit/>
          </a:bodyPr>
          <a:lstStyle/>
          <a:p>
            <a:r>
              <a:rPr lang="ja-JP" altLang="en-US" sz="3100" dirty="0">
                <a:latin typeface="ＭＳ ゴシック" panose="020B0609070205080204" pitchFamily="49" charset="-128"/>
                <a:ea typeface="ＭＳ ゴシック" panose="020B0609070205080204" pitchFamily="49" charset="-128"/>
              </a:rPr>
              <a:t>過去に発生した重大事故事例</a:t>
            </a:r>
            <a:endParaRPr sz="2000" dirty="0">
              <a:latin typeface="ＭＳ ゴシック" panose="020B0609070205080204" pitchFamily="49" charset="-128"/>
              <a:ea typeface="ＭＳ ゴシック" panose="020B0609070205080204" pitchFamily="49" charset="-128"/>
            </a:endParaRPr>
          </a:p>
        </p:txBody>
      </p:sp>
      <p:graphicFrame>
        <p:nvGraphicFramePr>
          <p:cNvPr id="108" name="Google Shape;108;p22"/>
          <p:cNvGraphicFramePr/>
          <p:nvPr>
            <p:extLst>
              <p:ext uri="{D42A27DB-BD31-4B8C-83A1-F6EECF244321}">
                <p14:modId xmlns:p14="http://schemas.microsoft.com/office/powerpoint/2010/main" val="2980257974"/>
              </p:ext>
            </p:extLst>
          </p:nvPr>
        </p:nvGraphicFramePr>
        <p:xfrm>
          <a:off x="356337" y="1842510"/>
          <a:ext cx="8372028" cy="3520013"/>
        </p:xfrm>
        <a:graphic>
          <a:graphicData uri="http://schemas.openxmlformats.org/drawingml/2006/table">
            <a:tbl>
              <a:tblPr>
                <a:noFill/>
              </a:tblPr>
              <a:tblGrid>
                <a:gridCol w="1566234">
                  <a:extLst>
                    <a:ext uri="{9D8B030D-6E8A-4147-A177-3AD203B41FA5}">
                      <a16:colId xmlns:a16="http://schemas.microsoft.com/office/drawing/2014/main" val="20000"/>
                    </a:ext>
                  </a:extLst>
                </a:gridCol>
                <a:gridCol w="2267044">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2435630">
                  <a:extLst>
                    <a:ext uri="{9D8B030D-6E8A-4147-A177-3AD203B41FA5}">
                      <a16:colId xmlns:a16="http://schemas.microsoft.com/office/drawing/2014/main" val="20003"/>
                    </a:ext>
                  </a:extLst>
                </a:gridCol>
              </a:tblGrid>
              <a:tr h="966195">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事故発生時期</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平成</a:t>
                      </a:r>
                      <a:r>
                        <a:rPr lang="ja-JP" altLang="en-US" sz="1800" dirty="0">
                          <a:solidFill>
                            <a:schemeClr val="dk1"/>
                          </a:solidFill>
                          <a:latin typeface="ＭＳ ゴシック" panose="020B0609070205080204" pitchFamily="49" charset="-128"/>
                          <a:ea typeface="ＭＳ ゴシック" panose="020B0609070205080204" pitchFamily="49" charset="-128"/>
                        </a:rPr>
                        <a:t>３０</a:t>
                      </a:r>
                      <a:r>
                        <a:rPr lang="ja" sz="1800" dirty="0">
                          <a:solidFill>
                            <a:schemeClr val="dk1"/>
                          </a:solidFill>
                          <a:latin typeface="ＭＳ ゴシック" panose="020B0609070205080204" pitchFamily="49" charset="-128"/>
                          <a:ea typeface="ＭＳ ゴシック" panose="020B0609070205080204" pitchFamily="49" charset="-128"/>
                        </a:rPr>
                        <a:t> 年 </a:t>
                      </a:r>
                      <a:r>
                        <a:rPr lang="ja-JP" altLang="en-US" sz="1800" dirty="0">
                          <a:solidFill>
                            <a:schemeClr val="dk1"/>
                          </a:solidFill>
                          <a:latin typeface="ＭＳ ゴシック" panose="020B0609070205080204" pitchFamily="49" charset="-128"/>
                          <a:ea typeface="ＭＳ ゴシック" panose="020B0609070205080204" pitchFamily="49" charset="-128"/>
                        </a:rPr>
                        <a:t>７</a:t>
                      </a:r>
                      <a:r>
                        <a:rPr lang="ja" sz="1800" dirty="0">
                          <a:solidFill>
                            <a:schemeClr val="dk1"/>
                          </a:solidFill>
                          <a:latin typeface="ＭＳ ゴシック" panose="020B0609070205080204" pitchFamily="49" charset="-128"/>
                          <a:ea typeface="ＭＳ ゴシック" panose="020B0609070205080204" pitchFamily="49" charset="-128"/>
                        </a:rPr>
                        <a:t> 月</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被害児童及び事故種別・被害程度</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小学</a:t>
                      </a:r>
                      <a:r>
                        <a:rPr lang="ja-JP" altLang="en-US" sz="1800" dirty="0">
                          <a:solidFill>
                            <a:schemeClr val="dk1"/>
                          </a:solidFill>
                          <a:latin typeface="ＭＳ ゴシック" panose="020B0609070205080204" pitchFamily="49" charset="-128"/>
                          <a:ea typeface="ＭＳ ゴシック" panose="020B0609070205080204" pitchFamily="49" charset="-128"/>
                        </a:rPr>
                        <a:t>１</a:t>
                      </a:r>
                      <a:r>
                        <a:rPr lang="ja" sz="1800" dirty="0">
                          <a:solidFill>
                            <a:schemeClr val="dk1"/>
                          </a:solidFill>
                          <a:latin typeface="ＭＳ ゴシック" panose="020B0609070205080204" pitchFamily="49" charset="-128"/>
                          <a:ea typeface="ＭＳ ゴシック" panose="020B0609070205080204" pitchFamily="49" charset="-128"/>
                        </a:rPr>
                        <a:t>年生男子１名</a:t>
                      </a:r>
                      <a:endParaRPr sz="18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JP" altLang="en-US" sz="1800" dirty="0">
                          <a:solidFill>
                            <a:schemeClr val="dk1"/>
                          </a:solidFill>
                          <a:latin typeface="ＭＳ ゴシック" panose="020B0609070205080204" pitchFamily="49" charset="-128"/>
                          <a:ea typeface="ＭＳ ゴシック" panose="020B0609070205080204" pitchFamily="49" charset="-128"/>
                        </a:rPr>
                        <a:t>校外学習（徒歩）</a:t>
                      </a:r>
                      <a:endParaRPr lang="en-US" altLang="ja-JP" sz="18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死亡</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39164">
                <a:tc gridSpan="4">
                  <a:txBody>
                    <a:bodyPr/>
                    <a:lstStyle/>
                    <a:p>
                      <a:pPr marL="0" lvl="0" indent="0" algn="ctr"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故</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の</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概</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要</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439164">
                <a:tc>
                  <a:txBody>
                    <a:bodyPr/>
                    <a:lstStyle/>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活動種別</a:t>
                      </a:r>
                      <a:endParaRPr sz="180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JP" altLang="en-US" sz="1800" dirty="0">
                          <a:solidFill>
                            <a:schemeClr val="dk1"/>
                          </a:solidFill>
                          <a:latin typeface="ＭＳ ゴシック" panose="020B0609070205080204" pitchFamily="49" charset="-128"/>
                          <a:ea typeface="ＭＳ ゴシック" panose="020B0609070205080204" pitchFamily="49" charset="-128"/>
                        </a:rPr>
                        <a:t>校外学習</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r h="1599863">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事故発生の</a:t>
                      </a:r>
                      <a:endParaRPr sz="18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概要</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平成</a:t>
                      </a:r>
                      <a:r>
                        <a:rPr lang="ja-JP" altLang="en-US" sz="1800" dirty="0">
                          <a:solidFill>
                            <a:schemeClr val="dk1"/>
                          </a:solidFill>
                          <a:latin typeface="ＭＳ ゴシック" panose="020B0609070205080204" pitchFamily="49" charset="-128"/>
                          <a:ea typeface="ＭＳ ゴシック" panose="020B0609070205080204" pitchFamily="49" charset="-128"/>
                        </a:rPr>
                        <a:t>３０</a:t>
                      </a:r>
                      <a:r>
                        <a:rPr lang="ja" sz="1800" dirty="0">
                          <a:solidFill>
                            <a:schemeClr val="dk1"/>
                          </a:solidFill>
                          <a:latin typeface="ＭＳ ゴシック" panose="020B0609070205080204" pitchFamily="49" charset="-128"/>
                          <a:ea typeface="ＭＳ ゴシック" panose="020B0609070205080204" pitchFamily="49" charset="-128"/>
                        </a:rPr>
                        <a:t>年</a:t>
                      </a:r>
                      <a:r>
                        <a:rPr lang="ja-JP" altLang="en-US" sz="1800" dirty="0">
                          <a:solidFill>
                            <a:schemeClr val="dk1"/>
                          </a:solidFill>
                          <a:latin typeface="ＭＳ ゴシック" panose="020B0609070205080204" pitchFamily="49" charset="-128"/>
                          <a:ea typeface="ＭＳ ゴシック" panose="020B0609070205080204" pitchFamily="49" charset="-128"/>
                        </a:rPr>
                        <a:t>７</a:t>
                      </a:r>
                      <a:r>
                        <a:rPr lang="ja" sz="1800" dirty="0">
                          <a:solidFill>
                            <a:schemeClr val="dk1"/>
                          </a:solidFill>
                          <a:latin typeface="ＭＳ ゴシック" panose="020B0609070205080204" pitchFamily="49" charset="-128"/>
                          <a:ea typeface="ＭＳ ゴシック" panose="020B0609070205080204" pitchFamily="49" charset="-128"/>
                        </a:rPr>
                        <a:t>月、</a:t>
                      </a:r>
                      <a:r>
                        <a:rPr lang="ja-JP" altLang="en-US" sz="1800" dirty="0">
                          <a:solidFill>
                            <a:schemeClr val="dk1"/>
                          </a:solidFill>
                          <a:latin typeface="ＭＳ ゴシック" panose="020B0609070205080204" pitchFamily="49" charset="-128"/>
                          <a:ea typeface="ＭＳ ゴシック" panose="020B0609070205080204" pitchFamily="49" charset="-128"/>
                        </a:rPr>
                        <a:t>学校から約１㎞離れた公園に校外学習に出発（徒歩）し、到着後、遊具等で遊んだ</a:t>
                      </a:r>
                      <a:r>
                        <a:rPr lang="ja-JP" altLang="en-US" sz="1800" dirty="0" smtClean="0">
                          <a:solidFill>
                            <a:schemeClr val="dk1"/>
                          </a:solidFill>
                          <a:latin typeface="ＭＳ ゴシック" panose="020B0609070205080204" pitchFamily="49" charset="-128"/>
                          <a:ea typeface="ＭＳ ゴシック" panose="020B0609070205080204" pitchFamily="49" charset="-128"/>
                        </a:rPr>
                        <a:t>後、学校</a:t>
                      </a:r>
                      <a:r>
                        <a:rPr lang="ja-JP" altLang="en-US" sz="1800" dirty="0">
                          <a:solidFill>
                            <a:schemeClr val="dk1"/>
                          </a:solidFill>
                          <a:latin typeface="ＭＳ ゴシック" panose="020B0609070205080204" pitchFamily="49" charset="-128"/>
                          <a:ea typeface="ＭＳ ゴシック" panose="020B0609070205080204" pitchFamily="49" charset="-128"/>
                        </a:rPr>
                        <a:t>にもどった。（この間１時間３０分）</a:t>
                      </a:r>
                      <a:endParaRPr lang="en-US" altLang="ja-JP" sz="18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JP" altLang="en-US" sz="1800" dirty="0">
                          <a:solidFill>
                            <a:schemeClr val="dk1"/>
                          </a:solidFill>
                          <a:latin typeface="ＭＳ ゴシック" panose="020B0609070205080204" pitchFamily="49" charset="-128"/>
                          <a:ea typeface="ＭＳ ゴシック" panose="020B0609070205080204" pitchFamily="49" charset="-128"/>
                        </a:rPr>
                        <a:t>　当該児童は教室にもどった後、体調が急変し、心肺停止の状態となった。すぐに救急搬送されたが、死亡が確認された。</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bl>
          </a:graphicData>
        </a:graphic>
      </p:graphicFrame>
      <p:sp>
        <p:nvSpPr>
          <p:cNvPr id="4" name="テキスト ボックス 3"/>
          <p:cNvSpPr txBox="1"/>
          <p:nvPr/>
        </p:nvSpPr>
        <p:spPr>
          <a:xfrm>
            <a:off x="1417206" y="5849173"/>
            <a:ext cx="6791373" cy="307777"/>
          </a:xfrm>
          <a:prstGeom prst="rect">
            <a:avLst/>
          </a:prstGeom>
          <a:noFill/>
          <a:ln>
            <a:noFill/>
          </a:ln>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「学校事故対応に関する指針」に基づく詳細調査報告書の横断整理（文部</a:t>
            </a:r>
            <a:r>
              <a:rPr kumimoji="1" lang="ja-JP" altLang="en-US" sz="1400" dirty="0" smtClean="0">
                <a:latin typeface="ＭＳ ゴシック" panose="020B0609070205080204" pitchFamily="49" charset="-128"/>
                <a:ea typeface="ＭＳ ゴシック" panose="020B0609070205080204" pitchFamily="49" charset="-128"/>
              </a:rPr>
              <a:t>科学省）</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DF368012-765B-A177-F3C6-4B2EEA2EFCFE}"/>
              </a:ext>
            </a:extLst>
          </p:cNvPr>
          <p:cNvSpPr txBox="1"/>
          <p:nvPr/>
        </p:nvSpPr>
        <p:spPr>
          <a:xfrm>
            <a:off x="6137866" y="701887"/>
            <a:ext cx="2712379" cy="646331"/>
          </a:xfrm>
          <a:prstGeom prst="rect">
            <a:avLst/>
          </a:prstGeom>
          <a:noFill/>
          <a:ln>
            <a:noFill/>
          </a:ln>
        </p:spPr>
        <p:txBody>
          <a:bodyPr wrap="square" rtlCol="0">
            <a:spAutoFit/>
          </a:bodyPr>
          <a:lstStyle/>
          <a:p>
            <a:r>
              <a:rPr lang="en-US" altLang="ja-JP" dirty="0">
                <a:solidFill>
                  <a:srgbClr val="FF0000"/>
                </a:solidFill>
                <a:latin typeface="ＭＳ ゴシック" panose="020B0609070205080204" pitchFamily="49" charset="-128"/>
                <a:ea typeface="ＭＳ ゴシック" panose="020B0609070205080204" pitchFamily="49" charset="-128"/>
              </a:rPr>
              <a:t>※</a:t>
            </a:r>
            <a:r>
              <a:rPr lang="ja-JP" altLang="en-US" dirty="0">
                <a:solidFill>
                  <a:srgbClr val="FF0000"/>
                </a:solidFill>
                <a:latin typeface="ＭＳ ゴシック" panose="020B0609070205080204" pitchFamily="49" charset="-128"/>
                <a:ea typeface="ＭＳ ゴシック" panose="020B0609070205080204" pitchFamily="49" charset="-128"/>
              </a:rPr>
              <a:t>各校の実情に応じて、</a:t>
            </a:r>
            <a:endParaRPr lang="en-US" altLang="ja-JP" dirty="0">
              <a:solidFill>
                <a:srgbClr val="FF0000"/>
              </a:solidFill>
              <a:latin typeface="ＭＳ ゴシック" panose="020B0609070205080204" pitchFamily="49" charset="-128"/>
              <a:ea typeface="ＭＳ ゴシック" panose="020B0609070205080204" pitchFamily="49" charset="-128"/>
            </a:endParaRPr>
          </a:p>
          <a:p>
            <a:r>
              <a:rPr lang="ja-JP" altLang="en-US" dirty="0">
                <a:solidFill>
                  <a:srgbClr val="FF0000"/>
                </a:solidFill>
                <a:latin typeface="ＭＳ ゴシック" panose="020B0609070205080204" pitchFamily="49" charset="-128"/>
                <a:ea typeface="ＭＳ ゴシック" panose="020B0609070205080204" pitchFamily="49" charset="-128"/>
              </a:rPr>
              <a:t>　事例を選択する。</a:t>
            </a:r>
            <a:endParaRPr lang="en-US" altLang="ja-JP" sz="2000" dirty="0">
              <a:solidFill>
                <a:srgbClr val="FF0000"/>
              </a:solidFill>
              <a:latin typeface="ＭＳ ゴシック" panose="020B0609070205080204" pitchFamily="49" charset="-128"/>
              <a:ea typeface="ＭＳ ゴシック" panose="020B0609070205080204" pitchFamily="49" charset="-128"/>
            </a:endParaRPr>
          </a:p>
        </p:txBody>
      </p:sp>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3</a:t>
            </a:fld>
            <a:endParaRPr lang="en-US" altLang="ja-JP" dirty="0"/>
          </a:p>
        </p:txBody>
      </p:sp>
    </p:spTree>
    <p:extLst>
      <p:ext uri="{BB962C8B-B14F-4D97-AF65-F5344CB8AC3E}">
        <p14:creationId xmlns:p14="http://schemas.microsoft.com/office/powerpoint/2010/main" val="2243065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264049" y="102277"/>
            <a:ext cx="5088159" cy="682683"/>
          </a:xfrm>
          <a:prstGeom prst="rect">
            <a:avLst/>
          </a:prstGeom>
        </p:spPr>
        <p:txBody>
          <a:bodyPr spcFirstLastPara="1" vert="horz" wrap="square" lIns="91425" tIns="91425" rIns="91425" bIns="91425" rtlCol="0" anchor="t" anchorCtr="0">
            <a:noAutofit/>
          </a:bodyPr>
          <a:lstStyle/>
          <a:p>
            <a:r>
              <a:rPr lang="ja-JP" altLang="en-US" sz="3600" dirty="0">
                <a:latin typeface="ＭＳ ゴシック" panose="020B0609070205080204" pitchFamily="49" charset="-128"/>
                <a:ea typeface="ＭＳ ゴシック" panose="020B0609070205080204" pitchFamily="49" charset="-128"/>
              </a:rPr>
              <a:t>＜</a:t>
            </a:r>
            <a:r>
              <a:rPr lang="en-US" altLang="ja" sz="3600" dirty="0">
                <a:latin typeface="ＭＳ ゴシック" panose="020B0609070205080204" pitchFamily="49" charset="-128"/>
                <a:ea typeface="ＭＳ ゴシック" panose="020B0609070205080204" pitchFamily="49" charset="-128"/>
              </a:rPr>
              <a:t>m-SHELL</a:t>
            </a:r>
            <a:r>
              <a:rPr lang="ja" altLang="en-US" sz="3600" dirty="0">
                <a:latin typeface="ＭＳ ゴシック" panose="020B0609070205080204" pitchFamily="49" charset="-128"/>
                <a:ea typeface="ＭＳ ゴシック" panose="020B0609070205080204" pitchFamily="49" charset="-128"/>
              </a:rPr>
              <a:t>モデル</a:t>
            </a:r>
            <a:r>
              <a:rPr lang="ja-JP" altLang="en-US" sz="3600" dirty="0">
                <a:latin typeface="ＭＳ ゴシック" panose="020B0609070205080204" pitchFamily="49" charset="-128"/>
                <a:ea typeface="ＭＳ ゴシック" panose="020B0609070205080204" pitchFamily="49" charset="-128"/>
              </a:rPr>
              <a:t>とは＞</a:t>
            </a:r>
            <a:endParaRPr sz="3600" dirty="0">
              <a:latin typeface="ＭＳ ゴシック" panose="020B0609070205080204" pitchFamily="49" charset="-128"/>
              <a:ea typeface="ＭＳ ゴシック" panose="020B0609070205080204" pitchFamily="49" charset="-128"/>
            </a:endParaRPr>
          </a:p>
        </p:txBody>
      </p:sp>
      <p:pic>
        <p:nvPicPr>
          <p:cNvPr id="61" name="Google Shape;61;p14"/>
          <p:cNvPicPr preferRelativeResize="0"/>
          <p:nvPr/>
        </p:nvPicPr>
        <p:blipFill rotWithShape="1">
          <a:blip r:embed="rId3">
            <a:alphaModFix/>
          </a:blip>
          <a:srcRect l="2190" t="9698"/>
          <a:stretch/>
        </p:blipFill>
        <p:spPr>
          <a:xfrm>
            <a:off x="169949" y="876083"/>
            <a:ext cx="8627436" cy="5581277"/>
          </a:xfrm>
          <a:prstGeom prst="rect">
            <a:avLst/>
          </a:prstGeom>
          <a:noFill/>
          <a:ln>
            <a:noFill/>
          </a:ln>
        </p:spPr>
      </p:pic>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4</a:t>
            </a:fld>
            <a:endParaRPr lang="en-US" altLang="ja-JP" dirty="0"/>
          </a:p>
        </p:txBody>
      </p:sp>
    </p:spTree>
    <p:extLst>
      <p:ext uri="{BB962C8B-B14F-4D97-AF65-F5344CB8AC3E}">
        <p14:creationId xmlns:p14="http://schemas.microsoft.com/office/powerpoint/2010/main" val="1154428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276881" y="227221"/>
            <a:ext cx="4008543" cy="760766"/>
          </a:xfrm>
          <a:prstGeom prst="rect">
            <a:avLst/>
          </a:prstGeom>
        </p:spPr>
        <p:txBody>
          <a:bodyPr spcFirstLastPara="1" vert="horz" wrap="square" lIns="91425" tIns="91425" rIns="91425" bIns="91425" rtlCol="0" anchor="t" anchorCtr="0">
            <a:noAutofit/>
          </a:bodyPr>
          <a:lstStyle/>
          <a:p>
            <a:pPr>
              <a:buSzPts val="990"/>
            </a:pPr>
            <a:r>
              <a:rPr lang="ja-JP" altLang="en-US" sz="3520" dirty="0">
                <a:latin typeface="ＭＳ ゴシック" panose="020B0609070205080204" pitchFamily="49" charset="-128"/>
                <a:ea typeface="ＭＳ ゴシック" panose="020B0609070205080204" pitchFamily="49" charset="-128"/>
              </a:rPr>
              <a:t>＜</a:t>
            </a:r>
            <a:r>
              <a:rPr lang="ja" altLang="en-US" sz="3520" dirty="0">
                <a:latin typeface="ＭＳ ゴシック" panose="020B0609070205080204" pitchFamily="49" charset="-128"/>
                <a:ea typeface="ＭＳ ゴシック" panose="020B0609070205080204" pitchFamily="49" charset="-128"/>
              </a:rPr>
              <a:t>演習の進め方</a:t>
            </a:r>
            <a:r>
              <a:rPr lang="ja-JP" altLang="en-US" sz="3520" dirty="0">
                <a:latin typeface="ＭＳ ゴシック" panose="020B0609070205080204" pitchFamily="49" charset="-128"/>
                <a:ea typeface="ＭＳ ゴシック" panose="020B0609070205080204" pitchFamily="49" charset="-128"/>
              </a:rPr>
              <a:t>＞</a:t>
            </a:r>
            <a:endParaRPr sz="3520" dirty="0">
              <a:latin typeface="ＭＳ ゴシック" panose="020B0609070205080204" pitchFamily="49" charset="-128"/>
              <a:ea typeface="ＭＳ ゴシック" panose="020B0609070205080204" pitchFamily="49" charset="-128"/>
            </a:endParaRPr>
          </a:p>
        </p:txBody>
      </p:sp>
      <p:sp>
        <p:nvSpPr>
          <p:cNvPr id="67" name="Google Shape;67;p15"/>
          <p:cNvSpPr txBox="1">
            <a:spLocks noGrp="1"/>
          </p:cNvSpPr>
          <p:nvPr>
            <p:ph type="body" idx="1"/>
          </p:nvPr>
        </p:nvSpPr>
        <p:spPr>
          <a:xfrm>
            <a:off x="276881" y="1384072"/>
            <a:ext cx="8645264" cy="5063861"/>
          </a:xfrm>
          <a:prstGeom prst="rect">
            <a:avLst/>
          </a:prstGeom>
        </p:spPr>
        <p:txBody>
          <a:bodyPr spcFirstLastPara="1" vert="horz" wrap="square" lIns="91425" tIns="91425" rIns="91425" bIns="91425" rtlCol="0" anchor="t" anchorCtr="0">
            <a:normAutofit/>
          </a:bodyPr>
          <a:lstStyle/>
          <a:p>
            <a:pPr marL="25400" indent="0">
              <a:buClr>
                <a:schemeClr val="dk1"/>
              </a:buClr>
              <a:buSzPts val="3200"/>
              <a:buNone/>
            </a:pPr>
            <a:r>
              <a:rPr lang="ja-JP" altLang="en-US" dirty="0">
                <a:solidFill>
                  <a:schemeClr val="dk1"/>
                </a:solidFill>
                <a:latin typeface="ＭＳ ゴシック" panose="020B0609070205080204" pitchFamily="49" charset="-128"/>
                <a:ea typeface="ＭＳ ゴシック" panose="020B0609070205080204" pitchFamily="49" charset="-128"/>
              </a:rPr>
              <a:t>１　重大</a:t>
            </a:r>
            <a:r>
              <a:rPr lang="ja" altLang="en-US" dirty="0">
                <a:solidFill>
                  <a:schemeClr val="dk1"/>
                </a:solidFill>
                <a:latin typeface="ＭＳ ゴシック" panose="020B0609070205080204" pitchFamily="49" charset="-128"/>
                <a:ea typeface="ＭＳ ゴシック" panose="020B0609070205080204" pitchFamily="49" charset="-128"/>
              </a:rPr>
              <a:t>事故事例の確認</a:t>
            </a:r>
            <a:endParaRPr lang="en-US" altLang="ja" dirty="0">
              <a:solidFill>
                <a:schemeClr val="dk1"/>
              </a:solidFill>
              <a:latin typeface="ＭＳ ゴシック" panose="020B0609070205080204" pitchFamily="49" charset="-128"/>
              <a:ea typeface="ＭＳ ゴシック" panose="020B0609070205080204" pitchFamily="49" charset="-128"/>
            </a:endParaRPr>
          </a:p>
          <a:p>
            <a:pPr marL="25400" indent="0">
              <a:buClr>
                <a:schemeClr val="dk1"/>
              </a:buClr>
              <a:buSzPts val="3200"/>
              <a:buNone/>
            </a:pPr>
            <a:r>
              <a:rPr lang="ja-JP" altLang="en-US" dirty="0">
                <a:solidFill>
                  <a:schemeClr val="dk1"/>
                </a:solidFill>
                <a:latin typeface="ＭＳ ゴシック" panose="020B0609070205080204" pitchFamily="49" charset="-128"/>
                <a:ea typeface="ＭＳ ゴシック" panose="020B0609070205080204" pitchFamily="49" charset="-128"/>
              </a:rPr>
              <a:t>　</a:t>
            </a:r>
            <a:r>
              <a:rPr lang="en-US" altLang="ja-JP" dirty="0">
                <a:solidFill>
                  <a:schemeClr val="dk1"/>
                </a:solidFill>
                <a:latin typeface="ＭＳ ゴシック" panose="020B0609070205080204" pitchFamily="49" charset="-128"/>
                <a:ea typeface="ＭＳ ゴシック" panose="020B0609070205080204" pitchFamily="49" charset="-128"/>
              </a:rPr>
              <a:t>※</a:t>
            </a:r>
            <a:r>
              <a:rPr lang="ja-JP" altLang="en-US" dirty="0">
                <a:solidFill>
                  <a:schemeClr val="dk1"/>
                </a:solidFill>
                <a:latin typeface="ＭＳ ゴシック" panose="020B0609070205080204" pitchFamily="49" charset="-128"/>
                <a:ea typeface="ＭＳ ゴシック" panose="020B0609070205080204" pitchFamily="49" charset="-128"/>
              </a:rPr>
              <a:t>グループ</a:t>
            </a:r>
            <a:r>
              <a:rPr lang="ja" altLang="en-US" dirty="0">
                <a:solidFill>
                  <a:schemeClr val="dk1"/>
                </a:solidFill>
                <a:latin typeface="ＭＳ ゴシック" panose="020B0609070205080204" pitchFamily="49" charset="-128"/>
                <a:ea typeface="ＭＳ ゴシック" panose="020B0609070205080204" pitchFamily="49" charset="-128"/>
              </a:rPr>
              <a:t>ごとに</a:t>
            </a:r>
            <a:r>
              <a:rPr lang="ja-JP" altLang="en-US" dirty="0">
                <a:solidFill>
                  <a:schemeClr val="dk1"/>
                </a:solidFill>
                <a:latin typeface="ＭＳ ゴシック" panose="020B0609070205080204" pitchFamily="49" charset="-128"/>
                <a:ea typeface="ＭＳ ゴシック" panose="020B0609070205080204" pitchFamily="49" charset="-128"/>
              </a:rPr>
              <a:t>別の事例を検討する。</a:t>
            </a:r>
            <a:endParaRPr lang="en-US" altLang="ja-JP" dirty="0">
              <a:solidFill>
                <a:schemeClr val="dk1"/>
              </a:solidFill>
              <a:latin typeface="ＭＳ ゴシック" panose="020B0609070205080204" pitchFamily="49" charset="-128"/>
              <a:ea typeface="ＭＳ ゴシック" panose="020B0609070205080204" pitchFamily="49" charset="-128"/>
            </a:endParaRPr>
          </a:p>
          <a:p>
            <a:pPr marL="25400" indent="0">
              <a:buClr>
                <a:schemeClr val="dk1"/>
              </a:buClr>
              <a:buSzPts val="3200"/>
              <a:buNone/>
            </a:pPr>
            <a:endParaRPr dirty="0">
              <a:solidFill>
                <a:schemeClr val="dk1"/>
              </a:solidFill>
              <a:latin typeface="ＭＳ ゴシック" panose="020B0609070205080204" pitchFamily="49" charset="-128"/>
              <a:ea typeface="ＭＳ ゴシック" panose="020B0609070205080204" pitchFamily="49" charset="-128"/>
            </a:endParaRPr>
          </a:p>
          <a:p>
            <a:pPr marL="25400" indent="0">
              <a:buClr>
                <a:schemeClr val="dk1"/>
              </a:buClr>
              <a:buSzPts val="3200"/>
              <a:buNone/>
            </a:pPr>
            <a:r>
              <a:rPr lang="ja-JP" altLang="en-US" dirty="0">
                <a:solidFill>
                  <a:schemeClr val="dk1"/>
                </a:solidFill>
                <a:latin typeface="ＭＳ ゴシック" panose="020B0609070205080204" pitchFamily="49" charset="-128"/>
                <a:ea typeface="ＭＳ ゴシック" panose="020B0609070205080204" pitchFamily="49" charset="-128"/>
              </a:rPr>
              <a:t>２　各</a:t>
            </a:r>
            <a:r>
              <a:rPr lang="ja" altLang="en-US" dirty="0">
                <a:solidFill>
                  <a:schemeClr val="dk1"/>
                </a:solidFill>
                <a:latin typeface="ＭＳ ゴシック" panose="020B0609070205080204" pitchFamily="49" charset="-128"/>
                <a:ea typeface="ＭＳ ゴシック" panose="020B0609070205080204" pitchFamily="49" charset="-128"/>
              </a:rPr>
              <a:t>事例から必要な対策</a:t>
            </a:r>
            <a:r>
              <a:rPr lang="ja-JP" altLang="en-US" dirty="0">
                <a:solidFill>
                  <a:schemeClr val="dk1"/>
                </a:solidFill>
                <a:latin typeface="ＭＳ ゴシック" panose="020B0609070205080204" pitchFamily="49" charset="-128"/>
                <a:ea typeface="ＭＳ ゴシック" panose="020B0609070205080204" pitchFamily="49" charset="-128"/>
              </a:rPr>
              <a:t>について</a:t>
            </a:r>
            <a:r>
              <a:rPr lang="ja" altLang="en-US" dirty="0">
                <a:solidFill>
                  <a:schemeClr val="dk1"/>
                </a:solidFill>
                <a:latin typeface="ＭＳ ゴシック" panose="020B0609070205080204" pitchFamily="49" charset="-128"/>
                <a:ea typeface="ＭＳ ゴシック" panose="020B0609070205080204" pitchFamily="49" charset="-128"/>
              </a:rPr>
              <a:t>協議</a:t>
            </a:r>
            <a:r>
              <a:rPr lang="ja-JP" altLang="en-US" dirty="0">
                <a:solidFill>
                  <a:schemeClr val="dk1"/>
                </a:solidFill>
                <a:latin typeface="ＭＳ ゴシック" panose="020B0609070205080204" pitchFamily="49" charset="-128"/>
                <a:ea typeface="ＭＳ ゴシック" panose="020B0609070205080204" pitchFamily="49" charset="-128"/>
              </a:rPr>
              <a:t>する。</a:t>
            </a:r>
            <a:endParaRPr dirty="0">
              <a:solidFill>
                <a:schemeClr val="dk1"/>
              </a:solidFill>
              <a:latin typeface="ＭＳ ゴシック" panose="020B0609070205080204" pitchFamily="49" charset="-128"/>
              <a:ea typeface="ＭＳ ゴシック" panose="020B0609070205080204" pitchFamily="49" charset="-128"/>
            </a:endParaRPr>
          </a:p>
          <a:p>
            <a:pPr marL="0" indent="0">
              <a:spcBef>
                <a:spcPts val="1200"/>
              </a:spcBef>
              <a:buNone/>
            </a:pPr>
            <a:r>
              <a:rPr lang="ja-JP" altLang="en-US" dirty="0">
                <a:solidFill>
                  <a:schemeClr val="dk1"/>
                </a:solidFill>
                <a:latin typeface="ＭＳ ゴシック" panose="020B0609070205080204" pitchFamily="49" charset="-128"/>
                <a:ea typeface="ＭＳ ゴシック" panose="020B0609070205080204" pitchFamily="49" charset="-128"/>
              </a:rPr>
              <a:t>（１）</a:t>
            </a:r>
            <a:r>
              <a:rPr lang="ja" altLang="en-US" dirty="0">
                <a:solidFill>
                  <a:schemeClr val="dk1"/>
                </a:solidFill>
                <a:latin typeface="ＭＳ ゴシック" panose="020B0609070205080204" pitchFamily="49" charset="-128"/>
                <a:ea typeface="ＭＳ ゴシック" panose="020B0609070205080204" pitchFamily="49" charset="-128"/>
              </a:rPr>
              <a:t>各自が必要と思われる対策を付箋</a:t>
            </a:r>
            <a:r>
              <a:rPr lang="ja-JP" altLang="en-US" dirty="0">
                <a:solidFill>
                  <a:schemeClr val="dk1"/>
                </a:solidFill>
                <a:latin typeface="ＭＳ ゴシック" panose="020B0609070205080204" pitchFamily="49" charset="-128"/>
                <a:ea typeface="ＭＳ ゴシック" panose="020B0609070205080204" pitchFamily="49" charset="-128"/>
              </a:rPr>
              <a:t>に</a:t>
            </a:r>
            <a:r>
              <a:rPr lang="ja" altLang="en-US" dirty="0" smtClean="0">
                <a:solidFill>
                  <a:schemeClr val="dk1"/>
                </a:solidFill>
                <a:latin typeface="ＭＳ ゴシック" panose="020B0609070205080204" pitchFamily="49" charset="-128"/>
                <a:ea typeface="ＭＳ ゴシック" panose="020B0609070205080204" pitchFamily="49" charset="-128"/>
              </a:rPr>
              <a:t>記入</a:t>
            </a:r>
            <a:endParaRPr lang="en-US" altLang="ja" dirty="0" smtClean="0">
              <a:solidFill>
                <a:schemeClr val="dk1"/>
              </a:solidFill>
              <a:latin typeface="ＭＳ ゴシック" panose="020B0609070205080204" pitchFamily="49" charset="-128"/>
              <a:ea typeface="ＭＳ ゴシック" panose="020B0609070205080204" pitchFamily="49" charset="-128"/>
            </a:endParaRPr>
          </a:p>
          <a:p>
            <a:pPr marL="0" indent="0">
              <a:spcBef>
                <a:spcPts val="1200"/>
              </a:spcBef>
              <a:buNone/>
            </a:pPr>
            <a:r>
              <a:rPr lang="ja-JP" altLang="en-US" dirty="0" smtClean="0">
                <a:solidFill>
                  <a:schemeClr val="dk1"/>
                </a:solidFill>
                <a:latin typeface="ＭＳ ゴシック" panose="020B0609070205080204" pitchFamily="49" charset="-128"/>
                <a:ea typeface="ＭＳ ゴシック" panose="020B0609070205080204" pitchFamily="49" charset="-128"/>
              </a:rPr>
              <a:t>　　　　　　　　　　　　　　　　　　　（５分）</a:t>
            </a:r>
            <a:endParaRPr dirty="0">
              <a:solidFill>
                <a:schemeClr val="dk1"/>
              </a:solidFill>
              <a:latin typeface="ＭＳ ゴシック" panose="020B0609070205080204" pitchFamily="49" charset="-128"/>
              <a:ea typeface="ＭＳ ゴシック" panose="020B0609070205080204" pitchFamily="49" charset="-128"/>
            </a:endParaRPr>
          </a:p>
          <a:p>
            <a:pPr marL="0" indent="0">
              <a:spcBef>
                <a:spcPts val="1200"/>
              </a:spcBef>
              <a:buNone/>
            </a:pPr>
            <a:r>
              <a:rPr lang="ja-JP" altLang="en-US" dirty="0">
                <a:solidFill>
                  <a:schemeClr val="dk1"/>
                </a:solidFill>
                <a:latin typeface="ＭＳ ゴシック" panose="020B0609070205080204" pitchFamily="49" charset="-128"/>
                <a:ea typeface="ＭＳ ゴシック" panose="020B0609070205080204" pitchFamily="49" charset="-128"/>
              </a:rPr>
              <a:t>（２）</a:t>
            </a:r>
            <a:r>
              <a:rPr lang="ja" altLang="en-US" dirty="0">
                <a:solidFill>
                  <a:schemeClr val="dk1"/>
                </a:solidFill>
                <a:latin typeface="ＭＳ ゴシック" panose="020B0609070205080204" pitchFamily="49" charset="-128"/>
                <a:ea typeface="ＭＳ ゴシック" panose="020B0609070205080204" pitchFamily="49" charset="-128"/>
              </a:rPr>
              <a:t>付箋に記入した内容を模造紙に</a:t>
            </a:r>
            <a:r>
              <a:rPr lang="ja" altLang="en-US" dirty="0" smtClean="0">
                <a:solidFill>
                  <a:schemeClr val="dk1"/>
                </a:solidFill>
                <a:latin typeface="ＭＳ ゴシック" panose="020B0609070205080204" pitchFamily="49" charset="-128"/>
                <a:ea typeface="ＭＳ ゴシック" panose="020B0609070205080204" pitchFamily="49" charset="-128"/>
              </a:rPr>
              <a:t>整理</a:t>
            </a:r>
            <a:endParaRPr lang="en-US" altLang="ja" dirty="0" smtClean="0">
              <a:solidFill>
                <a:schemeClr val="dk1"/>
              </a:solidFill>
              <a:latin typeface="ＭＳ ゴシック" panose="020B0609070205080204" pitchFamily="49" charset="-128"/>
              <a:ea typeface="ＭＳ ゴシック" panose="020B0609070205080204" pitchFamily="49" charset="-128"/>
            </a:endParaRPr>
          </a:p>
          <a:p>
            <a:pPr marL="0" indent="0">
              <a:spcBef>
                <a:spcPts val="1200"/>
              </a:spcBef>
              <a:buNone/>
            </a:pPr>
            <a:r>
              <a:rPr lang="ja-JP" altLang="en-US" dirty="0" smtClean="0">
                <a:solidFill>
                  <a:schemeClr val="dk1"/>
                </a:solidFill>
                <a:latin typeface="ＭＳ ゴシック" panose="020B0609070205080204" pitchFamily="49" charset="-128"/>
                <a:ea typeface="ＭＳ ゴシック" panose="020B0609070205080204" pitchFamily="49" charset="-128"/>
              </a:rPr>
              <a:t>　　　　　　　　　　　　　　　　　　（１０分）</a:t>
            </a:r>
            <a:endParaRPr lang="en-US" altLang="ja" dirty="0">
              <a:solidFill>
                <a:schemeClr val="dk1"/>
              </a:solidFill>
              <a:latin typeface="ＭＳ ゴシック" panose="020B0609070205080204" pitchFamily="49" charset="-128"/>
              <a:ea typeface="ＭＳ ゴシック" panose="020B0609070205080204" pitchFamily="49" charset="-128"/>
            </a:endParaRPr>
          </a:p>
          <a:p>
            <a:pPr marL="0" indent="0">
              <a:spcBef>
                <a:spcPts val="1200"/>
              </a:spcBef>
              <a:buNone/>
            </a:pPr>
            <a:r>
              <a:rPr lang="ja-JP" altLang="en-US" dirty="0">
                <a:solidFill>
                  <a:schemeClr val="dk1"/>
                </a:solidFill>
                <a:latin typeface="ＭＳ ゴシック" panose="020B0609070205080204" pitchFamily="49" charset="-128"/>
                <a:ea typeface="ＭＳ ゴシック" panose="020B0609070205080204" pitchFamily="49" charset="-128"/>
              </a:rPr>
              <a:t>（３）事故調査委員会で「提言された対策」と比較</a:t>
            </a:r>
            <a:endParaRPr lang="en-US" altLang="ja" dirty="0">
              <a:solidFill>
                <a:schemeClr val="dk1"/>
              </a:solidFill>
              <a:latin typeface="ＭＳ ゴシック" panose="020B0609070205080204" pitchFamily="49" charset="-128"/>
              <a:ea typeface="ＭＳ ゴシック" panose="020B0609070205080204" pitchFamily="49" charset="-128"/>
            </a:endParaRPr>
          </a:p>
          <a:p>
            <a:pPr marL="25400" indent="0">
              <a:spcBef>
                <a:spcPts val="1200"/>
              </a:spcBef>
              <a:buClr>
                <a:schemeClr val="dk1"/>
              </a:buClr>
              <a:buSzPts val="3200"/>
              <a:buNone/>
            </a:pPr>
            <a:r>
              <a:rPr lang="ja-JP" altLang="en-US" dirty="0" smtClean="0">
                <a:solidFill>
                  <a:schemeClr val="dk1"/>
                </a:solidFill>
                <a:latin typeface="ＭＳ ゴシック" panose="020B0609070205080204" pitchFamily="49" charset="-128"/>
                <a:ea typeface="ＭＳ ゴシック" panose="020B0609070205080204" pitchFamily="49" charset="-128"/>
              </a:rPr>
              <a:t>　　　　　　　　　　　　　　　　　　（１０分）</a:t>
            </a:r>
            <a:endParaRPr lang="en-US" dirty="0" smtClean="0">
              <a:solidFill>
                <a:schemeClr val="dk1"/>
              </a:solidFill>
              <a:latin typeface="ＭＳ ゴシック" panose="020B0609070205080204" pitchFamily="49" charset="-128"/>
              <a:ea typeface="ＭＳ ゴシック" panose="020B0609070205080204" pitchFamily="49" charset="-128"/>
            </a:endParaRPr>
          </a:p>
          <a:p>
            <a:pPr marL="25400" indent="0">
              <a:spcBef>
                <a:spcPts val="1200"/>
              </a:spcBef>
              <a:buClr>
                <a:schemeClr val="dk1"/>
              </a:buClr>
              <a:buSzPts val="3200"/>
              <a:buNone/>
            </a:pPr>
            <a:endParaRPr dirty="0">
              <a:solidFill>
                <a:schemeClr val="dk1"/>
              </a:solidFill>
              <a:latin typeface="ＭＳ ゴシック" panose="020B0609070205080204" pitchFamily="49" charset="-128"/>
              <a:ea typeface="ＭＳ ゴシック" panose="020B0609070205080204" pitchFamily="49" charset="-128"/>
            </a:endParaRPr>
          </a:p>
        </p:txBody>
      </p:sp>
      <p:pic>
        <p:nvPicPr>
          <p:cNvPr id="5" name="Picture 2" descr="https://www.jpnsport.go.jp/anzen/Portals/0/anzen/kenko/siryou/character2/c/C-19-3.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043214" y="210971"/>
            <a:ext cx="1554031" cy="1554031"/>
          </a:xfrm>
          <a:prstGeom prst="rect">
            <a:avLst/>
          </a:prstGeom>
          <a:noFill/>
          <a:extLst>
            <a:ext uri="{909E8E84-426E-40DD-AFC4-6F175D3DCCD1}">
              <a14:hiddenFill xmlns:a14="http://schemas.microsoft.com/office/drawing/2010/main">
                <a:solidFill>
                  <a:srgbClr val="FFFFFF"/>
                </a:solidFill>
              </a14:hiddenFill>
            </a:ext>
          </a:extLst>
        </p:spPr>
      </p:pic>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5</a:t>
            </a:fld>
            <a:endParaRPr lang="en-US" altLang="ja-JP" dirty="0"/>
          </a:p>
        </p:txBody>
      </p:sp>
    </p:spTree>
    <p:extLst>
      <p:ext uri="{BB962C8B-B14F-4D97-AF65-F5344CB8AC3E}">
        <p14:creationId xmlns:p14="http://schemas.microsoft.com/office/powerpoint/2010/main" val="2077395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298637" y="172007"/>
            <a:ext cx="6729180" cy="1129593"/>
          </a:xfrm>
          <a:prstGeom prst="rect">
            <a:avLst/>
          </a:prstGeom>
        </p:spPr>
        <p:txBody>
          <a:bodyPr spcFirstLastPara="1" vert="horz" wrap="square" lIns="91425" tIns="91425" rIns="91425" bIns="91425" rtlCol="0" anchor="t" anchorCtr="0">
            <a:noAutofit/>
          </a:bodyPr>
          <a:lstStyle/>
          <a:p>
            <a:r>
              <a:rPr lang="ja" sz="3600" dirty="0">
                <a:latin typeface="ＭＳ ゴシック" panose="020B0609070205080204" pitchFamily="49" charset="-128"/>
                <a:ea typeface="ＭＳ ゴシック" panose="020B0609070205080204" pitchFamily="49" charset="-128"/>
              </a:rPr>
              <a:t>【</a:t>
            </a:r>
            <a:r>
              <a:rPr lang="ja-JP" altLang="en-US" sz="3600" dirty="0">
                <a:latin typeface="ＭＳ ゴシック" panose="020B0609070205080204" pitchFamily="49" charset="-128"/>
                <a:ea typeface="ＭＳ ゴシック" panose="020B0609070205080204" pitchFamily="49" charset="-128"/>
              </a:rPr>
              <a:t>事例</a:t>
            </a:r>
            <a:r>
              <a:rPr lang="ja-JP" altLang="en-US" sz="3600" dirty="0" smtClean="0">
                <a:latin typeface="ＭＳ ゴシック" panose="020B0609070205080204" pitchFamily="49" charset="-128"/>
                <a:ea typeface="ＭＳ ゴシック" panose="020B0609070205080204" pitchFamily="49" charset="-128"/>
              </a:rPr>
              <a:t>１</a:t>
            </a:r>
            <a:r>
              <a:rPr lang="ja" sz="3600" dirty="0" smtClean="0">
                <a:latin typeface="ＭＳ ゴシック" panose="020B0609070205080204" pitchFamily="49" charset="-128"/>
                <a:ea typeface="ＭＳ ゴシック" panose="020B0609070205080204" pitchFamily="49" charset="-128"/>
              </a:rPr>
              <a:t>】</a:t>
            </a:r>
            <a:r>
              <a:rPr lang="en-US" altLang="ja" sz="3600" dirty="0">
                <a:latin typeface="ＭＳ ゴシック" panose="020B0609070205080204" pitchFamily="49" charset="-128"/>
                <a:ea typeface="ＭＳ ゴシック" panose="020B0609070205080204" pitchFamily="49" charset="-128"/>
              </a:rPr>
              <a:t/>
            </a:r>
            <a:br>
              <a:rPr lang="en-US" altLang="ja" sz="3600" dirty="0">
                <a:latin typeface="ＭＳ ゴシック" panose="020B0609070205080204" pitchFamily="49" charset="-128"/>
                <a:ea typeface="ＭＳ ゴシック" panose="020B0609070205080204" pitchFamily="49" charset="-128"/>
              </a:rPr>
            </a:br>
            <a:r>
              <a:rPr lang="ja-JP" altLang="en-US" sz="3600" dirty="0">
                <a:latin typeface="ＭＳ ゴシック" panose="020B0609070205080204" pitchFamily="49" charset="-128"/>
                <a:ea typeface="ＭＳ ゴシック" panose="020B0609070205080204" pitchFamily="49" charset="-128"/>
              </a:rPr>
              <a:t>　</a:t>
            </a:r>
            <a:r>
              <a:rPr lang="ja" sz="3600" dirty="0">
                <a:latin typeface="ＭＳ ゴシック" panose="020B0609070205080204" pitchFamily="49" charset="-128"/>
                <a:ea typeface="ＭＳ ゴシック" panose="020B0609070205080204" pitchFamily="49" charset="-128"/>
              </a:rPr>
              <a:t>小学校清掃活動中の転倒事故</a:t>
            </a:r>
            <a:endParaRPr sz="3600" dirty="0">
              <a:latin typeface="ＭＳ ゴシック" panose="020B0609070205080204" pitchFamily="49" charset="-128"/>
              <a:ea typeface="ＭＳ ゴシック" panose="020B0609070205080204" pitchFamily="49" charset="-128"/>
            </a:endParaRPr>
          </a:p>
        </p:txBody>
      </p:sp>
      <p:graphicFrame>
        <p:nvGraphicFramePr>
          <p:cNvPr id="97" name="Google Shape;97;p20"/>
          <p:cNvGraphicFramePr/>
          <p:nvPr>
            <p:extLst>
              <p:ext uri="{D42A27DB-BD31-4B8C-83A1-F6EECF244321}">
                <p14:modId xmlns:p14="http://schemas.microsoft.com/office/powerpoint/2010/main" val="1869834292"/>
              </p:ext>
            </p:extLst>
          </p:nvPr>
        </p:nvGraphicFramePr>
        <p:xfrm>
          <a:off x="298637" y="1643637"/>
          <a:ext cx="8475200" cy="4297560"/>
        </p:xfrm>
        <a:graphic>
          <a:graphicData uri="http://schemas.openxmlformats.org/drawingml/2006/table">
            <a:tbl>
              <a:tblPr>
                <a:noFill/>
              </a:tblPr>
              <a:tblGrid>
                <a:gridCol w="1585525">
                  <a:extLst>
                    <a:ext uri="{9D8B030D-6E8A-4147-A177-3AD203B41FA5}">
                      <a16:colId xmlns:a16="http://schemas.microsoft.com/office/drawing/2014/main" val="20000"/>
                    </a:ext>
                  </a:extLst>
                </a:gridCol>
                <a:gridCol w="2362017">
                  <a:extLst>
                    <a:ext uri="{9D8B030D-6E8A-4147-A177-3AD203B41FA5}">
                      <a16:colId xmlns:a16="http://schemas.microsoft.com/office/drawing/2014/main" val="20001"/>
                    </a:ext>
                  </a:extLst>
                </a:gridCol>
                <a:gridCol w="2091559">
                  <a:extLst>
                    <a:ext uri="{9D8B030D-6E8A-4147-A177-3AD203B41FA5}">
                      <a16:colId xmlns:a16="http://schemas.microsoft.com/office/drawing/2014/main" val="20002"/>
                    </a:ext>
                  </a:extLst>
                </a:gridCol>
                <a:gridCol w="2436099">
                  <a:extLst>
                    <a:ext uri="{9D8B030D-6E8A-4147-A177-3AD203B41FA5}">
                      <a16:colId xmlns:a16="http://schemas.microsoft.com/office/drawing/2014/main" val="20003"/>
                    </a:ext>
                  </a:extLst>
                </a:gridCol>
              </a:tblGrid>
              <a:tr h="731490">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事故発生時期</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平成</a:t>
                      </a:r>
                      <a:r>
                        <a:rPr lang="ja-JP" altLang="en-US" sz="1800" dirty="0" smtClean="0">
                          <a:solidFill>
                            <a:schemeClr val="dk1"/>
                          </a:solidFill>
                          <a:latin typeface="ＭＳ ゴシック" panose="020B0609070205080204" pitchFamily="49" charset="-128"/>
                          <a:ea typeface="ＭＳ ゴシック" panose="020B0609070205080204" pitchFamily="49" charset="-128"/>
                        </a:rPr>
                        <a:t>２９</a:t>
                      </a:r>
                      <a:r>
                        <a:rPr lang="ja" sz="1800" dirty="0" smtClean="0">
                          <a:solidFill>
                            <a:schemeClr val="dk1"/>
                          </a:solidFill>
                          <a:latin typeface="ＭＳ ゴシック" panose="020B0609070205080204" pitchFamily="49" charset="-128"/>
                          <a:ea typeface="ＭＳ ゴシック" panose="020B0609070205080204" pitchFamily="49" charset="-128"/>
                        </a:rPr>
                        <a:t>年</a:t>
                      </a:r>
                      <a:r>
                        <a:rPr lang="ja-JP" altLang="en-US" sz="1800" dirty="0" smtClean="0">
                          <a:solidFill>
                            <a:schemeClr val="dk1"/>
                          </a:solidFill>
                          <a:latin typeface="ＭＳ ゴシック" panose="020B0609070205080204" pitchFamily="49" charset="-128"/>
                          <a:ea typeface="ＭＳ ゴシック" panose="020B0609070205080204" pitchFamily="49" charset="-128"/>
                        </a:rPr>
                        <a:t>４</a:t>
                      </a:r>
                      <a:r>
                        <a:rPr lang="ja" sz="1800" dirty="0" smtClean="0">
                          <a:solidFill>
                            <a:schemeClr val="dk1"/>
                          </a:solidFill>
                          <a:latin typeface="ＭＳ ゴシック" panose="020B0609070205080204" pitchFamily="49" charset="-128"/>
                          <a:ea typeface="ＭＳ ゴシック" panose="020B0609070205080204" pitchFamily="49" charset="-128"/>
                        </a:rPr>
                        <a:t>月</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被害児童及び事故種別・被害程度</a:t>
                      </a:r>
                      <a:endParaRPr sz="180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700" dirty="0">
                          <a:solidFill>
                            <a:schemeClr val="dk1"/>
                          </a:solidFill>
                          <a:latin typeface="ＭＳ ゴシック" panose="020B0609070205080204" pitchFamily="49" charset="-128"/>
                          <a:ea typeface="ＭＳ ゴシック" panose="020B0609070205080204" pitchFamily="49" charset="-128"/>
                        </a:rPr>
                        <a:t>小学</a:t>
                      </a:r>
                      <a:r>
                        <a:rPr lang="ja-JP" altLang="en-US" sz="1700" dirty="0">
                          <a:solidFill>
                            <a:schemeClr val="dk1"/>
                          </a:solidFill>
                          <a:latin typeface="ＭＳ ゴシック" panose="020B0609070205080204" pitchFamily="49" charset="-128"/>
                          <a:ea typeface="ＭＳ ゴシック" panose="020B0609070205080204" pitchFamily="49" charset="-128"/>
                        </a:rPr>
                        <a:t>２</a:t>
                      </a:r>
                      <a:r>
                        <a:rPr lang="ja" sz="1700" dirty="0">
                          <a:solidFill>
                            <a:schemeClr val="dk1"/>
                          </a:solidFill>
                          <a:latin typeface="ＭＳ ゴシック" panose="020B0609070205080204" pitchFamily="49" charset="-128"/>
                          <a:ea typeface="ＭＳ ゴシック" panose="020B0609070205080204" pitchFamily="49" charset="-128"/>
                        </a:rPr>
                        <a:t>年生男子</a:t>
                      </a:r>
                      <a:r>
                        <a:rPr lang="ja-JP" altLang="en-US" sz="1700" dirty="0" smtClean="0">
                          <a:solidFill>
                            <a:schemeClr val="dk1"/>
                          </a:solidFill>
                          <a:latin typeface="ＭＳ ゴシック" panose="020B0609070205080204" pitchFamily="49" charset="-128"/>
                          <a:ea typeface="ＭＳ ゴシック" panose="020B0609070205080204" pitchFamily="49" charset="-128"/>
                        </a:rPr>
                        <a:t>１</a:t>
                      </a:r>
                      <a:r>
                        <a:rPr lang="ja" sz="1700" dirty="0" smtClean="0">
                          <a:solidFill>
                            <a:schemeClr val="dk1"/>
                          </a:solidFill>
                          <a:latin typeface="ＭＳ ゴシック" panose="020B0609070205080204" pitchFamily="49" charset="-128"/>
                          <a:ea typeface="ＭＳ ゴシック" panose="020B0609070205080204" pitchFamily="49" charset="-128"/>
                        </a:rPr>
                        <a:t>名</a:t>
                      </a:r>
                      <a:endParaRPr sz="17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 sz="1700" dirty="0">
                          <a:solidFill>
                            <a:schemeClr val="dk1"/>
                          </a:solidFill>
                          <a:latin typeface="ＭＳ ゴシック" panose="020B0609070205080204" pitchFamily="49" charset="-128"/>
                          <a:ea typeface="ＭＳ ゴシック" panose="020B0609070205080204" pitchFamily="49" charset="-128"/>
                        </a:rPr>
                        <a:t>頭部</a:t>
                      </a:r>
                      <a:r>
                        <a:rPr lang="ja" sz="1700" dirty="0" smtClean="0">
                          <a:solidFill>
                            <a:schemeClr val="dk1"/>
                          </a:solidFill>
                          <a:latin typeface="ＭＳ ゴシック" panose="020B0609070205080204" pitchFamily="49" charset="-128"/>
                          <a:ea typeface="ＭＳ ゴシック" panose="020B0609070205080204" pitchFamily="49" charset="-128"/>
                        </a:rPr>
                        <a:t>打撲</a:t>
                      </a:r>
                      <a:r>
                        <a:rPr lang="ja-JP" altLang="en-US" sz="1700" dirty="0" err="1" smtClean="0">
                          <a:solidFill>
                            <a:schemeClr val="dk1"/>
                          </a:solidFill>
                          <a:latin typeface="ＭＳ ゴシック" panose="020B0609070205080204" pitchFamily="49" charset="-128"/>
                          <a:ea typeface="ＭＳ ゴシック" panose="020B0609070205080204" pitchFamily="49" charset="-128"/>
                        </a:rPr>
                        <a:t>、</a:t>
                      </a:r>
                      <a:r>
                        <a:rPr lang="ja" sz="1700" dirty="0" smtClean="0">
                          <a:solidFill>
                            <a:schemeClr val="dk1"/>
                          </a:solidFill>
                          <a:latin typeface="ＭＳ ゴシック" panose="020B0609070205080204" pitchFamily="49" charset="-128"/>
                          <a:ea typeface="ＭＳ ゴシック" panose="020B0609070205080204" pitchFamily="49" charset="-128"/>
                        </a:rPr>
                        <a:t>後遺症</a:t>
                      </a:r>
                      <a:r>
                        <a:rPr lang="ja" sz="1700" dirty="0">
                          <a:solidFill>
                            <a:schemeClr val="dk1"/>
                          </a:solidFill>
                          <a:latin typeface="ＭＳ ゴシック" panose="020B0609070205080204" pitchFamily="49" charset="-128"/>
                          <a:ea typeface="ＭＳ ゴシック" panose="020B0609070205080204" pitchFamily="49" charset="-128"/>
                        </a:rPr>
                        <a:t>発生</a:t>
                      </a:r>
                      <a:endParaRPr sz="17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57170">
                <a:tc gridSpan="4">
                  <a:txBody>
                    <a:bodyPr/>
                    <a:lstStyle/>
                    <a:p>
                      <a:pPr marL="0" lvl="0" indent="0" algn="ctr"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故</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の</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概</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要</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457170">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活動種別</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 sz="1700" dirty="0">
                          <a:solidFill>
                            <a:schemeClr val="dk1"/>
                          </a:solidFill>
                          <a:latin typeface="ＭＳ ゴシック" panose="020B0609070205080204" pitchFamily="49" charset="-128"/>
                          <a:ea typeface="ＭＳ ゴシック" panose="020B0609070205080204" pitchFamily="49" charset="-128"/>
                        </a:rPr>
                        <a:t>清掃活動中</a:t>
                      </a:r>
                      <a:endParaRPr sz="17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r h="2651730">
                <a:tc>
                  <a:txBody>
                    <a:bodyPr/>
                    <a:lstStyle/>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事故発生の</a:t>
                      </a:r>
                      <a:endParaRPr sz="180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概要</a:t>
                      </a:r>
                      <a:endParaRPr sz="180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平成</a:t>
                      </a:r>
                      <a:r>
                        <a:rPr lang="ja-JP" altLang="en-US" sz="1800" dirty="0">
                          <a:solidFill>
                            <a:schemeClr val="dk1"/>
                          </a:solidFill>
                          <a:latin typeface="ＭＳ ゴシック" panose="020B0609070205080204" pitchFamily="49" charset="-128"/>
                          <a:ea typeface="ＭＳ ゴシック" panose="020B0609070205080204" pitchFamily="49" charset="-128"/>
                        </a:rPr>
                        <a:t>２９</a:t>
                      </a:r>
                      <a:r>
                        <a:rPr lang="ja" sz="1800" dirty="0">
                          <a:solidFill>
                            <a:schemeClr val="dk1"/>
                          </a:solidFill>
                          <a:latin typeface="ＭＳ ゴシック" panose="020B0609070205080204" pitchFamily="49" charset="-128"/>
                          <a:ea typeface="ＭＳ ゴシック" panose="020B0609070205080204" pitchFamily="49" charset="-128"/>
                        </a:rPr>
                        <a:t>年</a:t>
                      </a:r>
                      <a:r>
                        <a:rPr lang="ja-JP" altLang="en-US" sz="1800" dirty="0">
                          <a:solidFill>
                            <a:schemeClr val="dk1"/>
                          </a:solidFill>
                          <a:latin typeface="ＭＳ ゴシック" panose="020B0609070205080204" pitchFamily="49" charset="-128"/>
                          <a:ea typeface="ＭＳ ゴシック" panose="020B0609070205080204" pitchFamily="49" charset="-128"/>
                        </a:rPr>
                        <a:t>４</a:t>
                      </a:r>
                      <a:r>
                        <a:rPr lang="ja" sz="1800" dirty="0">
                          <a:solidFill>
                            <a:schemeClr val="dk1"/>
                          </a:solidFill>
                          <a:latin typeface="ＭＳ ゴシック" panose="020B0609070205080204" pitchFamily="49" charset="-128"/>
                          <a:ea typeface="ＭＳ ゴシック" panose="020B0609070205080204" pitchFamily="49" charset="-128"/>
                        </a:rPr>
                        <a:t>月、当該児童</a:t>
                      </a:r>
                      <a:r>
                        <a:rPr lang="ja" sz="1800" dirty="0" smtClean="0">
                          <a:solidFill>
                            <a:schemeClr val="dk1"/>
                          </a:solidFill>
                          <a:latin typeface="ＭＳ ゴシック" panose="020B0609070205080204" pitchFamily="49" charset="-128"/>
                          <a:ea typeface="ＭＳ ゴシック" panose="020B0609070205080204" pitchFamily="49" charset="-128"/>
                        </a:rPr>
                        <a:t>は清掃</a:t>
                      </a:r>
                      <a:r>
                        <a:rPr lang="ja" sz="1800" dirty="0">
                          <a:solidFill>
                            <a:schemeClr val="dk1"/>
                          </a:solidFill>
                          <a:latin typeface="ＭＳ ゴシック" panose="020B0609070205080204" pitchFamily="49" charset="-128"/>
                          <a:ea typeface="ＭＳ ゴシック" panose="020B0609070205080204" pitchFamily="49" charset="-128"/>
                        </a:rPr>
                        <a:t>活動終了近くに隣のクラスの児童を追いかけ転倒して頭部を強く打った。担任教諭が頭部を確認し、出血や大きな腫れは無かった。当該児童に対して保健室に行くよう数度うながしたが</a:t>
                      </a:r>
                      <a:r>
                        <a:rPr lang="ja-JP" altLang="en-US" sz="1800" dirty="0" err="1">
                          <a:solidFill>
                            <a:schemeClr val="dk1"/>
                          </a:solidFill>
                          <a:latin typeface="ＭＳ ゴシック" panose="020B0609070205080204" pitchFamily="49" charset="-128"/>
                          <a:ea typeface="ＭＳ ゴシック" panose="020B0609070205080204" pitchFamily="49" charset="-128"/>
                        </a:rPr>
                        <a:t>、</a:t>
                      </a:r>
                      <a:r>
                        <a:rPr lang="ja" sz="1800" dirty="0">
                          <a:solidFill>
                            <a:schemeClr val="dk1"/>
                          </a:solidFill>
                          <a:latin typeface="ＭＳ ゴシック" panose="020B0609070205080204" pitchFamily="49" charset="-128"/>
                          <a:ea typeface="ＭＳ ゴシック" panose="020B0609070205080204" pitchFamily="49" charset="-128"/>
                        </a:rPr>
                        <a:t>当該児童が応じなかった。</a:t>
                      </a:r>
                      <a:endParaRPr lang="en-US" altLang="ja" sz="18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終業まで保健室に行きたがらず、担任教諭も保健室に連れていかなかった。当該児童は一人で下校した。この間、担任教諭は養護教諭や管理職に報告していなかった。児童は帰宅後頭痛を訴え、さらに嘔吐もあったことから保護者が救急車にて病院に搬送し、外傷性硬膜外出血と診断され緊急手術を受け、１週間入院した。</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bl>
          </a:graphicData>
        </a:graphic>
      </p:graphicFrame>
      <p:sp>
        <p:nvSpPr>
          <p:cNvPr id="4" name="テキスト ボックス 3"/>
          <p:cNvSpPr txBox="1"/>
          <p:nvPr/>
        </p:nvSpPr>
        <p:spPr>
          <a:xfrm>
            <a:off x="1286530" y="6156950"/>
            <a:ext cx="6837967" cy="307777"/>
          </a:xfrm>
          <a:prstGeom prst="rect">
            <a:avLst/>
          </a:prstGeom>
          <a:noFill/>
          <a:ln>
            <a:noFill/>
          </a:ln>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「学校事故対応に関する指針」に基づく詳細調査報告書の横断整理（文部</a:t>
            </a:r>
            <a:r>
              <a:rPr kumimoji="1" lang="ja-JP" altLang="en-US" sz="1400" dirty="0" smtClean="0">
                <a:latin typeface="ＭＳ ゴシック" panose="020B0609070205080204" pitchFamily="49" charset="-128"/>
                <a:ea typeface="ＭＳ ゴシック" panose="020B0609070205080204" pitchFamily="49" charset="-128"/>
              </a:rPr>
              <a:t>科学省）</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5"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6</a:t>
            </a:fld>
            <a:endParaRPr lang="en-US" altLang="ja-JP" dirty="0"/>
          </a:p>
        </p:txBody>
      </p:sp>
    </p:spTree>
    <p:extLst>
      <p:ext uri="{BB962C8B-B14F-4D97-AF65-F5344CB8AC3E}">
        <p14:creationId xmlns:p14="http://schemas.microsoft.com/office/powerpoint/2010/main" val="3211925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207197" y="183298"/>
            <a:ext cx="8793113" cy="1086916"/>
          </a:xfrm>
          <a:prstGeom prst="rect">
            <a:avLst/>
          </a:prstGeom>
        </p:spPr>
        <p:txBody>
          <a:bodyPr spcFirstLastPara="1" vert="horz" wrap="square" lIns="91425" tIns="91425" rIns="91425" bIns="91425" rtlCol="0" anchor="t" anchorCtr="0">
            <a:noAutofit/>
          </a:bodyPr>
          <a:lstStyle/>
          <a:p>
            <a:r>
              <a:rPr lang="en-US" altLang="ja" sz="3200" dirty="0">
                <a:latin typeface="ＭＳ ゴシック" panose="020B0609070205080204" pitchFamily="49" charset="-128"/>
                <a:ea typeface="ＭＳ ゴシック" panose="020B0609070205080204" pitchFamily="49" charset="-128"/>
              </a:rPr>
              <a:t>【</a:t>
            </a:r>
            <a:r>
              <a:rPr lang="ja-JP" altLang="en-US" sz="3200" dirty="0">
                <a:latin typeface="ＭＳ ゴシック" panose="020B0609070205080204" pitchFamily="49" charset="-128"/>
                <a:ea typeface="ＭＳ ゴシック" panose="020B0609070205080204" pitchFamily="49" charset="-128"/>
              </a:rPr>
              <a:t>事例</a:t>
            </a:r>
            <a:r>
              <a:rPr lang="ja-JP" altLang="en-US" sz="3200" dirty="0" smtClean="0">
                <a:latin typeface="ＭＳ ゴシック" panose="020B0609070205080204" pitchFamily="49" charset="-128"/>
                <a:ea typeface="ＭＳ ゴシック" panose="020B0609070205080204" pitchFamily="49" charset="-128"/>
              </a:rPr>
              <a:t>２</a:t>
            </a:r>
            <a:r>
              <a:rPr lang="en-US" altLang="ja" sz="3200" dirty="0" smtClean="0">
                <a:latin typeface="ＭＳ ゴシック" panose="020B0609070205080204" pitchFamily="49" charset="-128"/>
                <a:ea typeface="ＭＳ ゴシック" panose="020B0609070205080204" pitchFamily="49" charset="-128"/>
              </a:rPr>
              <a:t>】</a:t>
            </a:r>
            <a:r>
              <a:rPr lang="en-US" altLang="ja" sz="3200" dirty="0">
                <a:latin typeface="ＭＳ ゴシック" panose="020B0609070205080204" pitchFamily="49" charset="-128"/>
                <a:ea typeface="ＭＳ ゴシック" panose="020B0609070205080204" pitchFamily="49" charset="-128"/>
              </a:rPr>
              <a:t/>
            </a:r>
            <a:br>
              <a:rPr lang="en-US" altLang="ja"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a:t>
            </a:r>
            <a:r>
              <a:rPr lang="ja" altLang="en-US" sz="3200" dirty="0">
                <a:latin typeface="ＭＳ ゴシック" panose="020B0609070205080204" pitchFamily="49" charset="-128"/>
                <a:ea typeface="ＭＳ ゴシック" panose="020B0609070205080204" pitchFamily="49" charset="-128"/>
              </a:rPr>
              <a:t>小学校体育授業中のゴールポスト転倒事故</a:t>
            </a:r>
            <a:endParaRPr sz="3200" dirty="0">
              <a:latin typeface="ＭＳ ゴシック" panose="020B0609070205080204" pitchFamily="49" charset="-128"/>
              <a:ea typeface="ＭＳ ゴシック" panose="020B0609070205080204" pitchFamily="49" charset="-128"/>
            </a:endParaRPr>
          </a:p>
        </p:txBody>
      </p:sp>
      <p:graphicFrame>
        <p:nvGraphicFramePr>
          <p:cNvPr id="108" name="Google Shape;108;p22"/>
          <p:cNvGraphicFramePr/>
          <p:nvPr>
            <p:extLst>
              <p:ext uri="{D42A27DB-BD31-4B8C-83A1-F6EECF244321}">
                <p14:modId xmlns:p14="http://schemas.microsoft.com/office/powerpoint/2010/main" val="3584284720"/>
              </p:ext>
            </p:extLst>
          </p:nvPr>
        </p:nvGraphicFramePr>
        <p:xfrm>
          <a:off x="378340" y="1765104"/>
          <a:ext cx="8450825" cy="4023240"/>
        </p:xfrm>
        <a:graphic>
          <a:graphicData uri="http://schemas.openxmlformats.org/drawingml/2006/table">
            <a:tbl>
              <a:tblPr>
                <a:noFill/>
              </a:tblPr>
              <a:tblGrid>
                <a:gridCol w="1580975">
                  <a:extLst>
                    <a:ext uri="{9D8B030D-6E8A-4147-A177-3AD203B41FA5}">
                      <a16:colId xmlns:a16="http://schemas.microsoft.com/office/drawing/2014/main" val="20000"/>
                    </a:ext>
                  </a:extLst>
                </a:gridCol>
                <a:gridCol w="2524248">
                  <a:extLst>
                    <a:ext uri="{9D8B030D-6E8A-4147-A177-3AD203B41FA5}">
                      <a16:colId xmlns:a16="http://schemas.microsoft.com/office/drawing/2014/main" val="20001"/>
                    </a:ext>
                  </a:extLst>
                </a:gridCol>
                <a:gridCol w="2054377">
                  <a:extLst>
                    <a:ext uri="{9D8B030D-6E8A-4147-A177-3AD203B41FA5}">
                      <a16:colId xmlns:a16="http://schemas.microsoft.com/office/drawing/2014/main" val="20002"/>
                    </a:ext>
                  </a:extLst>
                </a:gridCol>
                <a:gridCol w="2291225">
                  <a:extLst>
                    <a:ext uri="{9D8B030D-6E8A-4147-A177-3AD203B41FA5}">
                      <a16:colId xmlns:a16="http://schemas.microsoft.com/office/drawing/2014/main" val="20003"/>
                    </a:ext>
                  </a:extLst>
                </a:gridCol>
              </a:tblGrid>
              <a:tr h="731490">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事故発生時期</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dirty="0" smtClean="0">
                          <a:solidFill>
                            <a:schemeClr val="dk1"/>
                          </a:solidFill>
                          <a:latin typeface="ＭＳ ゴシック" panose="020B0609070205080204" pitchFamily="49" charset="-128"/>
                          <a:ea typeface="ＭＳ ゴシック" panose="020B0609070205080204" pitchFamily="49" charset="-128"/>
                        </a:rPr>
                        <a:t>平成</a:t>
                      </a:r>
                      <a:r>
                        <a:rPr lang="ja-JP" altLang="en-US" sz="1800" dirty="0" smtClean="0">
                          <a:solidFill>
                            <a:schemeClr val="dk1"/>
                          </a:solidFill>
                          <a:latin typeface="ＭＳ ゴシック" panose="020B0609070205080204" pitchFamily="49" charset="-128"/>
                          <a:ea typeface="ＭＳ ゴシック" panose="020B0609070205080204" pitchFamily="49" charset="-128"/>
                        </a:rPr>
                        <a:t>２９</a:t>
                      </a:r>
                      <a:r>
                        <a:rPr lang="ja" sz="1800" dirty="0" smtClean="0">
                          <a:solidFill>
                            <a:schemeClr val="dk1"/>
                          </a:solidFill>
                          <a:latin typeface="ＭＳ ゴシック" panose="020B0609070205080204" pitchFamily="49" charset="-128"/>
                          <a:ea typeface="ＭＳ ゴシック" panose="020B0609070205080204" pitchFamily="49" charset="-128"/>
                        </a:rPr>
                        <a:t>年</a:t>
                      </a:r>
                      <a:r>
                        <a:rPr lang="ja-JP" altLang="en-US" sz="1800" dirty="0">
                          <a:solidFill>
                            <a:schemeClr val="dk1"/>
                          </a:solidFill>
                          <a:latin typeface="ＭＳ ゴシック" panose="020B0609070205080204" pitchFamily="49" charset="-128"/>
                          <a:ea typeface="ＭＳ ゴシック" panose="020B0609070205080204" pitchFamily="49" charset="-128"/>
                        </a:rPr>
                        <a:t>１</a:t>
                      </a:r>
                      <a:r>
                        <a:rPr lang="ja" sz="1800" dirty="0">
                          <a:solidFill>
                            <a:schemeClr val="dk1"/>
                          </a:solidFill>
                          <a:latin typeface="ＭＳ ゴシック" panose="020B0609070205080204" pitchFamily="49" charset="-128"/>
                          <a:ea typeface="ＭＳ ゴシック" panose="020B0609070205080204" pitchFamily="49" charset="-128"/>
                        </a:rPr>
                        <a:t>月</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被害児童及び事故種別・被害程度</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小学４年生男子１名</a:t>
                      </a:r>
                      <a:endParaRPr sz="18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背部</a:t>
                      </a:r>
                      <a:r>
                        <a:rPr lang="ja" sz="1800" dirty="0" smtClean="0">
                          <a:solidFill>
                            <a:schemeClr val="dk1"/>
                          </a:solidFill>
                          <a:latin typeface="ＭＳ ゴシック" panose="020B0609070205080204" pitchFamily="49" charset="-128"/>
                          <a:ea typeface="ＭＳ ゴシック" panose="020B0609070205080204" pitchFamily="49" charset="-128"/>
                        </a:rPr>
                        <a:t>強打</a:t>
                      </a:r>
                      <a:r>
                        <a:rPr lang="ja-JP" altLang="en-US" sz="1800" dirty="0" err="1" smtClean="0">
                          <a:solidFill>
                            <a:schemeClr val="dk1"/>
                          </a:solidFill>
                          <a:latin typeface="ＭＳ ゴシック" panose="020B0609070205080204" pitchFamily="49" charset="-128"/>
                          <a:ea typeface="ＭＳ ゴシック" panose="020B0609070205080204" pitchFamily="49" charset="-128"/>
                        </a:rPr>
                        <a:t>、</a:t>
                      </a:r>
                      <a:r>
                        <a:rPr lang="ja" sz="1800" dirty="0" smtClean="0">
                          <a:solidFill>
                            <a:schemeClr val="dk1"/>
                          </a:solidFill>
                          <a:latin typeface="ＭＳ ゴシック" panose="020B0609070205080204" pitchFamily="49" charset="-128"/>
                          <a:ea typeface="ＭＳ ゴシック" panose="020B0609070205080204" pitchFamily="49" charset="-128"/>
                        </a:rPr>
                        <a:t>死亡</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57170">
                <a:tc gridSpan="4">
                  <a:txBody>
                    <a:bodyPr/>
                    <a:lstStyle/>
                    <a:p>
                      <a:pPr marL="0" lvl="0" indent="0" algn="ctr"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故</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の</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概</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要</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457170">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活動種別</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体育授業中（サッカー）</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r h="2377410">
                <a:tc>
                  <a:txBody>
                    <a:bodyPr/>
                    <a:lstStyle/>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事故発生の</a:t>
                      </a:r>
                      <a:endParaRPr sz="180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概要</a:t>
                      </a:r>
                      <a:endParaRPr sz="180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平成</a:t>
                      </a:r>
                      <a:r>
                        <a:rPr lang="ja-JP" altLang="en-US" sz="1800" dirty="0">
                          <a:solidFill>
                            <a:schemeClr val="dk1"/>
                          </a:solidFill>
                          <a:latin typeface="ＭＳ ゴシック" panose="020B0609070205080204" pitchFamily="49" charset="-128"/>
                          <a:ea typeface="ＭＳ ゴシック" panose="020B0609070205080204" pitchFamily="49" charset="-128"/>
                        </a:rPr>
                        <a:t>２９</a:t>
                      </a:r>
                      <a:r>
                        <a:rPr lang="ja" sz="1800" dirty="0">
                          <a:solidFill>
                            <a:schemeClr val="dk1"/>
                          </a:solidFill>
                          <a:latin typeface="ＭＳ ゴシック" panose="020B0609070205080204" pitchFamily="49" charset="-128"/>
                          <a:ea typeface="ＭＳ ゴシック" panose="020B0609070205080204" pitchFamily="49" charset="-128"/>
                        </a:rPr>
                        <a:t>年</a:t>
                      </a:r>
                      <a:r>
                        <a:rPr lang="ja-JP" altLang="en-US" sz="1800" dirty="0">
                          <a:solidFill>
                            <a:schemeClr val="dk1"/>
                          </a:solidFill>
                          <a:latin typeface="ＭＳ ゴシック" panose="020B0609070205080204" pitchFamily="49" charset="-128"/>
                          <a:ea typeface="ＭＳ ゴシック" panose="020B0609070205080204" pitchFamily="49" charset="-128"/>
                        </a:rPr>
                        <a:t>１</a:t>
                      </a:r>
                      <a:r>
                        <a:rPr lang="ja" sz="1800" dirty="0">
                          <a:solidFill>
                            <a:schemeClr val="dk1"/>
                          </a:solidFill>
                          <a:latin typeface="ＭＳ ゴシック" panose="020B0609070205080204" pitchFamily="49" charset="-128"/>
                          <a:ea typeface="ＭＳ ゴシック" panose="020B0609070205080204" pitchFamily="49" charset="-128"/>
                        </a:rPr>
                        <a:t>月、体育の授業（サッカー）中、キーパーをしていた児童が味方がゴールを決めたことを喜び、自陣のゴールネットのロープにぶら下がったところゴールが揺れ、児童は落下し、さらに倒れてきたポストの下敷きになった。</a:t>
                      </a:r>
                      <a:endParaRPr lang="en-US" altLang="ja" sz="18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担任と数名の児童が駆け寄りゴールポストを持ち上げ児童を移動させたが</a:t>
                      </a:r>
                      <a:r>
                        <a:rPr lang="ja-JP" altLang="en-US" sz="1800" dirty="0" err="1">
                          <a:solidFill>
                            <a:schemeClr val="dk1"/>
                          </a:solidFill>
                          <a:latin typeface="ＭＳ ゴシック" panose="020B0609070205080204" pitchFamily="49" charset="-128"/>
                          <a:ea typeface="ＭＳ ゴシック" panose="020B0609070205080204" pitchFamily="49" charset="-128"/>
                        </a:rPr>
                        <a:t>、</a:t>
                      </a:r>
                      <a:r>
                        <a:rPr lang="ja" sz="1800" dirty="0">
                          <a:solidFill>
                            <a:schemeClr val="dk1"/>
                          </a:solidFill>
                          <a:latin typeface="ＭＳ ゴシック" panose="020B0609070205080204" pitchFamily="49" charset="-128"/>
                          <a:ea typeface="ＭＳ ゴシック" panose="020B0609070205080204" pitchFamily="49" charset="-128"/>
                        </a:rPr>
                        <a:t>児童は倒れたまま､唇から出血した状態であった。</a:t>
                      </a:r>
                      <a:r>
                        <a:rPr lang="ja-JP" altLang="en-US" sz="1800" dirty="0">
                          <a:solidFill>
                            <a:schemeClr val="dk1"/>
                          </a:solidFill>
                          <a:latin typeface="ＭＳ ゴシック" panose="020B0609070205080204" pitchFamily="49" charset="-128"/>
                          <a:ea typeface="ＭＳ ゴシック" panose="020B0609070205080204" pitchFamily="49" charset="-128"/>
                        </a:rPr>
                        <a:t>　</a:t>
                      </a:r>
                      <a:endParaRPr lang="en-US" altLang="ja-JP" sz="18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児童は病院に搬送され、その後、大学の高度救命救急センターへ移送されたが、死亡が確認された。 </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bl>
          </a:graphicData>
        </a:graphic>
      </p:graphicFrame>
      <p:sp>
        <p:nvSpPr>
          <p:cNvPr id="5"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7</a:t>
            </a:fld>
            <a:endParaRPr lang="en-US" altLang="ja-JP" dirty="0"/>
          </a:p>
        </p:txBody>
      </p:sp>
      <p:sp>
        <p:nvSpPr>
          <p:cNvPr id="6" name="テキスト ボックス 5"/>
          <p:cNvSpPr txBox="1"/>
          <p:nvPr/>
        </p:nvSpPr>
        <p:spPr>
          <a:xfrm>
            <a:off x="1095318" y="6077773"/>
            <a:ext cx="6850503" cy="307777"/>
          </a:xfrm>
          <a:prstGeom prst="rect">
            <a:avLst/>
          </a:prstGeom>
          <a:noFill/>
          <a:ln>
            <a:noFill/>
          </a:ln>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「学校事故対応に関する指針」に基づく詳細調査報告書の横断整理（文部</a:t>
            </a:r>
            <a:r>
              <a:rPr kumimoji="1" lang="ja-JP" altLang="en-US" sz="1400" dirty="0" smtClean="0">
                <a:latin typeface="ＭＳ ゴシック" panose="020B0609070205080204" pitchFamily="49" charset="-128"/>
                <a:ea typeface="ＭＳ ゴシック" panose="020B0609070205080204" pitchFamily="49" charset="-128"/>
              </a:rPr>
              <a:t>科学省）</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68046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4"/>
          <p:cNvSpPr txBox="1">
            <a:spLocks noGrp="1"/>
          </p:cNvSpPr>
          <p:nvPr>
            <p:ph type="title"/>
          </p:nvPr>
        </p:nvSpPr>
        <p:spPr>
          <a:xfrm>
            <a:off x="379626" y="437948"/>
            <a:ext cx="6465311" cy="1025091"/>
          </a:xfrm>
          <a:prstGeom prst="rect">
            <a:avLst/>
          </a:prstGeom>
        </p:spPr>
        <p:txBody>
          <a:bodyPr spcFirstLastPara="1" vert="horz" wrap="square" lIns="91425" tIns="91425" rIns="91425" bIns="91425" rtlCol="0" anchor="t" anchorCtr="0">
            <a:noAutofit/>
          </a:bodyPr>
          <a:lstStyle/>
          <a:p>
            <a:r>
              <a:rPr lang="ja" sz="3200" dirty="0">
                <a:latin typeface="ＭＳ ゴシック" panose="020B0609070205080204" pitchFamily="49" charset="-128"/>
                <a:ea typeface="ＭＳ ゴシック" panose="020B0609070205080204" pitchFamily="49" charset="-128"/>
              </a:rPr>
              <a:t>【</a:t>
            </a:r>
            <a:r>
              <a:rPr lang="ja-JP" altLang="en-US" sz="3200" dirty="0">
                <a:latin typeface="ＭＳ ゴシック" panose="020B0609070205080204" pitchFamily="49" charset="-128"/>
                <a:ea typeface="ＭＳ ゴシック" panose="020B0609070205080204" pitchFamily="49" charset="-128"/>
              </a:rPr>
              <a:t>事例</a:t>
            </a:r>
            <a:r>
              <a:rPr lang="ja-JP" altLang="en-US" sz="3200" dirty="0" smtClean="0">
                <a:latin typeface="ＭＳ ゴシック" panose="020B0609070205080204" pitchFamily="49" charset="-128"/>
                <a:ea typeface="ＭＳ ゴシック" panose="020B0609070205080204" pitchFamily="49" charset="-128"/>
              </a:rPr>
              <a:t>３</a:t>
            </a:r>
            <a:r>
              <a:rPr lang="ja" sz="3200" dirty="0" smtClean="0">
                <a:latin typeface="ＭＳ ゴシック" panose="020B0609070205080204" pitchFamily="49" charset="-128"/>
                <a:ea typeface="ＭＳ ゴシック" panose="020B0609070205080204" pitchFamily="49" charset="-128"/>
              </a:rPr>
              <a:t>】</a:t>
            </a:r>
            <a:r>
              <a:rPr lang="en-US" altLang="ja" sz="3200" dirty="0">
                <a:latin typeface="ＭＳ ゴシック" panose="020B0609070205080204" pitchFamily="49" charset="-128"/>
                <a:ea typeface="ＭＳ ゴシック" panose="020B0609070205080204" pitchFamily="49" charset="-128"/>
              </a:rPr>
              <a:t/>
            </a:r>
            <a:br>
              <a:rPr lang="en-US" altLang="ja"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a:t>
            </a:r>
            <a:r>
              <a:rPr lang="ja" sz="3200" dirty="0">
                <a:latin typeface="ＭＳ ゴシック" panose="020B0609070205080204" pitchFamily="49" charset="-128"/>
                <a:ea typeface="ＭＳ ゴシック" panose="020B0609070205080204" pitchFamily="49" charset="-128"/>
              </a:rPr>
              <a:t>中学校駅伝練習中の熱中症事故</a:t>
            </a:r>
            <a:endParaRPr sz="3200" dirty="0">
              <a:latin typeface="ＭＳ ゴシック" panose="020B0609070205080204" pitchFamily="49" charset="-128"/>
              <a:ea typeface="ＭＳ ゴシック" panose="020B0609070205080204" pitchFamily="49" charset="-128"/>
            </a:endParaRPr>
          </a:p>
        </p:txBody>
      </p:sp>
      <p:graphicFrame>
        <p:nvGraphicFramePr>
          <p:cNvPr id="119" name="Google Shape;119;p24"/>
          <p:cNvGraphicFramePr/>
          <p:nvPr>
            <p:extLst>
              <p:ext uri="{D42A27DB-BD31-4B8C-83A1-F6EECF244321}">
                <p14:modId xmlns:p14="http://schemas.microsoft.com/office/powerpoint/2010/main" val="610686732"/>
              </p:ext>
            </p:extLst>
          </p:nvPr>
        </p:nvGraphicFramePr>
        <p:xfrm>
          <a:off x="379626" y="1948058"/>
          <a:ext cx="8450775" cy="3680340"/>
        </p:xfrm>
        <a:graphic>
          <a:graphicData uri="http://schemas.openxmlformats.org/drawingml/2006/table">
            <a:tbl>
              <a:tblPr>
                <a:noFill/>
              </a:tblPr>
              <a:tblGrid>
                <a:gridCol w="1580975">
                  <a:extLst>
                    <a:ext uri="{9D8B030D-6E8A-4147-A177-3AD203B41FA5}">
                      <a16:colId xmlns:a16="http://schemas.microsoft.com/office/drawing/2014/main" val="20000"/>
                    </a:ext>
                  </a:extLst>
                </a:gridCol>
                <a:gridCol w="2493833">
                  <a:extLst>
                    <a:ext uri="{9D8B030D-6E8A-4147-A177-3AD203B41FA5}">
                      <a16:colId xmlns:a16="http://schemas.microsoft.com/office/drawing/2014/main" val="20001"/>
                    </a:ext>
                  </a:extLst>
                </a:gridCol>
                <a:gridCol w="2084767">
                  <a:extLst>
                    <a:ext uri="{9D8B030D-6E8A-4147-A177-3AD203B41FA5}">
                      <a16:colId xmlns:a16="http://schemas.microsoft.com/office/drawing/2014/main" val="20002"/>
                    </a:ext>
                  </a:extLst>
                </a:gridCol>
                <a:gridCol w="2291200">
                  <a:extLst>
                    <a:ext uri="{9D8B030D-6E8A-4147-A177-3AD203B41FA5}">
                      <a16:colId xmlns:a16="http://schemas.microsoft.com/office/drawing/2014/main" val="20003"/>
                    </a:ext>
                  </a:extLst>
                </a:gridCol>
              </a:tblGrid>
              <a:tr h="731490">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事故発生時期</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平成</a:t>
                      </a:r>
                      <a:r>
                        <a:rPr lang="ja-JP" altLang="en-US" sz="1800" dirty="0">
                          <a:solidFill>
                            <a:schemeClr val="dk1"/>
                          </a:solidFill>
                          <a:latin typeface="ＭＳ ゴシック" panose="020B0609070205080204" pitchFamily="49" charset="-128"/>
                          <a:ea typeface="ＭＳ ゴシック" panose="020B0609070205080204" pitchFamily="49" charset="-128"/>
                        </a:rPr>
                        <a:t>２９</a:t>
                      </a:r>
                      <a:r>
                        <a:rPr lang="ja" sz="1800" dirty="0">
                          <a:solidFill>
                            <a:schemeClr val="dk1"/>
                          </a:solidFill>
                          <a:latin typeface="ＭＳ ゴシック" panose="020B0609070205080204" pitchFamily="49" charset="-128"/>
                          <a:ea typeface="ＭＳ ゴシック" panose="020B0609070205080204" pitchFamily="49" charset="-128"/>
                        </a:rPr>
                        <a:t>年</a:t>
                      </a:r>
                      <a:r>
                        <a:rPr lang="ja-JP" altLang="en-US" sz="1800" dirty="0">
                          <a:solidFill>
                            <a:schemeClr val="dk1"/>
                          </a:solidFill>
                          <a:latin typeface="ＭＳ ゴシック" panose="020B0609070205080204" pitchFamily="49" charset="-128"/>
                          <a:ea typeface="ＭＳ ゴシック" panose="020B0609070205080204" pitchFamily="49" charset="-128"/>
                        </a:rPr>
                        <a:t>８</a:t>
                      </a:r>
                      <a:r>
                        <a:rPr lang="ja" sz="1800" dirty="0">
                          <a:solidFill>
                            <a:schemeClr val="dk1"/>
                          </a:solidFill>
                          <a:latin typeface="ＭＳ ゴシック" panose="020B0609070205080204" pitchFamily="49" charset="-128"/>
                          <a:ea typeface="ＭＳ ゴシック" panose="020B0609070205080204" pitchFamily="49" charset="-128"/>
                        </a:rPr>
                        <a:t>月</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被害児童及び事故種別・被害程度</a:t>
                      </a:r>
                      <a:endParaRPr sz="180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中学１年生女子１名 熱中症、意識障害</a:t>
                      </a:r>
                      <a:endParaRPr sz="180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57170">
                <a:tc gridSpan="4">
                  <a:txBody>
                    <a:bodyPr/>
                    <a:lstStyle/>
                    <a:p>
                      <a:pPr marL="0" lvl="0" indent="0" algn="ctr"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故</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の</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概</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要</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457170">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活動種別</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部活動</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r h="2034510">
                <a:tc>
                  <a:txBody>
                    <a:bodyPr/>
                    <a:lstStyle/>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事故発生の</a:t>
                      </a:r>
                      <a:endParaRPr sz="180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概要</a:t>
                      </a:r>
                      <a:endParaRPr sz="180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JP" altLang="en-US" sz="2000" dirty="0">
                          <a:solidFill>
                            <a:schemeClr val="dk1"/>
                          </a:solidFill>
                          <a:latin typeface="ＭＳ ゴシック" panose="020B0609070205080204" pitchFamily="49" charset="-128"/>
                          <a:ea typeface="ＭＳ ゴシック" panose="020B0609070205080204" pitchFamily="49" charset="-128"/>
                        </a:rPr>
                        <a:t>　</a:t>
                      </a:r>
                      <a:r>
                        <a:rPr lang="ja" sz="2000" dirty="0">
                          <a:solidFill>
                            <a:schemeClr val="dk1"/>
                          </a:solidFill>
                          <a:latin typeface="ＭＳ ゴシック" panose="020B0609070205080204" pitchFamily="49" charset="-128"/>
                          <a:ea typeface="ＭＳ ゴシック" panose="020B0609070205080204" pitchFamily="49" charset="-128"/>
                        </a:rPr>
                        <a:t>平成</a:t>
                      </a:r>
                      <a:r>
                        <a:rPr lang="ja-JP" altLang="en-US" sz="2000" dirty="0">
                          <a:solidFill>
                            <a:schemeClr val="dk1"/>
                          </a:solidFill>
                          <a:latin typeface="ＭＳ ゴシック" panose="020B0609070205080204" pitchFamily="49" charset="-128"/>
                          <a:ea typeface="ＭＳ ゴシック" panose="020B0609070205080204" pitchFamily="49" charset="-128"/>
                        </a:rPr>
                        <a:t>２９</a:t>
                      </a:r>
                      <a:r>
                        <a:rPr lang="ja" sz="2000" dirty="0">
                          <a:solidFill>
                            <a:schemeClr val="dk1"/>
                          </a:solidFill>
                          <a:latin typeface="ＭＳ ゴシック" panose="020B0609070205080204" pitchFamily="49" charset="-128"/>
                          <a:ea typeface="ＭＳ ゴシック" panose="020B0609070205080204" pitchFamily="49" charset="-128"/>
                        </a:rPr>
                        <a:t>年</a:t>
                      </a:r>
                      <a:r>
                        <a:rPr lang="ja-JP" altLang="en-US" sz="2000" dirty="0">
                          <a:solidFill>
                            <a:schemeClr val="dk1"/>
                          </a:solidFill>
                          <a:latin typeface="ＭＳ ゴシック" panose="020B0609070205080204" pitchFamily="49" charset="-128"/>
                          <a:ea typeface="ＭＳ ゴシック" panose="020B0609070205080204" pitchFamily="49" charset="-128"/>
                        </a:rPr>
                        <a:t>８</a:t>
                      </a:r>
                      <a:r>
                        <a:rPr lang="ja" sz="2000" dirty="0">
                          <a:solidFill>
                            <a:schemeClr val="dk1"/>
                          </a:solidFill>
                          <a:latin typeface="ＭＳ ゴシック" panose="020B0609070205080204" pitchFamily="49" charset="-128"/>
                          <a:ea typeface="ＭＳ ゴシック" panose="020B0609070205080204" pitchFamily="49" charset="-128"/>
                        </a:rPr>
                        <a:t>月、当該女子生徒は駅伝練習時、練習課題となっていたランニング実施中に倒れ</a:t>
                      </a:r>
                      <a:r>
                        <a:rPr lang="ja-JP" altLang="en-US" sz="2000" dirty="0" err="1">
                          <a:solidFill>
                            <a:schemeClr val="dk1"/>
                          </a:solidFill>
                          <a:latin typeface="ＭＳ ゴシック" panose="020B0609070205080204" pitchFamily="49" charset="-128"/>
                          <a:ea typeface="ＭＳ ゴシック" panose="020B0609070205080204" pitchFamily="49" charset="-128"/>
                        </a:rPr>
                        <a:t>、</a:t>
                      </a:r>
                      <a:r>
                        <a:rPr lang="ja" sz="2000" dirty="0">
                          <a:solidFill>
                            <a:schemeClr val="dk1"/>
                          </a:solidFill>
                          <a:latin typeface="ＭＳ ゴシック" panose="020B0609070205080204" pitchFamily="49" charset="-128"/>
                          <a:ea typeface="ＭＳ ゴシック" panose="020B0609070205080204" pitchFamily="49" charset="-128"/>
                        </a:rPr>
                        <a:t>その後意識を失い病院に救急搬送された。熱中症、心房細動、意識障害、呼吸不全と診断された。</a:t>
                      </a:r>
                      <a:endParaRPr lang="en-US" altLang="ja" sz="2000" dirty="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JP" altLang="en-US" sz="2000" dirty="0">
                          <a:solidFill>
                            <a:schemeClr val="dk1"/>
                          </a:solidFill>
                          <a:latin typeface="ＭＳ ゴシック" panose="020B0609070205080204" pitchFamily="49" charset="-128"/>
                          <a:ea typeface="ＭＳ ゴシック" panose="020B0609070205080204" pitchFamily="49" charset="-128"/>
                        </a:rPr>
                        <a:t>　</a:t>
                      </a:r>
                      <a:r>
                        <a:rPr lang="ja" sz="2000" dirty="0">
                          <a:solidFill>
                            <a:schemeClr val="dk1"/>
                          </a:solidFill>
                          <a:latin typeface="ＭＳ ゴシック" panose="020B0609070205080204" pitchFamily="49" charset="-128"/>
                          <a:ea typeface="ＭＳ ゴシック" panose="020B0609070205080204" pitchFamily="49" charset="-128"/>
                        </a:rPr>
                        <a:t>駅伝部は学内の複数の運動部より選抜された生徒によって構成されるもので、当該生徒は卓球部に所属していた。</a:t>
                      </a:r>
                      <a:endParaRPr sz="20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bl>
          </a:graphicData>
        </a:graphic>
      </p:graphicFrame>
      <p:sp>
        <p:nvSpPr>
          <p:cNvPr id="5"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8</a:t>
            </a:fld>
            <a:endParaRPr lang="en-US" altLang="ja-JP" dirty="0"/>
          </a:p>
        </p:txBody>
      </p:sp>
      <p:sp>
        <p:nvSpPr>
          <p:cNvPr id="6" name="テキスト ボックス 5"/>
          <p:cNvSpPr txBox="1"/>
          <p:nvPr/>
        </p:nvSpPr>
        <p:spPr>
          <a:xfrm>
            <a:off x="1286530" y="6003061"/>
            <a:ext cx="6816946" cy="307777"/>
          </a:xfrm>
          <a:prstGeom prst="rect">
            <a:avLst/>
          </a:prstGeom>
          <a:noFill/>
          <a:ln>
            <a:noFill/>
          </a:ln>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「学校事故対応に関する指針」に基づく詳細調査報告書の横断整理（文部</a:t>
            </a:r>
            <a:r>
              <a:rPr kumimoji="1" lang="ja-JP" altLang="en-US" sz="1400" dirty="0" smtClean="0">
                <a:latin typeface="ＭＳ ゴシック" panose="020B0609070205080204" pitchFamily="49" charset="-128"/>
                <a:ea typeface="ＭＳ ゴシック" panose="020B0609070205080204" pitchFamily="49" charset="-128"/>
              </a:rPr>
              <a:t>科学省）</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2717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4"/>
          <p:cNvSpPr txBox="1">
            <a:spLocks noGrp="1"/>
          </p:cNvSpPr>
          <p:nvPr>
            <p:ph type="title"/>
          </p:nvPr>
        </p:nvSpPr>
        <p:spPr>
          <a:xfrm>
            <a:off x="379626" y="437948"/>
            <a:ext cx="8450775" cy="1145234"/>
          </a:xfrm>
          <a:prstGeom prst="rect">
            <a:avLst/>
          </a:prstGeom>
        </p:spPr>
        <p:txBody>
          <a:bodyPr spcFirstLastPara="1" vert="horz" wrap="square" lIns="91425" tIns="91425" rIns="91425" bIns="91425" rtlCol="0" anchor="t" anchorCtr="0">
            <a:noAutofit/>
          </a:bodyPr>
          <a:lstStyle/>
          <a:p>
            <a:r>
              <a:rPr lang="ja" sz="3200" dirty="0">
                <a:latin typeface="ＭＳ ゴシック" panose="020B0609070205080204" pitchFamily="49" charset="-128"/>
                <a:ea typeface="ＭＳ ゴシック" panose="020B0609070205080204" pitchFamily="49" charset="-128"/>
              </a:rPr>
              <a:t>【</a:t>
            </a:r>
            <a:r>
              <a:rPr lang="ja-JP" altLang="en-US" sz="3200" dirty="0" smtClean="0">
                <a:latin typeface="ＭＳ ゴシック" panose="020B0609070205080204" pitchFamily="49" charset="-128"/>
                <a:ea typeface="ＭＳ ゴシック" panose="020B0609070205080204" pitchFamily="49" charset="-128"/>
              </a:rPr>
              <a:t>事例</a:t>
            </a:r>
            <a:r>
              <a:rPr lang="ja-JP" altLang="en-US" sz="3200" dirty="0">
                <a:latin typeface="ＭＳ ゴシック" panose="020B0609070205080204" pitchFamily="49" charset="-128"/>
                <a:ea typeface="ＭＳ ゴシック" panose="020B0609070205080204" pitchFamily="49" charset="-128"/>
              </a:rPr>
              <a:t>４</a:t>
            </a:r>
            <a:r>
              <a:rPr lang="ja" sz="3200" dirty="0" smtClean="0">
                <a:latin typeface="ＭＳ ゴシック" panose="020B0609070205080204" pitchFamily="49" charset="-128"/>
                <a:ea typeface="ＭＳ ゴシック" panose="020B0609070205080204" pitchFamily="49" charset="-128"/>
              </a:rPr>
              <a:t>】</a:t>
            </a:r>
            <a:r>
              <a:rPr lang="en-US" altLang="ja" sz="3200" dirty="0">
                <a:latin typeface="ＭＳ ゴシック" panose="020B0609070205080204" pitchFamily="49" charset="-128"/>
                <a:ea typeface="ＭＳ ゴシック" panose="020B0609070205080204" pitchFamily="49" charset="-128"/>
              </a:rPr>
              <a:t/>
            </a:r>
            <a:br>
              <a:rPr lang="en-US" altLang="ja" sz="3200" dirty="0">
                <a:latin typeface="ＭＳ ゴシック" panose="020B0609070205080204" pitchFamily="49" charset="-128"/>
                <a:ea typeface="ＭＳ ゴシック" panose="020B0609070205080204" pitchFamily="49" charset="-128"/>
              </a:rPr>
            </a:br>
            <a:r>
              <a:rPr lang="ja-JP" altLang="en-US" sz="3200" dirty="0">
                <a:latin typeface="ＭＳ ゴシック" panose="020B0609070205080204" pitchFamily="49" charset="-128"/>
                <a:ea typeface="ＭＳ ゴシック" panose="020B0609070205080204" pitchFamily="49" charset="-128"/>
              </a:rPr>
              <a:t>　</a:t>
            </a:r>
            <a:r>
              <a:rPr lang="ja" sz="3200" dirty="0" smtClean="0">
                <a:latin typeface="ＭＳ ゴシック" panose="020B0609070205080204" pitchFamily="49" charset="-128"/>
                <a:ea typeface="ＭＳ ゴシック" panose="020B0609070205080204" pitchFamily="49" charset="-128"/>
              </a:rPr>
              <a:t>中学校</a:t>
            </a:r>
            <a:r>
              <a:rPr lang="ja-JP" altLang="en-US" sz="3200" dirty="0" smtClean="0">
                <a:latin typeface="ＭＳ ゴシック" panose="020B0609070205080204" pitchFamily="49" charset="-128"/>
                <a:ea typeface="ＭＳ ゴシック" panose="020B0609070205080204" pitchFamily="49" charset="-128"/>
              </a:rPr>
              <a:t>体育授業中の跳び箱からの落下事故</a:t>
            </a:r>
            <a:endParaRPr sz="3200" dirty="0">
              <a:latin typeface="ＭＳ ゴシック" panose="020B0609070205080204" pitchFamily="49" charset="-128"/>
              <a:ea typeface="ＭＳ ゴシック" panose="020B0609070205080204" pitchFamily="49" charset="-128"/>
            </a:endParaRPr>
          </a:p>
        </p:txBody>
      </p:sp>
      <p:graphicFrame>
        <p:nvGraphicFramePr>
          <p:cNvPr id="119" name="Google Shape;119;p24"/>
          <p:cNvGraphicFramePr/>
          <p:nvPr>
            <p:extLst>
              <p:ext uri="{D42A27DB-BD31-4B8C-83A1-F6EECF244321}">
                <p14:modId xmlns:p14="http://schemas.microsoft.com/office/powerpoint/2010/main" val="1036707872"/>
              </p:ext>
            </p:extLst>
          </p:nvPr>
        </p:nvGraphicFramePr>
        <p:xfrm>
          <a:off x="379626" y="2000611"/>
          <a:ext cx="8450775" cy="3387600"/>
        </p:xfrm>
        <a:graphic>
          <a:graphicData uri="http://schemas.openxmlformats.org/drawingml/2006/table">
            <a:tbl>
              <a:tblPr>
                <a:noFill/>
              </a:tblPr>
              <a:tblGrid>
                <a:gridCol w="1580975">
                  <a:extLst>
                    <a:ext uri="{9D8B030D-6E8A-4147-A177-3AD203B41FA5}">
                      <a16:colId xmlns:a16="http://schemas.microsoft.com/office/drawing/2014/main" val="20000"/>
                    </a:ext>
                  </a:extLst>
                </a:gridCol>
                <a:gridCol w="1865165">
                  <a:extLst>
                    <a:ext uri="{9D8B030D-6E8A-4147-A177-3AD203B41FA5}">
                      <a16:colId xmlns:a16="http://schemas.microsoft.com/office/drawing/2014/main" val="20001"/>
                    </a:ext>
                  </a:extLst>
                </a:gridCol>
                <a:gridCol w="2249213">
                  <a:extLst>
                    <a:ext uri="{9D8B030D-6E8A-4147-A177-3AD203B41FA5}">
                      <a16:colId xmlns:a16="http://schemas.microsoft.com/office/drawing/2014/main" val="20002"/>
                    </a:ext>
                  </a:extLst>
                </a:gridCol>
                <a:gridCol w="2755422">
                  <a:extLst>
                    <a:ext uri="{9D8B030D-6E8A-4147-A177-3AD203B41FA5}">
                      <a16:colId xmlns:a16="http://schemas.microsoft.com/office/drawing/2014/main" val="20003"/>
                    </a:ext>
                  </a:extLst>
                </a:gridCol>
              </a:tblGrid>
              <a:tr h="714403">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事故発生時期</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平成</a:t>
                      </a:r>
                      <a:r>
                        <a:rPr lang="ja-JP" altLang="en-US" sz="1800" dirty="0" smtClean="0">
                          <a:solidFill>
                            <a:schemeClr val="dk1"/>
                          </a:solidFill>
                          <a:latin typeface="ＭＳ ゴシック" panose="020B0609070205080204" pitchFamily="49" charset="-128"/>
                          <a:ea typeface="ＭＳ ゴシック" panose="020B0609070205080204" pitchFamily="49" charset="-128"/>
                        </a:rPr>
                        <a:t>２９</a:t>
                      </a:r>
                      <a:r>
                        <a:rPr lang="ja" sz="1800" dirty="0" smtClean="0">
                          <a:solidFill>
                            <a:schemeClr val="dk1"/>
                          </a:solidFill>
                          <a:latin typeface="ＭＳ ゴシック" panose="020B0609070205080204" pitchFamily="49" charset="-128"/>
                          <a:ea typeface="ＭＳ ゴシック" panose="020B0609070205080204" pitchFamily="49" charset="-128"/>
                        </a:rPr>
                        <a:t>年</a:t>
                      </a:r>
                      <a:r>
                        <a:rPr lang="ja-JP" altLang="en-US" sz="1800" dirty="0" smtClean="0">
                          <a:solidFill>
                            <a:schemeClr val="dk1"/>
                          </a:solidFill>
                          <a:latin typeface="ＭＳ ゴシック" panose="020B0609070205080204" pitchFamily="49" charset="-128"/>
                          <a:ea typeface="ＭＳ ゴシック" panose="020B0609070205080204" pitchFamily="49" charset="-128"/>
                        </a:rPr>
                        <a:t>５</a:t>
                      </a:r>
                      <a:r>
                        <a:rPr lang="ja" sz="1800" dirty="0" smtClean="0">
                          <a:solidFill>
                            <a:schemeClr val="dk1"/>
                          </a:solidFill>
                          <a:latin typeface="ＭＳ ゴシック" panose="020B0609070205080204" pitchFamily="49" charset="-128"/>
                          <a:ea typeface="ＭＳ ゴシック" panose="020B0609070205080204" pitchFamily="49" charset="-128"/>
                        </a:rPr>
                        <a:t>月</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被害児童及び事故種別・被害程度</a:t>
                      </a:r>
                      <a:endParaRPr sz="180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ja" sz="1800" dirty="0" smtClean="0">
                          <a:solidFill>
                            <a:schemeClr val="dk1"/>
                          </a:solidFill>
                          <a:latin typeface="ＭＳ ゴシック" panose="020B0609070205080204" pitchFamily="49" charset="-128"/>
                          <a:ea typeface="ＭＳ ゴシック" panose="020B0609070205080204" pitchFamily="49" charset="-128"/>
                        </a:rPr>
                        <a:t>中学</a:t>
                      </a:r>
                      <a:r>
                        <a:rPr lang="ja-JP" altLang="en-US" sz="1800" dirty="0" smtClean="0">
                          <a:solidFill>
                            <a:schemeClr val="dk1"/>
                          </a:solidFill>
                          <a:latin typeface="ＭＳ ゴシック" panose="020B0609070205080204" pitchFamily="49" charset="-128"/>
                          <a:ea typeface="ＭＳ ゴシック" panose="020B0609070205080204" pitchFamily="49" charset="-128"/>
                        </a:rPr>
                        <a:t>２</a:t>
                      </a:r>
                      <a:r>
                        <a:rPr lang="ja" sz="1800" dirty="0" smtClean="0">
                          <a:solidFill>
                            <a:schemeClr val="dk1"/>
                          </a:solidFill>
                          <a:latin typeface="ＭＳ ゴシック" panose="020B0609070205080204" pitchFamily="49" charset="-128"/>
                          <a:ea typeface="ＭＳ ゴシック" panose="020B0609070205080204" pitchFamily="49" charset="-128"/>
                        </a:rPr>
                        <a:t>年生</a:t>
                      </a:r>
                      <a:r>
                        <a:rPr lang="ja-JP" altLang="en-US" sz="1800" dirty="0" smtClean="0">
                          <a:solidFill>
                            <a:schemeClr val="dk1"/>
                          </a:solidFill>
                          <a:latin typeface="ＭＳ ゴシック" panose="020B0609070205080204" pitchFamily="49" charset="-128"/>
                          <a:ea typeface="ＭＳ ゴシック" panose="020B0609070205080204" pitchFamily="49" charset="-128"/>
                        </a:rPr>
                        <a:t>男</a:t>
                      </a:r>
                      <a:r>
                        <a:rPr lang="ja" sz="1800" dirty="0" smtClean="0">
                          <a:solidFill>
                            <a:schemeClr val="dk1"/>
                          </a:solidFill>
                          <a:latin typeface="ＭＳ ゴシック" panose="020B0609070205080204" pitchFamily="49" charset="-128"/>
                          <a:ea typeface="ＭＳ ゴシック" panose="020B0609070205080204" pitchFamily="49" charset="-128"/>
                        </a:rPr>
                        <a:t>子１名</a:t>
                      </a:r>
                      <a:endParaRPr lang="en-US" altLang="ja" sz="1800" dirty="0" smtClean="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JP" altLang="en-US" sz="1800" dirty="0" smtClean="0">
                          <a:solidFill>
                            <a:schemeClr val="dk1"/>
                          </a:solidFill>
                          <a:latin typeface="ＭＳ ゴシック" panose="020B0609070205080204" pitchFamily="49" charset="-128"/>
                          <a:ea typeface="ＭＳ ゴシック" panose="020B0609070205080204" pitchFamily="49" charset="-128"/>
                        </a:rPr>
                        <a:t>跳び箱転落、後遺症発生</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6491">
                <a:tc gridSpan="4">
                  <a:txBody>
                    <a:bodyPr/>
                    <a:lstStyle/>
                    <a:p>
                      <a:pPr marL="0" lvl="0" indent="0" algn="ctr"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事</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故</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の</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概</a:t>
                      </a:r>
                      <a:r>
                        <a:rPr lang="ja-JP" altLang="en-US" sz="1800" dirty="0">
                          <a:solidFill>
                            <a:schemeClr val="dk1"/>
                          </a:solidFill>
                          <a:latin typeface="ＭＳ ゴシック" panose="020B0609070205080204" pitchFamily="49" charset="-128"/>
                          <a:ea typeface="ＭＳ ゴシック" panose="020B0609070205080204" pitchFamily="49" charset="-128"/>
                        </a:rPr>
                        <a:t>　　</a:t>
                      </a:r>
                      <a:r>
                        <a:rPr lang="ja" sz="1800" dirty="0">
                          <a:solidFill>
                            <a:schemeClr val="dk1"/>
                          </a:solidFill>
                          <a:latin typeface="ＭＳ ゴシック" panose="020B0609070205080204" pitchFamily="49" charset="-128"/>
                          <a:ea typeface="ＭＳ ゴシック" panose="020B0609070205080204" pitchFamily="49" charset="-128"/>
                        </a:rPr>
                        <a:t>要</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446491">
                <a:tc>
                  <a:txBody>
                    <a:bodyPr/>
                    <a:lstStyle/>
                    <a:p>
                      <a:pPr marL="0" lvl="0" indent="0" algn="l" rtl="0">
                        <a:spcBef>
                          <a:spcPts val="0"/>
                        </a:spcBef>
                        <a:spcAft>
                          <a:spcPts val="0"/>
                        </a:spcAft>
                        <a:buNone/>
                      </a:pPr>
                      <a:r>
                        <a:rPr lang="ja" sz="1800" dirty="0">
                          <a:solidFill>
                            <a:schemeClr val="dk1"/>
                          </a:solidFill>
                          <a:latin typeface="ＭＳ ゴシック" panose="020B0609070205080204" pitchFamily="49" charset="-128"/>
                          <a:ea typeface="ＭＳ ゴシック" panose="020B0609070205080204" pitchFamily="49" charset="-128"/>
                        </a:rPr>
                        <a:t>活動種別</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JP" altLang="en-US" sz="1800" dirty="0" smtClean="0">
                          <a:solidFill>
                            <a:schemeClr val="dk1"/>
                          </a:solidFill>
                          <a:latin typeface="ＭＳ ゴシック" panose="020B0609070205080204" pitchFamily="49" charset="-128"/>
                          <a:ea typeface="ＭＳ ゴシック" panose="020B0609070205080204" pitchFamily="49" charset="-128"/>
                        </a:rPr>
                        <a:t>保健体育科の授業中</a:t>
                      </a:r>
                      <a:endParaRPr sz="18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r h="1741770">
                <a:tc>
                  <a:txBody>
                    <a:bodyPr/>
                    <a:lstStyle/>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事故発生の</a:t>
                      </a:r>
                      <a:endParaRPr sz="1800">
                        <a:solidFill>
                          <a:schemeClr val="dk1"/>
                        </a:solidFill>
                        <a:latin typeface="ＭＳ ゴシック" panose="020B0609070205080204" pitchFamily="49" charset="-128"/>
                        <a:ea typeface="ＭＳ ゴシック" panose="020B0609070205080204" pitchFamily="49" charset="-128"/>
                      </a:endParaRPr>
                    </a:p>
                    <a:p>
                      <a:pPr marL="0" lvl="0" indent="0" algn="l" rtl="0">
                        <a:spcBef>
                          <a:spcPts val="0"/>
                        </a:spcBef>
                        <a:spcAft>
                          <a:spcPts val="0"/>
                        </a:spcAft>
                        <a:buNone/>
                      </a:pPr>
                      <a:r>
                        <a:rPr lang="ja" sz="1800">
                          <a:solidFill>
                            <a:schemeClr val="dk1"/>
                          </a:solidFill>
                          <a:latin typeface="ＭＳ ゴシック" panose="020B0609070205080204" pitchFamily="49" charset="-128"/>
                          <a:ea typeface="ＭＳ ゴシック" panose="020B0609070205080204" pitchFamily="49" charset="-128"/>
                        </a:rPr>
                        <a:t>概要</a:t>
                      </a:r>
                      <a:endParaRPr sz="180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3">
                  <a:txBody>
                    <a:bodyPr/>
                    <a:lstStyle/>
                    <a:p>
                      <a:pPr marL="0" lvl="0" indent="0" algn="l" rtl="0">
                        <a:spcBef>
                          <a:spcPts val="0"/>
                        </a:spcBef>
                        <a:spcAft>
                          <a:spcPts val="0"/>
                        </a:spcAft>
                        <a:buNone/>
                      </a:pPr>
                      <a:r>
                        <a:rPr lang="ja-JP" altLang="en-US" sz="2000" dirty="0">
                          <a:solidFill>
                            <a:schemeClr val="dk1"/>
                          </a:solidFill>
                          <a:latin typeface="ＭＳ ゴシック" panose="020B0609070205080204" pitchFamily="49" charset="-128"/>
                          <a:ea typeface="ＭＳ ゴシック" panose="020B0609070205080204" pitchFamily="49" charset="-128"/>
                        </a:rPr>
                        <a:t>　</a:t>
                      </a:r>
                      <a:r>
                        <a:rPr lang="ja" sz="2000" dirty="0">
                          <a:solidFill>
                            <a:schemeClr val="dk1"/>
                          </a:solidFill>
                          <a:latin typeface="ＭＳ ゴシック" panose="020B0609070205080204" pitchFamily="49" charset="-128"/>
                          <a:ea typeface="ＭＳ ゴシック" panose="020B0609070205080204" pitchFamily="49" charset="-128"/>
                        </a:rPr>
                        <a:t>平成</a:t>
                      </a:r>
                      <a:r>
                        <a:rPr lang="ja-JP" altLang="en-US" sz="2000" dirty="0" smtClean="0">
                          <a:solidFill>
                            <a:schemeClr val="dk1"/>
                          </a:solidFill>
                          <a:latin typeface="ＭＳ ゴシック" panose="020B0609070205080204" pitchFamily="49" charset="-128"/>
                          <a:ea typeface="ＭＳ ゴシック" panose="020B0609070205080204" pitchFamily="49" charset="-128"/>
                        </a:rPr>
                        <a:t>２９</a:t>
                      </a:r>
                      <a:r>
                        <a:rPr lang="ja" sz="2000" dirty="0" smtClean="0">
                          <a:solidFill>
                            <a:schemeClr val="dk1"/>
                          </a:solidFill>
                          <a:latin typeface="ＭＳ ゴシック" panose="020B0609070205080204" pitchFamily="49" charset="-128"/>
                          <a:ea typeface="ＭＳ ゴシック" panose="020B0609070205080204" pitchFamily="49" charset="-128"/>
                        </a:rPr>
                        <a:t>年</a:t>
                      </a:r>
                      <a:r>
                        <a:rPr lang="ja-JP" altLang="en-US" sz="2000" dirty="0" smtClean="0">
                          <a:solidFill>
                            <a:schemeClr val="dk1"/>
                          </a:solidFill>
                          <a:latin typeface="ＭＳ ゴシック" panose="020B0609070205080204" pitchFamily="49" charset="-128"/>
                          <a:ea typeface="ＭＳ ゴシック" panose="020B0609070205080204" pitchFamily="49" charset="-128"/>
                        </a:rPr>
                        <a:t>５</a:t>
                      </a:r>
                      <a:r>
                        <a:rPr lang="ja" sz="2000" dirty="0" smtClean="0">
                          <a:solidFill>
                            <a:schemeClr val="dk1"/>
                          </a:solidFill>
                          <a:latin typeface="ＭＳ ゴシック" panose="020B0609070205080204" pitchFamily="49" charset="-128"/>
                          <a:ea typeface="ＭＳ ゴシック" panose="020B0609070205080204" pitchFamily="49" charset="-128"/>
                        </a:rPr>
                        <a:t>月</a:t>
                      </a:r>
                      <a:r>
                        <a:rPr lang="ja" sz="2000" dirty="0">
                          <a:solidFill>
                            <a:schemeClr val="dk1"/>
                          </a:solidFill>
                          <a:latin typeface="ＭＳ ゴシック" panose="020B0609070205080204" pitchFamily="49" charset="-128"/>
                          <a:ea typeface="ＭＳ ゴシック" panose="020B0609070205080204" pitchFamily="49" charset="-128"/>
                        </a:rPr>
                        <a:t>、</a:t>
                      </a:r>
                      <a:r>
                        <a:rPr lang="ja" sz="2000" dirty="0" smtClean="0">
                          <a:solidFill>
                            <a:schemeClr val="dk1"/>
                          </a:solidFill>
                          <a:latin typeface="ＭＳ ゴシック" panose="020B0609070205080204" pitchFamily="49" charset="-128"/>
                          <a:ea typeface="ＭＳ ゴシック" panose="020B0609070205080204" pitchFamily="49" charset="-128"/>
                        </a:rPr>
                        <a:t>当該生徒は</a:t>
                      </a:r>
                      <a:r>
                        <a:rPr lang="ja-JP" altLang="en-US" sz="2000" dirty="0" smtClean="0">
                          <a:solidFill>
                            <a:schemeClr val="dk1"/>
                          </a:solidFill>
                          <a:latin typeface="ＭＳ ゴシック" panose="020B0609070205080204" pitchFamily="49" charset="-128"/>
                          <a:ea typeface="ＭＳ ゴシック" panose="020B0609070205080204" pitchFamily="49" charset="-128"/>
                        </a:rPr>
                        <a:t>開脚跳びで５段の跳び箱を跳ぼうとしたが、腰の位置が高くなり、体勢が崩れエバーマットに頭から落下し首を損傷した。意識はあったが足の感覚が無かったため、学校は救急車を要請し病院に搬送した。当該生徒は頸椎の脱臼と診断され手術を受けた。</a:t>
                      </a:r>
                      <a:endParaRPr sz="2000" dirty="0">
                        <a:solidFill>
                          <a:schemeClr val="dk1"/>
                        </a:solidFill>
                        <a:latin typeface="ＭＳ ゴシック" panose="020B0609070205080204" pitchFamily="49" charset="-128"/>
                        <a:ea typeface="ＭＳ ゴシック" panose="020B0609070205080204" pitchFamily="49" charset="-128"/>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bl>
          </a:graphicData>
        </a:graphic>
      </p:graphicFrame>
      <p:sp>
        <p:nvSpPr>
          <p:cNvPr id="5"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9</a:t>
            </a:fld>
            <a:endParaRPr lang="en-US" altLang="ja-JP" dirty="0"/>
          </a:p>
        </p:txBody>
      </p:sp>
      <p:sp>
        <p:nvSpPr>
          <p:cNvPr id="6" name="テキスト ボックス 5"/>
          <p:cNvSpPr txBox="1"/>
          <p:nvPr/>
        </p:nvSpPr>
        <p:spPr>
          <a:xfrm>
            <a:off x="1172540" y="5849173"/>
            <a:ext cx="6864945" cy="307777"/>
          </a:xfrm>
          <a:prstGeom prst="rect">
            <a:avLst/>
          </a:prstGeom>
          <a:noFill/>
          <a:ln>
            <a:noFill/>
          </a:ln>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「学校事故対応に関する指針」に基づく詳細調査報告書の横断整理（文部</a:t>
            </a:r>
            <a:r>
              <a:rPr kumimoji="1" lang="ja-JP" altLang="en-US" sz="1400" dirty="0" smtClean="0">
                <a:latin typeface="ＭＳ ゴシック" panose="020B0609070205080204" pitchFamily="49" charset="-128"/>
                <a:ea typeface="ＭＳ ゴシック" panose="020B0609070205080204" pitchFamily="49" charset="-128"/>
              </a:rPr>
              <a:t>科学省）</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279475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TotalTime>
  <Words>2259</Words>
  <Application>Microsoft Office PowerPoint</Application>
  <PresentationFormat>画面に合わせる (4:3)</PresentationFormat>
  <Paragraphs>212</Paragraphs>
  <Slides>13</Slides>
  <Notes>13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過去に発生した重大事故事例</vt:lpstr>
      <vt:lpstr>＜m-SHELLモデルとは＞</vt:lpstr>
      <vt:lpstr>＜演習の進め方＞</vt:lpstr>
      <vt:lpstr>【事例１】 　小学校清掃活動中の転倒事故</vt:lpstr>
      <vt:lpstr>【事例２】 　小学校体育授業中のゴールポスト転倒事故</vt:lpstr>
      <vt:lpstr>【事例３】 　中学校駅伝練習中の熱中症事故</vt:lpstr>
      <vt:lpstr>【事例４】 　中学校体育授業中の跳び箱からの落下事故</vt:lpstr>
      <vt:lpstr>【事例５】 　高校サッカー部 部活動中の熱中症事故</vt:lpstr>
      <vt:lpstr>PowerPoint プレゼンテーション</vt:lpstr>
      <vt:lpstr>「事故の原因」と「提言された対策」</vt:lpstr>
      <vt:lpstr>まとめ（全体共有）</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門脇 泰史</dc:creator>
  <cp:lastModifiedBy>門脇　泰史</cp:lastModifiedBy>
  <cp:revision>47</cp:revision>
  <cp:lastPrinted>2024-02-29T05:46:58Z</cp:lastPrinted>
  <dcterms:created xsi:type="dcterms:W3CDTF">2023-12-04T19:12:20Z</dcterms:created>
  <dcterms:modified xsi:type="dcterms:W3CDTF">2024-03-28T02:05:37Z</dcterms:modified>
</cp:coreProperties>
</file>