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258" r:id="rId4"/>
    <p:sldId id="266" r:id="rId5"/>
    <p:sldId id="259" r:id="rId6"/>
    <p:sldId id="268" r:id="rId7"/>
    <p:sldId id="26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777" autoAdjust="0"/>
  </p:normalViewPr>
  <p:slideViewPr>
    <p:cSldViewPr snapToGrid="0">
      <p:cViewPr varScale="1">
        <p:scale>
          <a:sx n="61" d="100"/>
          <a:sy n="61" d="100"/>
        </p:scale>
        <p:origin x="1680" y="72"/>
      </p:cViewPr>
      <p:guideLst/>
    </p:cSldViewPr>
  </p:slideViewPr>
  <p:notesTextViewPr>
    <p:cViewPr>
      <p:scale>
        <a:sx n="1" d="1"/>
        <a:sy n="1" d="1"/>
      </p:scale>
      <p:origin x="0" y="0"/>
    </p:cViewPr>
  </p:notesTextViewPr>
  <p:notesViewPr>
    <p:cSldViewPr snapToGrid="0">
      <p:cViewPr>
        <p:scale>
          <a:sx n="120" d="100"/>
          <a:sy n="120" d="100"/>
        </p:scale>
        <p:origin x="312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門脇 泰史" userId="1e309f2d4aeb5e85" providerId="LiveId" clId="{4EBFA411-B511-484F-AF68-BB4D88C7E5F9}"/>
    <pc:docChg chg="undo redo custSel addSld delSld modSld">
      <pc:chgData name="門脇 泰史" userId="1e309f2d4aeb5e85" providerId="LiveId" clId="{4EBFA411-B511-484F-AF68-BB4D88C7E5F9}" dt="2023-12-04T19:44:47.209" v="215" actId="1076"/>
      <pc:docMkLst>
        <pc:docMk/>
      </pc:docMkLst>
      <pc:sldChg chg="addSp modSp mod">
        <pc:chgData name="門脇 泰史" userId="1e309f2d4aeb5e85" providerId="LiveId" clId="{4EBFA411-B511-484F-AF68-BB4D88C7E5F9}" dt="2023-12-04T19:41:45.339" v="48" actId="1076"/>
        <pc:sldMkLst>
          <pc:docMk/>
          <pc:sldMk cId="2786290124" sldId="257"/>
        </pc:sldMkLst>
        <pc:spChg chg="mod">
          <ac:chgData name="門脇 泰史" userId="1e309f2d4aeb5e85" providerId="LiveId" clId="{4EBFA411-B511-484F-AF68-BB4D88C7E5F9}" dt="2023-12-04T19:41:01.199" v="38" actId="1076"/>
          <ac:spMkLst>
            <pc:docMk/>
            <pc:sldMk cId="2786290124" sldId="257"/>
            <ac:spMk id="2" creationId="{4B2DA112-145B-50B7-99D0-D0A09FFBD826}"/>
          </ac:spMkLst>
        </pc:spChg>
        <pc:spChg chg="mod">
          <ac:chgData name="門脇 泰史" userId="1e309f2d4aeb5e85" providerId="LiveId" clId="{4EBFA411-B511-484F-AF68-BB4D88C7E5F9}" dt="2023-12-04T19:41:40.385" v="45" actId="1076"/>
          <ac:spMkLst>
            <pc:docMk/>
            <pc:sldMk cId="2786290124" sldId="257"/>
            <ac:spMk id="3" creationId="{9F39311D-D97B-BEAF-43B3-DB39140544B9}"/>
          </ac:spMkLst>
        </pc:spChg>
        <pc:spChg chg="add mod">
          <ac:chgData name="門脇 泰史" userId="1e309f2d4aeb5e85" providerId="LiveId" clId="{4EBFA411-B511-484F-AF68-BB4D88C7E5F9}" dt="2023-12-04T19:41:45.339" v="48" actId="1076"/>
          <ac:spMkLst>
            <pc:docMk/>
            <pc:sldMk cId="2786290124" sldId="257"/>
            <ac:spMk id="9" creationId="{BBD019CB-EAFE-E63F-FDED-DE19859927BF}"/>
          </ac:spMkLst>
        </pc:spChg>
        <pc:picChg chg="mod">
          <ac:chgData name="門脇 泰史" userId="1e309f2d4aeb5e85" providerId="LiveId" clId="{4EBFA411-B511-484F-AF68-BB4D88C7E5F9}" dt="2023-12-04T19:41:42.847" v="47" actId="1076"/>
          <ac:picMkLst>
            <pc:docMk/>
            <pc:sldMk cId="2786290124" sldId="257"/>
            <ac:picMk id="8" creationId="{EFB7CDD2-82B6-417F-9BCF-0F8E1B00CBEB}"/>
          </ac:picMkLst>
        </pc:picChg>
      </pc:sldChg>
      <pc:sldChg chg="modSp mod">
        <pc:chgData name="門脇 泰史" userId="1e309f2d4aeb5e85" providerId="LiveId" clId="{4EBFA411-B511-484F-AF68-BB4D88C7E5F9}" dt="2023-12-04T19:42:11.706" v="78"/>
        <pc:sldMkLst>
          <pc:docMk/>
          <pc:sldMk cId="3104126383" sldId="258"/>
        </pc:sldMkLst>
        <pc:spChg chg="mod">
          <ac:chgData name="門脇 泰史" userId="1e309f2d4aeb5e85" providerId="LiveId" clId="{4EBFA411-B511-484F-AF68-BB4D88C7E5F9}" dt="2023-12-04T19:42:11.706" v="78"/>
          <ac:spMkLst>
            <pc:docMk/>
            <pc:sldMk cId="3104126383" sldId="258"/>
            <ac:spMk id="5" creationId="{BAFFDAEE-37AB-6CF2-B85E-405D82CC7AD0}"/>
          </ac:spMkLst>
        </pc:spChg>
      </pc:sldChg>
      <pc:sldChg chg="modSp mod">
        <pc:chgData name="門脇 泰史" userId="1e309f2d4aeb5e85" providerId="LiveId" clId="{4EBFA411-B511-484F-AF68-BB4D88C7E5F9}" dt="2023-12-04T19:42:24.046" v="93"/>
        <pc:sldMkLst>
          <pc:docMk/>
          <pc:sldMk cId="2255537310" sldId="259"/>
        </pc:sldMkLst>
        <pc:spChg chg="mod">
          <ac:chgData name="門脇 泰史" userId="1e309f2d4aeb5e85" providerId="LiveId" clId="{4EBFA411-B511-484F-AF68-BB4D88C7E5F9}" dt="2023-12-04T19:42:24.046" v="93"/>
          <ac:spMkLst>
            <pc:docMk/>
            <pc:sldMk cId="2255537310" sldId="259"/>
            <ac:spMk id="5" creationId="{BAFFDAEE-37AB-6CF2-B85E-405D82CC7AD0}"/>
          </ac:spMkLst>
        </pc:spChg>
      </pc:sldChg>
      <pc:sldChg chg="modSp mod">
        <pc:chgData name="門脇 泰史" userId="1e309f2d4aeb5e85" providerId="LiveId" clId="{4EBFA411-B511-484F-AF68-BB4D88C7E5F9}" dt="2023-12-04T19:42:39.858" v="121"/>
        <pc:sldMkLst>
          <pc:docMk/>
          <pc:sldMk cId="3772918958" sldId="260"/>
        </pc:sldMkLst>
        <pc:spChg chg="mod">
          <ac:chgData name="門脇 泰史" userId="1e309f2d4aeb5e85" providerId="LiveId" clId="{4EBFA411-B511-484F-AF68-BB4D88C7E5F9}" dt="2023-12-04T19:42:39.858" v="121"/>
          <ac:spMkLst>
            <pc:docMk/>
            <pc:sldMk cId="3772918958" sldId="260"/>
            <ac:spMk id="5" creationId="{BAFFDAEE-37AB-6CF2-B85E-405D82CC7AD0}"/>
          </ac:spMkLst>
        </pc:spChg>
      </pc:sldChg>
      <pc:sldChg chg="addSp delSp modSp del mod">
        <pc:chgData name="門脇 泰史" userId="1e309f2d4aeb5e85" providerId="LiveId" clId="{4EBFA411-B511-484F-AF68-BB4D88C7E5F9}" dt="2023-12-04T19:41:49.659" v="49" actId="47"/>
        <pc:sldMkLst>
          <pc:docMk/>
          <pc:sldMk cId="460611208" sldId="261"/>
        </pc:sldMkLst>
        <pc:spChg chg="del mod">
          <ac:chgData name="門脇 泰史" userId="1e309f2d4aeb5e85" providerId="LiveId" clId="{4EBFA411-B511-484F-AF68-BB4D88C7E5F9}" dt="2023-12-04T19:40:52.431" v="35" actId="21"/>
          <ac:spMkLst>
            <pc:docMk/>
            <pc:sldMk cId="460611208" sldId="261"/>
            <ac:spMk id="2" creationId="{4B2DA112-145B-50B7-99D0-D0A09FFBD826}"/>
          </ac:spMkLst>
        </pc:spChg>
        <pc:spChg chg="add del">
          <ac:chgData name="門脇 泰史" userId="1e309f2d4aeb5e85" providerId="LiveId" clId="{4EBFA411-B511-484F-AF68-BB4D88C7E5F9}" dt="2023-12-04T19:40:02.793" v="29" actId="478"/>
          <ac:spMkLst>
            <pc:docMk/>
            <pc:sldMk cId="460611208" sldId="261"/>
            <ac:spMk id="3" creationId="{9F39311D-D97B-BEAF-43B3-DB39140544B9}"/>
          </ac:spMkLst>
        </pc:spChg>
        <pc:picChg chg="add del">
          <ac:chgData name="門脇 泰史" userId="1e309f2d4aeb5e85" providerId="LiveId" clId="{4EBFA411-B511-484F-AF68-BB4D88C7E5F9}" dt="2023-12-04T19:40:02.445" v="28" actId="478"/>
          <ac:picMkLst>
            <pc:docMk/>
            <pc:sldMk cId="460611208" sldId="261"/>
            <ac:picMk id="8" creationId="{EFB7CDD2-82B6-417F-9BCF-0F8E1B00CBEB}"/>
          </ac:picMkLst>
        </pc:picChg>
      </pc:sldChg>
      <pc:sldChg chg="modSp add mod">
        <pc:chgData name="門脇 泰史" userId="1e309f2d4aeb5e85" providerId="LiveId" clId="{4EBFA411-B511-484F-AF68-BB4D88C7E5F9}" dt="2023-12-04T19:44:47.209" v="215" actId="1076"/>
        <pc:sldMkLst>
          <pc:docMk/>
          <pc:sldMk cId="508933081" sldId="261"/>
        </pc:sldMkLst>
        <pc:spChg chg="mod">
          <ac:chgData name="門脇 泰史" userId="1e309f2d4aeb5e85" providerId="LiveId" clId="{4EBFA411-B511-484F-AF68-BB4D88C7E5F9}" dt="2023-12-04T19:44:47.209" v="215" actId="1076"/>
          <ac:spMkLst>
            <pc:docMk/>
            <pc:sldMk cId="508933081" sldId="261"/>
            <ac:spMk id="5" creationId="{BAFFDAEE-37AB-6CF2-B85E-405D82CC7AD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5B0168-2E6A-4091-8BC1-D5110B9D1272}" type="slidenum">
              <a:rPr kumimoji="1" lang="ja-JP" altLang="en-US" smtClean="0"/>
              <a:t>‹#›</a:t>
            </a:fld>
            <a:endParaRPr kumimoji="1" lang="ja-JP" altLang="en-US"/>
          </a:p>
        </p:txBody>
      </p:sp>
    </p:spTree>
    <p:extLst>
      <p:ext uri="{BB962C8B-B14F-4D97-AF65-F5344CB8AC3E}">
        <p14:creationId xmlns:p14="http://schemas.microsoft.com/office/powerpoint/2010/main" val="1219932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63F922-79D4-4BCB-8C81-7D64590AFF20}"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56EC01-E862-4B9B-A966-BE3768CB616A}" type="slidenum">
              <a:rPr kumimoji="1" lang="ja-JP" altLang="en-US" smtClean="0"/>
              <a:t>‹#›</a:t>
            </a:fld>
            <a:endParaRPr kumimoji="1" lang="ja-JP" altLang="en-US"/>
          </a:p>
        </p:txBody>
      </p:sp>
    </p:spTree>
    <p:extLst>
      <p:ext uri="{BB962C8B-B14F-4D97-AF65-F5344CB8AC3E}">
        <p14:creationId xmlns:p14="http://schemas.microsoft.com/office/powerpoint/2010/main" val="2611477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sz="1600" dirty="0"/>
              <a:t>これから、校内等で発生</a:t>
            </a:r>
            <a:r>
              <a:rPr kumimoji="1" lang="ja-JP" altLang="en-US" sz="1600" dirty="0" smtClean="0"/>
              <a:t>したヒヤリハット</a:t>
            </a:r>
            <a:r>
              <a:rPr kumimoji="1" lang="ja-JP" altLang="en-US" sz="1600" dirty="0"/>
              <a:t>事例研修を行います。</a:t>
            </a:r>
          </a:p>
        </p:txBody>
      </p:sp>
      <p:sp>
        <p:nvSpPr>
          <p:cNvPr id="4" name="スライド番号プレースホルダー 3"/>
          <p:cNvSpPr>
            <a:spLocks noGrp="1"/>
          </p:cNvSpPr>
          <p:nvPr>
            <p:ph type="sldNum" sz="quarter" idx="10"/>
          </p:nvPr>
        </p:nvSpPr>
        <p:spPr/>
        <p:txBody>
          <a:bodyPr/>
          <a:lstStyle/>
          <a:p>
            <a:fld id="{4256EC01-E862-4B9B-A966-BE3768CB616A}" type="slidenum">
              <a:rPr kumimoji="1" lang="ja-JP" altLang="en-US" smtClean="0"/>
              <a:t>1</a:t>
            </a:fld>
            <a:endParaRPr kumimoji="1" lang="ja-JP" altLang="en-US"/>
          </a:p>
        </p:txBody>
      </p:sp>
    </p:spTree>
    <p:extLst>
      <p:ext uri="{BB962C8B-B14F-4D97-AF65-F5344CB8AC3E}">
        <p14:creationId xmlns:p14="http://schemas.microsoft.com/office/powerpoint/2010/main" val="3571698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35063"/>
            <a:ext cx="4114800" cy="3086100"/>
          </a:xfrm>
        </p:spPr>
      </p:sp>
      <p:sp>
        <p:nvSpPr>
          <p:cNvPr id="3" name="ノート プレースホルダー 2"/>
          <p:cNvSpPr>
            <a:spLocks noGrp="1"/>
          </p:cNvSpPr>
          <p:nvPr>
            <p:ph type="body" idx="1"/>
          </p:nvPr>
        </p:nvSpPr>
        <p:spPr/>
        <p:txBody>
          <a:bodyPr/>
          <a:lstStyle/>
          <a:p>
            <a:r>
              <a:rPr kumimoji="1" lang="ja-JP" altLang="en-US" sz="1200" dirty="0">
                <a:latin typeface="+mn-ea"/>
                <a:ea typeface="+mn-ea"/>
              </a:rPr>
              <a:t>本日</a:t>
            </a:r>
            <a:r>
              <a:rPr kumimoji="1" lang="ja-JP" altLang="en-US" sz="1200" dirty="0" smtClean="0">
                <a:latin typeface="+mn-ea"/>
                <a:ea typeface="+mn-ea"/>
              </a:rPr>
              <a:t>の研修の流れ</a:t>
            </a:r>
            <a:r>
              <a:rPr kumimoji="1" lang="ja-JP" altLang="en-US" sz="1200" dirty="0">
                <a:latin typeface="+mn-ea"/>
                <a:ea typeface="+mn-ea"/>
              </a:rPr>
              <a:t>になります。</a:t>
            </a:r>
            <a:endParaRPr kumimoji="1" lang="en-US" altLang="ja-JP" sz="12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ea typeface="+mn-ea"/>
              </a:rPr>
              <a:t>研修では、実際に事故が発生した場面を想像するワークショップを通して、具体的な事故防止策について検討していきます。</a:t>
            </a:r>
            <a:endParaRPr lang="en-US" altLang="ja-JP" sz="12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ea typeface="+mn-ea"/>
              </a:rPr>
              <a:t>今日の研修が、今後の安全指導や安全管理体制の構築につながるよう、全体で共通理解を図っていきたいと思いますので、よろしくお願いします。</a:t>
            </a:r>
            <a:endParaRPr kumimoji="1" lang="ja-JP" altLang="en-US" sz="1200" dirty="0">
              <a:latin typeface="+mn-ea"/>
              <a:ea typeface="+mn-ea"/>
            </a:endParaRPr>
          </a:p>
        </p:txBody>
      </p:sp>
      <p:sp>
        <p:nvSpPr>
          <p:cNvPr id="4" name="スライド番号プレースホルダー 3"/>
          <p:cNvSpPr>
            <a:spLocks noGrp="1"/>
          </p:cNvSpPr>
          <p:nvPr>
            <p:ph type="sldNum" sz="quarter" idx="10"/>
          </p:nvPr>
        </p:nvSpPr>
        <p:spPr/>
        <p:txBody>
          <a:bodyPr/>
          <a:lstStyle/>
          <a:p>
            <a:fld id="{4256EC01-E862-4B9B-A966-BE3768CB616A}" type="slidenum">
              <a:rPr kumimoji="1" lang="ja-JP" altLang="en-US" smtClean="0"/>
              <a:t>2</a:t>
            </a:fld>
            <a:endParaRPr kumimoji="1" lang="ja-JP" altLang="en-US"/>
          </a:p>
        </p:txBody>
      </p:sp>
    </p:spTree>
    <p:extLst>
      <p:ext uri="{BB962C8B-B14F-4D97-AF65-F5344CB8AC3E}">
        <p14:creationId xmlns:p14="http://schemas.microsoft.com/office/powerpoint/2010/main" val="447701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（各学校の実情に応じて作成する。）</a:t>
            </a:r>
            <a:endParaRPr kumimoji="1" lang="en-US" altLang="ja-JP" sz="1200" dirty="0" smtClean="0">
              <a:latin typeface="+mn-ea"/>
              <a:ea typeface="+mn-ea"/>
            </a:endParaRPr>
          </a:p>
          <a:p>
            <a:endParaRPr kumimoji="1" lang="en-US" altLang="ja-JP" dirty="0" smtClean="0"/>
          </a:p>
          <a:p>
            <a:r>
              <a:rPr kumimoji="1" lang="en-US" altLang="ja-JP" dirty="0" smtClean="0"/>
              <a:t>※</a:t>
            </a:r>
            <a:r>
              <a:rPr kumimoji="1" lang="ja-JP" altLang="en-US" dirty="0" smtClean="0"/>
              <a:t>独立行政法人日本スポーツ</a:t>
            </a:r>
            <a:r>
              <a:rPr kumimoji="1" lang="ja-JP" altLang="en-US" dirty="0"/>
              <a:t>振興センターに申請した件数についてグラフ化しています</a:t>
            </a:r>
            <a:r>
              <a:rPr kumimoji="1" lang="ja-JP" altLang="en-US" dirty="0" smtClean="0"/>
              <a:t>。</a:t>
            </a:r>
            <a:endParaRPr kumimoji="1" lang="en-US" altLang="ja-JP" dirty="0" smtClean="0"/>
          </a:p>
          <a:p>
            <a:r>
              <a:rPr kumimoji="1" lang="en-US" altLang="ja-JP" dirty="0" smtClean="0"/>
              <a:t>※</a:t>
            </a:r>
            <a:r>
              <a:rPr kumimoji="1" lang="ja-JP" altLang="en-US" dirty="0" smtClean="0"/>
              <a:t>各学校</a:t>
            </a:r>
            <a:r>
              <a:rPr kumimoji="1" lang="ja-JP" altLang="en-US" dirty="0"/>
              <a:t>の実情に応じて、「自校の保健室利用状況」や「ヒヤリハット事例」等を提示し</a:t>
            </a:r>
            <a:r>
              <a:rPr kumimoji="1" lang="ja-JP" altLang="en-US" dirty="0" smtClean="0"/>
              <a:t>、事故</a:t>
            </a:r>
            <a:r>
              <a:rPr kumimoji="1" lang="ja-JP" altLang="en-US" dirty="0"/>
              <a:t>（けが）の未然防止に対する教職員間の意識を高めさせ、共通理解を図ってください。</a:t>
            </a:r>
          </a:p>
        </p:txBody>
      </p:sp>
      <p:sp>
        <p:nvSpPr>
          <p:cNvPr id="4" name="スライド番号プレースホルダー 3"/>
          <p:cNvSpPr>
            <a:spLocks noGrp="1"/>
          </p:cNvSpPr>
          <p:nvPr>
            <p:ph type="sldNum" sz="quarter" idx="10"/>
          </p:nvPr>
        </p:nvSpPr>
        <p:spPr/>
        <p:txBody>
          <a:bodyPr/>
          <a:lstStyle/>
          <a:p>
            <a:fld id="{4256EC01-E862-4B9B-A966-BE3768CB616A}" type="slidenum">
              <a:rPr kumimoji="1" lang="ja-JP" altLang="en-US" smtClean="0"/>
              <a:t>3</a:t>
            </a:fld>
            <a:endParaRPr kumimoji="1" lang="ja-JP" altLang="en-US"/>
          </a:p>
        </p:txBody>
      </p:sp>
    </p:spTree>
    <p:extLst>
      <p:ext uri="{BB962C8B-B14F-4D97-AF65-F5344CB8AC3E}">
        <p14:creationId xmlns:p14="http://schemas.microsoft.com/office/powerpoint/2010/main" val="2048155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（各校の実情に応じて、事例を選択し、課題提示を行ってください。）</a:t>
            </a:r>
            <a:endParaRPr kumimoji="1" lang="en-US" altLang="ja-JP" dirty="0"/>
          </a:p>
          <a:p>
            <a:endParaRPr kumimoji="1" lang="en-US" altLang="ja-JP" dirty="0"/>
          </a:p>
          <a:p>
            <a:r>
              <a:rPr kumimoji="1" lang="ja-JP" altLang="en-US" dirty="0"/>
              <a:t>本校で起こった事例です。</a:t>
            </a:r>
            <a:endParaRPr kumimoji="1" lang="en-US" altLang="ja-JP" dirty="0"/>
          </a:p>
          <a:p>
            <a:endParaRPr kumimoji="1" lang="en-US" altLang="ja-JP" dirty="0"/>
          </a:p>
          <a:p>
            <a:r>
              <a:rPr kumimoji="1" lang="ja-JP" altLang="en-US" dirty="0"/>
              <a:t>ある生徒が、階段を下りた際、急に立ち上がれなくなりました。</a:t>
            </a:r>
            <a:endParaRPr kumimoji="1" lang="en-US" altLang="ja-JP" dirty="0"/>
          </a:p>
          <a:p>
            <a:r>
              <a:rPr kumimoji="1" lang="ja-JP" altLang="en-US" dirty="0" smtClean="0"/>
              <a:t>立ち上がれなく</a:t>
            </a:r>
            <a:r>
              <a:rPr kumimoji="1" lang="ja-JP" altLang="en-US" dirty="0"/>
              <a:t>なる前に何が起きたのか、皆さんそれぞれイメージを膨らませ考えてみてください</a:t>
            </a:r>
            <a:r>
              <a:rPr kumimoji="1" lang="ja-JP" altLang="en-US" dirty="0" smtClean="0"/>
              <a:t>。時間</a:t>
            </a:r>
            <a:r>
              <a:rPr kumimoji="1" lang="ja-JP" altLang="en-US" dirty="0"/>
              <a:t>は</a:t>
            </a:r>
            <a:r>
              <a:rPr kumimoji="1" lang="en-US" altLang="ja-JP" dirty="0"/>
              <a:t>1</a:t>
            </a:r>
            <a:r>
              <a:rPr kumimoji="1" lang="ja-JP" altLang="en-US" dirty="0"/>
              <a:t>分です</a:t>
            </a:r>
            <a:r>
              <a:rPr kumimoji="1" lang="ja-JP" altLang="en-US" dirty="0" smtClean="0"/>
              <a:t>。</a:t>
            </a:r>
            <a:endParaRPr kumimoji="1" lang="en-US" altLang="ja-JP" dirty="0" smtClean="0"/>
          </a:p>
          <a:p>
            <a:endParaRPr kumimoji="1" lang="en-US" altLang="ja-JP" dirty="0" smtClean="0"/>
          </a:p>
          <a:p>
            <a:r>
              <a:rPr kumimoji="1" lang="ja-JP" altLang="en-US" dirty="0" smtClean="0"/>
              <a:t>（１分後、２</a:t>
            </a:r>
            <a:r>
              <a:rPr kumimoji="1" lang="ja-JP" altLang="en-US" dirty="0"/>
              <a:t>～</a:t>
            </a:r>
            <a:r>
              <a:rPr kumimoji="1" lang="ja-JP" altLang="en-US" dirty="0" smtClean="0"/>
              <a:t>３名の先生に発表してもらう）</a:t>
            </a:r>
            <a:endParaRPr kumimoji="1" lang="en-US" altLang="ja-JP" dirty="0"/>
          </a:p>
          <a:p>
            <a:endParaRPr kumimoji="1" lang="en-US" altLang="ja-JP" dirty="0"/>
          </a:p>
          <a:p>
            <a:r>
              <a:rPr kumimoji="1" lang="ja-JP" altLang="en-US" dirty="0"/>
              <a:t>発表後、正解を発表する。</a:t>
            </a:r>
            <a:endParaRPr kumimoji="1" lang="en-US" altLang="ja-JP" dirty="0"/>
          </a:p>
          <a:p>
            <a:endParaRPr kumimoji="1" lang="en-US" altLang="ja-JP" dirty="0" smtClean="0"/>
          </a:p>
          <a:p>
            <a:r>
              <a:rPr kumimoji="1" lang="ja-JP" altLang="en-US" dirty="0" smtClean="0"/>
              <a:t>（</a:t>
            </a:r>
            <a:r>
              <a:rPr kumimoji="1" lang="ja-JP" altLang="en-US" dirty="0"/>
              <a:t>正解）</a:t>
            </a:r>
            <a:endParaRPr kumimoji="1" lang="en-US" altLang="ja-JP" dirty="0"/>
          </a:p>
          <a:p>
            <a:r>
              <a:rPr kumimoji="1" lang="ja-JP" altLang="en-US" dirty="0"/>
              <a:t>　足を滑らせ、右足をひねって転倒し（立ち上がれなかった）。</a:t>
            </a:r>
          </a:p>
        </p:txBody>
      </p:sp>
      <p:sp>
        <p:nvSpPr>
          <p:cNvPr id="4" name="スライド番号プレースホルダー 3"/>
          <p:cNvSpPr>
            <a:spLocks noGrp="1"/>
          </p:cNvSpPr>
          <p:nvPr>
            <p:ph type="sldNum" sz="quarter" idx="10"/>
          </p:nvPr>
        </p:nvSpPr>
        <p:spPr/>
        <p:txBody>
          <a:bodyPr/>
          <a:lstStyle/>
          <a:p>
            <a:fld id="{4256EC01-E862-4B9B-A966-BE3768CB616A}" type="slidenum">
              <a:rPr kumimoji="1" lang="ja-JP" altLang="en-US" smtClean="0"/>
              <a:t>4</a:t>
            </a:fld>
            <a:endParaRPr kumimoji="1" lang="ja-JP" altLang="en-US"/>
          </a:p>
        </p:txBody>
      </p:sp>
    </p:spTree>
    <p:extLst>
      <p:ext uri="{BB962C8B-B14F-4D97-AF65-F5344CB8AC3E}">
        <p14:creationId xmlns:p14="http://schemas.microsoft.com/office/powerpoint/2010/main" val="1241928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r>
              <a:rPr kumimoji="1" lang="ja-JP" altLang="en-US" dirty="0"/>
              <a:t>　これから、具体的な事故防止策について考えてもらいます。</a:t>
            </a:r>
            <a:endParaRPr kumimoji="1" lang="en-US" altLang="ja-JP" dirty="0"/>
          </a:p>
          <a:p>
            <a:endParaRPr kumimoji="1" lang="en-US" altLang="ja-JP" dirty="0"/>
          </a:p>
          <a:p>
            <a:r>
              <a:rPr kumimoji="1" lang="ja-JP" altLang="en-US" dirty="0"/>
              <a:t>まず、「すぐにできること」「</a:t>
            </a:r>
            <a:r>
              <a:rPr kumimoji="1" lang="ja-JP" altLang="en-US" dirty="0" smtClean="0"/>
              <a:t>年度内にできる</a:t>
            </a:r>
            <a:r>
              <a:rPr kumimoji="1" lang="ja-JP" altLang="en-US" dirty="0"/>
              <a:t>こと」「来年度にできること」</a:t>
            </a:r>
            <a:endParaRPr kumimoji="1" lang="en-US" altLang="ja-JP" dirty="0"/>
          </a:p>
          <a:p>
            <a:r>
              <a:rPr kumimoji="1" lang="ja-JP" altLang="en-US" dirty="0"/>
              <a:t>３つの視点で</a:t>
            </a:r>
            <a:r>
              <a:rPr kumimoji="1" lang="ja-JP" altLang="en-US" dirty="0" smtClean="0"/>
              <a:t>個人ごとに考え</a:t>
            </a:r>
            <a:r>
              <a:rPr kumimoji="1" lang="ja-JP" altLang="en-US" dirty="0"/>
              <a:t>、付箋に書いてください</a:t>
            </a:r>
            <a:r>
              <a:rPr kumimoji="1" lang="ja-JP" altLang="en-US" dirty="0" smtClean="0"/>
              <a:t>。</a:t>
            </a:r>
            <a:endParaRPr kumimoji="1" lang="en-US" altLang="ja-JP" dirty="0" smtClean="0"/>
          </a:p>
          <a:p>
            <a:endParaRPr kumimoji="1" lang="en-US" altLang="ja-JP" dirty="0" smtClean="0"/>
          </a:p>
          <a:p>
            <a:r>
              <a:rPr kumimoji="1" lang="ja-JP" altLang="en-US" dirty="0" smtClean="0"/>
              <a:t>時間は５分です。</a:t>
            </a:r>
            <a:endParaRPr kumimoji="1" lang="ja-JP" altLang="en-US" dirty="0"/>
          </a:p>
        </p:txBody>
      </p:sp>
      <p:sp>
        <p:nvSpPr>
          <p:cNvPr id="4" name="スライド番号プレースホルダー 3"/>
          <p:cNvSpPr>
            <a:spLocks noGrp="1"/>
          </p:cNvSpPr>
          <p:nvPr>
            <p:ph type="sldNum" sz="quarter" idx="10"/>
          </p:nvPr>
        </p:nvSpPr>
        <p:spPr/>
        <p:txBody>
          <a:bodyPr/>
          <a:lstStyle/>
          <a:p>
            <a:fld id="{4256EC01-E862-4B9B-A966-BE3768CB616A}" type="slidenum">
              <a:rPr kumimoji="1" lang="ja-JP" altLang="en-US" smtClean="0"/>
              <a:t>5</a:t>
            </a:fld>
            <a:endParaRPr kumimoji="1" lang="ja-JP" altLang="en-US"/>
          </a:p>
        </p:txBody>
      </p:sp>
    </p:spTree>
    <p:extLst>
      <p:ext uri="{BB962C8B-B14F-4D97-AF65-F5344CB8AC3E}">
        <p14:creationId xmlns:p14="http://schemas.microsoft.com/office/powerpoint/2010/main" val="3713796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付箋に書いた考えを発表し合い</a:t>
            </a:r>
            <a:r>
              <a:rPr kumimoji="1" lang="ja-JP" altLang="en-US" dirty="0" smtClean="0"/>
              <a:t>、グループ内</a:t>
            </a:r>
            <a:r>
              <a:rPr kumimoji="1" lang="ja-JP" altLang="en-US" dirty="0"/>
              <a:t>で意見を共有し、３つの視点にまとめてください</a:t>
            </a:r>
            <a:r>
              <a:rPr kumimoji="1" lang="ja-JP" altLang="en-US" dirty="0" smtClean="0"/>
              <a:t>。（１０分間）</a:t>
            </a:r>
            <a:endParaRPr kumimoji="1" lang="en-US" altLang="ja-JP" dirty="0"/>
          </a:p>
          <a:p>
            <a:endParaRPr kumimoji="1" lang="en-US" altLang="ja-JP" dirty="0"/>
          </a:p>
          <a:p>
            <a:r>
              <a:rPr kumimoji="1" lang="ja-JP" altLang="en-US" dirty="0"/>
              <a:t>考えた事故防止策はどの部会で立案し、実施していくかも確認しましょう。</a:t>
            </a:r>
          </a:p>
          <a:p>
            <a:endParaRPr kumimoji="1" lang="en-US" altLang="ja-JP" dirty="0" smtClean="0"/>
          </a:p>
          <a:p>
            <a:r>
              <a:rPr kumimoji="1" lang="ja-JP" altLang="en-US" dirty="0" smtClean="0"/>
              <a:t>（１０分後、各グループで考えたことを発表させる。）</a:t>
            </a:r>
            <a:endParaRPr kumimoji="1" lang="en-US" altLang="ja-JP" dirty="0" smtClean="0"/>
          </a:p>
        </p:txBody>
      </p:sp>
      <p:sp>
        <p:nvSpPr>
          <p:cNvPr id="4" name="スライド番号プレースホルダー 3"/>
          <p:cNvSpPr>
            <a:spLocks noGrp="1"/>
          </p:cNvSpPr>
          <p:nvPr>
            <p:ph type="sldNum" sz="quarter" idx="5"/>
          </p:nvPr>
        </p:nvSpPr>
        <p:spPr/>
        <p:txBody>
          <a:bodyPr/>
          <a:lstStyle/>
          <a:p>
            <a:fld id="{4256EC01-E862-4B9B-A966-BE3768CB616A}" type="slidenum">
              <a:rPr kumimoji="1" lang="ja-JP" altLang="en-US" smtClean="0"/>
              <a:t>6</a:t>
            </a:fld>
            <a:endParaRPr kumimoji="1" lang="ja-JP" altLang="en-US"/>
          </a:p>
        </p:txBody>
      </p:sp>
    </p:spTree>
    <p:extLst>
      <p:ext uri="{BB962C8B-B14F-4D97-AF65-F5344CB8AC3E}">
        <p14:creationId xmlns:p14="http://schemas.microsoft.com/office/powerpoint/2010/main" val="3321716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mn-ea"/>
                <a:ea typeface="+mn-ea"/>
              </a:rPr>
              <a:t>（各学校の実情に応じて</a:t>
            </a:r>
            <a:r>
              <a:rPr kumimoji="1" lang="ja-JP" altLang="en-US" sz="1200" dirty="0" smtClean="0">
                <a:latin typeface="+mn-ea"/>
                <a:ea typeface="+mn-ea"/>
              </a:rPr>
              <a:t>作成する。）</a:t>
            </a:r>
            <a:endParaRPr kumimoji="1" lang="en-US" altLang="ja-JP" sz="1200" dirty="0">
              <a:latin typeface="+mn-ea"/>
              <a:ea typeface="+mn-ea"/>
            </a:endParaRPr>
          </a:p>
          <a:p>
            <a:endParaRPr kumimoji="1" lang="en-US" altLang="ja-JP" sz="1200" dirty="0">
              <a:latin typeface="+mn-ea"/>
              <a:ea typeface="+mn-ea"/>
            </a:endParaRPr>
          </a:p>
          <a:p>
            <a:r>
              <a:rPr kumimoji="1" lang="ja-JP" altLang="en-US" sz="1200" dirty="0" smtClean="0">
                <a:latin typeface="+mn-ea"/>
                <a:ea typeface="+mn-ea"/>
              </a:rPr>
              <a:t>（各グループ</a:t>
            </a:r>
            <a:r>
              <a:rPr kumimoji="1" lang="ja-JP" altLang="en-US" sz="1200" dirty="0">
                <a:latin typeface="+mn-ea"/>
                <a:ea typeface="+mn-ea"/>
              </a:rPr>
              <a:t>から意見を発表させ、全体で共有する</a:t>
            </a:r>
            <a:r>
              <a:rPr kumimoji="1" lang="ja-JP" altLang="en-US" sz="1200" dirty="0" smtClean="0">
                <a:latin typeface="+mn-ea"/>
                <a:ea typeface="+mn-ea"/>
              </a:rPr>
              <a:t>。）</a:t>
            </a:r>
            <a:endParaRPr kumimoji="1" lang="en-US" altLang="ja-JP" sz="1200" dirty="0">
              <a:latin typeface="+mn-ea"/>
              <a:ea typeface="+mn-ea"/>
            </a:endParaRPr>
          </a:p>
          <a:p>
            <a:endParaRPr lang="en-US" altLang="ja-JP" sz="1200" kern="100" dirty="0" smtClean="0">
              <a:effectLst/>
              <a:latin typeface="+mn-ea"/>
              <a:ea typeface="+mn-ea"/>
              <a:cs typeface="Times New Roman" panose="02020603050405020304" pitchFamily="18" charset="0"/>
            </a:endParaRPr>
          </a:p>
          <a:p>
            <a:r>
              <a:rPr lang="ja-JP" altLang="en-US" sz="1200" kern="100" dirty="0" smtClean="0">
                <a:effectLst/>
                <a:latin typeface="+mn-ea"/>
                <a:ea typeface="+mn-ea"/>
                <a:cs typeface="Times New Roman" panose="02020603050405020304" pitchFamily="18" charset="0"/>
              </a:rPr>
              <a:t>（本研修を踏まえ、今後の安全指導や安全管理体制について、まとめを行う。）</a:t>
            </a:r>
            <a:endParaRPr kumimoji="1" lang="ja-JP" altLang="en-US" sz="1200" dirty="0">
              <a:latin typeface="+mn-ea"/>
              <a:ea typeface="+mn-ea"/>
            </a:endParaRPr>
          </a:p>
        </p:txBody>
      </p:sp>
      <p:sp>
        <p:nvSpPr>
          <p:cNvPr id="4" name="スライド番号プレースホルダー 3"/>
          <p:cNvSpPr>
            <a:spLocks noGrp="1"/>
          </p:cNvSpPr>
          <p:nvPr>
            <p:ph type="sldNum" sz="quarter" idx="5"/>
          </p:nvPr>
        </p:nvSpPr>
        <p:spPr/>
        <p:txBody>
          <a:bodyPr/>
          <a:lstStyle/>
          <a:p>
            <a:fld id="{2386343F-110F-45A2-8EE6-6D5149F188A9}" type="slidenum">
              <a:rPr kumimoji="1" lang="ja-JP" altLang="en-US" smtClean="0"/>
              <a:t>7</a:t>
            </a:fld>
            <a:endParaRPr kumimoji="1" lang="ja-JP" altLang="en-US"/>
          </a:p>
        </p:txBody>
      </p:sp>
    </p:spTree>
    <p:extLst>
      <p:ext uri="{BB962C8B-B14F-4D97-AF65-F5344CB8AC3E}">
        <p14:creationId xmlns:p14="http://schemas.microsoft.com/office/powerpoint/2010/main" val="2583972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404319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174948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90297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792470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614154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50637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63163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364752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871320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96174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329089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189036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DC0C6DE-4E79-65B8-70BD-E3BC4FBA57F5}"/>
              </a:ext>
            </a:extLst>
          </p:cNvPr>
          <p:cNvSpPr txBox="1"/>
          <p:nvPr/>
        </p:nvSpPr>
        <p:spPr>
          <a:xfrm>
            <a:off x="388671" y="461786"/>
            <a:ext cx="4053275" cy="523220"/>
          </a:xfrm>
          <a:prstGeom prst="rect">
            <a:avLst/>
          </a:prstGeom>
          <a:noFill/>
        </p:spPr>
        <p:txBody>
          <a:bodyPr wrap="square" rtlCol="0">
            <a:spAutoFit/>
          </a:bodyPr>
          <a:lstStyle/>
          <a:p>
            <a:r>
              <a:rPr lang="ja-JP" altLang="en-US" sz="2800" dirty="0">
                <a:latin typeface="ＭＳ ゴシック" panose="020B0609070205080204" pitchFamily="49" charset="-128"/>
                <a:ea typeface="ＭＳ ゴシック" panose="020B0609070205080204" pitchFamily="49" charset="-128"/>
              </a:rPr>
              <a:t>令和　年度　職員研修</a:t>
            </a:r>
            <a:endParaRPr lang="ja-JP" altLang="en-US" sz="135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BAFFDAEE-37AB-6CF2-B85E-405D82CC7AD0}"/>
              </a:ext>
            </a:extLst>
          </p:cNvPr>
          <p:cNvSpPr txBox="1"/>
          <p:nvPr/>
        </p:nvSpPr>
        <p:spPr>
          <a:xfrm>
            <a:off x="246185" y="1804014"/>
            <a:ext cx="8686799" cy="1477328"/>
          </a:xfrm>
          <a:prstGeom prst="rect">
            <a:avLst/>
          </a:prstGeom>
          <a:noFill/>
        </p:spPr>
        <p:txBody>
          <a:bodyPr wrap="square" rtlCol="0">
            <a:spAutoFit/>
          </a:bodyPr>
          <a:lstStyle/>
          <a:p>
            <a:pPr algn="ctr"/>
            <a:r>
              <a:rPr lang="ja-JP" altLang="en-US" sz="4500" dirty="0">
                <a:latin typeface="ＭＳ ゴシック" panose="020B0609070205080204" pitchFamily="49" charset="-128"/>
                <a:ea typeface="ＭＳ ゴシック" panose="020B0609070205080204" pitchFamily="49" charset="-128"/>
              </a:rPr>
              <a:t>校内等で発生</a:t>
            </a:r>
            <a:r>
              <a:rPr lang="ja-JP" altLang="en-US" sz="4500" dirty="0" smtClean="0">
                <a:latin typeface="ＭＳ ゴシック" panose="020B0609070205080204" pitchFamily="49" charset="-128"/>
                <a:ea typeface="ＭＳ ゴシック" panose="020B0609070205080204" pitchFamily="49" charset="-128"/>
              </a:rPr>
              <a:t>した</a:t>
            </a:r>
            <a:endParaRPr lang="en-US" altLang="ja-JP" sz="4500" dirty="0" smtClean="0">
              <a:latin typeface="ＭＳ ゴシック" panose="020B0609070205080204" pitchFamily="49" charset="-128"/>
              <a:ea typeface="ＭＳ ゴシック" panose="020B0609070205080204" pitchFamily="49" charset="-128"/>
            </a:endParaRPr>
          </a:p>
          <a:p>
            <a:pPr algn="ctr"/>
            <a:r>
              <a:rPr lang="ja-JP" altLang="en-US" sz="4500" dirty="0" smtClean="0">
                <a:latin typeface="ＭＳ ゴシック" panose="020B0609070205080204" pitchFamily="49" charset="-128"/>
                <a:ea typeface="ＭＳ ゴシック" panose="020B0609070205080204" pitchFamily="49" charset="-128"/>
              </a:rPr>
              <a:t>ヒヤリハット事例研修</a:t>
            </a:r>
            <a:endParaRPr lang="ja-JP" altLang="en-US" sz="45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D1A8E867-BBC0-FDD9-567D-D87ED92BDF0E}"/>
              </a:ext>
            </a:extLst>
          </p:cNvPr>
          <p:cNvSpPr txBox="1"/>
          <p:nvPr/>
        </p:nvSpPr>
        <p:spPr>
          <a:xfrm>
            <a:off x="4226793" y="5100739"/>
            <a:ext cx="4361159" cy="1015663"/>
          </a:xfrm>
          <a:prstGeom prst="rect">
            <a:avLst/>
          </a:prstGeom>
          <a:noFill/>
        </p:spPr>
        <p:txBody>
          <a:bodyPr wrap="square" rtlCol="0">
            <a:spAutoFit/>
          </a:bodyPr>
          <a:lstStyle/>
          <a:p>
            <a:r>
              <a:rPr lang="ja-JP" altLang="en-US" sz="2000" dirty="0">
                <a:latin typeface="ＭＳ ゴシック" panose="020B0609070205080204" pitchFamily="49" charset="-128"/>
                <a:ea typeface="ＭＳ ゴシック" panose="020B0609070205080204" pitchFamily="49" charset="-128"/>
              </a:rPr>
              <a:t>日時：令和　年　　月　　日（　）</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□□時</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分</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場所：○○市立△△学校（会議室）</a:t>
            </a:r>
            <a:endParaRPr lang="en-US" altLang="ja-JP" sz="1050" dirty="0">
              <a:latin typeface="ＭＳ ゴシック" panose="020B0609070205080204" pitchFamily="49" charset="-128"/>
              <a:ea typeface="ＭＳ ゴシック" panose="020B0609070205080204" pitchFamily="49" charset="-128"/>
            </a:endParaRPr>
          </a:p>
        </p:txBody>
      </p:sp>
      <p:pic>
        <p:nvPicPr>
          <p:cNvPr id="2" name="Picture 2" descr="https://www.jpnsport.go.jp/anzen/Portals/0/anzen/kenko/siryou/character2/c/C-02-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6617" y="3911752"/>
            <a:ext cx="2377975" cy="2377975"/>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nvSpPr>
        <p:spPr>
          <a:xfrm>
            <a:off x="6882962" y="6061127"/>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1</a:t>
            </a:fld>
            <a:endParaRPr lang="en-US" altLang="ja-JP" dirty="0"/>
          </a:p>
        </p:txBody>
      </p:sp>
    </p:spTree>
    <p:extLst>
      <p:ext uri="{BB962C8B-B14F-4D97-AF65-F5344CB8AC3E}">
        <p14:creationId xmlns:p14="http://schemas.microsoft.com/office/powerpoint/2010/main" val="1198912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B2DA112-145B-50B7-99D0-D0A09FFBD826}"/>
              </a:ext>
            </a:extLst>
          </p:cNvPr>
          <p:cNvSpPr txBox="1"/>
          <p:nvPr/>
        </p:nvSpPr>
        <p:spPr>
          <a:xfrm>
            <a:off x="269911" y="292317"/>
            <a:ext cx="7084079"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＜本日の研修の流れ（３０分）＞</a:t>
            </a:r>
            <a:endParaRPr lang="en-US" altLang="ja-JP" sz="36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9F39311D-D97B-BEAF-43B3-DB39140544B9}"/>
              </a:ext>
            </a:extLst>
          </p:cNvPr>
          <p:cNvSpPr txBox="1"/>
          <p:nvPr/>
        </p:nvSpPr>
        <p:spPr>
          <a:xfrm>
            <a:off x="519392" y="2795901"/>
            <a:ext cx="7958137" cy="3693319"/>
          </a:xfrm>
          <a:prstGeom prst="rect">
            <a:avLst/>
          </a:prstGeom>
          <a:noFill/>
        </p:spPr>
        <p:txBody>
          <a:bodyPr wrap="square" rtlCol="0">
            <a:spAutoFit/>
          </a:bodyPr>
          <a:lstStyle/>
          <a:p>
            <a:r>
              <a:rPr lang="ja-JP" altLang="en-US" b="1" u="sng" dirty="0">
                <a:latin typeface="ＭＳ ゴシック" panose="020B0609070205080204" pitchFamily="49" charset="-128"/>
                <a:ea typeface="ＭＳ ゴシック" panose="020B0609070205080204" pitchFamily="49" charset="-128"/>
              </a:rPr>
              <a:t>１　導入（５分）</a:t>
            </a:r>
            <a:endParaRPr lang="en-US" altLang="ja-JP" b="1" u="sng"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○自校におけるけがの発生状況等について理解する。</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実際</a:t>
            </a:r>
            <a:r>
              <a:rPr lang="ja-JP" altLang="en-US" dirty="0" smtClean="0">
                <a:latin typeface="ＭＳ ゴシック" panose="020B0609070205080204" pitchFamily="49" charset="-128"/>
                <a:ea typeface="ＭＳ ゴシック" panose="020B0609070205080204" pitchFamily="49" charset="-128"/>
              </a:rPr>
              <a:t>に発生した事例から、事故が発生した場面</a:t>
            </a:r>
            <a:r>
              <a:rPr lang="ja-JP" altLang="en-US" dirty="0">
                <a:latin typeface="ＭＳ ゴシック" panose="020B0609070205080204" pitchFamily="49" charset="-128"/>
                <a:ea typeface="ＭＳ ゴシック" panose="020B0609070205080204" pitchFamily="49" charset="-128"/>
              </a:rPr>
              <a:t>を想像する。</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個人</a:t>
            </a:r>
            <a:r>
              <a:rPr lang="en-US" altLang="ja-JP" dirty="0">
                <a:latin typeface="ＭＳ ゴシック" panose="020B0609070205080204" pitchFamily="49" charset="-128"/>
                <a:ea typeface="ＭＳ ゴシック" panose="020B0609070205080204" pitchFamily="49" charset="-128"/>
              </a:rPr>
              <a:t>】</a:t>
            </a:r>
          </a:p>
          <a:p>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２　展開（１５分）</a:t>
            </a:r>
            <a:endParaRPr lang="en-US" altLang="ja-JP" b="1" u="sng"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○具体的な事故防止策について考える。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個人</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グループ</a:t>
            </a:r>
            <a:r>
              <a:rPr lang="en-US" altLang="ja-JP" dirty="0">
                <a:latin typeface="ＭＳ ゴシック" panose="020B0609070205080204" pitchFamily="49" charset="-128"/>
                <a:ea typeface="ＭＳ ゴシック" panose="020B0609070205080204" pitchFamily="49" charset="-128"/>
              </a:rPr>
              <a:t>】</a:t>
            </a:r>
          </a:p>
          <a:p>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３　まとめ（１０分）</a:t>
            </a:r>
            <a:endParaRPr lang="en-US" altLang="ja-JP" b="1" u="sng"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○各グループで考えたこと全体で発表し、今後の対策を全体で共有する。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一斉</a:t>
            </a:r>
            <a:r>
              <a:rPr lang="en-US" altLang="ja-JP" dirty="0">
                <a:latin typeface="ＭＳ ゴシック" panose="020B0609070205080204" pitchFamily="49" charset="-128"/>
                <a:ea typeface="ＭＳ ゴシック" panose="020B0609070205080204" pitchFamily="49" charset="-128"/>
              </a:rPr>
              <a:t>】</a:t>
            </a:r>
            <a:endParaRPr lang="ja-JP" altLang="en-US" sz="2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BBD019CB-EAFE-E63F-FDED-DE19859927BF}"/>
              </a:ext>
            </a:extLst>
          </p:cNvPr>
          <p:cNvSpPr txBox="1"/>
          <p:nvPr/>
        </p:nvSpPr>
        <p:spPr>
          <a:xfrm>
            <a:off x="372946" y="1157646"/>
            <a:ext cx="8251031" cy="1200329"/>
          </a:xfrm>
          <a:prstGeom prst="rect">
            <a:avLst/>
          </a:prstGeom>
          <a:noFill/>
          <a:ln>
            <a:solidFill>
              <a:schemeClr val="tx1"/>
            </a:solidFill>
          </a:ln>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＜目的＞</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自校で発生した事故（けが）の状況を把握することで教職員間の事故防止に対する意識を高めるとともに、過去に発生した事故事例から、事故を未然に防ぐための手立てを考え、具体的な予防策を講じることができるようにする。</a:t>
            </a:r>
            <a:endParaRPr lang="ja-JP" altLang="en-US" sz="2100" dirty="0">
              <a:latin typeface="ＭＳ ゴシック" panose="020B0609070205080204" pitchFamily="49" charset="-128"/>
              <a:ea typeface="ＭＳ ゴシック" panose="020B0609070205080204" pitchFamily="49" charset="-128"/>
            </a:endParaRPr>
          </a:p>
        </p:txBody>
      </p:sp>
      <p:pic>
        <p:nvPicPr>
          <p:cNvPr id="5" name="Picture 4" descr="https://www.jpnsport.go.jp/anzen/Portals/0/anzen/kenko/siryou/character2/c/C-12-2.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6993694" y="3900642"/>
            <a:ext cx="1483835" cy="1483835"/>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1"/>
          <p:cNvSpPr>
            <a:spLocks noGrp="1"/>
          </p:cNvSpPr>
          <p:nvPr/>
        </p:nvSpPr>
        <p:spPr>
          <a:xfrm>
            <a:off x="6882962" y="6061127"/>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2</a:t>
            </a:fld>
            <a:endParaRPr lang="en-US" altLang="ja-JP" dirty="0"/>
          </a:p>
        </p:txBody>
      </p:sp>
    </p:spTree>
    <p:extLst>
      <p:ext uri="{BB962C8B-B14F-4D97-AF65-F5344CB8AC3E}">
        <p14:creationId xmlns:p14="http://schemas.microsoft.com/office/powerpoint/2010/main" val="278629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844999" y="2117489"/>
            <a:ext cx="4217828" cy="3973552"/>
          </a:xfrm>
          <a:prstGeom prst="rect">
            <a:avLst/>
          </a:prstGeom>
        </p:spPr>
      </p:pic>
      <p:sp>
        <p:nvSpPr>
          <p:cNvPr id="6" name="テキスト ボックス 5"/>
          <p:cNvSpPr txBox="1"/>
          <p:nvPr/>
        </p:nvSpPr>
        <p:spPr>
          <a:xfrm>
            <a:off x="5801559" y="2785602"/>
            <a:ext cx="2966484" cy="2400657"/>
          </a:xfrm>
          <a:prstGeom prst="wedgeRoundRectCallout">
            <a:avLst>
              <a:gd name="adj1" fmla="val -97177"/>
              <a:gd name="adj2" fmla="val -2923"/>
              <a:gd name="adj3" fmla="val 16667"/>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ja-JP" sz="2700" dirty="0">
                <a:latin typeface="UD デジタル 教科書体 N-B" panose="02020700000000000000" pitchFamily="17" charset="-128"/>
                <a:ea typeface="UD デジタル 教科書体 N-B" panose="02020700000000000000" pitchFamily="17" charset="-128"/>
              </a:rPr>
              <a:t>今年度のけがの状況説明</a:t>
            </a:r>
            <a:r>
              <a:rPr lang="ja-JP" altLang="en-US" sz="2700" dirty="0">
                <a:latin typeface="UD デジタル 教科書体 N-B" panose="02020700000000000000" pitchFamily="17" charset="-128"/>
                <a:ea typeface="UD デジタル 教科書体 N-B" panose="02020700000000000000" pitchFamily="17" charset="-128"/>
              </a:rPr>
              <a:t>（自校の保健室利用状況についてグラフで提示）</a:t>
            </a:r>
            <a:endParaRPr lang="ja-JP" altLang="en-US" sz="2700" dirty="0"/>
          </a:p>
        </p:txBody>
      </p:sp>
      <p:sp>
        <p:nvSpPr>
          <p:cNvPr id="3" name="テキスト ボックス 2">
            <a:extLst>
              <a:ext uri="{FF2B5EF4-FFF2-40B4-BE49-F238E27FC236}">
                <a16:creationId xmlns:a16="http://schemas.microsoft.com/office/drawing/2014/main" id="{643327E1-1F6A-35CC-945B-F7837C51BBBA}"/>
              </a:ext>
            </a:extLst>
          </p:cNvPr>
          <p:cNvSpPr txBox="1"/>
          <p:nvPr/>
        </p:nvSpPr>
        <p:spPr>
          <a:xfrm>
            <a:off x="318400" y="356715"/>
            <a:ext cx="8158626" cy="1077218"/>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＜導入＞</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自校におけるけがの発生状況等について</a:t>
            </a:r>
            <a:endParaRPr lang="en-US" altLang="ja-JP" sz="3200" dirty="0">
              <a:latin typeface="ＭＳ ゴシック" panose="020B0609070205080204" pitchFamily="49" charset="-128"/>
              <a:ea typeface="ＭＳ ゴシック" panose="020B0609070205080204" pitchFamily="49" charset="-128"/>
            </a:endParaRPr>
          </a:p>
        </p:txBody>
      </p:sp>
      <p:sp>
        <p:nvSpPr>
          <p:cNvPr id="5" name="スライド番号プレースホルダー 1"/>
          <p:cNvSpPr>
            <a:spLocks noGrp="1"/>
          </p:cNvSpPr>
          <p:nvPr/>
        </p:nvSpPr>
        <p:spPr>
          <a:xfrm>
            <a:off x="6882962" y="6061127"/>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3</a:t>
            </a:fld>
            <a:endParaRPr lang="en-US" altLang="ja-JP" dirty="0"/>
          </a:p>
        </p:txBody>
      </p:sp>
    </p:spTree>
    <p:extLst>
      <p:ext uri="{BB962C8B-B14F-4D97-AF65-F5344CB8AC3E}">
        <p14:creationId xmlns:p14="http://schemas.microsoft.com/office/powerpoint/2010/main" val="3104126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7094" y="1669193"/>
            <a:ext cx="8749812" cy="4832092"/>
          </a:xfrm>
          <a:prstGeom prst="rect">
            <a:avLst/>
          </a:prstGeom>
          <a:ln>
            <a:solidFill>
              <a:schemeClr val="tx1"/>
            </a:solidFill>
          </a:ln>
        </p:spPr>
        <p:txBody>
          <a:bodyPr wrap="square">
            <a:spAutoFit/>
          </a:bodyPr>
          <a:lstStyle/>
          <a:p>
            <a:pPr indent="100013" algn="just"/>
            <a:r>
              <a:rPr lang="ja-JP"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〔事例〕</a:t>
            </a:r>
            <a:r>
              <a:rPr lang="ja-JP" altLang="en-US"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２０２３年５月</a:t>
            </a:r>
            <a:endParaRPr lang="en-US"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indent="100013" algn="just"/>
            <a:r>
              <a:rPr lang="ja-JP" altLang="en-US"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　　　　　　　　　　　</a:t>
            </a:r>
            <a:r>
              <a:rPr lang="ja-JP"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＜足関節捻挫、靱帯損傷＞</a:t>
            </a:r>
          </a:p>
          <a:p>
            <a:pPr indent="100013" algn="just"/>
            <a:endParaRPr lang="en-US"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indent="100013" algn="just"/>
            <a:r>
              <a:rPr lang="ja-JP"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授業場所に移動のため、急いで階段を下りていた。</a:t>
            </a:r>
            <a:endParaRPr lang="en-US"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indent="100013" algn="just"/>
            <a:endParaRPr lang="en-US"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indent="100013" algn="just"/>
            <a:r>
              <a:rPr lang="ja-JP"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その際、</a:t>
            </a:r>
          </a:p>
          <a:p>
            <a:pPr algn="just"/>
            <a:r>
              <a:rPr lang="en-US" altLang="ja-JP" sz="28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28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28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28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800225" algn="just"/>
            <a:r>
              <a:rPr lang="ja-JP" altLang="en-US" sz="28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28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800225" algn="r"/>
            <a:endParaRPr lang="en-US"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indent="1800225" algn="r"/>
            <a:r>
              <a:rPr lang="ja-JP" altLang="ja-JP" sz="28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立ち上がれなかった。</a:t>
            </a:r>
          </a:p>
        </p:txBody>
      </p:sp>
      <p:sp>
        <p:nvSpPr>
          <p:cNvPr id="3" name="正方形/長方形 2"/>
          <p:cNvSpPr/>
          <p:nvPr/>
        </p:nvSpPr>
        <p:spPr>
          <a:xfrm>
            <a:off x="675500" y="4399251"/>
            <a:ext cx="7793000" cy="1193559"/>
          </a:xfrm>
          <a:prstGeom prst="rect">
            <a:avLst/>
          </a:prstGeom>
          <a:ln w="142875" cmpd="dbl">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350"/>
          </a:p>
        </p:txBody>
      </p:sp>
      <p:sp>
        <p:nvSpPr>
          <p:cNvPr id="4" name="正方形/長方形 3"/>
          <p:cNvSpPr/>
          <p:nvPr/>
        </p:nvSpPr>
        <p:spPr>
          <a:xfrm>
            <a:off x="1078523" y="4681276"/>
            <a:ext cx="6986954" cy="584775"/>
          </a:xfrm>
          <a:prstGeom prst="rect">
            <a:avLst/>
          </a:prstGeom>
        </p:spPr>
        <p:txBody>
          <a:bodyPr wrap="square">
            <a:spAutoFit/>
          </a:bodyPr>
          <a:lstStyle/>
          <a:p>
            <a:pPr indent="100013" algn="just"/>
            <a:r>
              <a:rPr lang="ja-JP" altLang="en-US" sz="3200"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足を滑らせ、右足をひねって転倒し</a:t>
            </a:r>
            <a:endParaRPr lang="en-US" altLang="ja-JP" sz="2800" kern="100" dirty="0">
              <a:solidFill>
                <a:srgbClr val="FF0000"/>
              </a:solidFill>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9683F122-D301-6065-D398-B173A76D45BF}"/>
              </a:ext>
            </a:extLst>
          </p:cNvPr>
          <p:cNvSpPr txBox="1"/>
          <p:nvPr/>
        </p:nvSpPr>
        <p:spPr>
          <a:xfrm>
            <a:off x="309873" y="169554"/>
            <a:ext cx="8525385" cy="1077218"/>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＜導入＞</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事故が発生した場面を想像してみましょう。</a:t>
            </a:r>
            <a:endParaRPr lang="en-US" altLang="ja-JP" sz="3200" dirty="0">
              <a:latin typeface="ＭＳ ゴシック" panose="020B0609070205080204" pitchFamily="49" charset="-128"/>
              <a:ea typeface="ＭＳ ゴシック" panose="020B0609070205080204" pitchFamily="49" charset="-128"/>
            </a:endParaRPr>
          </a:p>
        </p:txBody>
      </p:sp>
      <p:sp>
        <p:nvSpPr>
          <p:cNvPr id="6" name="スライド番号プレースホルダー 1"/>
          <p:cNvSpPr>
            <a:spLocks noGrp="1"/>
          </p:cNvSpPr>
          <p:nvPr/>
        </p:nvSpPr>
        <p:spPr>
          <a:xfrm>
            <a:off x="6930259" y="640080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4</a:t>
            </a:fld>
            <a:endParaRPr lang="en-US" altLang="ja-JP" dirty="0"/>
          </a:p>
        </p:txBody>
      </p:sp>
    </p:spTree>
    <p:extLst>
      <p:ext uri="{BB962C8B-B14F-4D97-AF65-F5344CB8AC3E}">
        <p14:creationId xmlns:p14="http://schemas.microsoft.com/office/powerpoint/2010/main" val="1040897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4689875" y="2733754"/>
            <a:ext cx="4184994" cy="3125502"/>
          </a:xfrm>
          <a:prstGeom prst="rect">
            <a:avLst/>
          </a:prstGeom>
        </p:spPr>
      </p:pic>
      <p:sp>
        <p:nvSpPr>
          <p:cNvPr id="4" name="テキスト ボックス 3"/>
          <p:cNvSpPr txBox="1"/>
          <p:nvPr/>
        </p:nvSpPr>
        <p:spPr>
          <a:xfrm>
            <a:off x="105384" y="1541667"/>
            <a:ext cx="4364508" cy="4556820"/>
          </a:xfrm>
          <a:prstGeom prst="wedgeRoundRectCallout">
            <a:avLst>
              <a:gd name="adj1" fmla="val 61035"/>
              <a:gd name="adj2" fmla="val 8702"/>
              <a:gd name="adj3" fmla="val 16667"/>
            </a:avLst>
          </a:prstGeom>
          <a:noFill/>
          <a:ln>
            <a:solidFill>
              <a:schemeClr val="tx1"/>
            </a:solidFill>
          </a:ln>
        </p:spPr>
        <p:txBody>
          <a:bodyPr wrap="square" rtlCol="0">
            <a:spAutoFit/>
          </a:bodyPr>
          <a:lstStyle/>
          <a:p>
            <a:pPr algn="just"/>
            <a:r>
              <a:rPr lang="ja-JP" altLang="en-US" sz="2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具体的な事故防止策</a:t>
            </a:r>
            <a:r>
              <a:rPr lang="ja-JP" altLang="ja-JP" sz="2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を検討</a:t>
            </a:r>
            <a:endParaRPr lang="en-US" altLang="ja-JP" sz="2400"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just"/>
            <a:endParaRPr lang="en-US" altLang="ja-JP"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a:r>
              <a:rPr lang="ja-JP" altLang="en-US"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「すぐにできること」</a:t>
            </a:r>
            <a:endParaRPr lang="en-US" altLang="ja-JP"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a:endParaRPr lang="en-US" altLang="ja-JP"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a:r>
              <a:rPr lang="ja-JP" altLang="en-US"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「年度内にできること」</a:t>
            </a:r>
            <a:endParaRPr lang="en-US" altLang="ja-JP"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a:endParaRPr lang="en-US" altLang="ja-JP"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a:r>
              <a:rPr lang="ja-JP" altLang="en-US"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「来年度にできること」</a:t>
            </a:r>
            <a:endParaRPr lang="en-US" altLang="ja-JP"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a:endParaRPr lang="en-US" altLang="ja-JP"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a:r>
              <a:rPr lang="ja-JP" altLang="en-US"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３つの視点で自分の意見を付箋に記入してください</a:t>
            </a:r>
            <a:r>
              <a:rPr lang="ja-JP" altLang="en-US" sz="2400"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a:t>
            </a:r>
            <a:endParaRPr lang="en-US" altLang="ja-JP" sz="2400"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a:p>
            <a:pPr algn="just"/>
            <a:r>
              <a:rPr lang="ja-JP" altLang="en-US" sz="2400" kern="100" dirty="0" smtClean="0">
                <a:latin typeface="UD デジタル 教科書体 N-B" panose="02020700000000000000" pitchFamily="17" charset="-128"/>
                <a:ea typeface="UD デジタル 教科書体 N-B" panose="02020700000000000000" pitchFamily="17" charset="-128"/>
                <a:cs typeface="Times New Roman" panose="02020603050405020304" pitchFamily="18" charset="0"/>
              </a:rPr>
              <a:t>　　　　　　　　（５分）</a:t>
            </a:r>
            <a:endParaRPr lang="ja-JP" altLang="ja-JP" sz="2400" kern="100" dirty="0">
              <a:latin typeface="UD デジタル 教科書体 N-B" panose="02020700000000000000" pitchFamily="17" charset="-128"/>
              <a:ea typeface="UD デジタル 教科書体 N-B" panose="02020700000000000000"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4CB7638B-48D4-A9EC-8E5B-3CBD8D643895}"/>
              </a:ext>
            </a:extLst>
          </p:cNvPr>
          <p:cNvSpPr txBox="1"/>
          <p:nvPr/>
        </p:nvSpPr>
        <p:spPr>
          <a:xfrm>
            <a:off x="309874" y="169554"/>
            <a:ext cx="8158626" cy="1077218"/>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＜展開＞</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具体的な事故防止策を考えましょう。</a:t>
            </a:r>
            <a:endParaRPr lang="en-US" altLang="ja-JP" sz="3200" dirty="0">
              <a:latin typeface="ＭＳ ゴシック" panose="020B0609070205080204" pitchFamily="49" charset="-128"/>
              <a:ea typeface="ＭＳ ゴシック" panose="020B0609070205080204" pitchFamily="49" charset="-128"/>
            </a:endParaRPr>
          </a:p>
        </p:txBody>
      </p:sp>
      <p:sp>
        <p:nvSpPr>
          <p:cNvPr id="5" name="スライド番号プレースホルダー 1"/>
          <p:cNvSpPr>
            <a:spLocks noGrp="1"/>
          </p:cNvSpPr>
          <p:nvPr/>
        </p:nvSpPr>
        <p:spPr>
          <a:xfrm>
            <a:off x="6882962" y="6061127"/>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5</a:t>
            </a:fld>
            <a:endParaRPr lang="en-US" altLang="ja-JP" dirty="0"/>
          </a:p>
        </p:txBody>
      </p:sp>
    </p:spTree>
    <p:extLst>
      <p:ext uri="{BB962C8B-B14F-4D97-AF65-F5344CB8AC3E}">
        <p14:creationId xmlns:p14="http://schemas.microsoft.com/office/powerpoint/2010/main" val="2255537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9F5435E7-FE1B-FCD8-D44C-9E7F909D2DC5}"/>
              </a:ext>
            </a:extLst>
          </p:cNvPr>
          <p:cNvPicPr>
            <a:picLocks noChangeAspect="1"/>
          </p:cNvPicPr>
          <p:nvPr/>
        </p:nvPicPr>
        <p:blipFill>
          <a:blip r:embed="rId3"/>
          <a:stretch>
            <a:fillRect/>
          </a:stretch>
        </p:blipFill>
        <p:spPr>
          <a:xfrm>
            <a:off x="447769" y="1280160"/>
            <a:ext cx="8248462" cy="5159889"/>
          </a:xfrm>
          <a:prstGeom prst="rect">
            <a:avLst/>
          </a:prstGeom>
        </p:spPr>
      </p:pic>
      <p:sp>
        <p:nvSpPr>
          <p:cNvPr id="6" name="テキスト ボックス 5">
            <a:extLst>
              <a:ext uri="{FF2B5EF4-FFF2-40B4-BE49-F238E27FC236}">
                <a16:creationId xmlns:a16="http://schemas.microsoft.com/office/drawing/2014/main" id="{26185C42-7654-1AE4-0BAA-B84EF0C9989A}"/>
              </a:ext>
            </a:extLst>
          </p:cNvPr>
          <p:cNvSpPr txBox="1"/>
          <p:nvPr/>
        </p:nvSpPr>
        <p:spPr>
          <a:xfrm>
            <a:off x="309874" y="169554"/>
            <a:ext cx="8158626" cy="1569660"/>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＜展開＞</a:t>
            </a:r>
            <a:endParaRPr lang="en-US" altLang="ja-JP" sz="3200" dirty="0">
              <a:latin typeface="ＭＳ ゴシック" panose="020B0609070205080204" pitchFamily="49" charset="-128"/>
              <a:ea typeface="ＭＳ ゴシック" panose="020B0609070205080204" pitchFamily="49" charset="-128"/>
            </a:endParaRPr>
          </a:p>
          <a:p>
            <a:r>
              <a:rPr lang="ja-JP" altLang="en-US" sz="3200" dirty="0">
                <a:latin typeface="ＭＳ ゴシック" panose="020B0609070205080204" pitchFamily="49" charset="-128"/>
                <a:ea typeface="ＭＳ ゴシック" panose="020B0609070205080204" pitchFamily="49" charset="-128"/>
              </a:rPr>
              <a:t>グループ内で意見を共有し、３つの視点でまとめてください。</a:t>
            </a:r>
            <a:endParaRPr lang="en-US" altLang="ja-JP" sz="3200" dirty="0">
              <a:latin typeface="ＭＳ ゴシック" panose="020B0609070205080204" pitchFamily="49" charset="-128"/>
              <a:ea typeface="ＭＳ ゴシック" panose="020B0609070205080204" pitchFamily="49" charset="-128"/>
            </a:endParaRPr>
          </a:p>
        </p:txBody>
      </p:sp>
      <p:sp>
        <p:nvSpPr>
          <p:cNvPr id="4" name="スライド番号プレースホルダー 1"/>
          <p:cNvSpPr>
            <a:spLocks noGrp="1"/>
          </p:cNvSpPr>
          <p:nvPr/>
        </p:nvSpPr>
        <p:spPr>
          <a:xfrm>
            <a:off x="6882962" y="6061127"/>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6</a:t>
            </a:fld>
            <a:endParaRPr lang="en-US" altLang="ja-JP" dirty="0"/>
          </a:p>
        </p:txBody>
      </p:sp>
    </p:spTree>
    <p:extLst>
      <p:ext uri="{BB962C8B-B14F-4D97-AF65-F5344CB8AC3E}">
        <p14:creationId xmlns:p14="http://schemas.microsoft.com/office/powerpoint/2010/main" val="150002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3271" y="551827"/>
            <a:ext cx="8101844" cy="2658511"/>
          </a:xfrm>
        </p:spPr>
        <p:txBody>
          <a:bodyPr>
            <a:normAutofit/>
          </a:bodyPr>
          <a:lstStyle/>
          <a:p>
            <a:pPr algn="ctr"/>
            <a:r>
              <a:rPr lang="ja-JP" altLang="en-US" sz="4000" dirty="0">
                <a:latin typeface="ＭＳ ゴシック" panose="020B0609070205080204" pitchFamily="49" charset="-128"/>
                <a:ea typeface="ＭＳ ゴシック" panose="020B0609070205080204" pitchFamily="49" charset="-128"/>
              </a:rPr>
              <a:t>＜まとめ</a:t>
            </a:r>
            <a:r>
              <a:rPr lang="ja-JP" altLang="en-US" sz="4000" dirty="0" smtClean="0">
                <a:latin typeface="ＭＳ ゴシック" panose="020B0609070205080204" pitchFamily="49" charset="-128"/>
                <a:ea typeface="ＭＳ ゴシック" panose="020B0609070205080204" pitchFamily="49" charset="-128"/>
              </a:rPr>
              <a:t>＞</a:t>
            </a:r>
            <a:r>
              <a:rPr lang="en-US" altLang="ja-JP" sz="4000" dirty="0" smtClean="0">
                <a:latin typeface="ＭＳ ゴシック" panose="020B0609070205080204" pitchFamily="49" charset="-128"/>
                <a:ea typeface="ＭＳ ゴシック" panose="020B0609070205080204" pitchFamily="49" charset="-128"/>
              </a:rPr>
              <a:t/>
            </a:r>
            <a:br>
              <a:rPr lang="en-US" altLang="ja-JP" sz="4000" dirty="0" smtClean="0">
                <a:latin typeface="ＭＳ ゴシック" panose="020B0609070205080204" pitchFamily="49" charset="-128"/>
                <a:ea typeface="ＭＳ ゴシック" panose="020B0609070205080204" pitchFamily="49" charset="-128"/>
              </a:rPr>
            </a:br>
            <a:r>
              <a:rPr lang="en-US" altLang="ja-JP" sz="4000" dirty="0" smtClean="0">
                <a:latin typeface="ＭＳ ゴシック" panose="020B0609070205080204" pitchFamily="49" charset="-128"/>
                <a:ea typeface="ＭＳ ゴシック" panose="020B0609070205080204" pitchFamily="49" charset="-128"/>
              </a:rPr>
              <a:t/>
            </a:r>
            <a:br>
              <a:rPr lang="en-US" altLang="ja-JP" sz="4000" dirty="0" smtClean="0">
                <a:latin typeface="ＭＳ ゴシック" panose="020B0609070205080204" pitchFamily="49" charset="-128"/>
                <a:ea typeface="ＭＳ ゴシック" panose="020B0609070205080204" pitchFamily="49" charset="-128"/>
              </a:rPr>
            </a:br>
            <a:r>
              <a:rPr lang="ja-JP" altLang="en-US" sz="4000" dirty="0" smtClean="0">
                <a:latin typeface="ＭＳ ゴシック" panose="020B0609070205080204" pitchFamily="49" charset="-128"/>
                <a:ea typeface="ＭＳ ゴシック" panose="020B0609070205080204" pitchFamily="49" charset="-128"/>
              </a:rPr>
              <a:t>今後の安全指導や</a:t>
            </a:r>
            <a:r>
              <a:rPr lang="en-US" altLang="ja-JP" sz="4000" dirty="0" smtClean="0">
                <a:latin typeface="ＭＳ ゴシック" panose="020B0609070205080204" pitchFamily="49" charset="-128"/>
                <a:ea typeface="ＭＳ ゴシック" panose="020B0609070205080204" pitchFamily="49" charset="-128"/>
              </a:rPr>
              <a:t/>
            </a:r>
            <a:br>
              <a:rPr lang="en-US" altLang="ja-JP" sz="4000" dirty="0" smtClean="0">
                <a:latin typeface="ＭＳ ゴシック" panose="020B0609070205080204" pitchFamily="49" charset="-128"/>
                <a:ea typeface="ＭＳ ゴシック" panose="020B0609070205080204" pitchFamily="49" charset="-128"/>
              </a:rPr>
            </a:br>
            <a:r>
              <a:rPr lang="ja-JP" altLang="en-US" sz="4000" dirty="0" smtClean="0">
                <a:latin typeface="ＭＳ ゴシック" panose="020B0609070205080204" pitchFamily="49" charset="-128"/>
                <a:ea typeface="ＭＳ ゴシック" panose="020B0609070205080204" pitchFamily="49" charset="-128"/>
              </a:rPr>
              <a:t>安全管理体制について</a:t>
            </a:r>
            <a:endParaRPr lang="ja-JP" altLang="en-US" sz="4000" dirty="0">
              <a:latin typeface="ＭＳ ゴシック" panose="020B0609070205080204" pitchFamily="49" charset="-128"/>
              <a:ea typeface="ＭＳ ゴシック" panose="020B0609070205080204" pitchFamily="49" charset="-128"/>
            </a:endParaRPr>
          </a:p>
        </p:txBody>
      </p:sp>
      <p:sp>
        <p:nvSpPr>
          <p:cNvPr id="3" name="スライド番号プレースホルダー 1"/>
          <p:cNvSpPr>
            <a:spLocks noGrp="1"/>
          </p:cNvSpPr>
          <p:nvPr>
            <p:ph type="sldNum" sz="quarter" idx="12"/>
          </p:nvPr>
        </p:nvSpPr>
        <p:spPr>
          <a:xfrm>
            <a:off x="6892385" y="6156950"/>
            <a:ext cx="1905000" cy="457200"/>
          </a:xfrm>
        </p:spPr>
        <p:txBody>
          <a:bodyPr/>
          <a:lstStyle/>
          <a:p>
            <a:fld id="{75446204-5050-4B83-8C84-1F5B942AB3C3}" type="slidenum">
              <a:rPr lang="en-US" altLang="ja-JP" smtClean="0"/>
              <a:pPr/>
              <a:t>7</a:t>
            </a:fld>
            <a:endParaRPr lang="en-US" altLang="ja-JP" dirty="0"/>
          </a:p>
        </p:txBody>
      </p:sp>
    </p:spTree>
    <p:extLst>
      <p:ext uri="{BB962C8B-B14F-4D97-AF65-F5344CB8AC3E}">
        <p14:creationId xmlns:p14="http://schemas.microsoft.com/office/powerpoint/2010/main" val="2697989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TotalTime>
  <Words>884</Words>
  <Application>Microsoft Office PowerPoint</Application>
  <PresentationFormat>画面に合わせる (4:3)</PresentationFormat>
  <Paragraphs>107</Paragraphs>
  <Slides>7</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HGP創英角ｺﾞｼｯｸUB</vt:lpstr>
      <vt:lpstr>ＭＳ ゴシック</vt:lpstr>
      <vt:lpstr>UD デジタル 教科書体 N-B</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  今後の安全指導や 安全管理体制について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門脇 泰史</dc:creator>
  <cp:lastModifiedBy>門脇　泰史</cp:lastModifiedBy>
  <cp:revision>36</cp:revision>
  <dcterms:created xsi:type="dcterms:W3CDTF">2023-12-04T19:12:20Z</dcterms:created>
  <dcterms:modified xsi:type="dcterms:W3CDTF">2024-03-21T10:46:18Z</dcterms:modified>
</cp:coreProperties>
</file>