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91" r:id="rId4"/>
    <p:sldId id="268" r:id="rId5"/>
    <p:sldId id="267" r:id="rId6"/>
    <p:sldId id="259" r:id="rId7"/>
    <p:sldId id="275" r:id="rId8"/>
    <p:sldId id="284" r:id="rId9"/>
    <p:sldId id="265" r:id="rId10"/>
    <p:sldId id="285" r:id="rId11"/>
    <p:sldId id="290" r:id="rId12"/>
    <p:sldId id="287" r:id="rId13"/>
    <p:sldId id="288" r:id="rId14"/>
    <p:sldId id="28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0862" autoAdjust="0"/>
  </p:normalViewPr>
  <p:slideViewPr>
    <p:cSldViewPr snapToGrid="0">
      <p:cViewPr varScale="1">
        <p:scale>
          <a:sx n="93" d="100"/>
          <a:sy n="93" d="100"/>
        </p:scale>
        <p:origin x="2160" y="84"/>
      </p:cViewPr>
      <p:guideLst/>
    </p:cSldViewPr>
  </p:slideViewPr>
  <p:notesTextViewPr>
    <p:cViewPr>
      <p:scale>
        <a:sx n="1" d="1"/>
        <a:sy n="1" d="1"/>
      </p:scale>
      <p:origin x="0" y="0"/>
    </p:cViewPr>
  </p:notesTextViewPr>
  <p:notesViewPr>
    <p:cSldViewPr snapToGrid="0">
      <p:cViewPr varScale="1">
        <p:scale>
          <a:sx n="87" d="100"/>
          <a:sy n="87" d="100"/>
        </p:scale>
        <p:origin x="38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門脇 泰史" userId="1e309f2d4aeb5e85" providerId="LiveId" clId="{4EBFA411-B511-484F-AF68-BB4D88C7E5F9}"/>
    <pc:docChg chg="undo redo custSel addSld delSld modSld">
      <pc:chgData name="門脇 泰史" userId="1e309f2d4aeb5e85" providerId="LiveId" clId="{4EBFA411-B511-484F-AF68-BB4D88C7E5F9}" dt="2023-12-04T19:44:47.209" v="215" actId="1076"/>
      <pc:docMkLst>
        <pc:docMk/>
      </pc:docMkLst>
      <pc:sldChg chg="addSp modSp mod">
        <pc:chgData name="門脇 泰史" userId="1e309f2d4aeb5e85" providerId="LiveId" clId="{4EBFA411-B511-484F-AF68-BB4D88C7E5F9}" dt="2023-12-04T19:41:45.339" v="48" actId="1076"/>
        <pc:sldMkLst>
          <pc:docMk/>
          <pc:sldMk cId="2786290124" sldId="257"/>
        </pc:sldMkLst>
        <pc:spChg chg="mod">
          <ac:chgData name="門脇 泰史" userId="1e309f2d4aeb5e85" providerId="LiveId" clId="{4EBFA411-B511-484F-AF68-BB4D88C7E5F9}" dt="2023-12-04T19:41:01.199" v="38" actId="1076"/>
          <ac:spMkLst>
            <pc:docMk/>
            <pc:sldMk cId="2786290124" sldId="257"/>
            <ac:spMk id="2" creationId="{4B2DA112-145B-50B7-99D0-D0A09FFBD826}"/>
          </ac:spMkLst>
        </pc:spChg>
        <pc:spChg chg="mod">
          <ac:chgData name="門脇 泰史" userId="1e309f2d4aeb5e85" providerId="LiveId" clId="{4EBFA411-B511-484F-AF68-BB4D88C7E5F9}" dt="2023-12-04T19:41:40.385" v="45" actId="1076"/>
          <ac:spMkLst>
            <pc:docMk/>
            <pc:sldMk cId="2786290124" sldId="257"/>
            <ac:spMk id="3" creationId="{9F39311D-D97B-BEAF-43B3-DB39140544B9}"/>
          </ac:spMkLst>
        </pc:spChg>
        <pc:spChg chg="add mod">
          <ac:chgData name="門脇 泰史" userId="1e309f2d4aeb5e85" providerId="LiveId" clId="{4EBFA411-B511-484F-AF68-BB4D88C7E5F9}" dt="2023-12-04T19:41:45.339" v="48" actId="1076"/>
          <ac:spMkLst>
            <pc:docMk/>
            <pc:sldMk cId="2786290124" sldId="257"/>
            <ac:spMk id="9" creationId="{BBD019CB-EAFE-E63F-FDED-DE19859927BF}"/>
          </ac:spMkLst>
        </pc:spChg>
        <pc:picChg chg="mod">
          <ac:chgData name="門脇 泰史" userId="1e309f2d4aeb5e85" providerId="LiveId" clId="{4EBFA411-B511-484F-AF68-BB4D88C7E5F9}" dt="2023-12-04T19:41:42.847" v="47" actId="1076"/>
          <ac:picMkLst>
            <pc:docMk/>
            <pc:sldMk cId="2786290124" sldId="257"/>
            <ac:picMk id="8" creationId="{EFB7CDD2-82B6-417F-9BCF-0F8E1B00CBEB}"/>
          </ac:picMkLst>
        </pc:picChg>
      </pc:sldChg>
      <pc:sldChg chg="modSp mod">
        <pc:chgData name="門脇 泰史" userId="1e309f2d4aeb5e85" providerId="LiveId" clId="{4EBFA411-B511-484F-AF68-BB4D88C7E5F9}" dt="2023-12-04T19:42:11.706" v="78"/>
        <pc:sldMkLst>
          <pc:docMk/>
          <pc:sldMk cId="3104126383" sldId="258"/>
        </pc:sldMkLst>
        <pc:spChg chg="mod">
          <ac:chgData name="門脇 泰史" userId="1e309f2d4aeb5e85" providerId="LiveId" clId="{4EBFA411-B511-484F-AF68-BB4D88C7E5F9}" dt="2023-12-04T19:42:11.706" v="78"/>
          <ac:spMkLst>
            <pc:docMk/>
            <pc:sldMk cId="3104126383" sldId="258"/>
            <ac:spMk id="5" creationId="{BAFFDAEE-37AB-6CF2-B85E-405D82CC7AD0}"/>
          </ac:spMkLst>
        </pc:spChg>
      </pc:sldChg>
      <pc:sldChg chg="modSp mod">
        <pc:chgData name="門脇 泰史" userId="1e309f2d4aeb5e85" providerId="LiveId" clId="{4EBFA411-B511-484F-AF68-BB4D88C7E5F9}" dt="2023-12-04T19:42:24.046" v="93"/>
        <pc:sldMkLst>
          <pc:docMk/>
          <pc:sldMk cId="2255537310" sldId="259"/>
        </pc:sldMkLst>
        <pc:spChg chg="mod">
          <ac:chgData name="門脇 泰史" userId="1e309f2d4aeb5e85" providerId="LiveId" clId="{4EBFA411-B511-484F-AF68-BB4D88C7E5F9}" dt="2023-12-04T19:42:24.046" v="93"/>
          <ac:spMkLst>
            <pc:docMk/>
            <pc:sldMk cId="2255537310" sldId="259"/>
            <ac:spMk id="5" creationId="{BAFFDAEE-37AB-6CF2-B85E-405D82CC7AD0}"/>
          </ac:spMkLst>
        </pc:spChg>
      </pc:sldChg>
      <pc:sldChg chg="modSp mod">
        <pc:chgData name="門脇 泰史" userId="1e309f2d4aeb5e85" providerId="LiveId" clId="{4EBFA411-B511-484F-AF68-BB4D88C7E5F9}" dt="2023-12-04T19:42:39.858" v="121"/>
        <pc:sldMkLst>
          <pc:docMk/>
          <pc:sldMk cId="3772918958" sldId="260"/>
        </pc:sldMkLst>
        <pc:spChg chg="mod">
          <ac:chgData name="門脇 泰史" userId="1e309f2d4aeb5e85" providerId="LiveId" clId="{4EBFA411-B511-484F-AF68-BB4D88C7E5F9}" dt="2023-12-04T19:42:39.858" v="121"/>
          <ac:spMkLst>
            <pc:docMk/>
            <pc:sldMk cId="3772918958" sldId="260"/>
            <ac:spMk id="5" creationId="{BAFFDAEE-37AB-6CF2-B85E-405D82CC7AD0}"/>
          </ac:spMkLst>
        </pc:spChg>
      </pc:sldChg>
      <pc:sldChg chg="addSp delSp modSp del mod">
        <pc:chgData name="門脇 泰史" userId="1e309f2d4aeb5e85" providerId="LiveId" clId="{4EBFA411-B511-484F-AF68-BB4D88C7E5F9}" dt="2023-12-04T19:41:49.659" v="49" actId="47"/>
        <pc:sldMkLst>
          <pc:docMk/>
          <pc:sldMk cId="460611208" sldId="261"/>
        </pc:sldMkLst>
        <pc:spChg chg="del mod">
          <ac:chgData name="門脇 泰史" userId="1e309f2d4aeb5e85" providerId="LiveId" clId="{4EBFA411-B511-484F-AF68-BB4D88C7E5F9}" dt="2023-12-04T19:40:52.431" v="35" actId="21"/>
          <ac:spMkLst>
            <pc:docMk/>
            <pc:sldMk cId="460611208" sldId="261"/>
            <ac:spMk id="2" creationId="{4B2DA112-145B-50B7-99D0-D0A09FFBD826}"/>
          </ac:spMkLst>
        </pc:spChg>
        <pc:spChg chg="add del">
          <ac:chgData name="門脇 泰史" userId="1e309f2d4aeb5e85" providerId="LiveId" clId="{4EBFA411-B511-484F-AF68-BB4D88C7E5F9}" dt="2023-12-04T19:40:02.793" v="29" actId="478"/>
          <ac:spMkLst>
            <pc:docMk/>
            <pc:sldMk cId="460611208" sldId="261"/>
            <ac:spMk id="3" creationId="{9F39311D-D97B-BEAF-43B3-DB39140544B9}"/>
          </ac:spMkLst>
        </pc:spChg>
        <pc:picChg chg="add del">
          <ac:chgData name="門脇 泰史" userId="1e309f2d4aeb5e85" providerId="LiveId" clId="{4EBFA411-B511-484F-AF68-BB4D88C7E5F9}" dt="2023-12-04T19:40:02.445" v="28" actId="478"/>
          <ac:picMkLst>
            <pc:docMk/>
            <pc:sldMk cId="460611208" sldId="261"/>
            <ac:picMk id="8" creationId="{EFB7CDD2-82B6-417F-9BCF-0F8E1B00CBEB}"/>
          </ac:picMkLst>
        </pc:picChg>
      </pc:sldChg>
      <pc:sldChg chg="modSp add mod">
        <pc:chgData name="門脇 泰史" userId="1e309f2d4aeb5e85" providerId="LiveId" clId="{4EBFA411-B511-484F-AF68-BB4D88C7E5F9}" dt="2023-12-04T19:44:47.209" v="215" actId="1076"/>
        <pc:sldMkLst>
          <pc:docMk/>
          <pc:sldMk cId="508933081" sldId="261"/>
        </pc:sldMkLst>
        <pc:spChg chg="mod">
          <ac:chgData name="門脇 泰史" userId="1e309f2d4aeb5e85" providerId="LiveId" clId="{4EBFA411-B511-484F-AF68-BB4D88C7E5F9}" dt="2023-12-04T19:44:47.209" v="215" actId="1076"/>
          <ac:spMkLst>
            <pc:docMk/>
            <pc:sldMk cId="508933081" sldId="261"/>
            <ac:spMk id="5" creationId="{BAFFDAEE-37AB-6CF2-B85E-405D82CC7AD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DA9DB0-B40E-46D6-BA8B-63F1341CFAF8}" type="slidenum">
              <a:rPr kumimoji="1" lang="ja-JP" altLang="en-US" smtClean="0"/>
              <a:t>‹#›</a:t>
            </a:fld>
            <a:endParaRPr kumimoji="1" lang="ja-JP" altLang="en-US"/>
          </a:p>
        </p:txBody>
      </p:sp>
    </p:spTree>
    <p:extLst>
      <p:ext uri="{BB962C8B-B14F-4D97-AF65-F5344CB8AC3E}">
        <p14:creationId xmlns:p14="http://schemas.microsoft.com/office/powerpoint/2010/main" val="2918107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8F088-1682-4E15-BC71-902D8C291E90}" type="datetimeFigureOut">
              <a:rPr kumimoji="1" lang="ja-JP" altLang="en-US" smtClean="0"/>
              <a:t>2024/4/2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8DB912-A661-4EB6-8880-AA77F4C636FB}" type="slidenum">
              <a:rPr kumimoji="1" lang="ja-JP" altLang="en-US" smtClean="0"/>
              <a:t>‹#›</a:t>
            </a:fld>
            <a:endParaRPr kumimoji="1" lang="ja-JP" altLang="en-US"/>
          </a:p>
        </p:txBody>
      </p:sp>
    </p:spTree>
    <p:extLst>
      <p:ext uri="{BB962C8B-B14F-4D97-AF65-F5344CB8AC3E}">
        <p14:creationId xmlns:p14="http://schemas.microsoft.com/office/powerpoint/2010/main" val="3442922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a:t>これから安全点検項目の見直しに関する研修を始めます。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B8DB912-A661-4EB6-8880-AA77F4C636FB}" type="slidenum">
              <a:rPr kumimoji="1" lang="ja-JP" altLang="en-US" smtClean="0"/>
              <a:t>1</a:t>
            </a:fld>
            <a:endParaRPr kumimoji="1" lang="ja-JP" altLang="en-US"/>
          </a:p>
        </p:txBody>
      </p:sp>
    </p:spTree>
    <p:extLst>
      <p:ext uri="{BB962C8B-B14F-4D97-AF65-F5344CB8AC3E}">
        <p14:creationId xmlns:p14="http://schemas.microsoft.com/office/powerpoint/2010/main" val="3524375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mn-ea"/>
                <a:ea typeface="+mn-ea"/>
              </a:rPr>
              <a:t>（各学校の実情に応じて作成する。）</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（各グループから意見を発表させ、全体で共有する。）</a:t>
            </a:r>
            <a:endParaRPr kumimoji="1" lang="en-US" altLang="ja-JP" sz="1200" dirty="0">
              <a:latin typeface="+mn-ea"/>
              <a:ea typeface="+mn-ea"/>
            </a:endParaRPr>
          </a:p>
          <a:p>
            <a:endParaRPr lang="en-US" altLang="ja-JP" sz="1200" kern="100" dirty="0">
              <a:effectLst/>
              <a:latin typeface="+mn-ea"/>
              <a:ea typeface="+mn-ea"/>
              <a:cs typeface="Times New Roman" panose="02020603050405020304" pitchFamily="18" charset="0"/>
            </a:endParaRPr>
          </a:p>
          <a:p>
            <a:r>
              <a:rPr lang="ja-JP" altLang="en-US" sz="1200" kern="100" dirty="0">
                <a:effectLst/>
                <a:latin typeface="+mn-ea"/>
                <a:ea typeface="+mn-ea"/>
                <a:cs typeface="Times New Roman" panose="02020603050405020304" pitchFamily="18" charset="0"/>
              </a:rPr>
              <a:t>（</a:t>
            </a:r>
            <a:r>
              <a:rPr lang="ja-JP" altLang="ja-JP" sz="1200" kern="100" dirty="0">
                <a:effectLst/>
                <a:latin typeface="+mn-ea"/>
                <a:ea typeface="+mn-ea"/>
                <a:cs typeface="Times New Roman" panose="02020603050405020304" pitchFamily="18" charset="0"/>
              </a:rPr>
              <a:t>全体で出された意見は集約後、後日改めて提示すること伝え、今後の安全点検に生かせるよう全体で共通理解を図る。</a:t>
            </a:r>
            <a:r>
              <a:rPr lang="ja-JP" altLang="en-US" sz="1200" kern="100" dirty="0">
                <a:effectLst/>
                <a:latin typeface="+mn-ea"/>
                <a:ea typeface="+mn-ea"/>
                <a:cs typeface="Times New Roman" panose="02020603050405020304" pitchFamily="18" charset="0"/>
              </a:rPr>
              <a:t>）</a:t>
            </a:r>
            <a:endParaRPr kumimoji="1" lang="ja-JP" altLang="en-US" sz="1200" dirty="0">
              <a:latin typeface="+mn-ea"/>
              <a:ea typeface="+mn-ea"/>
            </a:endParaRPr>
          </a:p>
        </p:txBody>
      </p:sp>
      <p:sp>
        <p:nvSpPr>
          <p:cNvPr id="4" name="スライド番号プレースホルダー 3"/>
          <p:cNvSpPr>
            <a:spLocks noGrp="1"/>
          </p:cNvSpPr>
          <p:nvPr>
            <p:ph type="sldNum" sz="quarter" idx="5"/>
          </p:nvPr>
        </p:nvSpPr>
        <p:spPr/>
        <p:txBody>
          <a:bodyPr/>
          <a:lstStyle/>
          <a:p>
            <a:fld id="{2386343F-110F-45A2-8EE6-6D5149F188A9}" type="slidenum">
              <a:rPr kumimoji="1" lang="ja-JP" altLang="en-US" smtClean="0"/>
              <a:t>10</a:t>
            </a:fld>
            <a:endParaRPr kumimoji="1" lang="ja-JP" altLang="en-US"/>
          </a:p>
        </p:txBody>
      </p:sp>
    </p:spTree>
    <p:extLst>
      <p:ext uri="{BB962C8B-B14F-4D97-AF65-F5344CB8AC3E}">
        <p14:creationId xmlns:p14="http://schemas.microsoft.com/office/powerpoint/2010/main" val="3478946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386343F-110F-45A2-8EE6-6D5149F188A9}" type="slidenum">
              <a:rPr kumimoji="1" lang="ja-JP" altLang="en-US" smtClean="0"/>
              <a:t>11</a:t>
            </a:fld>
            <a:endParaRPr kumimoji="1" lang="ja-JP" altLang="en-US"/>
          </a:p>
        </p:txBody>
      </p:sp>
    </p:spTree>
    <p:extLst>
      <p:ext uri="{BB962C8B-B14F-4D97-AF65-F5344CB8AC3E}">
        <p14:creationId xmlns:p14="http://schemas.microsoft.com/office/powerpoint/2010/main" val="2492111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mn-ea"/>
                <a:ea typeface="+mn-ea"/>
              </a:rPr>
              <a:t>（各学校の実情に応じて、スライドを選択し、事例を提示する。）</a:t>
            </a:r>
            <a:endParaRPr kumimoji="1" lang="en-US" altLang="ja-JP" dirty="0"/>
          </a:p>
        </p:txBody>
      </p:sp>
      <p:sp>
        <p:nvSpPr>
          <p:cNvPr id="4" name="スライド番号プレースホルダー 3"/>
          <p:cNvSpPr>
            <a:spLocks noGrp="1"/>
          </p:cNvSpPr>
          <p:nvPr>
            <p:ph type="sldNum" sz="quarter" idx="5"/>
          </p:nvPr>
        </p:nvSpPr>
        <p:spPr/>
        <p:txBody>
          <a:bodyPr/>
          <a:lstStyle/>
          <a:p>
            <a:fld id="{2386343F-110F-45A2-8EE6-6D5149F188A9}" type="slidenum">
              <a:rPr kumimoji="1" lang="ja-JP" altLang="en-US" smtClean="0"/>
              <a:t>12</a:t>
            </a:fld>
            <a:endParaRPr kumimoji="1" lang="ja-JP" altLang="en-US"/>
          </a:p>
        </p:txBody>
      </p:sp>
    </p:spTree>
    <p:extLst>
      <p:ext uri="{BB962C8B-B14F-4D97-AF65-F5344CB8AC3E}">
        <p14:creationId xmlns:p14="http://schemas.microsoft.com/office/powerpoint/2010/main" val="3091888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（各学校の実情に応じて、スライドを選択し、事例を提示する。）</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86343F-110F-45A2-8EE6-6D5149F188A9}" type="slidenum">
              <a:rPr kumimoji="1" lang="ja-JP" altLang="en-US" smtClean="0"/>
              <a:t>13</a:t>
            </a:fld>
            <a:endParaRPr kumimoji="1" lang="ja-JP" altLang="en-US"/>
          </a:p>
        </p:txBody>
      </p:sp>
    </p:spTree>
    <p:extLst>
      <p:ext uri="{BB962C8B-B14F-4D97-AF65-F5344CB8AC3E}">
        <p14:creationId xmlns:p14="http://schemas.microsoft.com/office/powerpoint/2010/main" val="3453257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（各学校の実情に応じて、スライドを選択し、事例を提示する。）</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86343F-110F-45A2-8EE6-6D5149F188A9}" type="slidenum">
              <a:rPr kumimoji="1" lang="ja-JP" altLang="en-US" smtClean="0"/>
              <a:t>14</a:t>
            </a:fld>
            <a:endParaRPr kumimoji="1" lang="ja-JP" altLang="en-US"/>
          </a:p>
        </p:txBody>
      </p:sp>
    </p:spTree>
    <p:extLst>
      <p:ext uri="{BB962C8B-B14F-4D97-AF65-F5344CB8AC3E}">
        <p14:creationId xmlns:p14="http://schemas.microsoft.com/office/powerpoint/2010/main" val="2803685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今日の研修の目的と流れは、スライドのとおりです。</a:t>
            </a:r>
            <a:endParaRPr kumimoji="1" lang="en-US" altLang="ja-JP" dirty="0"/>
          </a:p>
          <a:p>
            <a:endParaRPr kumimoji="1" lang="en-US" altLang="ja-JP" dirty="0"/>
          </a:p>
          <a:p>
            <a:r>
              <a:rPr kumimoji="1" lang="ja-JP" altLang="en-US" dirty="0"/>
              <a:t>過去に発生した事故事例を基に、</a:t>
            </a:r>
            <a:r>
              <a:rPr kumimoji="1" lang="ja-JP" altLang="ja-JP" sz="1200" kern="1200" dirty="0">
                <a:solidFill>
                  <a:schemeClr val="tx1"/>
                </a:solidFill>
                <a:effectLst/>
                <a:latin typeface="+mn-lt"/>
                <a:ea typeface="+mn-ea"/>
                <a:cs typeface="+mn-cs"/>
              </a:rPr>
              <a:t>自校での事故防止と安全点検項目の見直しにつながるよう、グループごとに話し合いを</a:t>
            </a:r>
            <a:r>
              <a:rPr kumimoji="1" lang="ja-JP" altLang="en-US" sz="1200" kern="1200" dirty="0">
                <a:solidFill>
                  <a:schemeClr val="tx1"/>
                </a:solidFill>
                <a:effectLst/>
                <a:latin typeface="+mn-lt"/>
                <a:ea typeface="+mn-ea"/>
                <a:cs typeface="+mn-cs"/>
              </a:rPr>
              <a:t>行います。</a:t>
            </a:r>
            <a:endParaRPr kumimoji="1" lang="en-US" altLang="ja-JP" sz="1200" kern="1200" dirty="0">
              <a:solidFill>
                <a:schemeClr val="tx1"/>
              </a:solidFill>
              <a:effectLst/>
              <a:latin typeface="+mn-lt"/>
              <a:ea typeface="+mn-ea"/>
              <a:cs typeface="+mn-cs"/>
            </a:endParaRPr>
          </a:p>
          <a:p>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話し合いで出された具体的な意見と毎月の安全点検結果から、今後、点検項目として追加</a:t>
            </a:r>
            <a:r>
              <a:rPr kumimoji="1" lang="ja-JP" altLang="en-US" sz="1200" kern="1200" dirty="0">
                <a:solidFill>
                  <a:schemeClr val="tx1"/>
                </a:solidFill>
                <a:effectLst/>
                <a:latin typeface="+mn-lt"/>
                <a:ea typeface="+mn-ea"/>
                <a:cs typeface="+mn-cs"/>
              </a:rPr>
              <a:t>したほうがよいと思われる</a:t>
            </a:r>
            <a:r>
              <a:rPr kumimoji="1" lang="ja-JP" altLang="ja-JP" sz="1200" kern="1200" dirty="0">
                <a:solidFill>
                  <a:schemeClr val="tx1"/>
                </a:solidFill>
                <a:effectLst/>
                <a:latin typeface="+mn-lt"/>
                <a:ea typeface="+mn-ea"/>
                <a:cs typeface="+mn-cs"/>
              </a:rPr>
              <a:t>箇所について検討</a:t>
            </a:r>
            <a:r>
              <a:rPr kumimoji="1" lang="ja-JP" altLang="en-US" sz="1200" kern="1200" dirty="0">
                <a:solidFill>
                  <a:schemeClr val="tx1"/>
                </a:solidFill>
                <a:effectLst/>
                <a:latin typeface="+mn-lt"/>
                <a:ea typeface="+mn-ea"/>
                <a:cs typeface="+mn-cs"/>
              </a:rPr>
              <a:t>していきます。</a:t>
            </a:r>
            <a:endParaRPr kumimoji="1" lang="en-US" altLang="ja-JP" sz="1200" kern="1200" dirty="0">
              <a:solidFill>
                <a:schemeClr val="tx1"/>
              </a:solidFill>
              <a:effectLst/>
              <a:latin typeface="+mn-lt"/>
              <a:ea typeface="+mn-ea"/>
              <a:cs typeface="+mn-cs"/>
            </a:endParaRPr>
          </a:p>
          <a:p>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どうぞよろしくお願いします。</a:t>
            </a:r>
            <a:endParaRPr kumimoji="1" lang="ja-JP" altLang="en-US" dirty="0"/>
          </a:p>
        </p:txBody>
      </p:sp>
      <p:sp>
        <p:nvSpPr>
          <p:cNvPr id="4" name="スライド番号プレースホルダー 3"/>
          <p:cNvSpPr>
            <a:spLocks noGrp="1"/>
          </p:cNvSpPr>
          <p:nvPr>
            <p:ph type="sldNum" sz="quarter" idx="10"/>
          </p:nvPr>
        </p:nvSpPr>
        <p:spPr/>
        <p:txBody>
          <a:bodyPr/>
          <a:lstStyle/>
          <a:p>
            <a:fld id="{DB8DB912-A661-4EB6-8880-AA77F4C636FB}" type="slidenum">
              <a:rPr kumimoji="1" lang="ja-JP" altLang="en-US" smtClean="0"/>
              <a:t>2</a:t>
            </a:fld>
            <a:endParaRPr kumimoji="1" lang="ja-JP" altLang="en-US"/>
          </a:p>
        </p:txBody>
      </p:sp>
    </p:spTree>
    <p:extLst>
      <p:ext uri="{BB962C8B-B14F-4D97-AF65-F5344CB8AC3E}">
        <p14:creationId xmlns:p14="http://schemas.microsoft.com/office/powerpoint/2010/main" val="1263596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（学校で実施している安全点検は、学校保健安全法に基づき、定期的に実施されていることを説明します。）</a:t>
            </a:r>
          </a:p>
        </p:txBody>
      </p:sp>
      <p:sp>
        <p:nvSpPr>
          <p:cNvPr id="4" name="スライド番号プレースホルダー 3"/>
          <p:cNvSpPr>
            <a:spLocks noGrp="1"/>
          </p:cNvSpPr>
          <p:nvPr>
            <p:ph type="sldNum" sz="quarter" idx="5"/>
          </p:nvPr>
        </p:nvSpPr>
        <p:spPr/>
        <p:txBody>
          <a:bodyPr/>
          <a:lstStyle/>
          <a:p>
            <a:fld id="{2386343F-110F-45A2-8EE6-6D5149F188A9}" type="slidenum">
              <a:rPr kumimoji="1" lang="ja-JP" altLang="en-US" smtClean="0"/>
              <a:t>3</a:t>
            </a:fld>
            <a:endParaRPr kumimoji="1" lang="ja-JP" altLang="en-US"/>
          </a:p>
        </p:txBody>
      </p:sp>
    </p:spTree>
    <p:extLst>
      <p:ext uri="{BB962C8B-B14F-4D97-AF65-F5344CB8AC3E}">
        <p14:creationId xmlns:p14="http://schemas.microsoft.com/office/powerpoint/2010/main" val="697528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n-ea"/>
                <a:ea typeface="+mn-ea"/>
              </a:rPr>
              <a:t>毎月○日に、安全点検表（各校で使用しているものを挿入）を使用し、各担当で割り振られた場所について、目視や負荷等の点検方法で確認しています。</a:t>
            </a:r>
            <a:endParaRPr kumimoji="1" lang="en-US" altLang="ja-JP" dirty="0">
              <a:latin typeface="+mn-ea"/>
              <a:ea typeface="+mn-ea"/>
            </a:endParaRPr>
          </a:p>
          <a:p>
            <a:endParaRPr kumimoji="1" lang="en-US" altLang="ja-JP" dirty="0">
              <a:latin typeface="+mn-ea"/>
              <a:ea typeface="+mn-ea"/>
            </a:endParaRPr>
          </a:p>
          <a:p>
            <a:r>
              <a:rPr kumimoji="1" lang="ja-JP" altLang="en-US" dirty="0">
                <a:latin typeface="+mn-ea"/>
                <a:ea typeface="+mn-ea"/>
              </a:rPr>
              <a:t>日常の安全点検を実施する際のポイントは、</a:t>
            </a:r>
            <a:endParaRPr kumimoji="1" lang="en-US" altLang="ja-JP" dirty="0">
              <a:latin typeface="+mn-ea"/>
              <a:ea typeface="+mn-ea"/>
            </a:endParaRPr>
          </a:p>
          <a:p>
            <a:endParaRPr lang="en-US" altLang="ja-JP" sz="1200" dirty="0">
              <a:latin typeface="+mn-ea"/>
              <a:ea typeface="+mn-ea"/>
            </a:endParaRPr>
          </a:p>
          <a:p>
            <a:r>
              <a:rPr lang="ja-JP" altLang="en-US" sz="1200" dirty="0">
                <a:latin typeface="+mn-ea"/>
                <a:ea typeface="+mn-ea"/>
              </a:rPr>
              <a:t>○児童生徒等の行動が事故につながらないか。</a:t>
            </a:r>
            <a:endParaRPr lang="en-US" altLang="ja-JP" sz="1200" dirty="0">
              <a:latin typeface="+mn-ea"/>
              <a:ea typeface="+mn-ea"/>
            </a:endParaRPr>
          </a:p>
          <a:p>
            <a:r>
              <a:rPr lang="ja-JP" altLang="en-US" sz="1200" dirty="0">
                <a:latin typeface="+mn-ea"/>
                <a:ea typeface="+mn-ea"/>
              </a:rPr>
              <a:t>○活動場所等において、危険につながる物等はないか。</a:t>
            </a:r>
            <a:endParaRPr lang="en-US" altLang="ja-JP" sz="1200" dirty="0">
              <a:latin typeface="+mn-ea"/>
              <a:ea typeface="+mn-ea"/>
            </a:endParaRPr>
          </a:p>
          <a:p>
            <a:r>
              <a:rPr lang="ja-JP" altLang="en-US" sz="1200" dirty="0">
                <a:latin typeface="+mn-ea"/>
                <a:ea typeface="+mn-ea"/>
              </a:rPr>
              <a:t>○使用する機器・設備、用具等が安全な状態にあるか。　などがあり、</a:t>
            </a:r>
            <a:endParaRPr kumimoji="1" lang="en-US" altLang="ja-JP" dirty="0">
              <a:latin typeface="+mn-ea"/>
              <a:ea typeface="+mn-ea"/>
            </a:endParaRPr>
          </a:p>
          <a:p>
            <a:endParaRPr kumimoji="1" lang="en-US" altLang="ja-JP" dirty="0">
              <a:latin typeface="+mn-ea"/>
              <a:ea typeface="+mn-ea"/>
            </a:endParaRPr>
          </a:p>
          <a:p>
            <a:r>
              <a:rPr kumimoji="1" lang="ja-JP" altLang="en-US" dirty="0">
                <a:latin typeface="+mn-ea"/>
                <a:ea typeface="+mn-ea"/>
              </a:rPr>
              <a:t>複数の教職員の目で確認したり、児童生徒等の目線に立って確認したりすることがとても大切です。</a:t>
            </a:r>
            <a:endParaRPr kumimoji="1" lang="en-US" altLang="ja-JP" dirty="0">
              <a:latin typeface="+mn-ea"/>
              <a:ea typeface="+mn-ea"/>
            </a:endParaRPr>
          </a:p>
        </p:txBody>
      </p:sp>
      <p:sp>
        <p:nvSpPr>
          <p:cNvPr id="4" name="スライド番号プレースホルダー 3"/>
          <p:cNvSpPr>
            <a:spLocks noGrp="1"/>
          </p:cNvSpPr>
          <p:nvPr>
            <p:ph type="sldNum" sz="quarter" idx="10"/>
          </p:nvPr>
        </p:nvSpPr>
        <p:spPr/>
        <p:txBody>
          <a:bodyPr/>
          <a:lstStyle/>
          <a:p>
            <a:fld id="{DB8DB912-A661-4EB6-8880-AA77F4C636FB}" type="slidenum">
              <a:rPr kumimoji="1" lang="ja-JP" altLang="en-US" smtClean="0"/>
              <a:t>4</a:t>
            </a:fld>
            <a:endParaRPr kumimoji="1" lang="ja-JP" altLang="en-US"/>
          </a:p>
        </p:txBody>
      </p:sp>
    </p:spTree>
    <p:extLst>
      <p:ext uri="{BB962C8B-B14F-4D97-AF65-F5344CB8AC3E}">
        <p14:creationId xmlns:p14="http://schemas.microsoft.com/office/powerpoint/2010/main" val="3922574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（各学校の実情に応じて、事例を検索して提示することも可能）</a:t>
            </a:r>
            <a:endParaRPr kumimoji="1" lang="en-US" altLang="ja-JP" dirty="0"/>
          </a:p>
          <a:p>
            <a:endParaRPr kumimoji="1" lang="en-US" altLang="ja-JP" dirty="0"/>
          </a:p>
          <a:p>
            <a:r>
              <a:rPr kumimoji="1" lang="ja-JP" altLang="en-US" dirty="0"/>
              <a:t>過去には、施設・設備等に起因する事故がこのように発生しています。</a:t>
            </a:r>
            <a:endParaRPr kumimoji="1" lang="en-US" altLang="ja-JP" dirty="0"/>
          </a:p>
          <a:p>
            <a:endParaRPr kumimoji="1" lang="en-US" altLang="ja-JP" dirty="0"/>
          </a:p>
          <a:p>
            <a:r>
              <a:rPr kumimoji="1" lang="ja-JP" altLang="en-US" dirty="0"/>
              <a:t>授業や教室に行った際等に、日頃から確認（日常の安全点検）をしたり、子供たちがよく使用する器具等については毎月の定期点検で確認したりするなどして、</a:t>
            </a:r>
            <a:endParaRPr kumimoji="1" lang="en-US" altLang="ja-JP" dirty="0"/>
          </a:p>
          <a:p>
            <a:r>
              <a:rPr kumimoji="1" lang="ja-JP" altLang="en-US" dirty="0"/>
              <a:t>このような事故が発生しないよう、事故事例から事故を未然に防止するための対策等を検討し、自校の安全管理</a:t>
            </a:r>
            <a:r>
              <a:rPr kumimoji="1" lang="ja-JP" altLang="en-US"/>
              <a:t>に生かしていきましょう。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2386343F-110F-45A2-8EE6-6D5149F188A9}" type="slidenum">
              <a:rPr kumimoji="1" lang="ja-JP" altLang="en-US" smtClean="0"/>
              <a:t>5</a:t>
            </a:fld>
            <a:endParaRPr kumimoji="1" lang="ja-JP" altLang="en-US"/>
          </a:p>
        </p:txBody>
      </p:sp>
    </p:spTree>
    <p:extLst>
      <p:ext uri="{BB962C8B-B14F-4D97-AF65-F5344CB8AC3E}">
        <p14:creationId xmlns:p14="http://schemas.microsoft.com/office/powerpoint/2010/main" val="274726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n-ea"/>
                <a:ea typeface="+mn-ea"/>
              </a:rPr>
              <a:t>それでは、各グループごとに話し合いを行います。</a:t>
            </a:r>
            <a:endParaRPr kumimoji="1" lang="en-US" altLang="ja-JP" dirty="0">
              <a:latin typeface="+mn-ea"/>
              <a:ea typeface="+mn-ea"/>
            </a:endParaRPr>
          </a:p>
          <a:p>
            <a:r>
              <a:rPr kumimoji="1" lang="ja-JP" altLang="en-US" dirty="0">
                <a:latin typeface="+mn-ea"/>
                <a:ea typeface="+mn-ea"/>
              </a:rPr>
              <a:t>話合いの流れは、ご覧のとおりです。</a:t>
            </a:r>
            <a:endParaRPr kumimoji="1" lang="en-US" altLang="ja-JP" dirty="0">
              <a:latin typeface="+mn-ea"/>
              <a:ea typeface="+mn-ea"/>
            </a:endParaRPr>
          </a:p>
          <a:p>
            <a:endParaRPr kumimoji="1" lang="en-US" altLang="ja-JP" dirty="0">
              <a:latin typeface="+mn-ea"/>
              <a:ea typeface="+mn-ea"/>
            </a:endParaRPr>
          </a:p>
          <a:p>
            <a:r>
              <a:rPr lang="ja-JP" altLang="en-US" sz="1200" dirty="0">
                <a:latin typeface="+mn-ea"/>
                <a:ea typeface="+mn-ea"/>
              </a:rPr>
              <a:t>グループで話し合った内容は、この後実施する安全点検表の点検項目の見直しに反映させます。</a:t>
            </a:r>
            <a:endParaRPr lang="en-US" altLang="ja-JP" sz="1200" dirty="0">
              <a:latin typeface="+mn-ea"/>
              <a:ea typeface="+mn-ea"/>
            </a:endParaRPr>
          </a:p>
          <a:p>
            <a:endParaRPr lang="en-US" altLang="ja-JP" sz="1200" dirty="0">
              <a:latin typeface="+mn-ea"/>
              <a:ea typeface="+mn-ea"/>
            </a:endParaRPr>
          </a:p>
          <a:p>
            <a:r>
              <a:rPr lang="ja-JP" altLang="en-US" sz="1200" dirty="0">
                <a:latin typeface="+mn-ea"/>
                <a:ea typeface="+mn-ea"/>
              </a:rPr>
              <a:t>その点を踏まえて、話し合いを進めてください。</a:t>
            </a:r>
            <a:endParaRPr lang="en-US" altLang="ja-JP" sz="1200" dirty="0">
              <a:latin typeface="+mn-ea"/>
              <a:ea typeface="+mn-ea"/>
            </a:endParaRPr>
          </a:p>
          <a:p>
            <a:r>
              <a:rPr lang="ja-JP" altLang="en-US" sz="1200" dirty="0">
                <a:latin typeface="+mn-ea"/>
                <a:ea typeface="+mn-ea"/>
              </a:rPr>
              <a:t>それでは、よろしくお願いします。</a:t>
            </a:r>
            <a:endParaRPr lang="en-US" altLang="ja-JP" sz="1200" dirty="0">
              <a:latin typeface="+mn-ea"/>
              <a:ea typeface="+mn-ea"/>
            </a:endParaRPr>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B8DB912-A661-4EB6-8880-AA77F4C636FB}" type="slidenum">
              <a:rPr kumimoji="1" lang="ja-JP" altLang="en-US" smtClean="0"/>
              <a:t>6</a:t>
            </a:fld>
            <a:endParaRPr kumimoji="1" lang="ja-JP" altLang="en-US"/>
          </a:p>
        </p:txBody>
      </p:sp>
    </p:spTree>
    <p:extLst>
      <p:ext uri="{BB962C8B-B14F-4D97-AF65-F5344CB8AC3E}">
        <p14:creationId xmlns:p14="http://schemas.microsoft.com/office/powerpoint/2010/main" val="1127093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（各学校の実情に応じて、スライドを選択し、事例を提示する。）</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86343F-110F-45A2-8EE6-6D5149F188A9}" type="slidenum">
              <a:rPr kumimoji="1" lang="ja-JP" altLang="en-US" smtClean="0"/>
              <a:t>7</a:t>
            </a:fld>
            <a:endParaRPr kumimoji="1" lang="ja-JP" altLang="en-US"/>
          </a:p>
        </p:txBody>
      </p:sp>
    </p:spTree>
    <p:extLst>
      <p:ext uri="{BB962C8B-B14F-4D97-AF65-F5344CB8AC3E}">
        <p14:creationId xmlns:p14="http://schemas.microsoft.com/office/powerpoint/2010/main" val="3964217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（各学校の実情に応じて、ワークシートまたは模造紙を選択して使用する。）</a:t>
            </a:r>
          </a:p>
        </p:txBody>
      </p:sp>
      <p:sp>
        <p:nvSpPr>
          <p:cNvPr id="4" name="スライド番号プレースホルダー 3"/>
          <p:cNvSpPr>
            <a:spLocks noGrp="1"/>
          </p:cNvSpPr>
          <p:nvPr>
            <p:ph type="sldNum" sz="quarter" idx="10"/>
          </p:nvPr>
        </p:nvSpPr>
        <p:spPr/>
        <p:txBody>
          <a:bodyPr/>
          <a:lstStyle/>
          <a:p>
            <a:fld id="{DB8DB912-A661-4EB6-8880-AA77F4C636FB}" type="slidenum">
              <a:rPr kumimoji="1" lang="ja-JP" altLang="en-US" smtClean="0"/>
              <a:t>8</a:t>
            </a:fld>
            <a:endParaRPr kumimoji="1" lang="ja-JP" altLang="en-US"/>
          </a:p>
        </p:txBody>
      </p:sp>
    </p:spTree>
    <p:extLst>
      <p:ext uri="{BB962C8B-B14F-4D97-AF65-F5344CB8AC3E}">
        <p14:creationId xmlns:p14="http://schemas.microsoft.com/office/powerpoint/2010/main" val="1802922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mn-ea"/>
                <a:ea typeface="+mn-ea"/>
              </a:rPr>
              <a:t>（</a:t>
            </a:r>
            <a:r>
              <a:rPr kumimoji="1" lang="en-US" altLang="ja-JP" sz="1200" dirty="0">
                <a:latin typeface="+mn-ea"/>
                <a:ea typeface="+mn-ea"/>
              </a:rPr>
              <a:t>※</a:t>
            </a:r>
            <a:r>
              <a:rPr kumimoji="1" lang="ja-JP" altLang="en-US" sz="1200" dirty="0">
                <a:latin typeface="+mn-ea"/>
                <a:ea typeface="+mn-ea"/>
              </a:rPr>
              <a:t>毎月実施している安全点検の結果を全体に共有し、自校の点検状況について共通理解を図った後、）</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（スライドの点検表は、自校で使用している様式に差し替える）</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それでは、</a:t>
            </a:r>
            <a:r>
              <a:rPr lang="ja-JP" altLang="ja-JP" sz="1200" kern="100" dirty="0">
                <a:effectLst/>
                <a:latin typeface="+mn-ea"/>
                <a:ea typeface="+mn-ea"/>
                <a:cs typeface="Times New Roman" panose="02020603050405020304" pitchFamily="18" charset="0"/>
              </a:rPr>
              <a:t>話し合いで出された具体的な意見と毎月の安全点検結果から、今後、点検項目として追加</a:t>
            </a:r>
            <a:r>
              <a:rPr lang="ja-JP" altLang="en-US" sz="1200" kern="100" dirty="0">
                <a:effectLst/>
                <a:latin typeface="+mn-ea"/>
                <a:ea typeface="+mn-ea"/>
                <a:cs typeface="Times New Roman" panose="02020603050405020304" pitchFamily="18" charset="0"/>
              </a:rPr>
              <a:t>したほうがよいと思われる</a:t>
            </a:r>
            <a:r>
              <a:rPr lang="ja-JP" altLang="ja-JP" sz="1200" kern="100" dirty="0">
                <a:effectLst/>
                <a:latin typeface="+mn-ea"/>
                <a:ea typeface="+mn-ea"/>
                <a:cs typeface="Times New Roman" panose="02020603050405020304" pitchFamily="18" charset="0"/>
              </a:rPr>
              <a:t>箇所について</a:t>
            </a:r>
            <a:r>
              <a:rPr lang="ja-JP" altLang="en-US" sz="1200" kern="100" dirty="0">
                <a:effectLst/>
                <a:latin typeface="+mn-ea"/>
                <a:ea typeface="+mn-ea"/>
                <a:cs typeface="Times New Roman" panose="02020603050405020304" pitchFamily="18" charset="0"/>
              </a:rPr>
              <a:t>、グループごとに検討してみてください。</a:t>
            </a:r>
            <a:endParaRPr lang="en-US" altLang="ja-JP" sz="1200" kern="100" dirty="0">
              <a:effectLst/>
              <a:latin typeface="+mn-ea"/>
              <a:ea typeface="+mn-ea"/>
              <a:cs typeface="Times New Roman" panose="02020603050405020304" pitchFamily="18" charset="0"/>
            </a:endParaRPr>
          </a:p>
          <a:p>
            <a:endParaRPr kumimoji="1" lang="en-US" altLang="ja-JP" sz="1200" kern="100" dirty="0">
              <a:effectLst/>
              <a:latin typeface="+mn-ea"/>
              <a:ea typeface="+mn-ea"/>
              <a:cs typeface="Times New Roman" panose="02020603050405020304" pitchFamily="18" charset="0"/>
            </a:endParaRPr>
          </a:p>
          <a:p>
            <a:r>
              <a:rPr kumimoji="1" lang="ja-JP" altLang="en-US" sz="1200" kern="100" dirty="0">
                <a:effectLst/>
                <a:latin typeface="+mn-ea"/>
                <a:ea typeface="+mn-ea"/>
                <a:cs typeface="Times New Roman" panose="02020603050405020304" pitchFamily="18" charset="0"/>
              </a:rPr>
              <a:t>追加項目については、お手元にある安全点検表に記載してください。</a:t>
            </a:r>
            <a:endParaRPr kumimoji="1" lang="en-US" altLang="ja-JP" sz="1200" kern="100" dirty="0">
              <a:effectLst/>
              <a:latin typeface="+mn-ea"/>
              <a:ea typeface="+mn-ea"/>
              <a:cs typeface="Times New Roman" panose="02020603050405020304" pitchFamily="18" charset="0"/>
            </a:endParaRPr>
          </a:p>
          <a:p>
            <a:endParaRPr kumimoji="1" lang="en-US" altLang="ja-JP" sz="1200" kern="100" dirty="0">
              <a:effectLst/>
              <a:latin typeface="+mn-ea"/>
              <a:ea typeface="+mn-ea"/>
              <a:cs typeface="Times New Roman" panose="02020603050405020304" pitchFamily="18" charset="0"/>
            </a:endParaRPr>
          </a:p>
          <a:p>
            <a:r>
              <a:rPr kumimoji="1" lang="ja-JP" altLang="en-US" sz="1200" kern="100" dirty="0">
                <a:effectLst/>
                <a:latin typeface="+mn-ea"/>
                <a:ea typeface="+mn-ea"/>
                <a:cs typeface="Times New Roman" panose="02020603050405020304" pitchFamily="18" charset="0"/>
              </a:rPr>
              <a:t>時間は１０分間です。</a:t>
            </a:r>
            <a:endParaRPr kumimoji="1" lang="ja-JP" altLang="en-US" sz="1200" dirty="0">
              <a:latin typeface="+mn-ea"/>
              <a:ea typeface="+mn-ea"/>
            </a:endParaRPr>
          </a:p>
        </p:txBody>
      </p:sp>
      <p:sp>
        <p:nvSpPr>
          <p:cNvPr id="4" name="スライド番号プレースホルダー 3"/>
          <p:cNvSpPr>
            <a:spLocks noGrp="1"/>
          </p:cNvSpPr>
          <p:nvPr>
            <p:ph type="sldNum" sz="quarter" idx="5"/>
          </p:nvPr>
        </p:nvSpPr>
        <p:spPr/>
        <p:txBody>
          <a:bodyPr/>
          <a:lstStyle/>
          <a:p>
            <a:fld id="{DB8DB912-A661-4EB6-8880-AA77F4C636FB}" type="slidenum">
              <a:rPr kumimoji="1" lang="ja-JP" altLang="en-US" smtClean="0"/>
              <a:t>9</a:t>
            </a:fld>
            <a:endParaRPr kumimoji="1" lang="ja-JP" altLang="en-US"/>
          </a:p>
        </p:txBody>
      </p:sp>
    </p:spTree>
    <p:extLst>
      <p:ext uri="{BB962C8B-B14F-4D97-AF65-F5344CB8AC3E}">
        <p14:creationId xmlns:p14="http://schemas.microsoft.com/office/powerpoint/2010/main" val="3992402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829900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525853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947743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995781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375037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42295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944307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86848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2055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631651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52497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2DA21-93DB-429F-9403-F78B3C2A0E42}" type="datetimeFigureOut">
              <a:rPr kumimoji="1" lang="ja-JP" altLang="en-US" smtClean="0"/>
              <a:t>2024/4/2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794543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DC0C6DE-4E79-65B8-70BD-E3BC4FBA57F5}"/>
              </a:ext>
            </a:extLst>
          </p:cNvPr>
          <p:cNvSpPr txBox="1"/>
          <p:nvPr/>
        </p:nvSpPr>
        <p:spPr>
          <a:xfrm>
            <a:off x="475025" y="726690"/>
            <a:ext cx="3799263" cy="523220"/>
          </a:xfrm>
          <a:prstGeom prst="rect">
            <a:avLst/>
          </a:prstGeom>
          <a:noFill/>
        </p:spPr>
        <p:txBody>
          <a:bodyPr wrap="square" rtlCol="0">
            <a:spAutoFit/>
          </a:bodyPr>
          <a:lstStyle/>
          <a:p>
            <a:r>
              <a:rPr lang="ja-JP" altLang="en-US" sz="2800" dirty="0">
                <a:latin typeface="ＭＳ ゴシック" panose="020B0609070205080204" pitchFamily="49" charset="-128"/>
                <a:ea typeface="ＭＳ ゴシック" panose="020B0609070205080204" pitchFamily="49" charset="-128"/>
              </a:rPr>
              <a:t>令和　年度　職員研修</a:t>
            </a:r>
            <a:endParaRPr lang="ja-JP" altLang="en-US" sz="160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BAFFDAEE-37AB-6CF2-B85E-405D82CC7AD0}"/>
              </a:ext>
            </a:extLst>
          </p:cNvPr>
          <p:cNvSpPr txBox="1"/>
          <p:nvPr/>
        </p:nvSpPr>
        <p:spPr>
          <a:xfrm>
            <a:off x="553683" y="1833227"/>
            <a:ext cx="7743005" cy="1523494"/>
          </a:xfrm>
          <a:prstGeom prst="rect">
            <a:avLst/>
          </a:prstGeom>
          <a:noFill/>
        </p:spPr>
        <p:txBody>
          <a:bodyPr wrap="square" rtlCol="0">
            <a:spAutoFit/>
          </a:bodyPr>
          <a:lstStyle/>
          <a:p>
            <a:pPr algn="ctr"/>
            <a:r>
              <a:rPr lang="ja-JP" altLang="ja-JP" sz="3300" dirty="0">
                <a:latin typeface="ＭＳ ゴシック" panose="020B0609070205080204" pitchFamily="49" charset="-128"/>
                <a:ea typeface="ＭＳ ゴシック" panose="020B0609070205080204" pitchFamily="49" charset="-128"/>
              </a:rPr>
              <a:t>安全点検項目の見直し</a:t>
            </a:r>
            <a:r>
              <a:rPr lang="ja-JP" altLang="en-US" sz="3300" dirty="0">
                <a:latin typeface="ＭＳ ゴシック" panose="020B0609070205080204" pitchFamily="49" charset="-128"/>
                <a:ea typeface="ＭＳ ゴシック" panose="020B0609070205080204" pitchFamily="49" charset="-128"/>
              </a:rPr>
              <a:t>に</a:t>
            </a:r>
            <a:endParaRPr lang="en-US" altLang="ja-JP" sz="3300" dirty="0">
              <a:latin typeface="ＭＳ ゴシック" panose="020B0609070205080204" pitchFamily="49" charset="-128"/>
              <a:ea typeface="ＭＳ ゴシック" panose="020B0609070205080204" pitchFamily="49" charset="-128"/>
            </a:endParaRPr>
          </a:p>
          <a:p>
            <a:pPr algn="ctr"/>
            <a:r>
              <a:rPr lang="ja-JP" altLang="en-US" sz="3300" dirty="0">
                <a:latin typeface="ＭＳ ゴシック" panose="020B0609070205080204" pitchFamily="49" charset="-128"/>
                <a:ea typeface="ＭＳ ゴシック" panose="020B0609070205080204" pitchFamily="49" charset="-128"/>
              </a:rPr>
              <a:t>関する研修</a:t>
            </a:r>
            <a:endParaRPr lang="ja-JP" altLang="ja-JP" sz="3300" dirty="0">
              <a:latin typeface="ＭＳ ゴシック" panose="020B0609070205080204" pitchFamily="49" charset="-128"/>
              <a:ea typeface="ＭＳ ゴシック" panose="020B0609070205080204" pitchFamily="49" charset="-128"/>
            </a:endParaRPr>
          </a:p>
          <a:p>
            <a:pPr algn="ctr"/>
            <a:r>
              <a:rPr lang="ja-JP" altLang="en-US" sz="2700" dirty="0">
                <a:latin typeface="ＭＳ ゴシック" panose="020B0609070205080204" pitchFamily="49" charset="-128"/>
                <a:ea typeface="ＭＳ ゴシック" panose="020B0609070205080204" pitchFamily="49" charset="-128"/>
              </a:rPr>
              <a:t>（重大事故やヒヤリハット事例の共有・分析）</a:t>
            </a:r>
            <a:endParaRPr lang="ja-JP" altLang="en-US" sz="14925"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D1A8E867-BBC0-FDD9-567D-D87ED92BDF0E}"/>
              </a:ext>
            </a:extLst>
          </p:cNvPr>
          <p:cNvSpPr txBox="1"/>
          <p:nvPr/>
        </p:nvSpPr>
        <p:spPr>
          <a:xfrm>
            <a:off x="3769905" y="4819034"/>
            <a:ext cx="5134864"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日時：令和　年　　月　　日（　）</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□□時</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分</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場所：○○立△△学校（会議室）</a:t>
            </a:r>
            <a:endParaRPr lang="en-US" altLang="ja-JP" sz="1050" dirty="0">
              <a:latin typeface="ＭＳ ゴシック" panose="020B0609070205080204" pitchFamily="49" charset="-128"/>
              <a:ea typeface="ＭＳ ゴシック" panose="020B0609070205080204" pitchFamily="49" charset="-128"/>
            </a:endParaRPr>
          </a:p>
        </p:txBody>
      </p:sp>
      <p:pic>
        <p:nvPicPr>
          <p:cNvPr id="1026" name="Picture 2">
            <a:extLst>
              <a:ext uri="{FF2B5EF4-FFF2-40B4-BE49-F238E27FC236}">
                <a16:creationId xmlns:a16="http://schemas.microsoft.com/office/drawing/2014/main" id="{EBB85E23-CC62-3156-61C9-F515CDE1C8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870" y="3487713"/>
            <a:ext cx="2662642" cy="2662642"/>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a:t>
            </a:fld>
            <a:endParaRPr lang="en-US" altLang="ja-JP" dirty="0"/>
          </a:p>
        </p:txBody>
      </p:sp>
    </p:spTree>
    <p:extLst>
      <p:ext uri="{BB962C8B-B14F-4D97-AF65-F5344CB8AC3E}">
        <p14:creationId xmlns:p14="http://schemas.microsoft.com/office/powerpoint/2010/main" val="11989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3392" y="492193"/>
            <a:ext cx="8101844" cy="1315826"/>
          </a:xfrm>
        </p:spPr>
        <p:txBody>
          <a:bodyPr>
            <a:normAutofit/>
          </a:bodyPr>
          <a:lstStyle/>
          <a:p>
            <a:pPr algn="ctr"/>
            <a:r>
              <a:rPr lang="ja-JP" altLang="en-US" sz="4000" dirty="0">
                <a:latin typeface="ＭＳ ゴシック" panose="020B0609070205080204" pitchFamily="49" charset="-128"/>
                <a:ea typeface="ＭＳ ゴシック" panose="020B0609070205080204" pitchFamily="49" charset="-128"/>
              </a:rPr>
              <a:t>＜まとめ＞</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今後の安全点検について</a:t>
            </a:r>
          </a:p>
        </p:txBody>
      </p:sp>
      <p:sp>
        <p:nvSpPr>
          <p:cNvPr id="3"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10</a:t>
            </a:fld>
            <a:endParaRPr lang="en-US" altLang="ja-JP" dirty="0"/>
          </a:p>
        </p:txBody>
      </p:sp>
    </p:spTree>
    <p:extLst>
      <p:ext uri="{BB962C8B-B14F-4D97-AF65-F5344CB8AC3E}">
        <p14:creationId xmlns:p14="http://schemas.microsoft.com/office/powerpoint/2010/main" val="3374976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746760" y="1141970"/>
            <a:ext cx="7650480" cy="4131070"/>
          </a:xfrm>
        </p:spPr>
        <p:txBody>
          <a:bodyPr>
            <a:normAutofit/>
          </a:bodyPr>
          <a:lstStyle/>
          <a:p>
            <a:pPr algn="ctr"/>
            <a:r>
              <a:rPr lang="ja-JP" altLang="en-US" sz="4000" dirty="0">
                <a:latin typeface="ＭＳ ゴシック" panose="020B0609070205080204" pitchFamily="49" charset="-128"/>
                <a:ea typeface="ＭＳ ゴシック" panose="020B0609070205080204" pitchFamily="49" charset="-128"/>
              </a:rPr>
              <a:t>（参考スライド）</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en-US" altLang="ja-JP" sz="4000" dirty="0">
                <a:latin typeface="ＭＳ ゴシック" panose="020B0609070205080204" pitchFamily="49" charset="-128"/>
                <a:ea typeface="ＭＳ ゴシック" panose="020B0609070205080204" pitchFamily="49" charset="-128"/>
              </a:rPr>
              <a:t>※</a:t>
            </a:r>
            <a:r>
              <a:rPr lang="ja-JP" altLang="en-US" sz="4000" dirty="0">
                <a:latin typeface="ＭＳ ゴシック" panose="020B0609070205080204" pitchFamily="49" charset="-128"/>
                <a:ea typeface="ＭＳ ゴシック" panose="020B0609070205080204" pitchFamily="49" charset="-128"/>
              </a:rPr>
              <a:t>各学校の実情に応じて、</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以下のスライドを差し替えて</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使用してください。</a:t>
            </a:r>
          </a:p>
        </p:txBody>
      </p:sp>
    </p:spTree>
    <p:extLst>
      <p:ext uri="{BB962C8B-B14F-4D97-AF65-F5344CB8AC3E}">
        <p14:creationId xmlns:p14="http://schemas.microsoft.com/office/powerpoint/2010/main" val="3602215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42769" y="141850"/>
            <a:ext cx="8071766" cy="1077218"/>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実際に発生した事故事例</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（窓からの転落・落下事故）</a:t>
            </a:r>
            <a:endParaRPr lang="en-US" altLang="ja-JP" sz="32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BBD019CB-EAFE-E63F-FDED-DE19859927BF}"/>
              </a:ext>
            </a:extLst>
          </p:cNvPr>
          <p:cNvSpPr txBox="1"/>
          <p:nvPr/>
        </p:nvSpPr>
        <p:spPr>
          <a:xfrm>
            <a:off x="342769" y="1607453"/>
            <a:ext cx="8462184" cy="1631216"/>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（事例１）　</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昼食時休憩時間中、３階の教室でカーテンがかかった窓辺に座って友人と話していた際、窓が開いていることに気付かず寄りかかろうとして、そのまま中庭に転落した。救急車で病院に搬送され手術を受けたが、数か月後に死亡した。</a:t>
            </a:r>
            <a:endParaRPr lang="en-US" altLang="ja-JP" sz="2000"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BBD019CB-EAFE-E63F-FDED-DE19859927BF}"/>
              </a:ext>
            </a:extLst>
          </p:cNvPr>
          <p:cNvSpPr txBox="1"/>
          <p:nvPr/>
        </p:nvSpPr>
        <p:spPr>
          <a:xfrm>
            <a:off x="342769" y="3537282"/>
            <a:ext cx="8462184" cy="2246769"/>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（事例２）</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１．８ｍの高さにある窓の鍵を開けるため、２階廊下の窓際に置いてあった金属製の用具入れ（高さ９０㎝）に乗って窓を開けた。</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右足を窓と手すりの間に入れており、降りるために振り返った際、バランスを崩して後ろ向きに転倒し、１階中庭通路（コンクリート）に転落したものと思われる。</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すぐに、病院に搬送し、治療を受けたが、同日死亡した。</a:t>
            </a:r>
            <a:endParaRPr lang="en-US" altLang="ja-JP" sz="20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2127810" y="6082664"/>
            <a:ext cx="6419230" cy="307777"/>
          </a:xfrm>
          <a:prstGeom prst="rect">
            <a:avLst/>
          </a:prstGeom>
          <a:noFill/>
        </p:spPr>
        <p:txBody>
          <a:bodyPr wrap="square" rtlCol="0">
            <a:spAutoFit/>
          </a:bodyPr>
          <a:lstStyle/>
          <a:p>
            <a:r>
              <a:rPr lang="ja-JP" altLang="en-US" sz="1400" dirty="0">
                <a:latin typeface="ＭＳ ゴシック" panose="020B0609070205080204" pitchFamily="49" charset="-128"/>
                <a:ea typeface="ＭＳ ゴシック" panose="020B0609070205080204" pitchFamily="49" charset="-128"/>
              </a:rPr>
              <a:t>学校等事故事例検索データベース（独立行政法人日本スポーツ振興センター）</a:t>
            </a:r>
          </a:p>
        </p:txBody>
      </p:sp>
      <p:sp>
        <p:nvSpPr>
          <p:cNvPr id="7" name="テキスト ボックス 6">
            <a:extLst>
              <a:ext uri="{FF2B5EF4-FFF2-40B4-BE49-F238E27FC236}">
                <a16:creationId xmlns:a16="http://schemas.microsoft.com/office/drawing/2014/main" id="{BBD019CB-EAFE-E63F-FDED-DE19859927BF}"/>
              </a:ext>
            </a:extLst>
          </p:cNvPr>
          <p:cNvSpPr txBox="1"/>
          <p:nvPr/>
        </p:nvSpPr>
        <p:spPr>
          <a:xfrm>
            <a:off x="6092574" y="366471"/>
            <a:ext cx="2712379" cy="646331"/>
          </a:xfrm>
          <a:prstGeom prst="rect">
            <a:avLst/>
          </a:prstGeom>
          <a:noFill/>
          <a:ln>
            <a:noFill/>
          </a:ln>
        </p:spPr>
        <p:txBody>
          <a:bodyPr wrap="square" rtlCol="0">
            <a:spAutoFit/>
          </a:bodyPr>
          <a:lstStyle/>
          <a:p>
            <a:r>
              <a:rPr lang="en-US" altLang="ja-JP" dirty="0">
                <a:solidFill>
                  <a:srgbClr val="FF0000"/>
                </a:solidFill>
                <a:latin typeface="ＭＳ ゴシック" panose="020B0609070205080204" pitchFamily="49" charset="-128"/>
                <a:ea typeface="ＭＳ ゴシック" panose="020B0609070205080204" pitchFamily="49" charset="-128"/>
              </a:rPr>
              <a:t>※</a:t>
            </a:r>
            <a:r>
              <a:rPr lang="ja-JP" altLang="en-US" dirty="0">
                <a:solidFill>
                  <a:srgbClr val="FF0000"/>
                </a:solidFill>
                <a:latin typeface="ＭＳ ゴシック" panose="020B0609070205080204" pitchFamily="49" charset="-128"/>
                <a:ea typeface="ＭＳ ゴシック" panose="020B0609070205080204" pitchFamily="49" charset="-128"/>
              </a:rPr>
              <a:t>各校の実情に応じて、</a:t>
            </a:r>
            <a:endParaRPr lang="en-US" altLang="ja-JP" dirty="0">
              <a:solidFill>
                <a:srgbClr val="FF0000"/>
              </a:solidFill>
              <a:latin typeface="ＭＳ ゴシック" panose="020B0609070205080204" pitchFamily="49" charset="-128"/>
              <a:ea typeface="ＭＳ ゴシック" panose="020B0609070205080204" pitchFamily="49" charset="-128"/>
            </a:endParaRPr>
          </a:p>
          <a:p>
            <a:r>
              <a:rPr lang="ja-JP" altLang="en-US" dirty="0">
                <a:solidFill>
                  <a:srgbClr val="FF0000"/>
                </a:solidFill>
                <a:latin typeface="ＭＳ ゴシック" panose="020B0609070205080204" pitchFamily="49" charset="-128"/>
                <a:ea typeface="ＭＳ ゴシック" panose="020B0609070205080204" pitchFamily="49" charset="-128"/>
              </a:rPr>
              <a:t>　事例を選択する。</a:t>
            </a:r>
            <a:endParaRPr lang="en-US" altLang="ja-JP" sz="2000" dirty="0">
              <a:solidFill>
                <a:srgbClr val="FF0000"/>
              </a:solidFill>
              <a:latin typeface="ＭＳ ゴシック" panose="020B0609070205080204" pitchFamily="49" charset="-128"/>
              <a:ea typeface="ＭＳ ゴシック" panose="020B0609070205080204" pitchFamily="49" charset="-128"/>
            </a:endParaRPr>
          </a:p>
        </p:txBody>
      </p:sp>
      <p:pic>
        <p:nvPicPr>
          <p:cNvPr id="5122" name="Picture 2" descr="https://www.jpnsport.go.jp/anzen/Portals/0/anzen/kenko/siryou/character2/c/C-19-2.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998057" y="5784051"/>
            <a:ext cx="871840" cy="871840"/>
          </a:xfrm>
          <a:prstGeom prst="rect">
            <a:avLst/>
          </a:prstGeom>
          <a:noFill/>
          <a:extLst>
            <a:ext uri="{909E8E84-426E-40DD-AFC4-6F175D3DCCD1}">
              <a14:hiddenFill xmlns:a14="http://schemas.microsoft.com/office/drawing/2010/main">
                <a:solidFill>
                  <a:srgbClr val="FFFFFF"/>
                </a:solidFill>
              </a14:hiddenFill>
            </a:ext>
          </a:extLst>
        </p:spPr>
      </p:pic>
      <p:sp>
        <p:nvSpPr>
          <p:cNvPr id="8"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12</a:t>
            </a:fld>
            <a:endParaRPr lang="en-US" altLang="ja-JP" dirty="0"/>
          </a:p>
        </p:txBody>
      </p:sp>
    </p:spTree>
    <p:extLst>
      <p:ext uri="{BB962C8B-B14F-4D97-AF65-F5344CB8AC3E}">
        <p14:creationId xmlns:p14="http://schemas.microsoft.com/office/powerpoint/2010/main" val="4144824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42769" y="342365"/>
            <a:ext cx="8071766" cy="1077218"/>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実際に発生した事故事例</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（設置物等にはさまれる事故）</a:t>
            </a:r>
            <a:endParaRPr lang="en-US" altLang="ja-JP" sz="32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BBD019CB-EAFE-E63F-FDED-DE19859927BF}"/>
              </a:ext>
            </a:extLst>
          </p:cNvPr>
          <p:cNvSpPr txBox="1"/>
          <p:nvPr/>
        </p:nvSpPr>
        <p:spPr>
          <a:xfrm>
            <a:off x="342769" y="1885870"/>
            <a:ext cx="8462184" cy="1323439"/>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（事例１）　</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卓球部の練習後、折りたたみ式の卓球台を折りたたんでいたとき、卓球台を支えている木片が外れ、台裏面の内側の縁と金具との間に右手の第３指と第４指を挟んだ。</a:t>
            </a:r>
            <a:endParaRPr lang="en-US" altLang="ja-JP" sz="2000"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BBD019CB-EAFE-E63F-FDED-DE19859927BF}"/>
              </a:ext>
            </a:extLst>
          </p:cNvPr>
          <p:cNvSpPr txBox="1"/>
          <p:nvPr/>
        </p:nvSpPr>
        <p:spPr>
          <a:xfrm>
            <a:off x="342769" y="3480009"/>
            <a:ext cx="8462184" cy="1323439"/>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（事例２）</a:t>
            </a:r>
            <a:endParaRPr lang="en-US" altLang="ja-JP" sz="2000" dirty="0">
              <a:latin typeface="ＭＳ ゴシック" panose="020B0609070205080204" pitchFamily="49" charset="-128"/>
              <a:ea typeface="ＭＳ ゴシック" panose="020B0609070205080204" pitchFamily="49" charset="-128"/>
            </a:endParaRPr>
          </a:p>
          <a:p>
            <a:r>
              <a:rPr lang="ja-JP" altLang="en-US" sz="2000">
                <a:latin typeface="ＭＳ ゴシック" panose="020B0609070205080204" pitchFamily="49" charset="-128"/>
                <a:ea typeface="ＭＳ ゴシック" panose="020B0609070205080204" pitchFamily="49" charset="-128"/>
              </a:rPr>
              <a:t>　清掃時間中</a:t>
            </a:r>
            <a:r>
              <a:rPr lang="ja-JP" altLang="en-US" sz="2000" dirty="0">
                <a:latin typeface="ＭＳ ゴシック" panose="020B0609070205080204" pitchFamily="49" charset="-128"/>
                <a:ea typeface="ＭＳ ゴシック" panose="020B0609070205080204" pitchFamily="49" charset="-128"/>
              </a:rPr>
              <a:t>、会議室で天板を折り畳んで</a:t>
            </a:r>
            <a:r>
              <a:rPr lang="ja-JP" altLang="en-US" sz="2000" dirty="0" err="1">
                <a:latin typeface="ＭＳ ゴシック" panose="020B0609070205080204" pitchFamily="49" charset="-128"/>
                <a:ea typeface="ＭＳ ゴシック" panose="020B0609070205080204" pitchFamily="49" charset="-128"/>
              </a:rPr>
              <a:t>いた跳ね上げ</a:t>
            </a:r>
            <a:r>
              <a:rPr lang="ja-JP" altLang="en-US" sz="2000" dirty="0">
                <a:latin typeface="ＭＳ ゴシック" panose="020B0609070205080204" pitchFamily="49" charset="-128"/>
                <a:ea typeface="ＭＳ ゴシック" panose="020B0609070205080204" pitchFamily="49" charset="-128"/>
              </a:rPr>
              <a:t>式の長机を元の形に戻そうとした際、ストッパーが壊れていたため天板が急に戻り、天板と脚の接合部分に右手指が挟まれ切断した。</a:t>
            </a:r>
            <a:endParaRPr lang="en-US" altLang="ja-JP" sz="20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2385723" y="5847813"/>
            <a:ext cx="6419230" cy="307777"/>
          </a:xfrm>
          <a:prstGeom prst="rect">
            <a:avLst/>
          </a:prstGeom>
          <a:noFill/>
        </p:spPr>
        <p:txBody>
          <a:bodyPr wrap="square" rtlCol="0">
            <a:spAutoFit/>
          </a:bodyPr>
          <a:lstStyle/>
          <a:p>
            <a:r>
              <a:rPr lang="ja-JP" altLang="en-US" sz="1400" dirty="0">
                <a:latin typeface="ＭＳ ゴシック" panose="020B0609070205080204" pitchFamily="49" charset="-128"/>
                <a:ea typeface="ＭＳ ゴシック" panose="020B0609070205080204" pitchFamily="49" charset="-128"/>
              </a:rPr>
              <a:t>学校等事故事例検索データベース（独立行政法人日本スポーツ振興センター）</a:t>
            </a:r>
          </a:p>
        </p:txBody>
      </p:sp>
      <p:sp>
        <p:nvSpPr>
          <p:cNvPr id="7" name="テキスト ボックス 6">
            <a:extLst>
              <a:ext uri="{FF2B5EF4-FFF2-40B4-BE49-F238E27FC236}">
                <a16:creationId xmlns:a16="http://schemas.microsoft.com/office/drawing/2014/main" id="{BBD019CB-EAFE-E63F-FDED-DE19859927BF}"/>
              </a:ext>
            </a:extLst>
          </p:cNvPr>
          <p:cNvSpPr txBox="1"/>
          <p:nvPr/>
        </p:nvSpPr>
        <p:spPr>
          <a:xfrm>
            <a:off x="6195316" y="696599"/>
            <a:ext cx="2712379" cy="646331"/>
          </a:xfrm>
          <a:prstGeom prst="rect">
            <a:avLst/>
          </a:prstGeom>
          <a:noFill/>
          <a:ln>
            <a:noFill/>
          </a:ln>
        </p:spPr>
        <p:txBody>
          <a:bodyPr wrap="square" rtlCol="0">
            <a:spAutoFit/>
          </a:bodyPr>
          <a:lstStyle/>
          <a:p>
            <a:r>
              <a:rPr lang="en-US" altLang="ja-JP" dirty="0">
                <a:solidFill>
                  <a:srgbClr val="FF0000"/>
                </a:solidFill>
                <a:latin typeface="ＭＳ ゴシック" panose="020B0609070205080204" pitchFamily="49" charset="-128"/>
                <a:ea typeface="ＭＳ ゴシック" panose="020B0609070205080204" pitchFamily="49" charset="-128"/>
              </a:rPr>
              <a:t>※</a:t>
            </a:r>
            <a:r>
              <a:rPr lang="ja-JP" altLang="en-US" dirty="0">
                <a:solidFill>
                  <a:srgbClr val="FF0000"/>
                </a:solidFill>
                <a:latin typeface="ＭＳ ゴシック" panose="020B0609070205080204" pitchFamily="49" charset="-128"/>
                <a:ea typeface="ＭＳ ゴシック" panose="020B0609070205080204" pitchFamily="49" charset="-128"/>
              </a:rPr>
              <a:t>各校の実情に応じて、</a:t>
            </a:r>
            <a:endParaRPr lang="en-US" altLang="ja-JP" dirty="0">
              <a:solidFill>
                <a:srgbClr val="FF0000"/>
              </a:solidFill>
              <a:latin typeface="ＭＳ ゴシック" panose="020B0609070205080204" pitchFamily="49" charset="-128"/>
              <a:ea typeface="ＭＳ ゴシック" panose="020B0609070205080204" pitchFamily="49" charset="-128"/>
            </a:endParaRPr>
          </a:p>
          <a:p>
            <a:r>
              <a:rPr lang="ja-JP" altLang="en-US" dirty="0">
                <a:solidFill>
                  <a:srgbClr val="FF0000"/>
                </a:solidFill>
                <a:latin typeface="ＭＳ ゴシック" panose="020B0609070205080204" pitchFamily="49" charset="-128"/>
                <a:ea typeface="ＭＳ ゴシック" panose="020B0609070205080204" pitchFamily="49" charset="-128"/>
              </a:rPr>
              <a:t>　事例を選択する。</a:t>
            </a:r>
            <a:endParaRPr lang="en-US" altLang="ja-JP" sz="2000" dirty="0">
              <a:solidFill>
                <a:srgbClr val="FF0000"/>
              </a:solidFill>
              <a:latin typeface="ＭＳ ゴシック" panose="020B0609070205080204" pitchFamily="49" charset="-128"/>
              <a:ea typeface="ＭＳ ゴシック" panose="020B0609070205080204" pitchFamily="49" charset="-128"/>
            </a:endParaRPr>
          </a:p>
        </p:txBody>
      </p:sp>
      <p:pic>
        <p:nvPicPr>
          <p:cNvPr id="3074" name="Picture 2" descr="https://www.jpnsport.go.jp/anzen/Portals/0/anzen/kenko/siryou/character2/c/C-2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923" y="4948825"/>
            <a:ext cx="1797977" cy="1797977"/>
          </a:xfrm>
          <a:prstGeom prst="rect">
            <a:avLst/>
          </a:prstGeom>
          <a:noFill/>
          <a:extLst>
            <a:ext uri="{909E8E84-426E-40DD-AFC4-6F175D3DCCD1}">
              <a14:hiddenFill xmlns:a14="http://schemas.microsoft.com/office/drawing/2010/main">
                <a:solidFill>
                  <a:srgbClr val="FFFFFF"/>
                </a:solidFill>
              </a14:hiddenFill>
            </a:ext>
          </a:extLst>
        </p:spPr>
      </p:pic>
      <p:sp>
        <p:nvSpPr>
          <p:cNvPr id="8"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13</a:t>
            </a:fld>
            <a:endParaRPr lang="en-US" altLang="ja-JP" dirty="0"/>
          </a:p>
        </p:txBody>
      </p:sp>
    </p:spTree>
    <p:extLst>
      <p:ext uri="{BB962C8B-B14F-4D97-AF65-F5344CB8AC3E}">
        <p14:creationId xmlns:p14="http://schemas.microsoft.com/office/powerpoint/2010/main" val="1481654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42769" y="342365"/>
            <a:ext cx="8071766" cy="1077218"/>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実際に発生した事故事例</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（設置物等でけがをした事故）</a:t>
            </a:r>
            <a:endParaRPr lang="en-US" altLang="ja-JP" sz="32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BBD019CB-EAFE-E63F-FDED-DE19859927BF}"/>
              </a:ext>
            </a:extLst>
          </p:cNvPr>
          <p:cNvSpPr txBox="1"/>
          <p:nvPr/>
        </p:nvSpPr>
        <p:spPr>
          <a:xfrm>
            <a:off x="342769" y="2035261"/>
            <a:ext cx="8462184" cy="1631216"/>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（事例１）　</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トイレに行こうとして廊下に出たところ、同じクラスの児童があとを追いかけた。他の児童に「出てはだめ」と呼び止められて戻ろうとしたとき、追いかけてきた他児童とぶつかって倒れ、廊下にある物掛け用のフックに口角をひっかけた。</a:t>
            </a:r>
            <a:endParaRPr lang="en-US" altLang="ja-JP" sz="2000"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BBD019CB-EAFE-E63F-FDED-DE19859927BF}"/>
              </a:ext>
            </a:extLst>
          </p:cNvPr>
          <p:cNvSpPr txBox="1"/>
          <p:nvPr/>
        </p:nvSpPr>
        <p:spPr>
          <a:xfrm>
            <a:off x="342769" y="4010894"/>
            <a:ext cx="8462184" cy="1323439"/>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（事例２）</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体育授業中、バドミントンのネットの後片付けをしている際、ネットを取り付けるためのフックを外したが、フックが顔面に強くあたり、右眼の下を切ってしまった。</a:t>
            </a:r>
            <a:endParaRPr lang="en-US" altLang="ja-JP" sz="20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2385723" y="5891685"/>
            <a:ext cx="6419230" cy="307777"/>
          </a:xfrm>
          <a:prstGeom prst="rect">
            <a:avLst/>
          </a:prstGeom>
          <a:noFill/>
        </p:spPr>
        <p:txBody>
          <a:bodyPr wrap="square" rtlCol="0">
            <a:spAutoFit/>
          </a:bodyPr>
          <a:lstStyle/>
          <a:p>
            <a:r>
              <a:rPr lang="ja-JP" altLang="en-US" sz="1400" dirty="0">
                <a:latin typeface="ＭＳ ゴシック" panose="020B0609070205080204" pitchFamily="49" charset="-128"/>
                <a:ea typeface="ＭＳ ゴシック" panose="020B0609070205080204" pitchFamily="49" charset="-128"/>
              </a:rPr>
              <a:t>学校等事故事例検索データベース（独立行政法人日本スポーツ振興センター）</a:t>
            </a:r>
          </a:p>
        </p:txBody>
      </p:sp>
      <p:sp>
        <p:nvSpPr>
          <p:cNvPr id="7" name="テキスト ボックス 6">
            <a:extLst>
              <a:ext uri="{FF2B5EF4-FFF2-40B4-BE49-F238E27FC236}">
                <a16:creationId xmlns:a16="http://schemas.microsoft.com/office/drawing/2014/main" id="{BBD019CB-EAFE-E63F-FDED-DE19859927BF}"/>
              </a:ext>
            </a:extLst>
          </p:cNvPr>
          <p:cNvSpPr txBox="1"/>
          <p:nvPr/>
        </p:nvSpPr>
        <p:spPr>
          <a:xfrm>
            <a:off x="6195316" y="696599"/>
            <a:ext cx="2712379" cy="646331"/>
          </a:xfrm>
          <a:prstGeom prst="rect">
            <a:avLst/>
          </a:prstGeom>
          <a:noFill/>
          <a:ln>
            <a:noFill/>
          </a:ln>
        </p:spPr>
        <p:txBody>
          <a:bodyPr wrap="square" rtlCol="0">
            <a:spAutoFit/>
          </a:bodyPr>
          <a:lstStyle/>
          <a:p>
            <a:r>
              <a:rPr lang="en-US" altLang="ja-JP" dirty="0">
                <a:solidFill>
                  <a:srgbClr val="FF0000"/>
                </a:solidFill>
                <a:latin typeface="ＭＳ ゴシック" panose="020B0609070205080204" pitchFamily="49" charset="-128"/>
                <a:ea typeface="ＭＳ ゴシック" panose="020B0609070205080204" pitchFamily="49" charset="-128"/>
              </a:rPr>
              <a:t>※</a:t>
            </a:r>
            <a:r>
              <a:rPr lang="ja-JP" altLang="en-US" dirty="0">
                <a:solidFill>
                  <a:srgbClr val="FF0000"/>
                </a:solidFill>
                <a:latin typeface="ＭＳ ゴシック" panose="020B0609070205080204" pitchFamily="49" charset="-128"/>
                <a:ea typeface="ＭＳ ゴシック" panose="020B0609070205080204" pitchFamily="49" charset="-128"/>
              </a:rPr>
              <a:t>各校の実情に応じて、</a:t>
            </a:r>
            <a:endParaRPr lang="en-US" altLang="ja-JP" dirty="0">
              <a:solidFill>
                <a:srgbClr val="FF0000"/>
              </a:solidFill>
              <a:latin typeface="ＭＳ ゴシック" panose="020B0609070205080204" pitchFamily="49" charset="-128"/>
              <a:ea typeface="ＭＳ ゴシック" panose="020B0609070205080204" pitchFamily="49" charset="-128"/>
            </a:endParaRPr>
          </a:p>
          <a:p>
            <a:r>
              <a:rPr lang="ja-JP" altLang="en-US" dirty="0">
                <a:solidFill>
                  <a:srgbClr val="FF0000"/>
                </a:solidFill>
                <a:latin typeface="ＭＳ ゴシック" panose="020B0609070205080204" pitchFamily="49" charset="-128"/>
                <a:ea typeface="ＭＳ ゴシック" panose="020B0609070205080204" pitchFamily="49" charset="-128"/>
              </a:rPr>
              <a:t>　事例を選択する。</a:t>
            </a:r>
            <a:endParaRPr lang="en-US" altLang="ja-JP" sz="2000" dirty="0">
              <a:solidFill>
                <a:srgbClr val="FF0000"/>
              </a:solidFill>
              <a:latin typeface="ＭＳ ゴシック" panose="020B0609070205080204" pitchFamily="49" charset="-128"/>
              <a:ea typeface="ＭＳ ゴシック" panose="020B0609070205080204" pitchFamily="49" charset="-128"/>
            </a:endParaRPr>
          </a:p>
        </p:txBody>
      </p:sp>
      <p:pic>
        <p:nvPicPr>
          <p:cNvPr id="2050" name="Picture 2" descr="https://www.jpnsport.go.jp/anzen/Portals/0/anzen/kenko/siryou/character2/c/C-11-2.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885040" y="5456349"/>
            <a:ext cx="1178451" cy="1178451"/>
          </a:xfrm>
          <a:prstGeom prst="rect">
            <a:avLst/>
          </a:prstGeom>
          <a:noFill/>
          <a:extLst>
            <a:ext uri="{909E8E84-426E-40DD-AFC4-6F175D3DCCD1}">
              <a14:hiddenFill xmlns:a14="http://schemas.microsoft.com/office/drawing/2010/main">
                <a:solidFill>
                  <a:srgbClr val="FFFFFF"/>
                </a:solidFill>
              </a14:hiddenFill>
            </a:ext>
          </a:extLst>
        </p:spPr>
      </p:pic>
      <p:sp>
        <p:nvSpPr>
          <p:cNvPr id="8"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14</a:t>
            </a:fld>
            <a:endParaRPr lang="en-US" altLang="ja-JP" dirty="0"/>
          </a:p>
        </p:txBody>
      </p:sp>
    </p:spTree>
    <p:extLst>
      <p:ext uri="{BB962C8B-B14F-4D97-AF65-F5344CB8AC3E}">
        <p14:creationId xmlns:p14="http://schemas.microsoft.com/office/powerpoint/2010/main" val="1278305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B2DA112-145B-50B7-99D0-D0A09FFBD826}"/>
              </a:ext>
            </a:extLst>
          </p:cNvPr>
          <p:cNvSpPr txBox="1"/>
          <p:nvPr/>
        </p:nvSpPr>
        <p:spPr>
          <a:xfrm>
            <a:off x="288147" y="312022"/>
            <a:ext cx="7084079" cy="584775"/>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＜本日の研修の流れ（３０分）＞</a:t>
            </a:r>
            <a:endParaRPr lang="en-US" altLang="ja-JP" sz="36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9F39311D-D97B-BEAF-43B3-DB39140544B9}"/>
              </a:ext>
            </a:extLst>
          </p:cNvPr>
          <p:cNvSpPr txBox="1"/>
          <p:nvPr/>
        </p:nvSpPr>
        <p:spPr>
          <a:xfrm>
            <a:off x="583201" y="3002583"/>
            <a:ext cx="7958137" cy="3139321"/>
          </a:xfrm>
          <a:prstGeom prst="rect">
            <a:avLst/>
          </a:prstGeom>
          <a:noFill/>
        </p:spPr>
        <p:txBody>
          <a:bodyPr wrap="square" rtlCol="0">
            <a:spAutoFit/>
          </a:bodyPr>
          <a:lstStyle/>
          <a:p>
            <a:r>
              <a:rPr lang="ja-JP" altLang="en-US" b="1" u="sng" dirty="0">
                <a:latin typeface="ＭＳ ゴシック" panose="020B0609070205080204" pitchFamily="49" charset="-128"/>
                <a:ea typeface="ＭＳ ゴシック" panose="020B0609070205080204" pitchFamily="49" charset="-128"/>
              </a:rPr>
              <a:t>１　導入（５分）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一斉</a:t>
            </a:r>
            <a:r>
              <a:rPr lang="en-US" altLang="ja-JP" dirty="0">
                <a:latin typeface="ＭＳ ゴシック" panose="020B0609070205080204" pitchFamily="49" charset="-128"/>
                <a:ea typeface="ＭＳ ゴシック" panose="020B0609070205080204" pitchFamily="49" charset="-128"/>
              </a:rPr>
              <a:t>】</a:t>
            </a:r>
          </a:p>
          <a:p>
            <a:r>
              <a:rPr lang="ja-JP" altLang="en-US" dirty="0">
                <a:latin typeface="ＭＳ ゴシック" panose="020B0609070205080204" pitchFamily="49" charset="-128"/>
                <a:ea typeface="ＭＳ ゴシック" panose="020B0609070205080204" pitchFamily="49" charset="-128"/>
              </a:rPr>
              <a:t>　○過去に発生した事故事例を知り、本研修の目的について理解する。</a:t>
            </a:r>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２　展開（２０分）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グループ</a:t>
            </a:r>
            <a:r>
              <a:rPr lang="en-US" altLang="ja-JP" dirty="0">
                <a:latin typeface="ＭＳ ゴシック" panose="020B0609070205080204" pitchFamily="49" charset="-128"/>
                <a:ea typeface="ＭＳ ゴシック" panose="020B0609070205080204" pitchFamily="49" charset="-128"/>
              </a:rPr>
              <a:t>】</a:t>
            </a:r>
          </a:p>
          <a:p>
            <a:r>
              <a:rPr lang="ja-JP" altLang="en-US" dirty="0">
                <a:latin typeface="ＭＳ ゴシック" panose="020B0609070205080204" pitchFamily="49" charset="-128"/>
                <a:ea typeface="ＭＳ ゴシック" panose="020B0609070205080204" pitchFamily="49" charset="-128"/>
              </a:rPr>
              <a:t>　○事例を基に、事故を未然に防止するための手立てや対策を検討する。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安全点検表</a:t>
            </a:r>
            <a:r>
              <a:rPr lang="ja-JP" altLang="en-US" dirty="0">
                <a:latin typeface="ＭＳ ゴシック" panose="020B0609070205080204" pitchFamily="49" charset="-128"/>
                <a:ea typeface="ＭＳ ゴシック" panose="020B0609070205080204" pitchFamily="49" charset="-128"/>
              </a:rPr>
              <a:t>の点検項目の</a:t>
            </a:r>
            <a:r>
              <a:rPr lang="ja-JP" altLang="ja-JP" dirty="0">
                <a:latin typeface="ＭＳ ゴシック" panose="020B0609070205080204" pitchFamily="49" charset="-128"/>
                <a:ea typeface="ＭＳ ゴシック" panose="020B0609070205080204" pitchFamily="49" charset="-128"/>
              </a:rPr>
              <a:t>見直</a:t>
            </a:r>
            <a:r>
              <a:rPr lang="ja-JP" altLang="en-US" dirty="0">
                <a:latin typeface="ＭＳ ゴシック" panose="020B0609070205080204" pitchFamily="49" charset="-128"/>
                <a:ea typeface="ＭＳ ゴシック" panose="020B0609070205080204" pitchFamily="49" charset="-128"/>
              </a:rPr>
              <a:t>しを行う</a:t>
            </a:r>
            <a:r>
              <a:rPr lang="ja-JP" altLang="ja-JP" dirty="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３　まとめ（５分）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一斉</a:t>
            </a:r>
            <a:r>
              <a:rPr lang="en-US" altLang="ja-JP" dirty="0">
                <a:latin typeface="ＭＳ ゴシック" panose="020B0609070205080204" pitchFamily="49" charset="-128"/>
                <a:ea typeface="ＭＳ ゴシック" panose="020B0609070205080204" pitchFamily="49" charset="-128"/>
              </a:rPr>
              <a:t>】</a:t>
            </a:r>
          </a:p>
          <a:p>
            <a:r>
              <a:rPr lang="ja-JP" altLang="en-US" dirty="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グループ</a:t>
            </a:r>
            <a:r>
              <a:rPr lang="ja-JP" altLang="en-US" dirty="0">
                <a:latin typeface="ＭＳ ゴシック" panose="020B0609070205080204" pitchFamily="49" charset="-128"/>
                <a:ea typeface="ＭＳ ゴシック" panose="020B0609070205080204" pitchFamily="49" charset="-128"/>
              </a:rPr>
              <a:t>で出された意見や考えを全体で共有する</a:t>
            </a:r>
            <a:r>
              <a:rPr lang="ja-JP" altLang="ja-JP" dirty="0">
                <a:latin typeface="ＭＳ ゴシック" panose="020B0609070205080204" pitchFamily="49" charset="-128"/>
                <a:ea typeface="ＭＳ ゴシック" panose="020B0609070205080204" pitchFamily="49" charset="-128"/>
              </a:rPr>
              <a:t>。</a:t>
            </a:r>
            <a:endParaRPr lang="ja-JP" altLang="en-US"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BBD019CB-EAFE-E63F-FDED-DE19859927BF}"/>
              </a:ext>
            </a:extLst>
          </p:cNvPr>
          <p:cNvSpPr txBox="1"/>
          <p:nvPr/>
        </p:nvSpPr>
        <p:spPr>
          <a:xfrm>
            <a:off x="583201" y="1143293"/>
            <a:ext cx="7830522" cy="1477328"/>
          </a:xfrm>
          <a:prstGeom prst="rect">
            <a:avLst/>
          </a:prstGeom>
          <a:noFill/>
          <a:ln>
            <a:solidFill>
              <a:schemeClr val="tx1"/>
            </a:solidFill>
          </a:ln>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＜目的＞</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過去に発生した重大事故やヒヤリハット事例から、自校の施設・設備における安全管理の見直しにつなげるとともに、学校内の危険箇所の把握や安全点検項目の見直しを行うことで教職員の安全点検への取組意識と技能の向上を図る</a:t>
            </a:r>
            <a:r>
              <a:rPr lang="ja-JP" altLang="ja-JP" dirty="0"/>
              <a:t>。</a:t>
            </a:r>
            <a:endParaRPr lang="ja-JP"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pic>
        <p:nvPicPr>
          <p:cNvPr id="1026" name="Picture 2" descr="https://www.jpnsport.go.jp/anzen/Portals/0/anzen/kenko/siryou/character2/b/B-22.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025433" y="4893976"/>
            <a:ext cx="1388290" cy="1388290"/>
          </a:xfrm>
          <a:prstGeom prst="rect">
            <a:avLst/>
          </a:prstGeom>
          <a:noFill/>
          <a:extLst>
            <a:ext uri="{909E8E84-426E-40DD-AFC4-6F175D3DCCD1}">
              <a14:hiddenFill xmlns:a14="http://schemas.microsoft.com/office/drawing/2010/main">
                <a:solidFill>
                  <a:srgbClr val="FFFFFF"/>
                </a:solidFill>
              </a14:hiddenFill>
            </a:ext>
          </a:extLst>
        </p:spPr>
      </p:pic>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a:t>
            </a:fld>
            <a:endParaRPr lang="en-US" altLang="ja-JP" dirty="0"/>
          </a:p>
        </p:txBody>
      </p:sp>
    </p:spTree>
    <p:extLst>
      <p:ext uri="{BB962C8B-B14F-4D97-AF65-F5344CB8AC3E}">
        <p14:creationId xmlns:p14="http://schemas.microsoft.com/office/powerpoint/2010/main" val="278629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40908" y="2992461"/>
            <a:ext cx="8071766" cy="584775"/>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学校保健安全法施行規則</a:t>
            </a:r>
            <a:endParaRPr lang="en-US" altLang="ja-JP" sz="32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BBD019CB-EAFE-E63F-FDED-DE19859927BF}"/>
              </a:ext>
            </a:extLst>
          </p:cNvPr>
          <p:cNvSpPr txBox="1"/>
          <p:nvPr/>
        </p:nvSpPr>
        <p:spPr>
          <a:xfrm>
            <a:off x="335201" y="3600519"/>
            <a:ext cx="8462184" cy="1938992"/>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＜学校保健安全法施行規則＞</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第二十八条　法第二十七条の安全点検は、他の法令に基づくもののほか、</a:t>
            </a:r>
            <a:r>
              <a:rPr lang="ja-JP" altLang="en-US" sz="2000" dirty="0">
                <a:solidFill>
                  <a:srgbClr val="FF0000"/>
                </a:solidFill>
                <a:latin typeface="ＭＳ ゴシック" panose="020B0609070205080204" pitchFamily="49" charset="-128"/>
                <a:ea typeface="ＭＳ ゴシック" panose="020B0609070205080204" pitchFamily="49" charset="-128"/>
              </a:rPr>
              <a:t>毎学期１回以上、児童生徒等が通常使用する施設及び設備の異常の有無について系統的に行わなければならない。</a:t>
            </a:r>
            <a:endParaRPr lang="en-US" altLang="ja-JP" sz="2000" dirty="0">
              <a:solidFill>
                <a:srgbClr val="FF0000"/>
              </a:solidFill>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２　学校においては、必要があるときは、臨時に、安全点検を行うものとする。</a:t>
            </a:r>
            <a:endParaRPr lang="en-US" altLang="ja-JP"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959E91BD-E5A4-9BB6-39C1-F3FF45FDAE60}"/>
              </a:ext>
            </a:extLst>
          </p:cNvPr>
          <p:cNvSpPr txBox="1"/>
          <p:nvPr/>
        </p:nvSpPr>
        <p:spPr>
          <a:xfrm>
            <a:off x="164747" y="5681084"/>
            <a:ext cx="8803091" cy="646331"/>
          </a:xfrm>
          <a:prstGeom prst="rect">
            <a:avLst/>
          </a:prstGeom>
          <a:noFill/>
        </p:spPr>
        <p:txBody>
          <a:bodyPr wrap="square" rtlCol="0">
            <a:spAutoFit/>
          </a:bodyPr>
          <a:lstStyle/>
          <a:p>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規則における「他の法令」とは、例えば消防法（昭和２３年法律第１８６号）や建築基準法（昭和２５年法律第２０１号）</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等の安全管理に関係する法令に基づくものが想定されている。</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「生きる力」をはぐくむ学校での安全教育（文部科学省）</a:t>
            </a:r>
          </a:p>
        </p:txBody>
      </p:sp>
      <p:sp>
        <p:nvSpPr>
          <p:cNvPr id="6" name="テキスト ボックス 5">
            <a:extLst>
              <a:ext uri="{FF2B5EF4-FFF2-40B4-BE49-F238E27FC236}">
                <a16:creationId xmlns:a16="http://schemas.microsoft.com/office/drawing/2014/main" id="{0A49A480-9467-03CE-AD87-694F3E7BE8DF}"/>
              </a:ext>
            </a:extLst>
          </p:cNvPr>
          <p:cNvSpPr txBox="1"/>
          <p:nvPr/>
        </p:nvSpPr>
        <p:spPr>
          <a:xfrm>
            <a:off x="340908" y="242274"/>
            <a:ext cx="8071766" cy="584775"/>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学校保健安全法</a:t>
            </a:r>
            <a:endParaRPr lang="en-US" altLang="ja-JP" sz="32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544C0FEF-56D4-D611-C672-27331EA18FDD}"/>
              </a:ext>
            </a:extLst>
          </p:cNvPr>
          <p:cNvSpPr txBox="1"/>
          <p:nvPr/>
        </p:nvSpPr>
        <p:spPr>
          <a:xfrm>
            <a:off x="335201" y="873623"/>
            <a:ext cx="8462184" cy="1938992"/>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＜学校保健安全法＞</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第二十七条　</a:t>
            </a:r>
            <a:r>
              <a:rPr lang="ja-JP" altLang="en-US" sz="2000" b="0" i="0" dirty="0">
                <a:solidFill>
                  <a:srgbClr val="323232"/>
                </a:solidFill>
                <a:effectLst/>
                <a:latin typeface="ＭＳ ゴシック" panose="020B0609070205080204" pitchFamily="49" charset="-128"/>
                <a:ea typeface="ＭＳ ゴシック" panose="020B0609070205080204" pitchFamily="49" charset="-128"/>
              </a:rPr>
              <a:t>学校においては、</a:t>
            </a:r>
            <a:r>
              <a:rPr lang="ja-JP" altLang="en-US" sz="2000" b="0" i="0" dirty="0">
                <a:solidFill>
                  <a:srgbClr val="FF0000"/>
                </a:solidFill>
                <a:effectLst/>
                <a:latin typeface="ＭＳ ゴシック" panose="020B0609070205080204" pitchFamily="49" charset="-128"/>
                <a:ea typeface="ＭＳ ゴシック" panose="020B0609070205080204" pitchFamily="49" charset="-128"/>
              </a:rPr>
              <a:t>児童生徒等の安全の確保を図るため</a:t>
            </a:r>
            <a:r>
              <a:rPr lang="ja-JP" altLang="en-US" sz="2000" b="0" i="0" dirty="0">
                <a:solidFill>
                  <a:srgbClr val="323232"/>
                </a:solidFill>
                <a:effectLst/>
                <a:latin typeface="ＭＳ ゴシック" panose="020B0609070205080204" pitchFamily="49" charset="-128"/>
                <a:ea typeface="ＭＳ ゴシック" panose="020B0609070205080204" pitchFamily="49" charset="-128"/>
              </a:rPr>
              <a:t>、当該</a:t>
            </a:r>
            <a:r>
              <a:rPr lang="ja-JP" altLang="en-US" sz="2000" b="0" i="0" dirty="0">
                <a:solidFill>
                  <a:srgbClr val="FF0000"/>
                </a:solidFill>
                <a:effectLst/>
                <a:latin typeface="ＭＳ ゴシック" panose="020B0609070205080204" pitchFamily="49" charset="-128"/>
                <a:ea typeface="ＭＳ ゴシック" panose="020B0609070205080204" pitchFamily="49" charset="-128"/>
              </a:rPr>
              <a:t>学校の施設及び設備の安全点検</a:t>
            </a:r>
            <a:r>
              <a:rPr lang="ja-JP" altLang="en-US" sz="2000" b="0" i="0" dirty="0">
                <a:solidFill>
                  <a:srgbClr val="323232"/>
                </a:solidFill>
                <a:effectLst/>
                <a:latin typeface="ＭＳ ゴシック" panose="020B0609070205080204" pitchFamily="49" charset="-128"/>
                <a:ea typeface="ＭＳ ゴシック" panose="020B0609070205080204" pitchFamily="49" charset="-128"/>
              </a:rPr>
              <a:t>、児童生徒等に対する通学を含めた学校生活その他の日常生活における安全に関する指導、職員の研修その他学校における安全に関する事項について計画を策定し、これを実施しなければならない。</a:t>
            </a:r>
            <a:endParaRPr lang="en-US" altLang="ja-JP" dirty="0">
              <a:latin typeface="ＭＳ ゴシック" panose="020B0609070205080204" pitchFamily="49" charset="-128"/>
              <a:ea typeface="ＭＳ ゴシック" panose="020B0609070205080204" pitchFamily="49" charset="-128"/>
            </a:endParaRPr>
          </a:p>
        </p:txBody>
      </p:sp>
      <p:sp>
        <p:nvSpPr>
          <p:cNvPr id="9" name="スライド番号プレースホルダー 1"/>
          <p:cNvSpPr>
            <a:spLocks noGrp="1"/>
          </p:cNvSpPr>
          <p:nvPr>
            <p:ph type="sldNum" sz="quarter" idx="12"/>
          </p:nvPr>
        </p:nvSpPr>
        <p:spPr>
          <a:xfrm>
            <a:off x="6785705" y="6327415"/>
            <a:ext cx="1905000" cy="457200"/>
          </a:xfrm>
        </p:spPr>
        <p:txBody>
          <a:bodyPr/>
          <a:lstStyle/>
          <a:p>
            <a:fld id="{75446204-5050-4B83-8C84-1F5B942AB3C3}" type="slidenum">
              <a:rPr lang="en-US" altLang="ja-JP" smtClean="0"/>
              <a:pPr/>
              <a:t>3</a:t>
            </a:fld>
            <a:endParaRPr lang="en-US" altLang="ja-JP" dirty="0"/>
          </a:p>
        </p:txBody>
      </p:sp>
    </p:spTree>
    <p:extLst>
      <p:ext uri="{BB962C8B-B14F-4D97-AF65-F5344CB8AC3E}">
        <p14:creationId xmlns:p14="http://schemas.microsoft.com/office/powerpoint/2010/main" val="2162582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4952316" y="4340800"/>
            <a:ext cx="3588028" cy="2246769"/>
          </a:xfrm>
          <a:prstGeom prst="rect">
            <a:avLst/>
          </a:prstGeom>
          <a:noFill/>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＜重要なポイント＞</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○児童生徒等の行動が事故に</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つながらないか。</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○活動場所等において、危険</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につながる物等はないか。</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○使用する機器・設備、用具</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等が安全な状態にあるか。</a:t>
            </a:r>
          </a:p>
        </p:txBody>
      </p:sp>
      <p:pic>
        <p:nvPicPr>
          <p:cNvPr id="7" name="図 6">
            <a:extLst>
              <a:ext uri="{FF2B5EF4-FFF2-40B4-BE49-F238E27FC236}">
                <a16:creationId xmlns:a16="http://schemas.microsoft.com/office/drawing/2014/main" id="{488F5E9A-5175-F302-78BF-C59053598636}"/>
              </a:ext>
            </a:extLst>
          </p:cNvPr>
          <p:cNvPicPr>
            <a:picLocks noChangeAspect="1"/>
          </p:cNvPicPr>
          <p:nvPr/>
        </p:nvPicPr>
        <p:blipFill>
          <a:blip r:embed="rId3"/>
          <a:stretch>
            <a:fillRect/>
          </a:stretch>
        </p:blipFill>
        <p:spPr>
          <a:xfrm>
            <a:off x="252459" y="272339"/>
            <a:ext cx="4319541" cy="5191846"/>
          </a:xfrm>
          <a:prstGeom prst="rect">
            <a:avLst/>
          </a:prstGeom>
        </p:spPr>
      </p:pic>
      <p:pic>
        <p:nvPicPr>
          <p:cNvPr id="8" name="図 7">
            <a:extLst>
              <a:ext uri="{FF2B5EF4-FFF2-40B4-BE49-F238E27FC236}">
                <a16:creationId xmlns:a16="http://schemas.microsoft.com/office/drawing/2014/main" id="{839688B6-B30D-1253-2CDA-96699981A4B9}"/>
              </a:ext>
            </a:extLst>
          </p:cNvPr>
          <p:cNvPicPr/>
          <p:nvPr/>
        </p:nvPicPr>
        <p:blipFill rotWithShape="1">
          <a:blip r:embed="rId4">
            <a:extLst>
              <a:ext uri="{28A0092B-C50C-407E-A947-70E740481C1C}">
                <a14:useLocalDpi xmlns:a14="http://schemas.microsoft.com/office/drawing/2010/main" val="0"/>
              </a:ext>
            </a:extLst>
          </a:blip>
          <a:srcRect l="31035" t="35849" r="32112" b="16062"/>
          <a:stretch/>
        </p:blipFill>
        <p:spPr bwMode="auto">
          <a:xfrm>
            <a:off x="5117014" y="219366"/>
            <a:ext cx="3495771" cy="3653619"/>
          </a:xfrm>
          <a:prstGeom prst="rect">
            <a:avLst/>
          </a:prstGeom>
          <a:ln>
            <a:noFill/>
          </a:ln>
          <a:extLst>
            <a:ext uri="{53640926-AAD7-44D8-BBD7-CCE9431645EC}">
              <a14:shadowObscured xmlns:a14="http://schemas.microsoft.com/office/drawing/2010/main"/>
            </a:ext>
          </a:extLst>
        </p:spPr>
      </p:pic>
      <p:sp>
        <p:nvSpPr>
          <p:cNvPr id="9" name="タイトル 1">
            <a:extLst>
              <a:ext uri="{FF2B5EF4-FFF2-40B4-BE49-F238E27FC236}">
                <a16:creationId xmlns:a16="http://schemas.microsoft.com/office/drawing/2014/main" id="{D2048C0C-6D95-EEED-09D2-633AA7D2AD31}"/>
              </a:ext>
            </a:extLst>
          </p:cNvPr>
          <p:cNvSpPr txBox="1">
            <a:spLocks/>
          </p:cNvSpPr>
          <p:nvPr/>
        </p:nvSpPr>
        <p:spPr>
          <a:xfrm>
            <a:off x="252459" y="5686301"/>
            <a:ext cx="3939227" cy="437362"/>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400" dirty="0">
                <a:latin typeface="ＭＳ ゴシック" panose="020B0609070205080204" pitchFamily="49" charset="-128"/>
                <a:ea typeface="ＭＳ ゴシック" panose="020B0609070205080204" pitchFamily="49" charset="-128"/>
              </a:rPr>
              <a:t>「学校施設の非構造部材の耐震化ガイドブック</a:t>
            </a:r>
            <a:endParaRPr lang="en-US" altLang="ja-JP" sz="1400" dirty="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（改訂版）＜第４章＞」（文部科学省）</a:t>
            </a:r>
            <a:endParaRPr lang="ja-JP" altLang="en-US" sz="2400" dirty="0">
              <a:latin typeface="ＭＳ ゴシック" panose="020B0609070205080204" pitchFamily="49" charset="-128"/>
              <a:ea typeface="ＭＳ ゴシック" panose="020B0609070205080204" pitchFamily="49" charset="-128"/>
            </a:endParaRPr>
          </a:p>
        </p:txBody>
      </p:sp>
      <p:sp>
        <p:nvSpPr>
          <p:cNvPr id="10" name="楕円 9">
            <a:extLst>
              <a:ext uri="{FF2B5EF4-FFF2-40B4-BE49-F238E27FC236}">
                <a16:creationId xmlns:a16="http://schemas.microsoft.com/office/drawing/2014/main" id="{49025BCE-B074-E6F1-0584-22EBB2A34B15}"/>
              </a:ext>
            </a:extLst>
          </p:cNvPr>
          <p:cNvSpPr/>
          <p:nvPr/>
        </p:nvSpPr>
        <p:spPr>
          <a:xfrm>
            <a:off x="5242890" y="642079"/>
            <a:ext cx="665921" cy="53671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EE9CCAD2-97BD-369D-5349-02750A741BF6}"/>
              </a:ext>
            </a:extLst>
          </p:cNvPr>
          <p:cNvSpPr/>
          <p:nvPr/>
        </p:nvSpPr>
        <p:spPr>
          <a:xfrm>
            <a:off x="5242889" y="1989175"/>
            <a:ext cx="665921" cy="53671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1">
            <a:extLst>
              <a:ext uri="{FF2B5EF4-FFF2-40B4-BE49-F238E27FC236}">
                <a16:creationId xmlns:a16="http://schemas.microsoft.com/office/drawing/2014/main" id="{C929A73F-5568-D3F4-CF57-8E15B8818D07}"/>
              </a:ext>
            </a:extLst>
          </p:cNvPr>
          <p:cNvSpPr txBox="1">
            <a:spLocks/>
          </p:cNvSpPr>
          <p:nvPr/>
        </p:nvSpPr>
        <p:spPr>
          <a:xfrm>
            <a:off x="4895285" y="3872985"/>
            <a:ext cx="3939227" cy="27697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200" dirty="0">
                <a:latin typeface="ＭＳ ゴシック" panose="020B0609070205080204" pitchFamily="49" charset="-128"/>
                <a:ea typeface="ＭＳ ゴシック" panose="020B0609070205080204" pitchFamily="49" charset="-128"/>
              </a:rPr>
              <a:t>「学校安全点検マニュアル」（白石市教育委員会）</a:t>
            </a:r>
            <a:endParaRPr lang="ja-JP" altLang="en-US" sz="2000" dirty="0">
              <a:latin typeface="ＭＳ ゴシック" panose="020B0609070205080204" pitchFamily="49" charset="-128"/>
              <a:ea typeface="ＭＳ ゴシック" panose="020B0609070205080204" pitchFamily="49" charset="-128"/>
            </a:endParaRPr>
          </a:p>
        </p:txBody>
      </p:sp>
      <p:sp>
        <p:nvSpPr>
          <p:cNvPr id="13" name="スライド番号プレースホルダー 1"/>
          <p:cNvSpPr>
            <a:spLocks noGrp="1"/>
          </p:cNvSpPr>
          <p:nvPr>
            <p:ph type="sldNum" sz="quarter" idx="12"/>
          </p:nvPr>
        </p:nvSpPr>
        <p:spPr>
          <a:xfrm>
            <a:off x="6785705" y="6327415"/>
            <a:ext cx="1905000" cy="457200"/>
          </a:xfrm>
        </p:spPr>
        <p:txBody>
          <a:bodyPr/>
          <a:lstStyle/>
          <a:p>
            <a:fld id="{75446204-5050-4B83-8C84-1F5B942AB3C3}" type="slidenum">
              <a:rPr lang="en-US" altLang="ja-JP" smtClean="0"/>
              <a:pPr/>
              <a:t>4</a:t>
            </a:fld>
            <a:endParaRPr lang="en-US" altLang="ja-JP" dirty="0"/>
          </a:p>
        </p:txBody>
      </p:sp>
    </p:spTree>
    <p:extLst>
      <p:ext uri="{BB962C8B-B14F-4D97-AF65-F5344CB8AC3E}">
        <p14:creationId xmlns:p14="http://schemas.microsoft.com/office/powerpoint/2010/main" val="1601797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224782" y="338496"/>
            <a:ext cx="8071766" cy="1077218"/>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＜導入＞</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過去にはこのような事例が発生しています。</a:t>
            </a:r>
            <a:endParaRPr lang="en-US" altLang="ja-JP" sz="32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BBD019CB-EAFE-E63F-FDED-DE19859927BF}"/>
              </a:ext>
            </a:extLst>
          </p:cNvPr>
          <p:cNvSpPr txBox="1"/>
          <p:nvPr/>
        </p:nvSpPr>
        <p:spPr>
          <a:xfrm>
            <a:off x="342769" y="1757078"/>
            <a:ext cx="8462184" cy="1323439"/>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（事例１）　</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昼休みの清掃準備のため３階の教室のうしろに下げてあった机の上を歩いていた際、下をのぞこうと手すりを持ったが、手が滑り、開いていた窓から転落した。</a:t>
            </a:r>
            <a:endParaRPr lang="en-US" altLang="ja-JP" sz="2000"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BBD019CB-EAFE-E63F-FDED-DE19859927BF}"/>
              </a:ext>
            </a:extLst>
          </p:cNvPr>
          <p:cNvSpPr txBox="1"/>
          <p:nvPr/>
        </p:nvSpPr>
        <p:spPr>
          <a:xfrm>
            <a:off x="342769" y="3537282"/>
            <a:ext cx="8462184" cy="1631216"/>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（事例２）</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授業終了後の特定時間中、下校しようと昇降口の下駄箱の横を歩いていた際、雨によって濡れた床を避けるため、数名の児童が下駄箱に飛びついたため、下駄箱が倒れて右足に当たった。右足指を複雑骨折し、末節部を欠損した。</a:t>
            </a:r>
            <a:endParaRPr lang="en-US" altLang="ja-JP" sz="20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2127810" y="5774888"/>
            <a:ext cx="6419230" cy="307777"/>
          </a:xfrm>
          <a:prstGeom prst="rect">
            <a:avLst/>
          </a:prstGeom>
          <a:noFill/>
        </p:spPr>
        <p:txBody>
          <a:bodyPr wrap="square" rtlCol="0">
            <a:spAutoFit/>
          </a:bodyPr>
          <a:lstStyle/>
          <a:p>
            <a:r>
              <a:rPr lang="ja-JP" altLang="en-US" sz="1400" dirty="0">
                <a:latin typeface="ＭＳ ゴシック" panose="020B0609070205080204" pitchFamily="49" charset="-128"/>
                <a:ea typeface="ＭＳ ゴシック" panose="020B0609070205080204" pitchFamily="49" charset="-128"/>
              </a:rPr>
              <a:t>学校等事故事例検索データベース（独立行政法人日本スポーツ振興センター）</a:t>
            </a:r>
          </a:p>
        </p:txBody>
      </p:sp>
      <p:pic>
        <p:nvPicPr>
          <p:cNvPr id="5122" name="Picture 2" descr="https://www.jpnsport.go.jp/anzen/Portals/0/anzen/kenko/siryou/character2/c/C-19-2.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03090" y="5509862"/>
            <a:ext cx="871840" cy="871840"/>
          </a:xfrm>
          <a:prstGeom prst="rect">
            <a:avLst/>
          </a:prstGeom>
          <a:noFill/>
          <a:extLst>
            <a:ext uri="{909E8E84-426E-40DD-AFC4-6F175D3DCCD1}">
              <a14:hiddenFill xmlns:a14="http://schemas.microsoft.com/office/drawing/2010/main">
                <a:solidFill>
                  <a:srgbClr val="FFFFFF"/>
                </a:solidFill>
              </a14:hiddenFill>
            </a:ext>
          </a:extLst>
        </p:spPr>
      </p:pic>
      <p:sp>
        <p:nvSpPr>
          <p:cNvPr id="8"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5</a:t>
            </a:fld>
            <a:endParaRPr lang="en-US" altLang="ja-JP" dirty="0"/>
          </a:p>
        </p:txBody>
      </p:sp>
    </p:spTree>
    <p:extLst>
      <p:ext uri="{BB962C8B-B14F-4D97-AF65-F5344CB8AC3E}">
        <p14:creationId xmlns:p14="http://schemas.microsoft.com/office/powerpoint/2010/main" val="4058028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72369" y="450124"/>
            <a:ext cx="8176743" cy="1569660"/>
          </a:xfrm>
          <a:prstGeom prst="rect">
            <a:avLst/>
          </a:prstGeom>
          <a:noFill/>
          <a:ln>
            <a:solidFill>
              <a:schemeClr val="tx1"/>
            </a:solidFill>
          </a:ln>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＜展開①＞</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事例を基に、事故を未然に防止するための</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手立てや対策を検討しましょう。</a:t>
            </a:r>
            <a:endParaRPr lang="ja-JP" altLang="en-US" sz="40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BAFFDAEE-37AB-6CF2-B85E-405D82CC7AD0}"/>
              </a:ext>
            </a:extLst>
          </p:cNvPr>
          <p:cNvSpPr txBox="1"/>
          <p:nvPr/>
        </p:nvSpPr>
        <p:spPr>
          <a:xfrm>
            <a:off x="372369" y="2342142"/>
            <a:ext cx="8176743" cy="3831818"/>
          </a:xfrm>
          <a:prstGeom prst="rect">
            <a:avLst/>
          </a:prstGeom>
          <a:noFill/>
        </p:spPr>
        <p:txBody>
          <a:bodyPr wrap="square" rtlCol="0">
            <a:spAutoFit/>
          </a:bodyPr>
          <a:lstStyle/>
          <a:p>
            <a:r>
              <a:rPr lang="ja-JP" altLang="en-US" sz="2700" dirty="0">
                <a:latin typeface="ＭＳ ゴシック" panose="020B0609070205080204" pitchFamily="49" charset="-128"/>
                <a:ea typeface="ＭＳ ゴシック" panose="020B0609070205080204" pitchFamily="49" charset="-128"/>
              </a:rPr>
              <a:t>○自分の考えを付箋に記入する。</a:t>
            </a:r>
            <a:endParaRPr lang="en-US" altLang="ja-JP" sz="2700" dirty="0">
              <a:latin typeface="ＭＳ ゴシック" panose="020B0609070205080204" pitchFamily="49" charset="-128"/>
              <a:ea typeface="ＭＳ ゴシック" panose="020B0609070205080204" pitchFamily="49" charset="-128"/>
            </a:endParaRPr>
          </a:p>
          <a:p>
            <a:r>
              <a:rPr lang="ja-JP" altLang="en-US" sz="2700" dirty="0">
                <a:latin typeface="ＭＳ ゴシック" panose="020B0609070205080204" pitchFamily="49" charset="-128"/>
                <a:ea typeface="ＭＳ ゴシック" panose="020B0609070205080204" pitchFamily="49" charset="-128"/>
              </a:rPr>
              <a:t>　　　　　　　　　　　（３分）</a:t>
            </a:r>
            <a:r>
              <a:rPr lang="en-US" altLang="ja-JP" sz="2700" dirty="0">
                <a:latin typeface="ＭＳ ゴシック" panose="020B0609070205080204" pitchFamily="49" charset="-128"/>
                <a:ea typeface="ＭＳ ゴシック" panose="020B0609070205080204" pitchFamily="49" charset="-128"/>
              </a:rPr>
              <a:t>【</a:t>
            </a:r>
            <a:r>
              <a:rPr lang="ja-JP" altLang="en-US" sz="2700" dirty="0">
                <a:latin typeface="ＭＳ ゴシック" panose="020B0609070205080204" pitchFamily="49" charset="-128"/>
                <a:ea typeface="ＭＳ ゴシック" panose="020B0609070205080204" pitchFamily="49" charset="-128"/>
              </a:rPr>
              <a:t>個人</a:t>
            </a:r>
            <a:r>
              <a:rPr lang="en-US" altLang="ja-JP" sz="2700" dirty="0">
                <a:latin typeface="ＭＳ ゴシック" panose="020B0609070205080204" pitchFamily="49" charset="-128"/>
                <a:ea typeface="ＭＳ ゴシック" panose="020B0609070205080204" pitchFamily="49" charset="-128"/>
              </a:rPr>
              <a:t>】</a:t>
            </a:r>
          </a:p>
          <a:p>
            <a:endParaRPr lang="en-US" altLang="ja-JP" sz="2700" dirty="0">
              <a:latin typeface="ＭＳ ゴシック" panose="020B0609070205080204" pitchFamily="49" charset="-128"/>
              <a:ea typeface="ＭＳ ゴシック" panose="020B0609070205080204" pitchFamily="49" charset="-128"/>
            </a:endParaRPr>
          </a:p>
          <a:p>
            <a:r>
              <a:rPr lang="ja-JP" altLang="en-US" sz="2700" dirty="0">
                <a:latin typeface="ＭＳ ゴシック" panose="020B0609070205080204" pitchFamily="49" charset="-128"/>
                <a:ea typeface="ＭＳ ゴシック" panose="020B0609070205080204" pitchFamily="49" charset="-128"/>
              </a:rPr>
              <a:t>○付箋を基にお互いの考えを共有し、</a:t>
            </a:r>
            <a:endParaRPr lang="en-US" altLang="ja-JP" sz="2700" dirty="0">
              <a:latin typeface="ＭＳ ゴシック" panose="020B0609070205080204" pitchFamily="49" charset="-128"/>
              <a:ea typeface="ＭＳ ゴシック" panose="020B0609070205080204" pitchFamily="49" charset="-128"/>
            </a:endParaRPr>
          </a:p>
          <a:p>
            <a:r>
              <a:rPr lang="ja-JP" altLang="en-US" sz="2700" dirty="0">
                <a:latin typeface="ＭＳ ゴシック" panose="020B0609070205080204" pitchFamily="49" charset="-128"/>
                <a:ea typeface="ＭＳ ゴシック" panose="020B0609070205080204" pitchFamily="49" charset="-128"/>
              </a:rPr>
              <a:t>　ワークシートにまとめる。</a:t>
            </a:r>
            <a:endParaRPr lang="en-US" altLang="ja-JP" sz="2700" dirty="0">
              <a:latin typeface="ＭＳ ゴシック" panose="020B0609070205080204" pitchFamily="49" charset="-128"/>
              <a:ea typeface="ＭＳ ゴシック" panose="020B0609070205080204" pitchFamily="49" charset="-128"/>
            </a:endParaRPr>
          </a:p>
          <a:p>
            <a:r>
              <a:rPr lang="ja-JP" altLang="en-US" sz="2700" dirty="0">
                <a:latin typeface="ＭＳ ゴシック" panose="020B0609070205080204" pitchFamily="49" charset="-128"/>
                <a:ea typeface="ＭＳ ゴシック" panose="020B0609070205080204" pitchFamily="49" charset="-128"/>
              </a:rPr>
              <a:t>　　　　　　　　　　　（７分）</a:t>
            </a:r>
            <a:r>
              <a:rPr lang="en-US" altLang="ja-JP" sz="2700" dirty="0">
                <a:latin typeface="ＭＳ ゴシック" panose="020B0609070205080204" pitchFamily="49" charset="-128"/>
                <a:ea typeface="ＭＳ ゴシック" panose="020B0609070205080204" pitchFamily="49" charset="-128"/>
              </a:rPr>
              <a:t>【</a:t>
            </a:r>
            <a:r>
              <a:rPr lang="ja-JP" altLang="en-US" sz="2700" dirty="0">
                <a:latin typeface="ＭＳ ゴシック" panose="020B0609070205080204" pitchFamily="49" charset="-128"/>
                <a:ea typeface="ＭＳ ゴシック" panose="020B0609070205080204" pitchFamily="49" charset="-128"/>
              </a:rPr>
              <a:t>グループ</a:t>
            </a:r>
            <a:r>
              <a:rPr lang="en-US" altLang="ja-JP" sz="2700" dirty="0">
                <a:latin typeface="ＭＳ ゴシック" panose="020B0609070205080204" pitchFamily="49" charset="-128"/>
                <a:ea typeface="ＭＳ ゴシック" panose="020B0609070205080204" pitchFamily="49" charset="-128"/>
              </a:rPr>
              <a:t>】</a:t>
            </a:r>
          </a:p>
          <a:p>
            <a:endParaRPr lang="en-US" altLang="ja-JP" sz="2700" dirty="0">
              <a:latin typeface="ＭＳ ゴシック" panose="020B0609070205080204" pitchFamily="49" charset="-128"/>
              <a:ea typeface="ＭＳ ゴシック" panose="020B0609070205080204" pitchFamily="49" charset="-128"/>
            </a:endParaRPr>
          </a:p>
          <a:p>
            <a:r>
              <a:rPr lang="en-US" altLang="ja-JP" sz="2700" dirty="0">
                <a:latin typeface="ＭＳ ゴシック" panose="020B0609070205080204" pitchFamily="49" charset="-128"/>
                <a:ea typeface="ＭＳ ゴシック" panose="020B0609070205080204" pitchFamily="49" charset="-128"/>
              </a:rPr>
              <a:t>※</a:t>
            </a:r>
            <a:r>
              <a:rPr lang="ja-JP" altLang="en-US" sz="2700" dirty="0">
                <a:latin typeface="ＭＳ ゴシック" panose="020B0609070205080204" pitchFamily="49" charset="-128"/>
                <a:ea typeface="ＭＳ ゴシック" panose="020B0609070205080204" pitchFamily="49" charset="-128"/>
              </a:rPr>
              <a:t>グループで話し合った内容は、この後実施する　</a:t>
            </a:r>
            <a:endParaRPr lang="en-US" altLang="ja-JP" sz="2700" dirty="0">
              <a:latin typeface="ＭＳ ゴシック" panose="020B0609070205080204" pitchFamily="49" charset="-128"/>
              <a:ea typeface="ＭＳ ゴシック" panose="020B0609070205080204" pitchFamily="49" charset="-128"/>
            </a:endParaRPr>
          </a:p>
          <a:p>
            <a:r>
              <a:rPr lang="ja-JP" altLang="en-US" sz="2700" dirty="0">
                <a:latin typeface="ＭＳ ゴシック" panose="020B0609070205080204" pitchFamily="49" charset="-128"/>
                <a:ea typeface="ＭＳ ゴシック" panose="020B0609070205080204" pitchFamily="49" charset="-128"/>
              </a:rPr>
              <a:t>　安全点検表の点検項目の見直しに反映させます。</a:t>
            </a:r>
            <a:endParaRPr lang="en-US" altLang="ja-JP" sz="2700" dirty="0">
              <a:latin typeface="ＭＳ ゴシック" panose="020B0609070205080204" pitchFamily="49" charset="-128"/>
              <a:ea typeface="ＭＳ ゴシック" panose="020B0609070205080204" pitchFamily="49" charset="-128"/>
            </a:endParaRPr>
          </a:p>
        </p:txBody>
      </p:sp>
      <p:pic>
        <p:nvPicPr>
          <p:cNvPr id="1028" name="Picture 4">
            <a:extLst>
              <a:ext uri="{FF2B5EF4-FFF2-40B4-BE49-F238E27FC236}">
                <a16:creationId xmlns:a16="http://schemas.microsoft.com/office/drawing/2014/main" id="{C3E4FA6A-7B25-0933-2245-ECA315A48919}"/>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376108" y="2342142"/>
            <a:ext cx="1395523" cy="1395523"/>
          </a:xfrm>
          <a:prstGeom prst="rect">
            <a:avLst/>
          </a:prstGeom>
          <a:noFill/>
          <a:extLst>
            <a:ext uri="{909E8E84-426E-40DD-AFC4-6F175D3DCCD1}">
              <a14:hiddenFill xmlns:a14="http://schemas.microsoft.com/office/drawing/2010/main">
                <a:solidFill>
                  <a:srgbClr val="FFFFFF"/>
                </a:solidFill>
              </a14:hiddenFill>
            </a:ext>
          </a:extLst>
        </p:spPr>
      </p:pic>
      <p:sp>
        <p:nvSpPr>
          <p:cNvPr id="6" name="スライド番号プレースホルダー 1"/>
          <p:cNvSpPr>
            <a:spLocks noGrp="1"/>
          </p:cNvSpPr>
          <p:nvPr>
            <p:ph type="sldNum" sz="quarter" idx="12"/>
          </p:nvPr>
        </p:nvSpPr>
        <p:spPr>
          <a:xfrm>
            <a:off x="6785705" y="6327415"/>
            <a:ext cx="1905000" cy="457200"/>
          </a:xfrm>
        </p:spPr>
        <p:txBody>
          <a:bodyPr/>
          <a:lstStyle/>
          <a:p>
            <a:fld id="{75446204-5050-4B83-8C84-1F5B942AB3C3}" type="slidenum">
              <a:rPr lang="en-US" altLang="ja-JP" smtClean="0"/>
              <a:pPr/>
              <a:t>6</a:t>
            </a:fld>
            <a:endParaRPr lang="en-US" altLang="ja-JP" dirty="0"/>
          </a:p>
        </p:txBody>
      </p:sp>
    </p:spTree>
    <p:extLst>
      <p:ext uri="{BB962C8B-B14F-4D97-AF65-F5344CB8AC3E}">
        <p14:creationId xmlns:p14="http://schemas.microsoft.com/office/powerpoint/2010/main" val="2255537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42769" y="342365"/>
            <a:ext cx="8071766" cy="1077218"/>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実際に発生した事故事例</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（設置物等の転倒や落下事故）</a:t>
            </a:r>
            <a:endParaRPr lang="en-US" altLang="ja-JP" sz="32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BBD019CB-EAFE-E63F-FDED-DE19859927BF}"/>
              </a:ext>
            </a:extLst>
          </p:cNvPr>
          <p:cNvSpPr txBox="1"/>
          <p:nvPr/>
        </p:nvSpPr>
        <p:spPr>
          <a:xfrm>
            <a:off x="342769" y="1996375"/>
            <a:ext cx="8462184" cy="1323439"/>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（事例１）　</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野球部の活動中、防球ネットを設置するために運搬していたところ、強風でネットがあおられ、支柱と支柱の間に右薬指を挟まれたままネットが倒れた。</a:t>
            </a:r>
            <a:endParaRPr lang="en-US" altLang="ja-JP" sz="2000"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BBD019CB-EAFE-E63F-FDED-DE19859927BF}"/>
              </a:ext>
            </a:extLst>
          </p:cNvPr>
          <p:cNvSpPr txBox="1"/>
          <p:nvPr/>
        </p:nvSpPr>
        <p:spPr>
          <a:xfrm>
            <a:off x="342769" y="3688419"/>
            <a:ext cx="8462184" cy="1323439"/>
          </a:xfrm>
          <a:prstGeom prst="rect">
            <a:avLst/>
          </a:prstGeom>
          <a:noFill/>
          <a:ln>
            <a:solidFill>
              <a:schemeClr val="tx1"/>
            </a:solidFill>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（事例２）</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体育館で体育祭の前日準備中、ステージに立てかけてあった３卓の長机が倒れてきて本生徒の頭部に当たり、近くのピアノと長机の間に挟まれ、首と肩を打撲し、頚椎捻挫を負った。両上肢に感覚障害が残った。</a:t>
            </a:r>
            <a:endParaRPr lang="en-US" altLang="ja-JP" sz="20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2385723" y="5807953"/>
            <a:ext cx="6419230" cy="307777"/>
          </a:xfrm>
          <a:prstGeom prst="rect">
            <a:avLst/>
          </a:prstGeom>
          <a:noFill/>
        </p:spPr>
        <p:txBody>
          <a:bodyPr wrap="square" rtlCol="0">
            <a:spAutoFit/>
          </a:bodyPr>
          <a:lstStyle/>
          <a:p>
            <a:r>
              <a:rPr lang="ja-JP" altLang="en-US" sz="1400" dirty="0">
                <a:latin typeface="ＭＳ ゴシック" panose="020B0609070205080204" pitchFamily="49" charset="-128"/>
                <a:ea typeface="ＭＳ ゴシック" panose="020B0609070205080204" pitchFamily="49" charset="-128"/>
              </a:rPr>
              <a:t>学校等事故事例検索データベース（独立行政法人日本スポーツ振興センター）</a:t>
            </a:r>
          </a:p>
        </p:txBody>
      </p:sp>
      <p:sp>
        <p:nvSpPr>
          <p:cNvPr id="7" name="テキスト ボックス 6">
            <a:extLst>
              <a:ext uri="{FF2B5EF4-FFF2-40B4-BE49-F238E27FC236}">
                <a16:creationId xmlns:a16="http://schemas.microsoft.com/office/drawing/2014/main" id="{BBD019CB-EAFE-E63F-FDED-DE19859927BF}"/>
              </a:ext>
            </a:extLst>
          </p:cNvPr>
          <p:cNvSpPr txBox="1"/>
          <p:nvPr/>
        </p:nvSpPr>
        <p:spPr>
          <a:xfrm>
            <a:off x="6195316" y="696599"/>
            <a:ext cx="2712379" cy="646331"/>
          </a:xfrm>
          <a:prstGeom prst="rect">
            <a:avLst/>
          </a:prstGeom>
          <a:noFill/>
          <a:ln>
            <a:noFill/>
          </a:ln>
        </p:spPr>
        <p:txBody>
          <a:bodyPr wrap="square" rtlCol="0">
            <a:spAutoFit/>
          </a:bodyPr>
          <a:lstStyle/>
          <a:p>
            <a:r>
              <a:rPr lang="en-US" altLang="ja-JP" dirty="0">
                <a:solidFill>
                  <a:srgbClr val="FF0000"/>
                </a:solidFill>
                <a:latin typeface="ＭＳ ゴシック" panose="020B0609070205080204" pitchFamily="49" charset="-128"/>
                <a:ea typeface="ＭＳ ゴシック" panose="020B0609070205080204" pitchFamily="49" charset="-128"/>
              </a:rPr>
              <a:t>※</a:t>
            </a:r>
            <a:r>
              <a:rPr lang="ja-JP" altLang="en-US" dirty="0">
                <a:solidFill>
                  <a:srgbClr val="FF0000"/>
                </a:solidFill>
                <a:latin typeface="ＭＳ ゴシック" panose="020B0609070205080204" pitchFamily="49" charset="-128"/>
                <a:ea typeface="ＭＳ ゴシック" panose="020B0609070205080204" pitchFamily="49" charset="-128"/>
              </a:rPr>
              <a:t>各校の実情に応じて、</a:t>
            </a:r>
            <a:endParaRPr lang="en-US" altLang="ja-JP" dirty="0">
              <a:solidFill>
                <a:srgbClr val="FF0000"/>
              </a:solidFill>
              <a:latin typeface="ＭＳ ゴシック" panose="020B0609070205080204" pitchFamily="49" charset="-128"/>
              <a:ea typeface="ＭＳ ゴシック" panose="020B0609070205080204" pitchFamily="49" charset="-128"/>
            </a:endParaRPr>
          </a:p>
          <a:p>
            <a:r>
              <a:rPr lang="ja-JP" altLang="en-US" dirty="0">
                <a:solidFill>
                  <a:srgbClr val="FF0000"/>
                </a:solidFill>
                <a:latin typeface="ＭＳ ゴシック" panose="020B0609070205080204" pitchFamily="49" charset="-128"/>
                <a:ea typeface="ＭＳ ゴシック" panose="020B0609070205080204" pitchFamily="49" charset="-128"/>
              </a:rPr>
              <a:t>　事例を選択する。</a:t>
            </a:r>
            <a:endParaRPr lang="en-US" altLang="ja-JP" sz="2000" dirty="0">
              <a:solidFill>
                <a:srgbClr val="FF0000"/>
              </a:solidFill>
              <a:latin typeface="ＭＳ ゴシック" panose="020B0609070205080204" pitchFamily="49" charset="-128"/>
              <a:ea typeface="ＭＳ ゴシック" panose="020B0609070205080204" pitchFamily="49" charset="-128"/>
            </a:endParaRPr>
          </a:p>
        </p:txBody>
      </p:sp>
      <p:pic>
        <p:nvPicPr>
          <p:cNvPr id="4098" name="Picture 2" descr="https://www.jpnsport.go.jp/anzen/Portals/0/anzen/kenko/siryou/character2/c/C-12-2.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19190" y="5134996"/>
            <a:ext cx="1345915" cy="1345915"/>
          </a:xfrm>
          <a:prstGeom prst="rect">
            <a:avLst/>
          </a:prstGeom>
          <a:noFill/>
          <a:extLst>
            <a:ext uri="{909E8E84-426E-40DD-AFC4-6F175D3DCCD1}">
              <a14:hiddenFill xmlns:a14="http://schemas.microsoft.com/office/drawing/2010/main">
                <a:solidFill>
                  <a:srgbClr val="FFFFFF"/>
                </a:solidFill>
              </a14:hiddenFill>
            </a:ext>
          </a:extLst>
        </p:spPr>
      </p:pic>
      <p:sp>
        <p:nvSpPr>
          <p:cNvPr id="8"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7</a:t>
            </a:fld>
            <a:endParaRPr lang="en-US" altLang="ja-JP" dirty="0"/>
          </a:p>
        </p:txBody>
      </p:sp>
    </p:spTree>
    <p:extLst>
      <p:ext uri="{BB962C8B-B14F-4D97-AF65-F5344CB8AC3E}">
        <p14:creationId xmlns:p14="http://schemas.microsoft.com/office/powerpoint/2010/main" val="299798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2431357" y="224894"/>
            <a:ext cx="3908835" cy="584775"/>
          </a:xfrm>
          <a:prstGeom prst="rect">
            <a:avLst/>
          </a:prstGeom>
          <a:noFill/>
          <a:ln>
            <a:noFill/>
          </a:ln>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＜事故事例の概要＞</a:t>
            </a:r>
            <a:endParaRPr lang="ja-JP" altLang="en-US" sz="4000" dirty="0">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9C60353F-3CE7-7F21-02ED-B47778182F50}"/>
              </a:ext>
            </a:extLst>
          </p:cNvPr>
          <p:cNvSpPr txBox="1"/>
          <p:nvPr/>
        </p:nvSpPr>
        <p:spPr>
          <a:xfrm>
            <a:off x="483628" y="940156"/>
            <a:ext cx="8176743" cy="923330"/>
          </a:xfrm>
          <a:prstGeom prst="rect">
            <a:avLst/>
          </a:prstGeom>
          <a:noFill/>
          <a:ln>
            <a:solidFill>
              <a:schemeClr val="tx1"/>
            </a:solidFill>
          </a:ln>
        </p:spPr>
        <p:txBody>
          <a:bodyPr wrap="square" rtlCol="0">
            <a:spAutoFit/>
          </a:bodyPr>
          <a:lstStyle/>
          <a:p>
            <a:endParaRPr lang="en-US" altLang="ja-JP" dirty="0">
              <a:latin typeface="ＭＳ ゴシック" panose="020B0609070205080204" pitchFamily="49" charset="-128"/>
              <a:ea typeface="ＭＳ ゴシック" panose="020B0609070205080204" pitchFamily="49" charset="-128"/>
            </a:endParaRPr>
          </a:p>
          <a:p>
            <a:pPr algn="ct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事前に記入し、準備しておくとよい。</a:t>
            </a:r>
            <a:endParaRPr lang="en-US" altLang="ja-JP" dirty="0">
              <a:latin typeface="ＭＳ ゴシック" panose="020B0609070205080204" pitchFamily="49" charset="-128"/>
              <a:ea typeface="ＭＳ ゴシック" panose="020B0609070205080204" pitchFamily="49" charset="-128"/>
            </a:endParaRPr>
          </a:p>
          <a:p>
            <a:endParaRPr lang="ja-JP" altLang="en-US" dirty="0">
              <a:latin typeface="ＭＳ ゴシック" panose="020B0609070205080204" pitchFamily="49" charset="-128"/>
              <a:ea typeface="ＭＳ ゴシック" panose="020B0609070205080204" pitchFamily="49" charset="-128"/>
            </a:endParaRPr>
          </a:p>
        </p:txBody>
      </p:sp>
      <p:sp>
        <p:nvSpPr>
          <p:cNvPr id="4" name="四角形: 角を丸くする 3">
            <a:extLst>
              <a:ext uri="{FF2B5EF4-FFF2-40B4-BE49-F238E27FC236}">
                <a16:creationId xmlns:a16="http://schemas.microsoft.com/office/drawing/2014/main" id="{2FB3CCAF-CB58-88DB-57DC-9F84935A2DF6}"/>
              </a:ext>
            </a:extLst>
          </p:cNvPr>
          <p:cNvSpPr/>
          <p:nvPr/>
        </p:nvSpPr>
        <p:spPr>
          <a:xfrm>
            <a:off x="303899" y="2238685"/>
            <a:ext cx="8536202" cy="425196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3600" kern="100">
                <a:solidFill>
                  <a:srgbClr val="000000"/>
                </a:solidFill>
                <a:effectLst/>
                <a:ea typeface="ＭＳ ゴシック" panose="020B0609070205080204" pitchFamily="49" charset="-128"/>
                <a:cs typeface="Times New Roman" panose="02020603050405020304" pitchFamily="18" charset="0"/>
              </a:rPr>
              <a:t>記入した付箋をまとめる。</a:t>
            </a:r>
            <a:endParaRPr lang="ja-JP" sz="1050" kern="100">
              <a:effectLst/>
              <a:ea typeface="游明朝" panose="02020400000000000000" pitchFamily="18" charset="-128"/>
              <a:cs typeface="Times New Roman" panose="02020603050405020304" pitchFamily="18" charset="0"/>
            </a:endParaRPr>
          </a:p>
        </p:txBody>
      </p:sp>
      <p:sp>
        <p:nvSpPr>
          <p:cNvPr id="6" name="スライド番号プレースホルダー 1"/>
          <p:cNvSpPr>
            <a:spLocks noGrp="1"/>
          </p:cNvSpPr>
          <p:nvPr>
            <p:ph type="sldNum" sz="quarter" idx="12"/>
          </p:nvPr>
        </p:nvSpPr>
        <p:spPr>
          <a:xfrm>
            <a:off x="6785705" y="6327415"/>
            <a:ext cx="1905000" cy="457200"/>
          </a:xfrm>
        </p:spPr>
        <p:txBody>
          <a:bodyPr/>
          <a:lstStyle/>
          <a:p>
            <a:fld id="{75446204-5050-4B83-8C84-1F5B942AB3C3}" type="slidenum">
              <a:rPr lang="en-US" altLang="ja-JP" smtClean="0"/>
              <a:pPr/>
              <a:t>8</a:t>
            </a:fld>
            <a:endParaRPr lang="en-US" altLang="ja-JP" dirty="0"/>
          </a:p>
        </p:txBody>
      </p:sp>
      <p:sp>
        <p:nvSpPr>
          <p:cNvPr id="7" name="テキスト ボックス 6">
            <a:extLst>
              <a:ext uri="{FF2B5EF4-FFF2-40B4-BE49-F238E27FC236}">
                <a16:creationId xmlns:a16="http://schemas.microsoft.com/office/drawing/2014/main" id="{BBD019CB-EAFE-E63F-FDED-DE19859927BF}"/>
              </a:ext>
            </a:extLst>
          </p:cNvPr>
          <p:cNvSpPr txBox="1"/>
          <p:nvPr/>
        </p:nvSpPr>
        <p:spPr>
          <a:xfrm>
            <a:off x="6246810" y="224894"/>
            <a:ext cx="2712379" cy="461665"/>
          </a:xfrm>
          <a:prstGeom prst="rect">
            <a:avLst/>
          </a:prstGeom>
          <a:noFill/>
          <a:ln>
            <a:noFill/>
          </a:ln>
        </p:spPr>
        <p:txBody>
          <a:bodyPr wrap="square" rtlCol="0">
            <a:spAutoFit/>
          </a:bodyPr>
          <a:lstStyle/>
          <a:p>
            <a:r>
              <a:rPr lang="en-US" altLang="ja-JP" sz="1200" dirty="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各校の実情に応じて、ワークシートまたは模造紙を選択して使用する。</a:t>
            </a:r>
            <a:endParaRPr lang="en-US" altLang="ja-JP" sz="1400"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05702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786337831"/>
              </p:ext>
            </p:extLst>
          </p:nvPr>
        </p:nvGraphicFramePr>
        <p:xfrm>
          <a:off x="419365" y="2562401"/>
          <a:ext cx="8331922" cy="3537199"/>
        </p:xfrm>
        <a:graphic>
          <a:graphicData uri="http://schemas.openxmlformats.org/drawingml/2006/table">
            <a:tbl>
              <a:tblPr firstRow="1" bandRow="1">
                <a:tableStyleId>{5C22544A-7EE6-4342-B048-85BDC9FD1C3A}</a:tableStyleId>
              </a:tblPr>
              <a:tblGrid>
                <a:gridCol w="2164347">
                  <a:extLst>
                    <a:ext uri="{9D8B030D-6E8A-4147-A177-3AD203B41FA5}">
                      <a16:colId xmlns:a16="http://schemas.microsoft.com/office/drawing/2014/main" val="3491120949"/>
                    </a:ext>
                  </a:extLst>
                </a:gridCol>
                <a:gridCol w="680483">
                  <a:extLst>
                    <a:ext uri="{9D8B030D-6E8A-4147-A177-3AD203B41FA5}">
                      <a16:colId xmlns:a16="http://schemas.microsoft.com/office/drawing/2014/main" val="2426012019"/>
                    </a:ext>
                  </a:extLst>
                </a:gridCol>
                <a:gridCol w="659219">
                  <a:extLst>
                    <a:ext uri="{9D8B030D-6E8A-4147-A177-3AD203B41FA5}">
                      <a16:colId xmlns:a16="http://schemas.microsoft.com/office/drawing/2014/main" val="2281111399"/>
                    </a:ext>
                  </a:extLst>
                </a:gridCol>
                <a:gridCol w="839972">
                  <a:extLst>
                    <a:ext uri="{9D8B030D-6E8A-4147-A177-3AD203B41FA5}">
                      <a16:colId xmlns:a16="http://schemas.microsoft.com/office/drawing/2014/main" val="2193992510"/>
                    </a:ext>
                  </a:extLst>
                </a:gridCol>
                <a:gridCol w="871870">
                  <a:extLst>
                    <a:ext uri="{9D8B030D-6E8A-4147-A177-3AD203B41FA5}">
                      <a16:colId xmlns:a16="http://schemas.microsoft.com/office/drawing/2014/main" val="1175866072"/>
                    </a:ext>
                  </a:extLst>
                </a:gridCol>
                <a:gridCol w="808074">
                  <a:extLst>
                    <a:ext uri="{9D8B030D-6E8A-4147-A177-3AD203B41FA5}">
                      <a16:colId xmlns:a16="http://schemas.microsoft.com/office/drawing/2014/main" val="1499074947"/>
                    </a:ext>
                  </a:extLst>
                </a:gridCol>
                <a:gridCol w="871870">
                  <a:extLst>
                    <a:ext uri="{9D8B030D-6E8A-4147-A177-3AD203B41FA5}">
                      <a16:colId xmlns:a16="http://schemas.microsoft.com/office/drawing/2014/main" val="1697669056"/>
                    </a:ext>
                  </a:extLst>
                </a:gridCol>
                <a:gridCol w="1436087">
                  <a:extLst>
                    <a:ext uri="{9D8B030D-6E8A-4147-A177-3AD203B41FA5}">
                      <a16:colId xmlns:a16="http://schemas.microsoft.com/office/drawing/2014/main" val="740020008"/>
                    </a:ext>
                  </a:extLst>
                </a:gridCol>
              </a:tblGrid>
              <a:tr h="404077">
                <a:tc>
                  <a:txBody>
                    <a:bodyPr/>
                    <a:lstStyle/>
                    <a:p>
                      <a:pPr algn="ctr"/>
                      <a:r>
                        <a:rPr kumimoji="1" lang="ja-JP" altLang="en-US" sz="2100" b="0" dirty="0">
                          <a:latin typeface="HGS創英角ﾎﾟｯﾌﾟ体" panose="040B0A00000000000000" pitchFamily="50" charset="-128"/>
                          <a:ea typeface="HGS創英角ﾎﾟｯﾌﾟ体" panose="040B0A00000000000000" pitchFamily="50" charset="-128"/>
                        </a:rPr>
                        <a:t>点検箇所</a:t>
                      </a:r>
                      <a:endParaRPr kumimoji="1" lang="en-US" altLang="ja-JP" sz="2100" b="0" dirty="0">
                        <a:latin typeface="HGS創英角ﾎﾟｯﾌﾟ体" panose="040B0A00000000000000" pitchFamily="50" charset="-128"/>
                        <a:ea typeface="HGS創英角ﾎﾟｯﾌﾟ体" panose="040B0A00000000000000" pitchFamily="50" charset="-128"/>
                      </a:endParaRPr>
                    </a:p>
                    <a:p>
                      <a:pPr algn="ctr"/>
                      <a:r>
                        <a:rPr kumimoji="1" lang="ja-JP" altLang="en-US" sz="2100" b="0" dirty="0">
                          <a:latin typeface="HGS創英角ﾎﾟｯﾌﾟ体" panose="040B0A00000000000000" pitchFamily="50" charset="-128"/>
                          <a:ea typeface="HGS創英角ﾎﾟｯﾌﾟ体" panose="040B0A00000000000000" pitchFamily="50" charset="-128"/>
                        </a:rPr>
                        <a:t>（教室）</a:t>
                      </a:r>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dirty="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dirty="0"/>
                    </a:p>
                  </a:txBody>
                  <a:tcPr marL="68580" marR="68580" marT="34290" marB="34290"/>
                </a:tc>
                <a:tc>
                  <a:txBody>
                    <a:bodyPr/>
                    <a:lstStyle/>
                    <a:p>
                      <a:endParaRPr kumimoji="1" lang="ja-JP" altLang="en-US" sz="1000" dirty="0"/>
                    </a:p>
                  </a:txBody>
                  <a:tcPr marL="68580" marR="68580" marT="34290" marB="34290"/>
                </a:tc>
                <a:tc>
                  <a:txBody>
                    <a:bodyPr/>
                    <a:lstStyle/>
                    <a:p>
                      <a:pPr algn="ctr"/>
                      <a:r>
                        <a:rPr kumimoji="1" lang="ja-JP" altLang="en-US" sz="2100" b="0" dirty="0">
                          <a:latin typeface="HGS創英角ﾎﾟｯﾌﾟ体" panose="040B0A00000000000000" pitchFamily="50" charset="-128"/>
                          <a:ea typeface="HGS創英角ﾎﾟｯﾌﾟ体" panose="040B0A00000000000000" pitchFamily="50" charset="-128"/>
                        </a:rPr>
                        <a:t>備考</a:t>
                      </a:r>
                    </a:p>
                  </a:txBody>
                  <a:tcPr marL="68580" marR="68580" marT="34290" marB="34290"/>
                </a:tc>
                <a:extLst>
                  <a:ext uri="{0D108BD9-81ED-4DB2-BD59-A6C34878D82A}">
                    <a16:rowId xmlns:a16="http://schemas.microsoft.com/office/drawing/2014/main" val="3121208806"/>
                  </a:ext>
                </a:extLst>
              </a:tr>
              <a:tr h="404077">
                <a:tc>
                  <a:txBody>
                    <a:bodyPr/>
                    <a:lstStyle/>
                    <a:p>
                      <a:r>
                        <a:rPr kumimoji="1" lang="ja-JP" altLang="en-US" sz="1600" dirty="0"/>
                        <a:t>①生徒用の机・椅子</a:t>
                      </a:r>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dirty="0"/>
                    </a:p>
                  </a:txBody>
                  <a:tcPr marL="68580" marR="68580" marT="34290" marB="34290"/>
                </a:tc>
                <a:extLst>
                  <a:ext uri="{0D108BD9-81ED-4DB2-BD59-A6C34878D82A}">
                    <a16:rowId xmlns:a16="http://schemas.microsoft.com/office/drawing/2014/main" val="3083919294"/>
                  </a:ext>
                </a:extLst>
              </a:tr>
              <a:tr h="404077">
                <a:tc>
                  <a:txBody>
                    <a:bodyPr/>
                    <a:lstStyle/>
                    <a:p>
                      <a:r>
                        <a:rPr kumimoji="1" lang="ja-JP" altLang="en-US" sz="1600" dirty="0"/>
                        <a:t>②生徒用ロッカー</a:t>
                      </a:r>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dirty="0"/>
                    </a:p>
                  </a:txBody>
                  <a:tcPr marL="68580" marR="68580" marT="34290" marB="34290"/>
                </a:tc>
                <a:extLst>
                  <a:ext uri="{0D108BD9-81ED-4DB2-BD59-A6C34878D82A}">
                    <a16:rowId xmlns:a16="http://schemas.microsoft.com/office/drawing/2014/main" val="1999350022"/>
                  </a:ext>
                </a:extLst>
              </a:tr>
              <a:tr h="404077">
                <a:tc>
                  <a:txBody>
                    <a:bodyPr/>
                    <a:lstStyle/>
                    <a:p>
                      <a:r>
                        <a:rPr kumimoji="1" lang="ja-JP" altLang="en-US" sz="1600" dirty="0"/>
                        <a:t>③掃除用具入れ</a:t>
                      </a:r>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dirty="0"/>
                    </a:p>
                  </a:txBody>
                  <a:tcPr marL="68580" marR="68580" marT="34290" marB="34290"/>
                </a:tc>
                <a:extLst>
                  <a:ext uri="{0D108BD9-81ED-4DB2-BD59-A6C34878D82A}">
                    <a16:rowId xmlns:a16="http://schemas.microsoft.com/office/drawing/2014/main" val="2427567766"/>
                  </a:ext>
                </a:extLst>
              </a:tr>
              <a:tr h="404077">
                <a:tc>
                  <a:txBody>
                    <a:bodyPr/>
                    <a:lstStyle/>
                    <a:p>
                      <a:r>
                        <a:rPr kumimoji="1" lang="ja-JP" altLang="en-US" sz="1600" dirty="0"/>
                        <a:t>④コンセント</a:t>
                      </a:r>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dirty="0"/>
                    </a:p>
                  </a:txBody>
                  <a:tcPr marL="68580" marR="68580" marT="34290" marB="34290"/>
                </a:tc>
                <a:extLst>
                  <a:ext uri="{0D108BD9-81ED-4DB2-BD59-A6C34878D82A}">
                    <a16:rowId xmlns:a16="http://schemas.microsoft.com/office/drawing/2014/main" val="4029531784"/>
                  </a:ext>
                </a:extLst>
              </a:tr>
              <a:tr h="404077">
                <a:tc>
                  <a:txBody>
                    <a:bodyPr/>
                    <a:lstStyle/>
                    <a:p>
                      <a:r>
                        <a:rPr kumimoji="1" lang="ja-JP" altLang="en-US" sz="1600" dirty="0"/>
                        <a:t>⑤</a:t>
                      </a:r>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dirty="0"/>
                    </a:p>
                  </a:txBody>
                  <a:tcPr marL="68580" marR="68580" marT="34290" marB="34290"/>
                </a:tc>
                <a:extLst>
                  <a:ext uri="{0D108BD9-81ED-4DB2-BD59-A6C34878D82A}">
                    <a16:rowId xmlns:a16="http://schemas.microsoft.com/office/drawing/2014/main" val="2786030213"/>
                  </a:ext>
                </a:extLst>
              </a:tr>
              <a:tr h="4040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HGS創英角ﾎﾟｯﾌﾟ体" panose="040B0A00000000000000" pitchFamily="50" charset="-128"/>
                          <a:ea typeface="HGS創英角ﾎﾟｯﾌﾟ体" panose="040B0A00000000000000" pitchFamily="50" charset="-128"/>
                        </a:rPr>
                        <a:t>⑥壁の画鋲・フック</a:t>
                      </a:r>
                      <a:endParaRPr kumimoji="1" lang="ja-JP" altLang="en-US" sz="1500" dirty="0">
                        <a:solidFill>
                          <a:schemeClr val="tx1"/>
                        </a:solidFill>
                        <a:latin typeface="HGS創英角ﾎﾟｯﾌﾟ体" panose="040B0A00000000000000" pitchFamily="50" charset="-128"/>
                        <a:ea typeface="HGS創英角ﾎﾟｯﾌﾟ体" panose="040B0A00000000000000" pitchFamily="50" charset="-128"/>
                      </a:endParaRPr>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800">
                        <a:solidFill>
                          <a:srgbClr val="FF0000"/>
                        </a:solidFill>
                        <a:latin typeface="HGS創英角ﾎﾟｯﾌﾟ体" panose="040B0A00000000000000" pitchFamily="50" charset="-128"/>
                        <a:ea typeface="HGS創英角ﾎﾟｯﾌﾟ体" panose="040B0A00000000000000" pitchFamily="50" charset="-128"/>
                      </a:endParaRPr>
                    </a:p>
                  </a:txBody>
                  <a:tcPr marL="68580" marR="68580" marT="34290" marB="34290"/>
                </a:tc>
                <a:tc>
                  <a:txBody>
                    <a:bodyPr/>
                    <a:lstStyle/>
                    <a:p>
                      <a:endParaRPr kumimoji="1" lang="ja-JP" altLang="en-US" sz="1800" dirty="0">
                        <a:solidFill>
                          <a:srgbClr val="FF0000"/>
                        </a:solidFill>
                        <a:latin typeface="HGS創英角ﾎﾟｯﾌﾟ体" panose="040B0A00000000000000" pitchFamily="50" charset="-128"/>
                        <a:ea typeface="HGS創英角ﾎﾟｯﾌﾟ体" panose="040B0A00000000000000" pitchFamily="50" charset="-128"/>
                      </a:endParaRPr>
                    </a:p>
                  </a:txBody>
                  <a:tcPr marL="68580" marR="68580" marT="34290" marB="34290"/>
                </a:tc>
                <a:extLst>
                  <a:ext uri="{0D108BD9-81ED-4DB2-BD59-A6C34878D82A}">
                    <a16:rowId xmlns:a16="http://schemas.microsoft.com/office/drawing/2014/main" val="3645424240"/>
                  </a:ext>
                </a:extLst>
              </a:tr>
              <a:tr h="4040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latin typeface="HGS創英角ﾎﾟｯﾌﾟ体" panose="040B0A00000000000000" pitchFamily="50" charset="-128"/>
                          <a:ea typeface="HGS創英角ﾎﾟｯﾌﾟ体" panose="040B0A00000000000000" pitchFamily="50" charset="-128"/>
                        </a:rPr>
                        <a:t>⑦天井の雨漏り・しみ</a:t>
                      </a:r>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000"/>
                    </a:p>
                  </a:txBody>
                  <a:tcPr marL="68580" marR="68580" marT="34290" marB="34290"/>
                </a:tc>
                <a:tc>
                  <a:txBody>
                    <a:bodyPr/>
                    <a:lstStyle/>
                    <a:p>
                      <a:endParaRPr kumimoji="1" lang="ja-JP" altLang="en-US" sz="1800" dirty="0">
                        <a:solidFill>
                          <a:srgbClr val="FF0000"/>
                        </a:solidFill>
                        <a:latin typeface="HGS創英角ﾎﾟｯﾌﾟ体" panose="040B0A00000000000000" pitchFamily="50" charset="-128"/>
                        <a:ea typeface="HGS創英角ﾎﾟｯﾌﾟ体" panose="040B0A00000000000000" pitchFamily="50" charset="-128"/>
                      </a:endParaRPr>
                    </a:p>
                  </a:txBody>
                  <a:tcPr marL="68580" marR="68580" marT="34290" marB="34290"/>
                </a:tc>
                <a:extLst>
                  <a:ext uri="{0D108BD9-81ED-4DB2-BD59-A6C34878D82A}">
                    <a16:rowId xmlns:a16="http://schemas.microsoft.com/office/drawing/2014/main" val="3186461325"/>
                  </a:ext>
                </a:extLst>
              </a:tr>
            </a:tbl>
          </a:graphicData>
        </a:graphic>
      </p:graphicFrame>
      <p:sp>
        <p:nvSpPr>
          <p:cNvPr id="6" name="角丸四角形吹き出し 5"/>
          <p:cNvSpPr/>
          <p:nvPr/>
        </p:nvSpPr>
        <p:spPr>
          <a:xfrm>
            <a:off x="3295062" y="3626647"/>
            <a:ext cx="5190571" cy="2977353"/>
          </a:xfrm>
          <a:prstGeom prst="wedgeRoundRectCallout">
            <a:avLst>
              <a:gd name="adj1" fmla="val -66293"/>
              <a:gd name="adj2" fmla="val 25473"/>
              <a:gd name="adj3" fmla="val 16667"/>
            </a:avLst>
          </a:prstGeom>
          <a:solidFill>
            <a:srgbClr val="FF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a:p>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（記載例）</a:t>
            </a:r>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a:p>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グループでの話し合いから、</a:t>
            </a:r>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a:p>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追加が必要だと思われる項目を記載する。</a:t>
            </a:r>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a:p>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a:p>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⑥→教室で鬼ごっこしていた児童が壁の</a:t>
            </a:r>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a:p>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　　フックに手をぶつけて裂傷した事例</a:t>
            </a:r>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a:p>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　　から追加</a:t>
            </a:r>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a:p>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⑦→天井の雨漏りから、生徒が滑って転</a:t>
            </a:r>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a:p>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　　倒した事例から追加</a:t>
            </a:r>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a:p>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 name="フローチャート: 代替処理 1">
            <a:extLst>
              <a:ext uri="{FF2B5EF4-FFF2-40B4-BE49-F238E27FC236}">
                <a16:creationId xmlns:a16="http://schemas.microsoft.com/office/drawing/2014/main" id="{4566E57E-C16C-4615-48AF-B1EA311922D0}"/>
              </a:ext>
            </a:extLst>
          </p:cNvPr>
          <p:cNvSpPr/>
          <p:nvPr/>
        </p:nvSpPr>
        <p:spPr>
          <a:xfrm>
            <a:off x="235131" y="3232944"/>
            <a:ext cx="2450165" cy="1562340"/>
          </a:xfrm>
          <a:prstGeom prst="flowChartAlternateProcess">
            <a:avLst/>
          </a:prstGeom>
          <a:noFill/>
          <a:ln w="762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角丸四角形吹き出し 5">
            <a:extLst>
              <a:ext uri="{FF2B5EF4-FFF2-40B4-BE49-F238E27FC236}">
                <a16:creationId xmlns:a16="http://schemas.microsoft.com/office/drawing/2014/main" id="{264D3C18-F287-2966-095D-A9E8AE6D17E5}"/>
              </a:ext>
            </a:extLst>
          </p:cNvPr>
          <p:cNvSpPr/>
          <p:nvPr/>
        </p:nvSpPr>
        <p:spPr>
          <a:xfrm>
            <a:off x="2685297" y="1887311"/>
            <a:ext cx="3162610" cy="1562340"/>
          </a:xfrm>
          <a:prstGeom prst="wedgeRoundRectCallout">
            <a:avLst>
              <a:gd name="adj1" fmla="val -65524"/>
              <a:gd name="adj2" fmla="val 41637"/>
              <a:gd name="adj3" fmla="val 16667"/>
            </a:avLst>
          </a:prstGeom>
          <a:solidFill>
            <a:schemeClr val="bg1"/>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700" dirty="0">
                <a:solidFill>
                  <a:srgbClr val="FF6600"/>
                </a:solidFill>
                <a:latin typeface="HGS創英角ﾎﾟｯﾌﾟ体" panose="040B0A00000000000000" pitchFamily="50" charset="-128"/>
                <a:ea typeface="HGS創英角ﾎﾟｯﾌﾟ体" panose="040B0A00000000000000" pitchFamily="50" charset="-128"/>
              </a:rPr>
              <a:t>通常行っている</a:t>
            </a:r>
            <a:endParaRPr lang="en-US" altLang="ja-JP" sz="2700" dirty="0">
              <a:solidFill>
                <a:srgbClr val="FF6600"/>
              </a:solidFill>
              <a:latin typeface="HGS創英角ﾎﾟｯﾌﾟ体" panose="040B0A00000000000000" pitchFamily="50" charset="-128"/>
              <a:ea typeface="HGS創英角ﾎﾟｯﾌﾟ体" panose="040B0A00000000000000" pitchFamily="50" charset="-128"/>
            </a:endParaRPr>
          </a:p>
          <a:p>
            <a:pPr algn="ctr"/>
            <a:r>
              <a:rPr lang="ja-JP" altLang="en-US" sz="2700" dirty="0">
                <a:solidFill>
                  <a:srgbClr val="FF6600"/>
                </a:solidFill>
                <a:latin typeface="HGS創英角ﾎﾟｯﾌﾟ体" panose="040B0A00000000000000" pitchFamily="50" charset="-128"/>
                <a:ea typeface="HGS創英角ﾎﾟｯﾌﾟ体" panose="040B0A00000000000000" pitchFamily="50" charset="-128"/>
              </a:rPr>
              <a:t>毎月の点検項目（例）</a:t>
            </a:r>
            <a:endParaRPr lang="en-US" altLang="ja-JP" sz="2700" dirty="0">
              <a:solidFill>
                <a:srgbClr val="FF6600"/>
              </a:solidFill>
              <a:latin typeface="HGS創英角ﾎﾟｯﾌﾟ体" panose="040B0A00000000000000" pitchFamily="50" charset="-128"/>
              <a:ea typeface="HGS創英角ﾎﾟｯﾌﾟ体" panose="040B0A00000000000000" pitchFamily="50" charset="-128"/>
            </a:endParaRPr>
          </a:p>
        </p:txBody>
      </p:sp>
      <p:sp>
        <p:nvSpPr>
          <p:cNvPr id="9" name="フローチャート: 代替処理 8">
            <a:extLst>
              <a:ext uri="{FF2B5EF4-FFF2-40B4-BE49-F238E27FC236}">
                <a16:creationId xmlns:a16="http://schemas.microsoft.com/office/drawing/2014/main" id="{AB6A8745-7EAB-3C98-00D2-23BF8C30079D}"/>
              </a:ext>
            </a:extLst>
          </p:cNvPr>
          <p:cNvSpPr/>
          <p:nvPr/>
        </p:nvSpPr>
        <p:spPr>
          <a:xfrm>
            <a:off x="235131" y="5149277"/>
            <a:ext cx="2263519" cy="1145197"/>
          </a:xfrm>
          <a:prstGeom prst="flowChartAlternateProcess">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テキスト ボックス 9">
            <a:extLst>
              <a:ext uri="{FF2B5EF4-FFF2-40B4-BE49-F238E27FC236}">
                <a16:creationId xmlns:a16="http://schemas.microsoft.com/office/drawing/2014/main" id="{83715542-1C99-D138-89D5-843389AD60FF}"/>
              </a:ext>
            </a:extLst>
          </p:cNvPr>
          <p:cNvSpPr txBox="1"/>
          <p:nvPr/>
        </p:nvSpPr>
        <p:spPr>
          <a:xfrm>
            <a:off x="569156" y="140655"/>
            <a:ext cx="8032339" cy="1569660"/>
          </a:xfrm>
          <a:prstGeom prst="rect">
            <a:avLst/>
          </a:prstGeom>
          <a:noFill/>
          <a:ln>
            <a:solidFill>
              <a:schemeClr val="tx1"/>
            </a:solidFill>
          </a:ln>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＜展開②＞</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安全点検項目として追加したほうがよいと思われる箇所について検討しましょう。</a:t>
            </a:r>
            <a:endParaRPr lang="ja-JP" altLang="en-US" sz="4000" dirty="0">
              <a:latin typeface="ＭＳ ゴシック" panose="020B0609070205080204" pitchFamily="49" charset="-128"/>
              <a:ea typeface="ＭＳ ゴシック" panose="020B0609070205080204" pitchFamily="49" charset="-128"/>
            </a:endParaRPr>
          </a:p>
        </p:txBody>
      </p:sp>
      <p:sp>
        <p:nvSpPr>
          <p:cNvPr id="8" name="スライド番号プレースホルダー 1"/>
          <p:cNvSpPr>
            <a:spLocks noGrp="1"/>
          </p:cNvSpPr>
          <p:nvPr>
            <p:ph type="sldNum" sz="quarter" idx="12"/>
          </p:nvPr>
        </p:nvSpPr>
        <p:spPr>
          <a:xfrm>
            <a:off x="6785705" y="6327415"/>
            <a:ext cx="1905000" cy="457200"/>
          </a:xfrm>
        </p:spPr>
        <p:txBody>
          <a:bodyPr/>
          <a:lstStyle/>
          <a:p>
            <a:fld id="{75446204-5050-4B83-8C84-1F5B942AB3C3}" type="slidenum">
              <a:rPr lang="en-US" altLang="ja-JP" smtClean="0"/>
              <a:pPr/>
              <a:t>9</a:t>
            </a:fld>
            <a:endParaRPr lang="en-US" altLang="ja-JP" dirty="0"/>
          </a:p>
        </p:txBody>
      </p:sp>
    </p:spTree>
    <p:extLst>
      <p:ext uri="{BB962C8B-B14F-4D97-AF65-F5344CB8AC3E}">
        <p14:creationId xmlns:p14="http://schemas.microsoft.com/office/powerpoint/2010/main" val="40994476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691</TotalTime>
  <Words>2350</Words>
  <Application>Microsoft Office PowerPoint</Application>
  <PresentationFormat>画面に合わせる (4:3)</PresentationFormat>
  <Paragraphs>206</Paragraphs>
  <Slides>14</Slides>
  <Notes>14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14</vt:i4>
      </vt:variant>
    </vt:vector>
  </HeadingPairs>
  <TitlesOfParts>
    <vt:vector size="24" baseType="lpstr">
      <vt:lpstr>HGS創英角ﾎﾟｯﾌﾟ体</vt:lpstr>
      <vt:lpstr>ＭＳ ゴシック</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 今後の安全点検について</vt:lpstr>
      <vt:lpstr>（参考スライド）  ※各学校の実情に応じて、 以下のスライドを差し替えて 使用してください。</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門脇 泰史</dc:creator>
  <cp:lastModifiedBy>千葉　貴浩</cp:lastModifiedBy>
  <cp:revision>40</cp:revision>
  <dcterms:created xsi:type="dcterms:W3CDTF">2023-12-04T19:12:20Z</dcterms:created>
  <dcterms:modified xsi:type="dcterms:W3CDTF">2024-04-02T10:10:35Z</dcterms:modified>
</cp:coreProperties>
</file>