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9" r:id="rId6"/>
    <p:sldId id="270" r:id="rId7"/>
    <p:sldId id="271" r:id="rId8"/>
    <p:sldId id="272" r:id="rId9"/>
    <p:sldId id="275" r:id="rId10"/>
    <p:sldId id="276" r:id="rId11"/>
    <p:sldId id="261"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289" autoAdjust="0"/>
  </p:normalViewPr>
  <p:slideViewPr>
    <p:cSldViewPr snapToGrid="0">
      <p:cViewPr varScale="1">
        <p:scale>
          <a:sx n="63" d="100"/>
          <a:sy n="63" d="100"/>
        </p:scale>
        <p:origin x="1620" y="66"/>
      </p:cViewPr>
      <p:guideLst/>
    </p:cSldViewPr>
  </p:slideViewPr>
  <p:notesTextViewPr>
    <p:cViewPr>
      <p:scale>
        <a:sx n="1" d="1"/>
        <a:sy n="1" d="1"/>
      </p:scale>
      <p:origin x="0" y="0"/>
    </p:cViewPr>
  </p:notesTextViewPr>
  <p:notesViewPr>
    <p:cSldViewPr snapToGrid="0">
      <p:cViewPr varScale="1">
        <p:scale>
          <a:sx n="80" d="100"/>
          <a:sy n="80" d="100"/>
        </p:scale>
        <p:origin x="4014"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627" cy="499033"/>
          </a:xfrm>
          <a:prstGeom prst="rect">
            <a:avLst/>
          </a:prstGeom>
        </p:spPr>
        <p:txBody>
          <a:bodyPr vert="horz" lIns="91559" tIns="45779" rIns="91559" bIns="45779"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2" y="9440307"/>
            <a:ext cx="2949627" cy="499033"/>
          </a:xfrm>
          <a:prstGeom prst="rect">
            <a:avLst/>
          </a:prstGeom>
        </p:spPr>
        <p:txBody>
          <a:bodyPr vert="horz" lIns="91559" tIns="45779" rIns="91559" bIns="4577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982" y="9440307"/>
            <a:ext cx="2949627" cy="499033"/>
          </a:xfrm>
          <a:prstGeom prst="rect">
            <a:avLst/>
          </a:prstGeom>
        </p:spPr>
        <p:txBody>
          <a:bodyPr vert="horz" lIns="91559" tIns="45779" rIns="91559" bIns="45779" rtlCol="0" anchor="b"/>
          <a:lstStyle>
            <a:lvl1pPr algn="r">
              <a:defRPr sz="1200"/>
            </a:lvl1pPr>
          </a:lstStyle>
          <a:p>
            <a:fld id="{32D6B36D-D21A-4B5F-B223-DAF64A513D71}" type="slidenum">
              <a:rPr kumimoji="1" lang="ja-JP" altLang="en-US" smtClean="0"/>
              <a:t>‹#›</a:t>
            </a:fld>
            <a:endParaRPr kumimoji="1" lang="ja-JP" altLang="en-US"/>
          </a:p>
        </p:txBody>
      </p:sp>
    </p:spTree>
    <p:extLst>
      <p:ext uri="{BB962C8B-B14F-4D97-AF65-F5344CB8AC3E}">
        <p14:creationId xmlns:p14="http://schemas.microsoft.com/office/powerpoint/2010/main" val="240463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3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8" y="1"/>
            <a:ext cx="2950765" cy="498358"/>
          </a:xfrm>
          <a:prstGeom prst="rect">
            <a:avLst/>
          </a:prstGeom>
        </p:spPr>
        <p:txBody>
          <a:bodyPr vert="horz" lIns="91440" tIns="45720" rIns="91440" bIns="45720" rtlCol="0"/>
          <a:lstStyle>
            <a:lvl1pPr algn="r">
              <a:defRPr sz="1200"/>
            </a:lvl1pPr>
          </a:lstStyle>
          <a:p>
            <a:fld id="{8B147090-7C44-40F0-8F58-CE9BB461061F}"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611" y="4784234"/>
            <a:ext cx="5445978" cy="39126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981"/>
            <a:ext cx="2949678" cy="49835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8" y="9440981"/>
            <a:ext cx="2950765" cy="498357"/>
          </a:xfrm>
          <a:prstGeom prst="rect">
            <a:avLst/>
          </a:prstGeom>
        </p:spPr>
        <p:txBody>
          <a:bodyPr vert="horz" lIns="91440" tIns="45720" rIns="91440" bIns="45720" rtlCol="0" anchor="b"/>
          <a:lstStyle>
            <a:lvl1pPr algn="r">
              <a:defRPr sz="1200"/>
            </a:lvl1pPr>
          </a:lstStyle>
          <a:p>
            <a:fld id="{E543612E-1852-45F4-A287-FBA51B533548}" type="slidenum">
              <a:rPr kumimoji="1" lang="ja-JP" altLang="en-US" smtClean="0"/>
              <a:t>‹#›</a:t>
            </a:fld>
            <a:endParaRPr kumimoji="1" lang="ja-JP" altLang="en-US"/>
          </a:p>
        </p:txBody>
      </p:sp>
    </p:spTree>
    <p:extLst>
      <p:ext uri="{BB962C8B-B14F-4D97-AF65-F5344CB8AC3E}">
        <p14:creationId xmlns:p14="http://schemas.microsoft.com/office/powerpoint/2010/main" val="19131825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それでは、緊急時における校内放送や緊急通報に関する研修を行います。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1</a:t>
            </a:fld>
            <a:endParaRPr kumimoji="1" lang="ja-JP" altLang="en-US"/>
          </a:p>
        </p:txBody>
      </p:sp>
    </p:spTree>
    <p:extLst>
      <p:ext uri="{BB962C8B-B14F-4D97-AF65-F5344CB8AC3E}">
        <p14:creationId xmlns:p14="http://schemas.microsoft.com/office/powerpoint/2010/main" val="827473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（各校の実情に応じて作成し、職員室の電話や校内放送設備の近くに掲示しておくとよい）</a:t>
            </a:r>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10</a:t>
            </a:fld>
            <a:endParaRPr kumimoji="1" lang="ja-JP" altLang="en-US"/>
          </a:p>
        </p:txBody>
      </p:sp>
    </p:spTree>
    <p:extLst>
      <p:ext uri="{BB962C8B-B14F-4D97-AF65-F5344CB8AC3E}">
        <p14:creationId xmlns:p14="http://schemas.microsoft.com/office/powerpoint/2010/main" val="3830033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それでは、時間になりましたので、研修の振り返りを行います。</a:t>
            </a:r>
            <a:endParaRPr kumimoji="1" lang="en-US" altLang="ja-JP" dirty="0" smtClean="0"/>
          </a:p>
          <a:p>
            <a:r>
              <a:rPr kumimoji="1" lang="ja-JP" altLang="en-US" dirty="0" smtClean="0"/>
              <a:t>（研修の感想について、各グループから発表させてもよい）</a:t>
            </a:r>
            <a:endParaRPr kumimoji="1" lang="en-US" altLang="ja-JP" dirty="0" smtClean="0"/>
          </a:p>
          <a:p>
            <a:endParaRPr kumimoji="1" lang="en-US" altLang="ja-JP" dirty="0" smtClean="0"/>
          </a:p>
          <a:p>
            <a:r>
              <a:rPr kumimoji="1" lang="ja-JP" altLang="en-US" dirty="0" smtClean="0"/>
              <a:t>お手元の振り返りアンケートの記入をお願いします。</a:t>
            </a:r>
            <a:endParaRPr kumimoji="1" lang="en-US" altLang="ja-JP" dirty="0" smtClean="0"/>
          </a:p>
          <a:p>
            <a:endParaRPr kumimoji="1" lang="en-US" altLang="ja-JP" dirty="0" smtClean="0"/>
          </a:p>
          <a:p>
            <a:r>
              <a:rPr kumimoji="1" lang="ja-JP" altLang="en-US" dirty="0" smtClean="0"/>
              <a:t>アンケート結果は、集約後、後日提示したいと思います。</a:t>
            </a:r>
            <a:endParaRPr kumimoji="1" lang="en-US" altLang="ja-JP" dirty="0" smtClean="0"/>
          </a:p>
          <a:p>
            <a:endParaRPr kumimoji="1" lang="en-US" altLang="ja-JP" dirty="0" smtClean="0"/>
          </a:p>
          <a:p>
            <a:r>
              <a:rPr kumimoji="1" lang="ja-JP" altLang="en-US" dirty="0" smtClean="0"/>
              <a:t>（全体のまとめを行った後）</a:t>
            </a:r>
            <a:endParaRPr kumimoji="1" lang="en-US" altLang="ja-JP" dirty="0" smtClean="0"/>
          </a:p>
          <a:p>
            <a:r>
              <a:rPr kumimoji="1" lang="ja-JP" altLang="en-US" dirty="0" smtClean="0"/>
              <a:t>先生方、本日はお忙しい中、ご協力ありがとうございました。</a:t>
            </a:r>
            <a:endParaRPr kumimoji="1" lang="en-US" altLang="ja-JP" dirty="0" smtClean="0"/>
          </a:p>
          <a:p>
            <a:r>
              <a:rPr kumimoji="1" lang="ja-JP" altLang="en-US" dirty="0" smtClean="0"/>
              <a:t>本日の研修を、今後の本校における安全管理体制の構築につなげていきましょう。</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11</a:t>
            </a:fld>
            <a:endParaRPr kumimoji="1" lang="ja-JP" altLang="en-US"/>
          </a:p>
        </p:txBody>
      </p:sp>
    </p:spTree>
    <p:extLst>
      <p:ext uri="{BB962C8B-B14F-4D97-AF65-F5344CB8AC3E}">
        <p14:creationId xmlns:p14="http://schemas.microsoft.com/office/powerpoint/2010/main" val="3947954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今日の研修では、本校の危機管理マニュアルを基に作成した「緊急時対応カード」を活用したシミュレーション研修を短時間で実施します。</a:t>
            </a:r>
            <a:endParaRPr kumimoji="1" lang="en-US" altLang="ja-JP" dirty="0" smtClean="0"/>
          </a:p>
          <a:p>
            <a:endParaRPr kumimoji="1" lang="en-US" altLang="ja-JP" dirty="0" smtClean="0"/>
          </a:p>
          <a:p>
            <a:r>
              <a:rPr kumimoji="1" lang="ja-JP" altLang="en-US" dirty="0" smtClean="0"/>
              <a:t>各グループで役割分担を行い、緊急時における校内放送の仕方や緊急通報の流れについて確認します。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2</a:t>
            </a:fld>
            <a:endParaRPr kumimoji="1" lang="ja-JP" altLang="en-US"/>
          </a:p>
        </p:txBody>
      </p:sp>
    </p:spTree>
    <p:extLst>
      <p:ext uri="{BB962C8B-B14F-4D97-AF65-F5344CB8AC3E}">
        <p14:creationId xmlns:p14="http://schemas.microsoft.com/office/powerpoint/2010/main" val="1480196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こちらは、不審者発生時における本校の対応マニュアル（フローチャート）です。</a:t>
            </a:r>
            <a:endParaRPr kumimoji="1" lang="en-US" altLang="ja-JP" dirty="0" smtClean="0"/>
          </a:p>
          <a:p>
            <a:endParaRPr kumimoji="1" lang="en-US" altLang="ja-JP" dirty="0" smtClean="0"/>
          </a:p>
          <a:p>
            <a:r>
              <a:rPr kumimoji="1" lang="ja-JP" altLang="en-US" dirty="0" smtClean="0"/>
              <a:t>（マニュアルの内容や流れを確認させ、緊急時の対応について共通理解を図る。）</a:t>
            </a:r>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3</a:t>
            </a:fld>
            <a:endParaRPr kumimoji="1" lang="ja-JP" altLang="en-US"/>
          </a:p>
        </p:txBody>
      </p:sp>
    </p:spTree>
    <p:extLst>
      <p:ext uri="{BB962C8B-B14F-4D97-AF65-F5344CB8AC3E}">
        <p14:creationId xmlns:p14="http://schemas.microsoft.com/office/powerpoint/2010/main" val="2016937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それでは、「緊急時対応カード」を活用し、シミュレーション研修を行います。</a:t>
            </a:r>
            <a:endParaRPr kumimoji="1" lang="en-US" altLang="ja-JP" dirty="0" smtClean="0"/>
          </a:p>
          <a:p>
            <a:r>
              <a:rPr kumimoji="1" lang="ja-JP" altLang="en-US" dirty="0" smtClean="0"/>
              <a:t>（カードは、事前に作成しておき、各グループに配布する）</a:t>
            </a:r>
            <a:endParaRPr kumimoji="1" lang="en-US" altLang="ja-JP" dirty="0" smtClean="0"/>
          </a:p>
          <a:p>
            <a:endParaRPr kumimoji="1" lang="en-US" altLang="ja-JP" dirty="0" smtClean="0"/>
          </a:p>
          <a:p>
            <a:r>
              <a:rPr kumimoji="1" lang="ja-JP" altLang="en-US" dirty="0" smtClean="0"/>
              <a:t>「緊急時対応カード」には、５種類（</a:t>
            </a:r>
            <a:r>
              <a:rPr kumimoji="1" lang="en-US" altLang="ja-JP" dirty="0" smtClean="0"/>
              <a:t>A</a:t>
            </a:r>
            <a:r>
              <a:rPr kumimoji="1" lang="ja-JP" altLang="en-US" dirty="0" smtClean="0"/>
              <a:t>第一発見者　</a:t>
            </a:r>
            <a:r>
              <a:rPr kumimoji="1" lang="en-US" altLang="ja-JP" dirty="0" smtClean="0"/>
              <a:t>B</a:t>
            </a:r>
            <a:r>
              <a:rPr kumimoji="1" lang="ja-JP" altLang="en-US" dirty="0" smtClean="0"/>
              <a:t>連絡　</a:t>
            </a:r>
            <a:r>
              <a:rPr kumimoji="1" lang="en-US" altLang="ja-JP" dirty="0" smtClean="0"/>
              <a:t>C</a:t>
            </a:r>
            <a:r>
              <a:rPr kumimoji="1" lang="ja-JP" altLang="en-US" dirty="0" smtClean="0"/>
              <a:t>管理　</a:t>
            </a:r>
            <a:r>
              <a:rPr kumimoji="1" lang="en-US" altLang="ja-JP" dirty="0" smtClean="0"/>
              <a:t>D</a:t>
            </a:r>
            <a:r>
              <a:rPr kumimoji="1" lang="ja-JP" altLang="en-US" dirty="0" smtClean="0"/>
              <a:t>校内放送　</a:t>
            </a:r>
            <a:r>
              <a:rPr kumimoji="1" lang="en-US" altLang="ja-JP" dirty="0" smtClean="0"/>
              <a:t>E</a:t>
            </a:r>
            <a:r>
              <a:rPr kumimoji="1" lang="ja-JP" altLang="en-US" dirty="0" smtClean="0"/>
              <a:t>通報）あります。</a:t>
            </a:r>
            <a:endParaRPr kumimoji="1" lang="en-US" altLang="ja-JP" dirty="0" smtClean="0"/>
          </a:p>
          <a:p>
            <a:endParaRPr kumimoji="1" lang="en-US" altLang="ja-JP" dirty="0" smtClean="0"/>
          </a:p>
          <a:p>
            <a:r>
              <a:rPr kumimoji="1" lang="ja-JP" altLang="en-US" dirty="0" smtClean="0"/>
              <a:t>こちらは、</a:t>
            </a:r>
            <a:r>
              <a:rPr kumimoji="1" lang="en-US" altLang="ja-JP" dirty="0" smtClean="0"/>
              <a:t>A</a:t>
            </a:r>
            <a:r>
              <a:rPr kumimoji="1" lang="ja-JP" altLang="en-US" dirty="0" smtClean="0"/>
              <a:t>第一発見者の役割と動き（流れ）になります。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4</a:t>
            </a:fld>
            <a:endParaRPr kumimoji="1" lang="ja-JP" altLang="en-US"/>
          </a:p>
        </p:txBody>
      </p:sp>
    </p:spTree>
    <p:extLst>
      <p:ext uri="{BB962C8B-B14F-4D97-AF65-F5344CB8AC3E}">
        <p14:creationId xmlns:p14="http://schemas.microsoft.com/office/powerpoint/2010/main" val="1987253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こちらは、</a:t>
            </a:r>
            <a:r>
              <a:rPr kumimoji="1" lang="en-US" altLang="ja-JP" dirty="0" smtClean="0"/>
              <a:t>B</a:t>
            </a:r>
            <a:r>
              <a:rPr kumimoji="1" lang="ja-JP" altLang="en-US" dirty="0" smtClean="0"/>
              <a:t>連絡役の動きや流れになります。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5</a:t>
            </a:fld>
            <a:endParaRPr kumimoji="1" lang="ja-JP" altLang="en-US"/>
          </a:p>
        </p:txBody>
      </p:sp>
    </p:spTree>
    <p:extLst>
      <p:ext uri="{BB962C8B-B14F-4D97-AF65-F5344CB8AC3E}">
        <p14:creationId xmlns:p14="http://schemas.microsoft.com/office/powerpoint/2010/main" val="3109269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（各校の実情に応じて、適宜使用する）</a:t>
            </a:r>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6</a:t>
            </a:fld>
            <a:endParaRPr kumimoji="1" lang="ja-JP" altLang="en-US"/>
          </a:p>
        </p:txBody>
      </p:sp>
    </p:spTree>
    <p:extLst>
      <p:ext uri="{BB962C8B-B14F-4D97-AF65-F5344CB8AC3E}">
        <p14:creationId xmlns:p14="http://schemas.microsoft.com/office/powerpoint/2010/main" val="643007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（各校の実情に応じて、適宜使用する）</a:t>
            </a:r>
          </a:p>
          <a:p>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7</a:t>
            </a:fld>
            <a:endParaRPr kumimoji="1" lang="ja-JP" altLang="en-US"/>
          </a:p>
        </p:txBody>
      </p:sp>
    </p:spTree>
    <p:extLst>
      <p:ext uri="{BB962C8B-B14F-4D97-AF65-F5344CB8AC3E}">
        <p14:creationId xmlns:p14="http://schemas.microsoft.com/office/powerpoint/2010/main" val="1349068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（各校の実情に応じて、適宜使用する）</a:t>
            </a:r>
          </a:p>
          <a:p>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8</a:t>
            </a:fld>
            <a:endParaRPr kumimoji="1" lang="ja-JP" altLang="en-US"/>
          </a:p>
        </p:txBody>
      </p:sp>
    </p:spTree>
    <p:extLst>
      <p:ext uri="{BB962C8B-B14F-4D97-AF65-F5344CB8AC3E}">
        <p14:creationId xmlns:p14="http://schemas.microsoft.com/office/powerpoint/2010/main" val="20462750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グループごとに役割分担を行い、担当を変更して複数回実施してください。</a:t>
            </a:r>
            <a:endParaRPr kumimoji="1" lang="en-US" altLang="ja-JP" dirty="0" smtClean="0"/>
          </a:p>
          <a:p>
            <a:endParaRPr kumimoji="1" lang="en-US" altLang="ja-JP" dirty="0" smtClean="0"/>
          </a:p>
          <a:p>
            <a:r>
              <a:rPr kumimoji="1" lang="ja-JP" altLang="en-US" dirty="0" smtClean="0"/>
              <a:t>それでは、○○時□□分までよろしくお願いします。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543612E-1852-45F4-A287-FBA51B533548}" type="slidenum">
              <a:rPr kumimoji="1" lang="ja-JP" altLang="en-US" smtClean="0"/>
              <a:t>9</a:t>
            </a:fld>
            <a:endParaRPr kumimoji="1" lang="ja-JP" altLang="en-US"/>
          </a:p>
        </p:txBody>
      </p:sp>
    </p:spTree>
    <p:extLst>
      <p:ext uri="{BB962C8B-B14F-4D97-AF65-F5344CB8AC3E}">
        <p14:creationId xmlns:p14="http://schemas.microsoft.com/office/powerpoint/2010/main" val="313043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897378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985661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016171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4225195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07617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322784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200868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80763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4123391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841407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2DA21-93DB-429F-9403-F78B3C2A0E42}" type="datetimeFigureOut">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145084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2DA21-93DB-429F-9403-F78B3C2A0E42}" type="datetimeFigureOut">
              <a:rPr kumimoji="1" lang="ja-JP" altLang="en-US" smtClean="0"/>
              <a:t>2024/3/21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A3F86-4D6B-42FF-AD37-63FA484DD0B9}" type="slidenum">
              <a:rPr kumimoji="1" lang="ja-JP" altLang="en-US" smtClean="0"/>
              <a:t>‹#›</a:t>
            </a:fld>
            <a:endParaRPr kumimoji="1" lang="ja-JP" altLang="en-US"/>
          </a:p>
        </p:txBody>
      </p:sp>
    </p:spTree>
    <p:extLst>
      <p:ext uri="{BB962C8B-B14F-4D97-AF65-F5344CB8AC3E}">
        <p14:creationId xmlns:p14="http://schemas.microsoft.com/office/powerpoint/2010/main" val="92132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DC0C6DE-4E79-65B8-70BD-E3BC4FBA57F5}"/>
              </a:ext>
            </a:extLst>
          </p:cNvPr>
          <p:cNvSpPr txBox="1"/>
          <p:nvPr/>
        </p:nvSpPr>
        <p:spPr>
          <a:xfrm>
            <a:off x="566610" y="727655"/>
            <a:ext cx="4005390" cy="523220"/>
          </a:xfrm>
          <a:prstGeom prst="rect">
            <a:avLst/>
          </a:prstGeom>
          <a:noFill/>
        </p:spPr>
        <p:txBody>
          <a:bodyPr wrap="square" rtlCol="0">
            <a:spAutoFit/>
          </a:bodyPr>
          <a:lstStyle/>
          <a:p>
            <a:r>
              <a:rPr lang="ja-JP" altLang="en-US" sz="2800" dirty="0">
                <a:latin typeface="ＭＳ ゴシック" panose="020B0609070205080204" pitchFamily="49" charset="-128"/>
                <a:ea typeface="ＭＳ ゴシック" panose="020B0609070205080204" pitchFamily="49" charset="-128"/>
              </a:rPr>
              <a:t>令和　年度　職員研修</a:t>
            </a:r>
            <a:endParaRPr lang="ja-JP" altLang="en-US" sz="140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BAFFDAEE-37AB-6CF2-B85E-405D82CC7AD0}"/>
              </a:ext>
            </a:extLst>
          </p:cNvPr>
          <p:cNvSpPr txBox="1"/>
          <p:nvPr/>
        </p:nvSpPr>
        <p:spPr>
          <a:xfrm>
            <a:off x="964346" y="1860644"/>
            <a:ext cx="7215308" cy="1754326"/>
          </a:xfrm>
          <a:prstGeom prst="rect">
            <a:avLst/>
          </a:prstGeom>
          <a:noFill/>
        </p:spPr>
        <p:txBody>
          <a:bodyPr wrap="square" rtlCol="0">
            <a:spAutoFit/>
          </a:bodyPr>
          <a:lstStyle/>
          <a:p>
            <a:pPr algn="ctr"/>
            <a:r>
              <a:rPr lang="ja-JP" altLang="ja-JP" sz="3600" dirty="0">
                <a:latin typeface="ＭＳ ゴシック" panose="020B0609070205080204" pitchFamily="49" charset="-128"/>
                <a:ea typeface="ＭＳ ゴシック" panose="020B0609070205080204" pitchFamily="49" charset="-128"/>
              </a:rPr>
              <a:t>緊急</a:t>
            </a:r>
            <a:r>
              <a:rPr lang="ja-JP" altLang="ja-JP" sz="3600" dirty="0" smtClean="0">
                <a:latin typeface="ＭＳ ゴシック" panose="020B0609070205080204" pitchFamily="49" charset="-128"/>
                <a:ea typeface="ＭＳ ゴシック" panose="020B0609070205080204" pitchFamily="49" charset="-128"/>
              </a:rPr>
              <a:t>時</a:t>
            </a:r>
            <a:r>
              <a:rPr lang="ja-JP" altLang="en-US" sz="3600" dirty="0" smtClean="0">
                <a:latin typeface="ＭＳ ゴシック" panose="020B0609070205080204" pitchFamily="49" charset="-128"/>
                <a:ea typeface="ＭＳ ゴシック" panose="020B0609070205080204" pitchFamily="49" charset="-128"/>
              </a:rPr>
              <a:t>の</a:t>
            </a:r>
            <a:r>
              <a:rPr lang="ja-JP" altLang="ja-JP" sz="3600" dirty="0" smtClean="0">
                <a:latin typeface="ＭＳ ゴシック" panose="020B0609070205080204" pitchFamily="49" charset="-128"/>
                <a:ea typeface="ＭＳ ゴシック" panose="020B0609070205080204" pitchFamily="49" charset="-128"/>
              </a:rPr>
              <a:t>校内</a:t>
            </a:r>
            <a:r>
              <a:rPr lang="ja-JP" altLang="ja-JP" sz="3600" dirty="0" smtClean="0">
                <a:latin typeface="ＭＳ ゴシック" panose="020B0609070205080204" pitchFamily="49" charset="-128"/>
                <a:ea typeface="ＭＳ ゴシック" panose="020B0609070205080204" pitchFamily="49" charset="-128"/>
              </a:rPr>
              <a:t>放送</a:t>
            </a:r>
            <a:r>
              <a:rPr lang="ja-JP" altLang="en-US" sz="3600" dirty="0" smtClean="0">
                <a:latin typeface="ＭＳ ゴシック" panose="020B0609070205080204" pitchFamily="49" charset="-128"/>
                <a:ea typeface="ＭＳ ゴシック" panose="020B0609070205080204" pitchFamily="49" charset="-128"/>
              </a:rPr>
              <a:t>や</a:t>
            </a:r>
            <a:endParaRPr lang="en-US" altLang="ja-JP" sz="3600" dirty="0" smtClean="0">
              <a:latin typeface="ＭＳ ゴシック" panose="020B0609070205080204" pitchFamily="49" charset="-128"/>
              <a:ea typeface="ＭＳ ゴシック" panose="020B0609070205080204" pitchFamily="49" charset="-128"/>
            </a:endParaRPr>
          </a:p>
          <a:p>
            <a:pPr algn="ctr"/>
            <a:r>
              <a:rPr lang="ja-JP" altLang="en-US" sz="3600" dirty="0" smtClean="0">
                <a:latin typeface="ＭＳ ゴシック" panose="020B0609070205080204" pitchFamily="49" charset="-128"/>
                <a:ea typeface="ＭＳ ゴシック" panose="020B0609070205080204" pitchFamily="49" charset="-128"/>
              </a:rPr>
              <a:t>緊急通報</a:t>
            </a:r>
            <a:r>
              <a:rPr lang="ja-JP" altLang="ja-JP" sz="3600" dirty="0" smtClean="0">
                <a:latin typeface="ＭＳ ゴシック" panose="020B0609070205080204" pitchFamily="49" charset="-128"/>
                <a:ea typeface="ＭＳ ゴシック" panose="020B0609070205080204" pitchFamily="49" charset="-128"/>
              </a:rPr>
              <a:t>に</a:t>
            </a:r>
            <a:r>
              <a:rPr lang="ja-JP" altLang="ja-JP" sz="3600" dirty="0">
                <a:latin typeface="ＭＳ ゴシック" panose="020B0609070205080204" pitchFamily="49" charset="-128"/>
                <a:ea typeface="ＭＳ ゴシック" panose="020B0609070205080204" pitchFamily="49" charset="-128"/>
              </a:rPr>
              <a:t>関する</a:t>
            </a:r>
            <a:r>
              <a:rPr lang="ja-JP" altLang="ja-JP" sz="3600" dirty="0" smtClean="0">
                <a:latin typeface="ＭＳ ゴシック" panose="020B0609070205080204" pitchFamily="49" charset="-128"/>
                <a:ea typeface="ＭＳ ゴシック" panose="020B0609070205080204" pitchFamily="49" charset="-128"/>
              </a:rPr>
              <a:t>研修</a:t>
            </a:r>
            <a:endParaRPr lang="en-US" altLang="ja-JP" sz="3600" dirty="0" smtClean="0">
              <a:latin typeface="ＭＳ ゴシック" panose="020B0609070205080204" pitchFamily="49" charset="-128"/>
              <a:ea typeface="ＭＳ ゴシック" panose="020B0609070205080204" pitchFamily="49" charset="-128"/>
            </a:endParaRPr>
          </a:p>
          <a:p>
            <a:pPr algn="ctr"/>
            <a:r>
              <a:rPr lang="ja-JP" altLang="en-US" sz="3600" dirty="0" smtClean="0">
                <a:latin typeface="ＭＳ ゴシック" panose="020B0609070205080204" pitchFamily="49" charset="-128"/>
                <a:ea typeface="ＭＳ ゴシック" panose="020B0609070205080204" pitchFamily="49" charset="-128"/>
              </a:rPr>
              <a:t>（緊急時対応カードの活用）</a:t>
            </a:r>
            <a:endParaRPr lang="ja-JP" altLang="en-US" sz="179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D1A8E867-BBC0-FDD9-567D-D87ED92BDF0E}"/>
              </a:ext>
            </a:extLst>
          </p:cNvPr>
          <p:cNvSpPr txBox="1"/>
          <p:nvPr/>
        </p:nvSpPr>
        <p:spPr>
          <a:xfrm>
            <a:off x="3870961" y="4549660"/>
            <a:ext cx="4914860" cy="1107996"/>
          </a:xfrm>
          <a:prstGeom prst="rect">
            <a:avLst/>
          </a:prstGeom>
          <a:noFill/>
        </p:spPr>
        <p:txBody>
          <a:bodyPr wrap="square" rtlCol="0">
            <a:spAutoFit/>
          </a:bodyPr>
          <a:lstStyle/>
          <a:p>
            <a:r>
              <a:rPr lang="ja-JP" altLang="en-US" sz="2200" dirty="0">
                <a:latin typeface="ＭＳ ゴシック" panose="020B0609070205080204" pitchFamily="49" charset="-128"/>
                <a:ea typeface="ＭＳ ゴシック" panose="020B0609070205080204" pitchFamily="49" charset="-128"/>
              </a:rPr>
              <a:t>日時：令和　年　　月　　日（　）</a:t>
            </a:r>
            <a:endParaRPr lang="en-US" altLang="ja-JP" sz="220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　　　□□時</a:t>
            </a:r>
            <a:r>
              <a:rPr lang="en-US" altLang="ja-JP" sz="2200" dirty="0">
                <a:latin typeface="ＭＳ ゴシック" panose="020B0609070205080204" pitchFamily="49" charset="-128"/>
                <a:ea typeface="ＭＳ ゴシック" panose="020B0609070205080204" pitchFamily="49" charset="-128"/>
              </a:rPr>
              <a:t>××</a:t>
            </a:r>
            <a:r>
              <a:rPr lang="ja-JP" altLang="en-US" sz="2200" dirty="0">
                <a:latin typeface="ＭＳ ゴシック" panose="020B0609070205080204" pitchFamily="49" charset="-128"/>
                <a:ea typeface="ＭＳ ゴシック" panose="020B0609070205080204" pitchFamily="49" charset="-128"/>
              </a:rPr>
              <a:t>分</a:t>
            </a:r>
            <a:endParaRPr lang="en-US" altLang="ja-JP" sz="2200" dirty="0">
              <a:latin typeface="ＭＳ ゴシック" panose="020B0609070205080204" pitchFamily="49" charset="-128"/>
              <a:ea typeface="ＭＳ ゴシック" panose="020B0609070205080204" pitchFamily="49" charset="-128"/>
            </a:endParaRPr>
          </a:p>
          <a:p>
            <a:r>
              <a:rPr lang="ja-JP" altLang="en-US" sz="2200" dirty="0">
                <a:latin typeface="ＭＳ ゴシック" panose="020B0609070205080204" pitchFamily="49" charset="-128"/>
                <a:ea typeface="ＭＳ ゴシック" panose="020B0609070205080204" pitchFamily="49" charset="-128"/>
              </a:rPr>
              <a:t>場所：○○立△△学校（会議室）</a:t>
            </a:r>
            <a:endParaRPr lang="en-US" altLang="ja-JP" sz="2200" dirty="0">
              <a:latin typeface="ＭＳ ゴシック" panose="020B0609070205080204" pitchFamily="49" charset="-128"/>
              <a:ea typeface="ＭＳ ゴシック" panose="020B0609070205080204" pitchFamily="49" charset="-128"/>
            </a:endParaRPr>
          </a:p>
        </p:txBody>
      </p:sp>
      <p:pic>
        <p:nvPicPr>
          <p:cNvPr id="2" name="Picture 2" descr="https://www.jpnsport.go.jp/anzen/Portals/0/anzen/kenko/siryou/character2/p/P-0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8847" y="3614970"/>
            <a:ext cx="2731326" cy="2731326"/>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1</a:t>
            </a:fld>
            <a:endParaRPr lang="en-US" altLang="ja-JP" dirty="0"/>
          </a:p>
        </p:txBody>
      </p:sp>
    </p:spTree>
    <p:extLst>
      <p:ext uri="{BB962C8B-B14F-4D97-AF65-F5344CB8AC3E}">
        <p14:creationId xmlns:p14="http://schemas.microsoft.com/office/powerpoint/2010/main" val="1198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34671" y="1058780"/>
            <a:ext cx="8301825" cy="5281060"/>
          </a:xfrm>
        </p:spPr>
        <p:txBody>
          <a:bodyPr>
            <a:normAutofit fontScale="25000" lnSpcReduction="20000"/>
          </a:bodyPr>
          <a:lstStyle/>
          <a:p>
            <a:pPr marL="0" indent="0" algn="ctr">
              <a:buNone/>
            </a:pPr>
            <a:r>
              <a:rPr lang="ja-JP" altLang="en-US" sz="7200" b="1" dirty="0" smtClean="0">
                <a:latin typeface="ＭＳ ゴシック" panose="020B0609070205080204" pitchFamily="49" charset="-128"/>
                <a:ea typeface="ＭＳ ゴシック" panose="020B0609070205080204" pitchFamily="49" charset="-128"/>
              </a:rPr>
              <a:t>自校化したものを活用</a:t>
            </a:r>
            <a:endParaRPr lang="en-US" altLang="ja-JP" sz="7200" b="1" dirty="0" smtClean="0">
              <a:latin typeface="ＭＳ ゴシック" panose="020B0609070205080204" pitchFamily="49" charset="-128"/>
              <a:ea typeface="ＭＳ ゴシック" panose="020B0609070205080204" pitchFamily="49" charset="-128"/>
            </a:endParaRPr>
          </a:p>
          <a:p>
            <a:pPr marL="0" indent="0" algn="ctr">
              <a:buNone/>
            </a:pPr>
            <a:r>
              <a:rPr lang="ja-JP" altLang="en-US" sz="7200" b="1" dirty="0" smtClean="0">
                <a:latin typeface="ＭＳ ゴシック" panose="020B0609070205080204" pitchFamily="49" charset="-128"/>
                <a:ea typeface="ＭＳ ゴシック" panose="020B0609070205080204" pitchFamily="49" charset="-128"/>
              </a:rPr>
              <a:t>（職員室の電話や校内放送設備の近くに掲示しておくとよい）</a:t>
            </a:r>
            <a:endParaRPr lang="en-US" altLang="ja-JP" sz="7200" b="1" dirty="0" smtClean="0">
              <a:latin typeface="ＭＳ ゴシック" panose="020B0609070205080204" pitchFamily="49" charset="-128"/>
              <a:ea typeface="ＭＳ ゴシック" panose="020B0609070205080204" pitchFamily="49" charset="-128"/>
            </a:endParaRPr>
          </a:p>
          <a:p>
            <a:pPr marL="0" indent="0">
              <a:buNone/>
            </a:pPr>
            <a:endParaRPr lang="en-US" altLang="ja-JP" sz="7200" dirty="0" smtClean="0">
              <a:latin typeface="ＭＳ ゴシック" panose="020B0609070205080204" pitchFamily="49" charset="-128"/>
              <a:ea typeface="ＭＳ ゴシック" panose="020B0609070205080204" pitchFamily="49" charset="-128"/>
            </a:endParaRPr>
          </a:p>
          <a:p>
            <a:pPr marL="0" indent="0">
              <a:buNone/>
            </a:pPr>
            <a:r>
              <a:rPr lang="ja-JP" altLang="en-US" sz="7200" dirty="0" smtClean="0">
                <a:latin typeface="ＭＳ ゴシック" panose="020B0609070205080204" pitchFamily="49" charset="-128"/>
                <a:ea typeface="ＭＳ ゴシック" panose="020B0609070205080204" pitchFamily="49" charset="-128"/>
              </a:rPr>
              <a:t>＜地震</a:t>
            </a:r>
            <a:r>
              <a:rPr lang="ja-JP" altLang="en-US" sz="7200" dirty="0">
                <a:latin typeface="ＭＳ ゴシック" panose="020B0609070205080204" pitchFamily="49" charset="-128"/>
                <a:ea typeface="ＭＳ ゴシック" panose="020B0609070205080204" pitchFamily="49" charset="-128"/>
              </a:rPr>
              <a:t>災害</a:t>
            </a:r>
            <a:r>
              <a:rPr lang="ja-JP" altLang="en-US" sz="7200" dirty="0" smtClean="0">
                <a:latin typeface="ＭＳ ゴシック" panose="020B0609070205080204" pitchFamily="49" charset="-128"/>
                <a:ea typeface="ＭＳ ゴシック" panose="020B0609070205080204" pitchFamily="49" charset="-128"/>
              </a:rPr>
              <a:t>時＞</a:t>
            </a:r>
            <a:endParaRPr lang="en-US" altLang="ja-JP" sz="7200" dirty="0">
              <a:latin typeface="ＭＳ ゴシック" panose="020B0609070205080204" pitchFamily="49" charset="-128"/>
              <a:ea typeface="ＭＳ ゴシック" panose="020B0609070205080204" pitchFamily="49" charset="-128"/>
            </a:endParaRPr>
          </a:p>
          <a:p>
            <a:pPr marL="0" indent="0">
              <a:buNone/>
            </a:pPr>
            <a:r>
              <a:rPr lang="ja-JP" altLang="en-US" sz="7200" dirty="0">
                <a:latin typeface="ＭＳ ゴシック" panose="020B0609070205080204" pitchFamily="49" charset="-128"/>
                <a:ea typeface="ＭＳ ゴシック" panose="020B0609070205080204" pitchFamily="49" charset="-128"/>
              </a:rPr>
              <a:t>「現在</a:t>
            </a:r>
            <a:r>
              <a:rPr lang="ja-JP" altLang="en-US" sz="7200" dirty="0" smtClean="0">
                <a:latin typeface="ＭＳ ゴシック" panose="020B0609070205080204" pitchFamily="49" charset="-128"/>
                <a:ea typeface="ＭＳ ゴシック" panose="020B0609070205080204" pitchFamily="49" charset="-128"/>
              </a:rPr>
              <a:t>、大きな揺れが発生しています。</a:t>
            </a:r>
            <a:r>
              <a:rPr lang="ja-JP" altLang="en-US" sz="7200" dirty="0">
                <a:latin typeface="ＭＳ ゴシック" panose="020B0609070205080204" pitchFamily="49" charset="-128"/>
                <a:ea typeface="ＭＳ ゴシック" panose="020B0609070205080204" pitchFamily="49" charset="-128"/>
              </a:rPr>
              <a:t>生徒の皆さん</a:t>
            </a:r>
            <a:r>
              <a:rPr lang="ja-JP" altLang="en-US" sz="7200" dirty="0" smtClean="0">
                <a:latin typeface="ＭＳ ゴシック" panose="020B0609070205080204" pitchFamily="49" charset="-128"/>
                <a:ea typeface="ＭＳ ゴシック" panose="020B0609070205080204" pitchFamily="49" charset="-128"/>
              </a:rPr>
              <a:t>は、物</a:t>
            </a:r>
            <a:r>
              <a:rPr lang="ja-JP" altLang="en-US" sz="7200" dirty="0">
                <a:latin typeface="ＭＳ ゴシック" panose="020B0609070205080204" pitchFamily="49" charset="-128"/>
                <a:ea typeface="ＭＳ ゴシック" panose="020B0609070205080204" pitchFamily="49" charset="-128"/>
              </a:rPr>
              <a:t>が落ちてこないところ、倒れてこない</a:t>
            </a:r>
            <a:r>
              <a:rPr lang="ja-JP" altLang="en-US" sz="7200" dirty="0" smtClean="0">
                <a:latin typeface="ＭＳ ゴシック" panose="020B0609070205080204" pitchFamily="49" charset="-128"/>
                <a:ea typeface="ＭＳ ゴシック" panose="020B0609070205080204" pitchFamily="49" charset="-128"/>
              </a:rPr>
              <a:t>ところ、移動してこないところに</a:t>
            </a:r>
            <a:r>
              <a:rPr lang="ja-JP" altLang="en-US" sz="7200" smtClean="0">
                <a:latin typeface="ＭＳ ゴシック" panose="020B0609070205080204" pitchFamily="49" charset="-128"/>
                <a:ea typeface="ＭＳ ゴシック" panose="020B0609070205080204" pitchFamily="49" charset="-128"/>
              </a:rPr>
              <a:t>避難し、</a:t>
            </a:r>
            <a:r>
              <a:rPr lang="ja-JP" altLang="en-US" sz="7200" dirty="0">
                <a:latin typeface="ＭＳ ゴシック" panose="020B0609070205080204" pitchFamily="49" charset="-128"/>
                <a:ea typeface="ＭＳ ゴシック" panose="020B0609070205080204" pitchFamily="49" charset="-128"/>
              </a:rPr>
              <a:t>頭を保護してください。先生方は、生徒の安全を確保してください</a:t>
            </a:r>
            <a:r>
              <a:rPr lang="ja-JP" altLang="en-US" sz="7200" dirty="0" smtClean="0">
                <a:latin typeface="ＭＳ ゴシック" panose="020B0609070205080204" pitchFamily="49" charset="-128"/>
                <a:ea typeface="ＭＳ ゴシック" panose="020B0609070205080204" pitchFamily="49" charset="-128"/>
              </a:rPr>
              <a:t>。」</a:t>
            </a:r>
            <a:endParaRPr lang="en-US" altLang="ja-JP" sz="7200" dirty="0">
              <a:latin typeface="ＭＳ ゴシック" panose="020B0609070205080204" pitchFamily="49" charset="-128"/>
              <a:ea typeface="ＭＳ ゴシック" panose="020B0609070205080204" pitchFamily="49" charset="-128"/>
            </a:endParaRPr>
          </a:p>
          <a:p>
            <a:pPr marL="0" indent="0">
              <a:buNone/>
            </a:pPr>
            <a:r>
              <a:rPr lang="ja-JP" altLang="en-US" sz="7200" dirty="0">
                <a:latin typeface="ＭＳ ゴシック" panose="020B0609070205080204" pitchFamily="49" charset="-128"/>
                <a:ea typeface="ＭＳ ゴシック" panose="020B0609070205080204" pitchFamily="49" charset="-128"/>
              </a:rPr>
              <a:t>（揺れがおさまったら）「揺れがおさまりました。先生方の指示に従い</a:t>
            </a:r>
            <a:r>
              <a:rPr lang="ja-JP" altLang="en-US" sz="7200" dirty="0" smtClean="0">
                <a:latin typeface="ＭＳ ゴシック" panose="020B0609070205080204" pitchFamily="49" charset="-128"/>
                <a:ea typeface="ＭＳ ゴシック" panose="020B0609070205080204" pitchFamily="49" charset="-128"/>
              </a:rPr>
              <a:t>、安全確認後、活動</a:t>
            </a:r>
            <a:r>
              <a:rPr lang="ja-JP" altLang="en-US" sz="7200" dirty="0">
                <a:latin typeface="ＭＳ ゴシック" panose="020B0609070205080204" pitchFamily="49" charset="-128"/>
                <a:ea typeface="ＭＳ ゴシック" panose="020B0609070205080204" pitchFamily="49" charset="-128"/>
              </a:rPr>
              <a:t>を再開させてください</a:t>
            </a:r>
            <a:r>
              <a:rPr lang="ja-JP" altLang="en-US" sz="7200" dirty="0" smtClean="0">
                <a:latin typeface="ＭＳ ゴシック" panose="020B0609070205080204" pitchFamily="49" charset="-128"/>
                <a:ea typeface="ＭＳ ゴシック" panose="020B0609070205080204" pitchFamily="49" charset="-128"/>
              </a:rPr>
              <a:t>。」</a:t>
            </a:r>
            <a:endParaRPr lang="en-US" altLang="ja-JP" sz="7200" dirty="0">
              <a:latin typeface="ＭＳ ゴシック" panose="020B0609070205080204" pitchFamily="49" charset="-128"/>
              <a:ea typeface="ＭＳ ゴシック" panose="020B0609070205080204" pitchFamily="49" charset="-128"/>
            </a:endParaRPr>
          </a:p>
          <a:p>
            <a:pPr marL="0" indent="0">
              <a:buNone/>
            </a:pPr>
            <a:endParaRPr lang="en-US" altLang="ja-JP" sz="7200" dirty="0">
              <a:latin typeface="ＭＳ ゴシック" panose="020B0609070205080204" pitchFamily="49" charset="-128"/>
              <a:ea typeface="ＭＳ ゴシック" panose="020B0609070205080204" pitchFamily="49" charset="-128"/>
            </a:endParaRPr>
          </a:p>
          <a:p>
            <a:pPr marL="0" indent="0">
              <a:buNone/>
            </a:pPr>
            <a:r>
              <a:rPr lang="ja-JP" altLang="en-US" sz="7200" dirty="0">
                <a:latin typeface="ＭＳ ゴシック" panose="020B0609070205080204" pitchFamily="49" charset="-128"/>
                <a:ea typeface="ＭＳ ゴシック" panose="020B0609070205080204" pitchFamily="49" charset="-128"/>
              </a:rPr>
              <a:t>＜</a:t>
            </a:r>
            <a:r>
              <a:rPr lang="ja-JP" altLang="en-US" sz="7200" dirty="0" smtClean="0">
                <a:latin typeface="ＭＳ ゴシック" panose="020B0609070205080204" pitchFamily="49" charset="-128"/>
                <a:ea typeface="ＭＳ ゴシック" panose="020B0609070205080204" pitchFamily="49" charset="-128"/>
              </a:rPr>
              <a:t>火災</a:t>
            </a:r>
            <a:r>
              <a:rPr lang="ja-JP" altLang="en-US" sz="7200" dirty="0">
                <a:latin typeface="ＭＳ ゴシック" panose="020B0609070205080204" pitchFamily="49" charset="-128"/>
                <a:ea typeface="ＭＳ ゴシック" panose="020B0609070205080204" pitchFamily="49" charset="-128"/>
              </a:rPr>
              <a:t>発生</a:t>
            </a:r>
            <a:r>
              <a:rPr lang="ja-JP" altLang="en-US" sz="7200" dirty="0" smtClean="0">
                <a:latin typeface="ＭＳ ゴシック" panose="020B0609070205080204" pitchFamily="49" charset="-128"/>
                <a:ea typeface="ＭＳ ゴシック" panose="020B0609070205080204" pitchFamily="49" charset="-128"/>
              </a:rPr>
              <a:t>時＞</a:t>
            </a:r>
            <a:endParaRPr lang="en-US" altLang="ja-JP" sz="7200" dirty="0">
              <a:latin typeface="ＭＳ ゴシック" panose="020B0609070205080204" pitchFamily="49" charset="-128"/>
              <a:ea typeface="ＭＳ ゴシック" panose="020B0609070205080204" pitchFamily="49" charset="-128"/>
            </a:endParaRPr>
          </a:p>
          <a:p>
            <a:pPr marL="0" indent="0">
              <a:buNone/>
            </a:pPr>
            <a:r>
              <a:rPr lang="ja-JP" altLang="ja-JP" sz="7200" dirty="0" smtClean="0">
                <a:latin typeface="ＭＳ ゴシック" panose="020B0609070205080204" pitchFamily="49" charset="-128"/>
                <a:ea typeface="ＭＳ ゴシック" panose="020B0609070205080204" pitchFamily="49" charset="-128"/>
                <a:cs typeface="Times New Roman" panose="02020603050405020304" pitchFamily="18" charset="0"/>
              </a:rPr>
              <a:t>「○○校舎</a:t>
            </a:r>
            <a:r>
              <a:rPr lang="ja-JP" altLang="en-US" sz="7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7200" dirty="0" smtClean="0">
                <a:latin typeface="ＭＳ ゴシック" panose="020B0609070205080204" pitchFamily="49" charset="-128"/>
                <a:ea typeface="ＭＳ ゴシック" panose="020B0609070205080204" pitchFamily="49" charset="-128"/>
                <a:cs typeface="Times New Roman" panose="02020603050405020304" pitchFamily="18" charset="0"/>
              </a:rPr>
              <a:t>階</a:t>
            </a:r>
            <a:r>
              <a:rPr lang="ja-JP" altLang="en-US" sz="7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7200" dirty="0" smtClean="0">
                <a:latin typeface="ＭＳ ゴシック" panose="020B0609070205080204" pitchFamily="49" charset="-128"/>
                <a:ea typeface="ＭＳ ゴシック" panose="020B0609070205080204" pitchFamily="49" charset="-128"/>
                <a:cs typeface="Times New Roman" panose="02020603050405020304" pitchFamily="18" charset="0"/>
              </a:rPr>
              <a:t>より</a:t>
            </a:r>
            <a:r>
              <a:rPr lang="ja-JP" altLang="ja-JP" sz="7200" dirty="0">
                <a:latin typeface="ＭＳ ゴシック" panose="020B0609070205080204" pitchFamily="49" charset="-128"/>
                <a:ea typeface="ＭＳ ゴシック" panose="020B0609070205080204" pitchFamily="49" charset="-128"/>
                <a:cs typeface="Times New Roman" panose="02020603050405020304" pitchFamily="18" charset="0"/>
              </a:rPr>
              <a:t>火災が発生しました。延焼の恐れがありますので</a:t>
            </a:r>
            <a:r>
              <a:rPr lang="ja-JP" altLang="en-US" sz="72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7200" dirty="0">
                <a:latin typeface="ＭＳ ゴシック" panose="020B0609070205080204" pitchFamily="49" charset="-128"/>
                <a:ea typeface="ＭＳ ゴシック" panose="020B0609070205080204" pitchFamily="49" charset="-128"/>
                <a:cs typeface="Times New Roman" panose="02020603050405020304" pitchFamily="18" charset="0"/>
              </a:rPr>
              <a:t>出火場所から遠い避難経路で速やかに校庭へ避難してください。」</a:t>
            </a:r>
            <a:endParaRPr lang="en-US" altLang="ja-JP" sz="7200" dirty="0">
              <a:latin typeface="ＭＳ ゴシック" panose="020B0609070205080204" pitchFamily="49" charset="-128"/>
              <a:ea typeface="ＭＳ ゴシック" panose="020B0609070205080204" pitchFamily="49" charset="-128"/>
            </a:endParaRPr>
          </a:p>
          <a:p>
            <a:pPr marL="0" indent="0">
              <a:buNone/>
            </a:pPr>
            <a:endParaRPr lang="en-US" altLang="ja-JP" sz="7200" dirty="0">
              <a:latin typeface="ＭＳ ゴシック" panose="020B0609070205080204" pitchFamily="49" charset="-128"/>
              <a:ea typeface="ＭＳ ゴシック" panose="020B0609070205080204" pitchFamily="49" charset="-128"/>
            </a:endParaRPr>
          </a:p>
          <a:p>
            <a:pPr marL="0" indent="0">
              <a:buNone/>
            </a:pPr>
            <a:r>
              <a:rPr lang="ja-JP" altLang="en-US" sz="7200" dirty="0">
                <a:latin typeface="ＭＳ ゴシック" panose="020B0609070205080204" pitchFamily="49" charset="-128"/>
                <a:ea typeface="ＭＳ ゴシック" panose="020B0609070205080204" pitchFamily="49" charset="-128"/>
              </a:rPr>
              <a:t>＜</a:t>
            </a:r>
            <a:r>
              <a:rPr lang="ja-JP" altLang="en-US" sz="7200" dirty="0" smtClean="0">
                <a:latin typeface="ＭＳ ゴシック" panose="020B0609070205080204" pitchFamily="49" charset="-128"/>
                <a:ea typeface="ＭＳ ゴシック" panose="020B0609070205080204" pitchFamily="49" charset="-128"/>
              </a:rPr>
              <a:t>熱中症</a:t>
            </a:r>
            <a:r>
              <a:rPr lang="ja-JP" altLang="en-US" sz="7200" dirty="0">
                <a:latin typeface="ＭＳ ゴシック" panose="020B0609070205080204" pitchFamily="49" charset="-128"/>
                <a:ea typeface="ＭＳ ゴシック" panose="020B0609070205080204" pitchFamily="49" charset="-128"/>
              </a:rPr>
              <a:t>発生</a:t>
            </a:r>
            <a:r>
              <a:rPr lang="ja-JP" altLang="en-US" sz="7200" dirty="0" smtClean="0">
                <a:latin typeface="ＭＳ ゴシック" panose="020B0609070205080204" pitchFamily="49" charset="-128"/>
                <a:ea typeface="ＭＳ ゴシック" panose="020B0609070205080204" pitchFamily="49" charset="-128"/>
              </a:rPr>
              <a:t>時＞</a:t>
            </a:r>
            <a:endParaRPr lang="en-US" altLang="ja-JP" sz="7200" dirty="0">
              <a:latin typeface="ＭＳ ゴシック" panose="020B0609070205080204" pitchFamily="49" charset="-128"/>
              <a:ea typeface="ＭＳ ゴシック" panose="020B0609070205080204" pitchFamily="49" charset="-128"/>
            </a:endParaRPr>
          </a:p>
          <a:p>
            <a:pPr marL="0" indent="0">
              <a:buNone/>
            </a:pPr>
            <a:r>
              <a:rPr lang="ja-JP" altLang="en-US" sz="7200" dirty="0">
                <a:latin typeface="ＭＳ ゴシック" panose="020B0609070205080204" pitchFamily="49" charset="-128"/>
                <a:ea typeface="ＭＳ ゴシック" panose="020B0609070205080204" pitchFamily="49" charset="-128"/>
              </a:rPr>
              <a:t>「生徒の皆さん、先生方へ連絡します。暑さ指数は</a:t>
            </a:r>
            <a:r>
              <a:rPr lang="ja-JP" altLang="en-US" sz="7200" dirty="0" smtClean="0">
                <a:latin typeface="ＭＳ ゴシック" panose="020B0609070205080204" pitchFamily="49" charset="-128"/>
                <a:ea typeface="ＭＳ ゴシック" panose="020B0609070205080204" pitchFamily="49" charset="-128"/>
              </a:rPr>
              <a:t>現在、外が</a:t>
            </a:r>
            <a:r>
              <a:rPr lang="ja-JP" altLang="en-US" sz="7200" dirty="0" err="1" smtClean="0">
                <a:latin typeface="ＭＳ ゴシック" panose="020B0609070205080204" pitchFamily="49" charset="-128"/>
                <a:ea typeface="ＭＳ ゴシック" panose="020B0609070205080204" pitchFamily="49" charset="-128"/>
              </a:rPr>
              <a:t>〇</a:t>
            </a:r>
            <a:r>
              <a:rPr lang="ja-JP" altLang="en-US" sz="7200" dirty="0">
                <a:latin typeface="ＭＳ ゴシック" panose="020B0609070205080204" pitchFamily="49" charset="-128"/>
                <a:ea typeface="ＭＳ ゴシック" panose="020B0609070205080204" pitchFamily="49" charset="-128"/>
              </a:rPr>
              <a:t>℃、体育館が　〇℃で運動禁止の数値になっています</a:t>
            </a:r>
            <a:r>
              <a:rPr lang="ja-JP" altLang="en-US" sz="7200" dirty="0" smtClean="0">
                <a:latin typeface="ＭＳ ゴシック" panose="020B0609070205080204" pitchFamily="49" charset="-128"/>
                <a:ea typeface="ＭＳ ゴシック" panose="020B0609070205080204" pitchFamily="49" charset="-128"/>
              </a:rPr>
              <a:t>。」</a:t>
            </a:r>
            <a:endParaRPr lang="en-US" altLang="ja-JP" sz="7200" dirty="0" smtClean="0">
              <a:latin typeface="ＭＳ ゴシック" panose="020B0609070205080204" pitchFamily="49" charset="-128"/>
              <a:ea typeface="ＭＳ ゴシック" panose="020B0609070205080204" pitchFamily="49" charset="-128"/>
            </a:endParaRPr>
          </a:p>
          <a:p>
            <a:pPr marL="0" indent="0">
              <a:buNone/>
            </a:pPr>
            <a:r>
              <a:rPr lang="ja-JP" altLang="en-US" sz="7200" dirty="0">
                <a:latin typeface="ＭＳ ゴシック" panose="020B0609070205080204" pitchFamily="49" charset="-128"/>
                <a:ea typeface="ＭＳ ゴシック" panose="020B0609070205080204" pitchFamily="49" charset="-128"/>
              </a:rPr>
              <a:t>「</a:t>
            </a:r>
            <a:r>
              <a:rPr lang="ja-JP" altLang="en-US" sz="7200" dirty="0" smtClean="0">
                <a:latin typeface="ＭＳ ゴシック" panose="020B0609070205080204" pitchFamily="49" charset="-128"/>
                <a:ea typeface="ＭＳ ゴシック" panose="020B0609070205080204" pitchFamily="49" charset="-128"/>
              </a:rPr>
              <a:t>体育館</a:t>
            </a:r>
            <a:r>
              <a:rPr lang="ja-JP" altLang="en-US" sz="7200" dirty="0">
                <a:latin typeface="ＭＳ ゴシック" panose="020B0609070205080204" pitchFamily="49" charset="-128"/>
                <a:ea typeface="ＭＳ ゴシック" panose="020B0609070205080204" pitchFamily="49" charset="-128"/>
              </a:rPr>
              <a:t>や外で活動する運動部の皆さんは、帰りの会終了後</a:t>
            </a:r>
            <a:r>
              <a:rPr lang="ja-JP" altLang="en-US" sz="7200" dirty="0" smtClean="0">
                <a:latin typeface="ＭＳ ゴシック" panose="020B0609070205080204" pitchFamily="49" charset="-128"/>
                <a:ea typeface="ＭＳ ゴシック" panose="020B0609070205080204" pitchFamily="49" charset="-128"/>
              </a:rPr>
              <a:t>、各部のミーテイング場所に移動後、顧問</a:t>
            </a:r>
            <a:r>
              <a:rPr lang="ja-JP" altLang="en-US" sz="7200" dirty="0">
                <a:latin typeface="ＭＳ ゴシック" panose="020B0609070205080204" pitchFamily="49" charset="-128"/>
                <a:ea typeface="ＭＳ ゴシック" panose="020B0609070205080204" pitchFamily="49" charset="-128"/>
              </a:rPr>
              <a:t>の先生の指示に従って活動してください</a:t>
            </a:r>
            <a:r>
              <a:rPr lang="ja-JP" altLang="en-US" sz="7200" dirty="0" smtClean="0">
                <a:latin typeface="ＭＳ ゴシック" panose="020B0609070205080204" pitchFamily="49" charset="-128"/>
                <a:ea typeface="ＭＳ ゴシック" panose="020B0609070205080204" pitchFamily="49" charset="-128"/>
              </a:rPr>
              <a:t>。」</a:t>
            </a:r>
            <a:endParaRPr lang="en-US" altLang="ja-JP" sz="7200" dirty="0">
              <a:latin typeface="ＭＳ ゴシック" panose="020B0609070205080204" pitchFamily="49" charset="-128"/>
              <a:ea typeface="ＭＳ ゴシック" panose="020B0609070205080204" pitchFamily="49" charset="-128"/>
            </a:endParaRPr>
          </a:p>
          <a:p>
            <a:pPr marL="0" indent="0">
              <a:buNone/>
            </a:pPr>
            <a:endParaRPr lang="en-US" altLang="ja-JP" sz="750" dirty="0">
              <a:latin typeface="ＭＳ ゴシック" panose="020B0609070205080204" pitchFamily="49" charset="-128"/>
              <a:ea typeface="ＭＳ ゴシック" panose="020B0609070205080204" pitchFamily="49" charset="-128"/>
            </a:endParaRPr>
          </a:p>
        </p:txBody>
      </p:sp>
      <p:sp>
        <p:nvSpPr>
          <p:cNvPr id="5" name="吹き出し: 角を丸めた四角形 15"/>
          <p:cNvSpPr/>
          <p:nvPr/>
        </p:nvSpPr>
        <p:spPr>
          <a:xfrm>
            <a:off x="434671" y="305721"/>
            <a:ext cx="7272758" cy="477398"/>
          </a:xfrm>
          <a:prstGeom prst="wedgeRoundRectCallout">
            <a:avLst>
              <a:gd name="adj1" fmla="val 15743"/>
              <a:gd name="adj2" fmla="val -40132"/>
              <a:gd name="adj3" fmla="val 16667"/>
            </a:avLst>
          </a:prstGeom>
          <a:solidFill>
            <a:sysClr val="window" lastClr="FFFFFF"/>
          </a:solidFill>
          <a:ln w="25400" cap="flat" cmpd="sng" algn="ctr">
            <a:solidFill>
              <a:srgbClr val="F79646"/>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2800" b="1" kern="100" dirty="0" smtClean="0">
                <a:latin typeface="Century" panose="02040604050505020304" pitchFamily="18" charset="0"/>
                <a:ea typeface="ＭＳ ゴシック" panose="020B0609070205080204" pitchFamily="49" charset="-128"/>
                <a:cs typeface="Times New Roman" panose="02020603050405020304" pitchFamily="18" charset="0"/>
              </a:rPr>
              <a:t>校内放送・緊急通報マニュアル原稿（例）</a:t>
            </a:r>
            <a:endParaRPr lang="ja-JP" altLang="en-US" sz="28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10</a:t>
            </a:fld>
            <a:endParaRPr lang="en-US" altLang="ja-JP" dirty="0"/>
          </a:p>
        </p:txBody>
      </p:sp>
    </p:spTree>
    <p:extLst>
      <p:ext uri="{BB962C8B-B14F-4D97-AF65-F5344CB8AC3E}">
        <p14:creationId xmlns:p14="http://schemas.microsoft.com/office/powerpoint/2010/main" val="2521955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08453" y="2134017"/>
            <a:ext cx="7244145" cy="3508653"/>
          </a:xfrm>
          <a:prstGeom prst="rect">
            <a:avLst/>
          </a:prstGeom>
        </p:spPr>
        <p:txBody>
          <a:bodyPr wrap="square">
            <a:spAutoFit/>
          </a:bodyPr>
          <a:lstStyle/>
          <a:p>
            <a:pPr algn="ctr"/>
            <a:r>
              <a:rPr lang="ja-JP" altLang="ja-JP" kern="100" dirty="0">
                <a:latin typeface="游明朝" panose="02020400000000000000" pitchFamily="18" charset="-128"/>
                <a:ea typeface="ＭＳ ゴシック" panose="020B0609070205080204" pitchFamily="49" charset="-128"/>
                <a:cs typeface="Times New Roman" panose="02020603050405020304" pitchFamily="18" charset="0"/>
              </a:rPr>
              <a:t>緊急時における校内</a:t>
            </a:r>
            <a:r>
              <a:rPr lang="ja-JP" altLang="ja-JP" kern="100" dirty="0" smtClean="0">
                <a:latin typeface="游明朝" panose="02020400000000000000" pitchFamily="18" charset="-128"/>
                <a:ea typeface="ＭＳ ゴシック" panose="020B0609070205080204" pitchFamily="49" charset="-128"/>
                <a:cs typeface="Times New Roman" panose="02020603050405020304" pitchFamily="18" charset="0"/>
              </a:rPr>
              <a:t>放送</a:t>
            </a:r>
            <a:r>
              <a:rPr lang="ja-JP" altLang="en-US" kern="100" dirty="0" smtClean="0">
                <a:latin typeface="游明朝" panose="02020400000000000000" pitchFamily="18" charset="-128"/>
                <a:ea typeface="ＭＳ ゴシック" panose="020B0609070205080204" pitchFamily="49" charset="-128"/>
                <a:cs typeface="Times New Roman" panose="02020603050405020304" pitchFamily="18" charset="0"/>
              </a:rPr>
              <a:t>や緊急通報</a:t>
            </a:r>
            <a:r>
              <a:rPr lang="ja-JP" altLang="ja-JP" kern="100" dirty="0" smtClean="0">
                <a:latin typeface="游明朝" panose="02020400000000000000" pitchFamily="18" charset="-128"/>
                <a:ea typeface="ＭＳ ゴシック" panose="020B0609070205080204" pitchFamily="49" charset="-128"/>
                <a:cs typeface="Times New Roman" panose="02020603050405020304" pitchFamily="18" charset="0"/>
              </a:rPr>
              <a:t>に</a:t>
            </a:r>
            <a:r>
              <a:rPr lang="ja-JP" altLang="ja-JP" kern="100" dirty="0">
                <a:latin typeface="游明朝" panose="02020400000000000000" pitchFamily="18" charset="-128"/>
                <a:ea typeface="ＭＳ ゴシック" panose="020B0609070205080204" pitchFamily="49" charset="-128"/>
                <a:cs typeface="Times New Roman" panose="02020603050405020304" pitchFamily="18" charset="0"/>
              </a:rPr>
              <a:t>関する</a:t>
            </a:r>
            <a:r>
              <a:rPr lang="ja-JP" altLang="ja-JP" kern="100" dirty="0" smtClean="0">
                <a:latin typeface="游明朝" panose="02020400000000000000" pitchFamily="18" charset="-128"/>
                <a:ea typeface="ＭＳ ゴシック" panose="020B0609070205080204" pitchFamily="49" charset="-128"/>
                <a:cs typeface="Times New Roman" panose="02020603050405020304" pitchFamily="18" charset="0"/>
              </a:rPr>
              <a:t>研修</a:t>
            </a:r>
            <a:endParaRPr lang="en-US" altLang="ja-JP" kern="100" dirty="0" smtClean="0">
              <a:latin typeface="游明朝" panose="02020400000000000000" pitchFamily="18" charset="-128"/>
              <a:ea typeface="ＭＳ ゴシック" panose="020B0609070205080204" pitchFamily="49" charset="-128"/>
              <a:cs typeface="Times New Roman" panose="02020603050405020304" pitchFamily="18" charset="0"/>
            </a:endParaRPr>
          </a:p>
          <a:p>
            <a:pPr algn="ctr"/>
            <a:r>
              <a:rPr lang="ja-JP" altLang="en-US" kern="100" dirty="0" smtClean="0">
                <a:latin typeface="游明朝" panose="02020400000000000000" pitchFamily="18" charset="-128"/>
                <a:ea typeface="ＭＳ ゴシック" panose="020B0609070205080204" pitchFamily="49" charset="-128"/>
                <a:cs typeface="Times New Roman" panose="02020603050405020304" pitchFamily="18" charset="0"/>
              </a:rPr>
              <a:t>（振り返り</a:t>
            </a:r>
            <a:r>
              <a:rPr lang="ja-JP" altLang="ja-JP" kern="100" dirty="0" smtClean="0">
                <a:latin typeface="游明朝" panose="02020400000000000000" pitchFamily="18" charset="-128"/>
                <a:ea typeface="ＭＳ ゴシック" panose="020B0609070205080204" pitchFamily="49" charset="-128"/>
                <a:cs typeface="Times New Roman" panose="02020603050405020304" pitchFamily="18" charset="0"/>
              </a:rPr>
              <a:t>アンケート</a:t>
            </a:r>
            <a:r>
              <a:rPr lang="ja-JP" altLang="en-US" kern="100" dirty="0" smtClean="0">
                <a:latin typeface="游明朝" panose="02020400000000000000" pitchFamily="18" charset="-128"/>
                <a:ea typeface="ＭＳ ゴシック" panose="020B0609070205080204" pitchFamily="49" charset="-128"/>
                <a:cs typeface="Times New Roman" panose="02020603050405020304" pitchFamily="18" charset="0"/>
              </a:rPr>
              <a:t>例）</a:t>
            </a:r>
            <a:endParaRPr lang="ja-JP" altLang="ja-JP" sz="135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kern="100" dirty="0">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ja-JP" sz="1350" kern="100" dirty="0">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以下</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の質問にご回答ください。</a:t>
            </a:r>
          </a:p>
          <a:p>
            <a:pPr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１　緊急</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時</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における校内での動きや流れについて理解できましたか</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職員会議に合わせて短時間で実施したが、充実した内容になったと思いますか。</a:t>
            </a:r>
          </a:p>
          <a:p>
            <a:pPr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400" kern="100" dirty="0">
                <a:latin typeface="ＭＳ ゴシック" panose="020B0609070205080204" pitchFamily="49" charset="-128"/>
                <a:ea typeface="ＭＳ ゴシック" panose="020B0609070205080204" pitchFamily="49" charset="-128"/>
                <a:cs typeface="Times New Roman" panose="02020603050405020304" pitchFamily="18" charset="0"/>
              </a:rPr>
              <a:t>３</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今回の研修について</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気付いたこ</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と</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をご記入ください。</a:t>
            </a:r>
          </a:p>
          <a:p>
            <a:pPr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2100263" algn="just"/>
            <a:r>
              <a:rPr lang="en-US"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ご協力</a:t>
            </a:r>
            <a:r>
              <a:rPr lang="ja-JP" altLang="ja-JP" sz="1400" kern="100" dirty="0">
                <a:latin typeface="ＭＳ ゴシック" panose="020B0609070205080204" pitchFamily="49" charset="-128"/>
                <a:ea typeface="ＭＳ ゴシック" panose="020B0609070205080204" pitchFamily="49" charset="-128"/>
                <a:cs typeface="Times New Roman" panose="02020603050405020304" pitchFamily="18" charset="0"/>
              </a:rPr>
              <a:t>ありがとうございました。</a:t>
            </a:r>
          </a:p>
        </p:txBody>
      </p:sp>
      <p:sp>
        <p:nvSpPr>
          <p:cNvPr id="4" name="テキスト ボックス 3">
            <a:extLst>
              <a:ext uri="{FF2B5EF4-FFF2-40B4-BE49-F238E27FC236}">
                <a16:creationId xmlns:a16="http://schemas.microsoft.com/office/drawing/2014/main" id="{BAFFDAEE-37AB-6CF2-B85E-405D82CC7AD0}"/>
              </a:ext>
            </a:extLst>
          </p:cNvPr>
          <p:cNvSpPr txBox="1"/>
          <p:nvPr/>
        </p:nvSpPr>
        <p:spPr>
          <a:xfrm>
            <a:off x="419100" y="477639"/>
            <a:ext cx="6431621" cy="954107"/>
          </a:xfrm>
          <a:prstGeom prst="rect">
            <a:avLst/>
          </a:prstGeom>
          <a:noFill/>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＜まとめ＞</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今日の研修を振り返ってみましょう。</a:t>
            </a:r>
            <a:endParaRPr lang="en-US" altLang="ja-JP" sz="28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BBD019CB-EAFE-E63F-FDED-DE19859927BF}"/>
              </a:ext>
            </a:extLst>
          </p:cNvPr>
          <p:cNvSpPr txBox="1"/>
          <p:nvPr/>
        </p:nvSpPr>
        <p:spPr>
          <a:xfrm>
            <a:off x="6672262" y="606900"/>
            <a:ext cx="2347913" cy="830997"/>
          </a:xfrm>
          <a:prstGeom prst="rect">
            <a:avLst/>
          </a:prstGeom>
          <a:noFill/>
          <a:ln>
            <a:noFill/>
          </a:ln>
        </p:spPr>
        <p:txBody>
          <a:bodyPr wrap="square" rtlCol="0">
            <a:spAutoFit/>
          </a:bodyPr>
          <a:lstStyle/>
          <a:p>
            <a:r>
              <a:rPr lang="en-US" altLang="ja-JP" sz="1600" dirty="0">
                <a:solidFill>
                  <a:srgbClr val="FF0000"/>
                </a:solidFill>
                <a:latin typeface="ＭＳ ゴシック" panose="020B0609070205080204" pitchFamily="49" charset="-128"/>
                <a:ea typeface="ＭＳ ゴシック" panose="020B0609070205080204" pitchFamily="49" charset="-128"/>
              </a:rPr>
              <a:t>※</a:t>
            </a:r>
            <a:r>
              <a:rPr lang="ja-JP" altLang="en-US" sz="1600" dirty="0">
                <a:solidFill>
                  <a:srgbClr val="FF0000"/>
                </a:solidFill>
                <a:latin typeface="ＭＳ ゴシック" panose="020B0609070205080204" pitchFamily="49" charset="-128"/>
                <a:ea typeface="ＭＳ ゴシック" panose="020B0609070205080204" pitchFamily="49" charset="-128"/>
              </a:rPr>
              <a:t>各校</a:t>
            </a:r>
            <a:r>
              <a:rPr lang="ja-JP" altLang="en-US" sz="1600" dirty="0" smtClean="0">
                <a:solidFill>
                  <a:srgbClr val="FF0000"/>
                </a:solidFill>
                <a:latin typeface="ＭＳ ゴシック" panose="020B0609070205080204" pitchFamily="49" charset="-128"/>
                <a:ea typeface="ＭＳ ゴシック" panose="020B0609070205080204" pitchFamily="49" charset="-128"/>
              </a:rPr>
              <a:t>の実情に応じて、　</a:t>
            </a:r>
            <a:endParaRPr lang="en-US" altLang="ja-JP" sz="16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600" dirty="0">
                <a:solidFill>
                  <a:srgbClr val="FF0000"/>
                </a:solidFill>
                <a:latin typeface="ＭＳ ゴシック" panose="020B0609070205080204" pitchFamily="49" charset="-128"/>
                <a:ea typeface="ＭＳ ゴシック" panose="020B0609070205080204" pitchFamily="49" charset="-128"/>
              </a:rPr>
              <a:t>　</a:t>
            </a:r>
            <a:r>
              <a:rPr lang="ja-JP" altLang="en-US" sz="1600" dirty="0" smtClean="0">
                <a:solidFill>
                  <a:srgbClr val="FF0000"/>
                </a:solidFill>
                <a:latin typeface="ＭＳ ゴシック" panose="020B0609070205080204" pitchFamily="49" charset="-128"/>
                <a:ea typeface="ＭＳ ゴシック" panose="020B0609070205080204" pitchFamily="49" charset="-128"/>
              </a:rPr>
              <a:t>振り返りアンケート　</a:t>
            </a:r>
            <a:endParaRPr lang="en-US" altLang="ja-JP" sz="16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600" dirty="0">
                <a:solidFill>
                  <a:srgbClr val="FF0000"/>
                </a:solidFill>
                <a:latin typeface="ＭＳ ゴシック" panose="020B0609070205080204" pitchFamily="49" charset="-128"/>
                <a:ea typeface="ＭＳ ゴシック" panose="020B0609070205080204" pitchFamily="49" charset="-128"/>
              </a:rPr>
              <a:t>　</a:t>
            </a:r>
            <a:r>
              <a:rPr lang="ja-JP" altLang="en-US" sz="1600" dirty="0" smtClean="0">
                <a:solidFill>
                  <a:srgbClr val="FF0000"/>
                </a:solidFill>
                <a:latin typeface="ＭＳ ゴシック" panose="020B0609070205080204" pitchFamily="49" charset="-128"/>
                <a:ea typeface="ＭＳ ゴシック" panose="020B0609070205080204" pitchFamily="49" charset="-128"/>
              </a:rPr>
              <a:t>を作成する。</a:t>
            </a:r>
            <a:endParaRPr lang="en-US" altLang="ja-JP" dirty="0">
              <a:solidFill>
                <a:srgbClr val="FF0000"/>
              </a:solidFill>
              <a:latin typeface="ＭＳ ゴシック" panose="020B0609070205080204" pitchFamily="49" charset="-128"/>
              <a:ea typeface="ＭＳ ゴシック" panose="020B0609070205080204" pitchFamily="49" charset="-128"/>
            </a:endParaRPr>
          </a:p>
        </p:txBody>
      </p:sp>
      <p:sp>
        <p:nvSpPr>
          <p:cNvPr id="5"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11</a:t>
            </a:fld>
            <a:endParaRPr lang="en-US" altLang="ja-JP" dirty="0"/>
          </a:p>
        </p:txBody>
      </p:sp>
    </p:spTree>
    <p:extLst>
      <p:ext uri="{BB962C8B-B14F-4D97-AF65-F5344CB8AC3E}">
        <p14:creationId xmlns:p14="http://schemas.microsoft.com/office/powerpoint/2010/main" val="508933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B2DA112-145B-50B7-99D0-D0A09FFBD826}"/>
              </a:ext>
            </a:extLst>
          </p:cNvPr>
          <p:cNvSpPr txBox="1"/>
          <p:nvPr/>
        </p:nvSpPr>
        <p:spPr>
          <a:xfrm>
            <a:off x="344070" y="102652"/>
            <a:ext cx="6615265" cy="584775"/>
          </a:xfrm>
          <a:prstGeom prst="rect">
            <a:avLst/>
          </a:prstGeom>
          <a:noFill/>
        </p:spPr>
        <p:txBody>
          <a:bodyPr wrap="square" rtlCol="0">
            <a:spAutoFit/>
          </a:bodyPr>
          <a:lstStyle/>
          <a:p>
            <a:r>
              <a:rPr lang="ja-JP" altLang="en-US" sz="3200" dirty="0">
                <a:latin typeface="ＭＳ ゴシック" panose="020B0609070205080204" pitchFamily="49" charset="-128"/>
                <a:ea typeface="ＭＳ ゴシック" panose="020B0609070205080204" pitchFamily="49" charset="-128"/>
              </a:rPr>
              <a:t>＜本日の研修の流れ（１５分）＞</a:t>
            </a:r>
            <a:endParaRPr lang="en-US" altLang="ja-JP" sz="3200"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9F39311D-D97B-BEAF-43B3-DB39140544B9}"/>
              </a:ext>
            </a:extLst>
          </p:cNvPr>
          <p:cNvSpPr txBox="1"/>
          <p:nvPr/>
        </p:nvSpPr>
        <p:spPr>
          <a:xfrm>
            <a:off x="519392" y="2262205"/>
            <a:ext cx="7958137" cy="4124206"/>
          </a:xfrm>
          <a:prstGeom prst="rect">
            <a:avLst/>
          </a:prstGeom>
          <a:noFill/>
        </p:spPr>
        <p:txBody>
          <a:bodyPr wrap="square" rtlCol="0">
            <a:spAutoFit/>
          </a:bodyPr>
          <a:lstStyle/>
          <a:p>
            <a:r>
              <a:rPr lang="ja-JP" altLang="en-US" b="1" u="sng" dirty="0">
                <a:latin typeface="ＭＳ ゴシック" panose="020B0609070205080204" pitchFamily="49" charset="-128"/>
                <a:ea typeface="ＭＳ ゴシック" panose="020B0609070205080204" pitchFamily="49" charset="-128"/>
              </a:rPr>
              <a:t>１　導入（５分）</a:t>
            </a:r>
            <a:endParaRPr lang="en-US" altLang="ja-JP" b="1" u="sng"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○緊急時における校内での動きや流れについて確認する。</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一斉</a:t>
            </a:r>
            <a:r>
              <a:rPr lang="en-US" altLang="ja-JP" dirty="0" smtClean="0">
                <a:latin typeface="ＭＳ ゴシック" panose="020B0609070205080204" pitchFamily="49" charset="-128"/>
                <a:ea typeface="ＭＳ ゴシック" panose="020B0609070205080204" pitchFamily="49" charset="-128"/>
              </a:rPr>
              <a:t>】</a:t>
            </a:r>
            <a:endParaRPr lang="en-US" altLang="ja-JP" sz="2400"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r>
              <a:rPr lang="ja-JP" altLang="en-US" b="1" u="sng" dirty="0">
                <a:latin typeface="ＭＳ ゴシック" panose="020B0609070205080204" pitchFamily="49" charset="-128"/>
                <a:ea typeface="ＭＳ ゴシック" panose="020B0609070205080204" pitchFamily="49" charset="-128"/>
              </a:rPr>
              <a:t>２　展開（７分）</a:t>
            </a:r>
            <a:endParaRPr lang="en-US" altLang="ja-JP" b="1" u="sng"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○「緊急時対応カード］を活用し、シミュレーション研修を行う。</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　　　　　　　　　　　　　　　　　　　　　</a:t>
            </a: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グループ</a:t>
            </a:r>
            <a:r>
              <a:rPr lang="en-US" altLang="ja-JP"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endParaRPr lang="en-US" altLang="ja-JP" sz="1400" dirty="0" smtClean="0">
              <a:latin typeface="ＭＳ ゴシック" panose="020B0609070205080204" pitchFamily="49" charset="-128"/>
              <a:ea typeface="ＭＳ ゴシック" panose="020B0609070205080204" pitchFamily="49" charset="-128"/>
            </a:endParaRPr>
          </a:p>
          <a:p>
            <a:endParaRPr lang="en-US" altLang="ja-JP" sz="1400" dirty="0">
              <a:latin typeface="ＭＳ ゴシック" panose="020B0609070205080204" pitchFamily="49" charset="-128"/>
              <a:ea typeface="ＭＳ ゴシック" panose="020B0609070205080204" pitchFamily="49" charset="-128"/>
            </a:endParaRPr>
          </a:p>
          <a:p>
            <a:endParaRPr lang="en-US" altLang="ja-JP" sz="1400" dirty="0">
              <a:latin typeface="ＭＳ ゴシック" panose="020B0609070205080204" pitchFamily="49" charset="-128"/>
              <a:ea typeface="ＭＳ ゴシック" panose="020B0609070205080204" pitchFamily="49" charset="-128"/>
            </a:endParaRPr>
          </a:p>
          <a:p>
            <a:endParaRPr lang="en-US" altLang="ja-JP" sz="1400" dirty="0">
              <a:latin typeface="ＭＳ ゴシック" panose="020B0609070205080204" pitchFamily="49" charset="-128"/>
              <a:ea typeface="ＭＳ ゴシック" panose="020B0609070205080204" pitchFamily="49" charset="-128"/>
            </a:endParaRPr>
          </a:p>
          <a:p>
            <a:endParaRPr lang="en-US" altLang="ja-JP" sz="1400" dirty="0">
              <a:latin typeface="ＭＳ ゴシック" panose="020B0609070205080204" pitchFamily="49" charset="-128"/>
              <a:ea typeface="ＭＳ ゴシック" panose="020B0609070205080204" pitchFamily="49" charset="-128"/>
            </a:endParaRPr>
          </a:p>
          <a:p>
            <a:endParaRPr lang="en-US" altLang="ja-JP" sz="1400" dirty="0">
              <a:latin typeface="ＭＳ ゴシック" panose="020B0609070205080204" pitchFamily="49" charset="-128"/>
              <a:ea typeface="ＭＳ ゴシック" panose="020B0609070205080204" pitchFamily="49" charset="-128"/>
            </a:endParaRPr>
          </a:p>
          <a:p>
            <a:endParaRPr lang="en-US" altLang="ja-JP" sz="1600" dirty="0" smtClean="0">
              <a:latin typeface="ＭＳ ゴシック" panose="020B0609070205080204" pitchFamily="49" charset="-128"/>
              <a:ea typeface="ＭＳ ゴシック" panose="020B0609070205080204" pitchFamily="49" charset="-128"/>
            </a:endParaRPr>
          </a:p>
          <a:p>
            <a:r>
              <a:rPr lang="ja-JP" altLang="en-US" b="1" u="sng" dirty="0" smtClean="0">
                <a:latin typeface="ＭＳ ゴシック" panose="020B0609070205080204" pitchFamily="49" charset="-128"/>
                <a:ea typeface="ＭＳ ゴシック" panose="020B0609070205080204" pitchFamily="49" charset="-128"/>
              </a:rPr>
              <a:t>３</a:t>
            </a:r>
            <a:r>
              <a:rPr lang="ja-JP" altLang="en-US" b="1" u="sng" dirty="0">
                <a:latin typeface="ＭＳ ゴシック" panose="020B0609070205080204" pitchFamily="49" charset="-128"/>
                <a:ea typeface="ＭＳ ゴシック" panose="020B0609070205080204" pitchFamily="49" charset="-128"/>
              </a:rPr>
              <a:t>　まとめ（３分）</a:t>
            </a:r>
            <a:endParaRPr lang="en-US" altLang="ja-JP" b="1" u="sng"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○アンケート用紙を記入し、研修の振り返りを行う。</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個人</a:t>
            </a:r>
            <a:r>
              <a:rPr lang="en-US" altLang="ja-JP" dirty="0" smtClean="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　　</a:t>
            </a:r>
            <a:r>
              <a:rPr lang="en-US"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アンケート</a:t>
            </a:r>
            <a:r>
              <a:rPr lang="ja-JP" altLang="en-US" dirty="0">
                <a:latin typeface="ＭＳ ゴシック" panose="020B0609070205080204" pitchFamily="49" charset="-128"/>
                <a:ea typeface="ＭＳ ゴシック" panose="020B0609070205080204" pitchFamily="49" charset="-128"/>
              </a:rPr>
              <a:t>結果</a:t>
            </a:r>
            <a:r>
              <a:rPr lang="ja-JP" altLang="en-US" dirty="0" smtClean="0">
                <a:latin typeface="ＭＳ ゴシック" panose="020B0609070205080204" pitchFamily="49" charset="-128"/>
                <a:ea typeface="ＭＳ ゴシック" panose="020B0609070205080204" pitchFamily="49" charset="-128"/>
              </a:rPr>
              <a:t>は集約後、後日提示します。</a:t>
            </a:r>
            <a:endParaRPr lang="en-US" altLang="ja-JP" sz="2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BBD019CB-EAFE-E63F-FDED-DE19859927BF}"/>
              </a:ext>
            </a:extLst>
          </p:cNvPr>
          <p:cNvSpPr txBox="1"/>
          <p:nvPr/>
        </p:nvSpPr>
        <p:spPr>
          <a:xfrm>
            <a:off x="631144" y="840962"/>
            <a:ext cx="7561379" cy="1200329"/>
          </a:xfrm>
          <a:prstGeom prst="rect">
            <a:avLst/>
          </a:prstGeom>
          <a:noFill/>
          <a:ln>
            <a:solidFill>
              <a:schemeClr val="tx1"/>
            </a:solidFill>
          </a:ln>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＜目的＞</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ja-JP" dirty="0">
                <a:latin typeface="ＭＳ ゴシック" panose="020B0609070205080204" pitchFamily="49" charset="-128"/>
                <a:ea typeface="ＭＳ ゴシック" panose="020B0609070205080204" pitchFamily="49" charset="-128"/>
              </a:rPr>
              <a:t>各学校の危機管理マニュアルを基に作成した「緊急時対応カード」を活用し、校内放送の仕方や緊急通報の流れを確認するとともに、全教職員が緊急時に</a:t>
            </a:r>
            <a:r>
              <a:rPr lang="ja-JP" altLang="ja-JP" dirty="0" smtClean="0">
                <a:latin typeface="ＭＳ ゴシック" panose="020B0609070205080204" pitchFamily="49" charset="-128"/>
                <a:ea typeface="ＭＳ ゴシック" panose="020B0609070205080204" pitchFamily="49" charset="-128"/>
              </a:rPr>
              <a:t>迅速</a:t>
            </a:r>
            <a:r>
              <a:rPr lang="ja-JP" altLang="en-US" dirty="0" smtClean="0">
                <a:latin typeface="ＭＳ ゴシック" panose="020B0609070205080204" pitchFamily="49" charset="-128"/>
                <a:ea typeface="ＭＳ ゴシック" panose="020B0609070205080204" pitchFamily="49" charset="-128"/>
              </a:rPr>
              <a:t>かつ適切</a:t>
            </a:r>
            <a:r>
              <a:rPr lang="ja-JP" altLang="ja-JP" dirty="0" smtClean="0">
                <a:latin typeface="ＭＳ ゴシック" panose="020B0609070205080204" pitchFamily="49" charset="-128"/>
                <a:ea typeface="ＭＳ ゴシック" panose="020B0609070205080204" pitchFamily="49" charset="-128"/>
              </a:rPr>
              <a:t>に</a:t>
            </a:r>
            <a:r>
              <a:rPr lang="ja-JP" altLang="ja-JP" dirty="0">
                <a:latin typeface="ＭＳ ゴシック" panose="020B0609070205080204" pitchFamily="49" charset="-128"/>
                <a:ea typeface="ＭＳ ゴシック" panose="020B0609070205080204" pitchFamily="49" charset="-128"/>
              </a:rPr>
              <a:t>行動できるようにする</a:t>
            </a:r>
            <a:r>
              <a:rPr lang="ja-JP" altLang="ja-JP" dirty="0" smtClean="0">
                <a:latin typeface="ＭＳ ゴシック" panose="020B0609070205080204" pitchFamily="49" charset="-128"/>
                <a:ea typeface="ＭＳ ゴシック" panose="020B0609070205080204" pitchFamily="49" charset="-128"/>
              </a:rPr>
              <a:t>。</a:t>
            </a:r>
            <a:endParaRPr lang="ja-JP" altLang="ja-JP" dirty="0">
              <a:latin typeface="ＭＳ ゴシック" panose="020B0609070205080204" pitchFamily="49" charset="-128"/>
              <a:ea typeface="ＭＳ ゴシック" panose="020B0609070205080204" pitchFamily="49" charset="-128"/>
            </a:endParaRPr>
          </a:p>
        </p:txBody>
      </p:sp>
      <p:pic>
        <p:nvPicPr>
          <p:cNvPr id="1026" name="Picture 2" descr="https://www.jpnsport.go.jp/anzen/Portals/0/anzen/kenko/siryou/character2/p/P-10.png"/>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7268101" y="4176009"/>
            <a:ext cx="1371299" cy="1371299"/>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2</a:t>
            </a:fld>
            <a:endParaRPr lang="en-US" altLang="ja-JP" dirty="0"/>
          </a:p>
        </p:txBody>
      </p:sp>
      <p:sp>
        <p:nvSpPr>
          <p:cNvPr id="5" name="テキスト ボックス 4"/>
          <p:cNvSpPr txBox="1"/>
          <p:nvPr/>
        </p:nvSpPr>
        <p:spPr>
          <a:xfrm>
            <a:off x="961177" y="4085260"/>
            <a:ext cx="5670630" cy="1200329"/>
          </a:xfrm>
          <a:prstGeom prst="rect">
            <a:avLst/>
          </a:prstGeom>
          <a:noFill/>
          <a:ln>
            <a:solidFill>
              <a:schemeClr val="tx1"/>
            </a:solidFill>
          </a:ln>
        </p:spPr>
        <p:txBody>
          <a:bodyPr wrap="square" rtlCol="0">
            <a:spAutoFit/>
          </a:bodyPr>
          <a:lstStyle/>
          <a:p>
            <a:r>
              <a:rPr lang="ja-JP" altLang="en-US" sz="1200" dirty="0">
                <a:latin typeface="ＭＳ ゴシック" panose="020B0609070205080204" pitchFamily="49" charset="-128"/>
                <a:ea typeface="ＭＳ ゴシック" panose="020B0609070205080204" pitchFamily="49" charset="-128"/>
              </a:rPr>
              <a:t>＜役割分担＞　</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必要に応じて、不審者役の職員を配置することも可能。</a:t>
            </a:r>
            <a:endParaRPr lang="ja-JP"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Ａ</a:t>
            </a:r>
            <a:r>
              <a:rPr lang="ja-JP" altLang="ja-JP" sz="1200" dirty="0">
                <a:latin typeface="ＭＳ ゴシック" panose="020B0609070205080204" pitchFamily="49" charset="-128"/>
                <a:ea typeface="ＭＳ ゴシック" panose="020B0609070205080204" pitchFamily="49" charset="-128"/>
              </a:rPr>
              <a:t>：第一発見者　→　不審者かどうかを見分け、他の職員に協力を求める。</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Ｂ</a:t>
            </a:r>
            <a:r>
              <a:rPr lang="ja-JP" altLang="ja-JP" sz="1200" dirty="0">
                <a:latin typeface="ＭＳ ゴシック" panose="020B0609070205080204" pitchFamily="49" charset="-128"/>
                <a:ea typeface="ＭＳ ゴシック" panose="020B0609070205080204" pitchFamily="49" charset="-128"/>
              </a:rPr>
              <a:t>：連絡　</a:t>
            </a:r>
            <a:r>
              <a:rPr lang="en-US" altLang="ja-JP" sz="1200" dirty="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職員室（管理職）に連絡する。Ａと共に対応する。</a:t>
            </a:r>
          </a:p>
          <a:p>
            <a:r>
              <a:rPr lang="ja-JP" altLang="en-US"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Ｃ</a:t>
            </a:r>
            <a:r>
              <a:rPr lang="ja-JP" altLang="ja-JP" sz="1200" dirty="0">
                <a:latin typeface="ＭＳ ゴシック" panose="020B0609070205080204" pitchFamily="49" charset="-128"/>
                <a:ea typeface="ＭＳ ゴシック" panose="020B0609070205080204" pitchFamily="49" charset="-128"/>
              </a:rPr>
              <a:t>：管理　</a:t>
            </a:r>
            <a:r>
              <a:rPr lang="en-US" altLang="ja-JP" sz="1200" dirty="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校内放送や緊急通報の指示をする。</a:t>
            </a:r>
          </a:p>
          <a:p>
            <a:r>
              <a:rPr lang="ja-JP" altLang="en-US"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Ｄ</a:t>
            </a:r>
            <a:r>
              <a:rPr lang="ja-JP" altLang="ja-JP" sz="1200" dirty="0">
                <a:latin typeface="ＭＳ ゴシック" panose="020B0609070205080204" pitchFamily="49" charset="-128"/>
                <a:ea typeface="ＭＳ ゴシック" panose="020B0609070205080204" pitchFamily="49" charset="-128"/>
              </a:rPr>
              <a:t>：校内放送　</a:t>
            </a:r>
            <a:r>
              <a:rPr lang="en-US" altLang="ja-JP" sz="1200" dirty="0">
                <a:latin typeface="ＭＳ ゴシック" panose="020B0609070205080204" pitchFamily="49" charset="-128"/>
                <a:ea typeface="ＭＳ ゴシック" panose="020B0609070205080204" pitchFamily="49" charset="-128"/>
              </a:rPr>
              <a:t>→</a:t>
            </a:r>
            <a:r>
              <a:rPr lang="ja-JP" altLang="ja-JP" sz="1200" dirty="0">
                <a:latin typeface="ＭＳ ゴシック" panose="020B0609070205080204" pitchFamily="49" charset="-128"/>
                <a:ea typeface="ＭＳ ゴシック" panose="020B0609070205080204" pitchFamily="49" charset="-128"/>
              </a:rPr>
              <a:t>　校内へ一斉放送を行う。</a:t>
            </a:r>
          </a:p>
          <a:p>
            <a:r>
              <a:rPr lang="ja-JP" altLang="en-US" sz="1200" dirty="0">
                <a:latin typeface="ＭＳ ゴシック" panose="020B0609070205080204" pitchFamily="49" charset="-128"/>
                <a:ea typeface="ＭＳ ゴシック" panose="020B0609070205080204" pitchFamily="49" charset="-128"/>
              </a:rPr>
              <a:t>　</a:t>
            </a:r>
            <a:r>
              <a:rPr lang="ja-JP" altLang="ja-JP" sz="1200" dirty="0" smtClean="0">
                <a:latin typeface="ＭＳ ゴシック" panose="020B0609070205080204" pitchFamily="49" charset="-128"/>
                <a:ea typeface="ＭＳ ゴシック" panose="020B0609070205080204" pitchFamily="49" charset="-128"/>
              </a:rPr>
              <a:t>Ｅ</a:t>
            </a:r>
            <a:r>
              <a:rPr lang="ja-JP" altLang="ja-JP" sz="1200" dirty="0">
                <a:latin typeface="ＭＳ ゴシック" panose="020B0609070205080204" pitchFamily="49" charset="-128"/>
                <a:ea typeface="ＭＳ ゴシック" panose="020B0609070205080204" pitchFamily="49" charset="-128"/>
              </a:rPr>
              <a:t>：通報　→　１１０番、１１９番通報を行う。</a:t>
            </a:r>
            <a:endParaRPr lang="en-US" altLang="ja-JP"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8629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BAFFDAEE-37AB-6CF2-B85E-405D82CC7AD0}"/>
              </a:ext>
            </a:extLst>
          </p:cNvPr>
          <p:cNvSpPr txBox="1"/>
          <p:nvPr/>
        </p:nvSpPr>
        <p:spPr>
          <a:xfrm>
            <a:off x="304800" y="142909"/>
            <a:ext cx="6431621" cy="1384995"/>
          </a:xfrm>
          <a:prstGeom prst="rect">
            <a:avLst/>
          </a:prstGeom>
          <a:noFill/>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＜導入＞</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危機管理マニュアル（不審者対応）について確認しましょう。</a:t>
            </a:r>
            <a:endParaRPr lang="en-US" altLang="ja-JP" sz="28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BBD019CB-EAFE-E63F-FDED-DE19859927BF}"/>
              </a:ext>
            </a:extLst>
          </p:cNvPr>
          <p:cNvSpPr txBox="1"/>
          <p:nvPr/>
        </p:nvSpPr>
        <p:spPr>
          <a:xfrm>
            <a:off x="6848475" y="341830"/>
            <a:ext cx="2085976" cy="830997"/>
          </a:xfrm>
          <a:prstGeom prst="rect">
            <a:avLst/>
          </a:prstGeom>
          <a:noFill/>
          <a:ln>
            <a:noFill/>
          </a:ln>
        </p:spPr>
        <p:txBody>
          <a:bodyPr wrap="square" rtlCol="0">
            <a:spAutoFit/>
          </a:bodyPr>
          <a:lstStyle/>
          <a:p>
            <a:r>
              <a:rPr lang="en-US" altLang="ja-JP" sz="1600" dirty="0">
                <a:solidFill>
                  <a:srgbClr val="FF0000"/>
                </a:solidFill>
                <a:latin typeface="ＭＳ ゴシック" panose="020B0609070205080204" pitchFamily="49" charset="-128"/>
                <a:ea typeface="ＭＳ ゴシック" panose="020B0609070205080204" pitchFamily="49" charset="-128"/>
              </a:rPr>
              <a:t>※</a:t>
            </a:r>
            <a:r>
              <a:rPr lang="ja-JP" altLang="en-US" sz="1600" dirty="0">
                <a:solidFill>
                  <a:srgbClr val="FF0000"/>
                </a:solidFill>
                <a:latin typeface="ＭＳ ゴシック" panose="020B0609070205080204" pitchFamily="49" charset="-128"/>
                <a:ea typeface="ＭＳ ゴシック" panose="020B0609070205080204" pitchFamily="49" charset="-128"/>
              </a:rPr>
              <a:t>各校</a:t>
            </a:r>
            <a:r>
              <a:rPr lang="ja-JP" altLang="en-US" sz="1600" dirty="0" smtClean="0">
                <a:solidFill>
                  <a:srgbClr val="FF0000"/>
                </a:solidFill>
                <a:latin typeface="ＭＳ ゴシック" panose="020B0609070205080204" pitchFamily="49" charset="-128"/>
                <a:ea typeface="ＭＳ ゴシック" panose="020B0609070205080204" pitchFamily="49" charset="-128"/>
              </a:rPr>
              <a:t>のマニュアル</a:t>
            </a:r>
            <a:endParaRPr lang="en-US" altLang="ja-JP" sz="16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600" dirty="0">
                <a:solidFill>
                  <a:srgbClr val="FF0000"/>
                </a:solidFill>
                <a:latin typeface="ＭＳ ゴシック" panose="020B0609070205080204" pitchFamily="49" charset="-128"/>
                <a:ea typeface="ＭＳ ゴシック" panose="020B0609070205080204" pitchFamily="49" charset="-128"/>
              </a:rPr>
              <a:t>　</a:t>
            </a:r>
            <a:r>
              <a:rPr lang="ja-JP" altLang="en-US" sz="1600" dirty="0" smtClean="0">
                <a:solidFill>
                  <a:srgbClr val="FF0000"/>
                </a:solidFill>
                <a:latin typeface="ＭＳ ゴシック" panose="020B0609070205080204" pitchFamily="49" charset="-128"/>
                <a:ea typeface="ＭＳ ゴシック" panose="020B0609070205080204" pitchFamily="49" charset="-128"/>
              </a:rPr>
              <a:t>を提示し、共通理</a:t>
            </a:r>
            <a:endParaRPr lang="en-US" altLang="ja-JP" sz="1600"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600" dirty="0">
                <a:solidFill>
                  <a:srgbClr val="FF0000"/>
                </a:solidFill>
                <a:latin typeface="ＭＳ ゴシック" panose="020B0609070205080204" pitchFamily="49" charset="-128"/>
                <a:ea typeface="ＭＳ ゴシック" panose="020B0609070205080204" pitchFamily="49" charset="-128"/>
              </a:rPr>
              <a:t>　</a:t>
            </a:r>
            <a:r>
              <a:rPr lang="ja-JP" altLang="en-US" sz="1600" dirty="0" smtClean="0">
                <a:solidFill>
                  <a:srgbClr val="FF0000"/>
                </a:solidFill>
                <a:latin typeface="ＭＳ ゴシック" panose="020B0609070205080204" pitchFamily="49" charset="-128"/>
                <a:ea typeface="ＭＳ ゴシック" panose="020B0609070205080204" pitchFamily="49" charset="-128"/>
              </a:rPr>
              <a:t>解を図る。</a:t>
            </a:r>
            <a:endParaRPr lang="en-US" altLang="ja-JP" dirty="0">
              <a:solidFill>
                <a:srgbClr val="FF0000"/>
              </a:solidFill>
              <a:latin typeface="ＭＳ ゴシック" panose="020B0609070205080204" pitchFamily="49" charset="-128"/>
              <a:ea typeface="ＭＳ ゴシック" panose="020B0609070205080204" pitchFamily="49" charset="-128"/>
            </a:endParaRPr>
          </a:p>
        </p:txBody>
      </p:sp>
      <p:pic>
        <p:nvPicPr>
          <p:cNvPr id="3" name="図 2"/>
          <p:cNvPicPr>
            <a:picLocks noChangeAspect="1"/>
          </p:cNvPicPr>
          <p:nvPr/>
        </p:nvPicPr>
        <p:blipFill>
          <a:blip r:embed="rId3"/>
          <a:stretch>
            <a:fillRect/>
          </a:stretch>
        </p:blipFill>
        <p:spPr>
          <a:xfrm>
            <a:off x="573598" y="1636294"/>
            <a:ext cx="7954239" cy="5069305"/>
          </a:xfrm>
          <a:prstGeom prst="rect">
            <a:avLst/>
          </a:prstGeom>
        </p:spPr>
      </p:pic>
      <p:sp>
        <p:nvSpPr>
          <p:cNvPr id="6"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3</a:t>
            </a:fld>
            <a:endParaRPr lang="en-US" altLang="ja-JP" dirty="0"/>
          </a:p>
        </p:txBody>
      </p:sp>
    </p:spTree>
    <p:extLst>
      <p:ext uri="{BB962C8B-B14F-4D97-AF65-F5344CB8AC3E}">
        <p14:creationId xmlns:p14="http://schemas.microsoft.com/office/powerpoint/2010/main" val="3104126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CCEFDA6-E4F3-D39B-EAE3-AF1926B7EC50}"/>
              </a:ext>
            </a:extLst>
          </p:cNvPr>
          <p:cNvSpPr/>
          <p:nvPr/>
        </p:nvSpPr>
        <p:spPr>
          <a:xfrm>
            <a:off x="423443" y="2552530"/>
            <a:ext cx="8114270" cy="3121763"/>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吹き出し: 角を丸めた四角形 15"/>
          <p:cNvSpPr/>
          <p:nvPr/>
        </p:nvSpPr>
        <p:spPr>
          <a:xfrm>
            <a:off x="423443" y="1690049"/>
            <a:ext cx="1824524" cy="477398"/>
          </a:xfrm>
          <a:prstGeom prst="wedgeRoundRectCallout">
            <a:avLst>
              <a:gd name="adj1" fmla="val 15743"/>
              <a:gd name="adj2" fmla="val -40132"/>
              <a:gd name="adj3" fmla="val 16667"/>
            </a:avLst>
          </a:prstGeom>
          <a:solidFill>
            <a:sysClr val="window" lastClr="FFFFFF"/>
          </a:solidFill>
          <a:ln w="25400" cap="flat" cmpd="sng" algn="ctr">
            <a:solidFill>
              <a:srgbClr val="F79646"/>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latin typeface="Century" panose="02040604050505020304" pitchFamily="18" charset="0"/>
                <a:ea typeface="ＭＳ ゴシック" panose="020B0609070205080204" pitchFamily="49" charset="-128"/>
                <a:cs typeface="Times New Roman" panose="02020603050405020304" pitchFamily="18" charset="0"/>
              </a:rPr>
              <a:t>緊急時対応カード</a:t>
            </a:r>
            <a:endParaRPr lang="ja-JP" altLang="en-US" sz="2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0A36266E-33F2-A9B9-3904-AC0510D430F9}"/>
              </a:ext>
            </a:extLst>
          </p:cNvPr>
          <p:cNvSpPr txBox="1"/>
          <p:nvPr/>
        </p:nvSpPr>
        <p:spPr>
          <a:xfrm>
            <a:off x="4572000" y="2832292"/>
            <a:ext cx="3786808" cy="2562240"/>
          </a:xfrm>
          <a:prstGeom prst="rect">
            <a:avLst/>
          </a:prstGeom>
          <a:noFill/>
          <a:ln>
            <a:solidFill>
              <a:schemeClr val="accent1"/>
            </a:solidFill>
          </a:ln>
        </p:spPr>
        <p:txBody>
          <a:bodyPr wrap="square">
            <a:spAutoFit/>
          </a:bodyPr>
          <a:lstStyle/>
          <a:p>
            <a:pPr marL="343376" indent="-343376" algn="just"/>
            <a:endParaRPr lang="en-US"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343376" indent="-343376" algn="just"/>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複数の教職員で対応し、不審者かどうかを</a:t>
            </a:r>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見</a:t>
            </a:r>
            <a:endParaRPr lang="en-US"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343376" indent="-343376" algn="just"/>
            <a:r>
              <a:rPr lang="ja-JP" altLang="en-US"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分ける</a:t>
            </a:r>
            <a:r>
              <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6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28700" indent="-1028700" algn="just"/>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　不自然な言動や行動及び暴力的な態度</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は</a:t>
            </a:r>
            <a:endParaRPr lang="en-US"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28700" indent="-1028700" algn="just"/>
            <a:r>
              <a:rPr lang="ja-JP" altLang="en-US"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見られない</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か。凶器や不審物を持って</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いな</a:t>
            </a:r>
            <a:endParaRPr lang="en-US"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28700" indent="-1028700" algn="just"/>
            <a:r>
              <a:rPr lang="ja-JP" altLang="en-US"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いか</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6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343376" indent="-343376" algn="just"/>
            <a:r>
              <a:rPr lang="en-US"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343376" indent="-343376" algn="just"/>
            <a:endParaRPr lang="ja-JP" altLang="ja-JP" sz="6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343376" indent="-343376" algn="just"/>
            <a:r>
              <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○他の教職員に協力を求める。</a:t>
            </a:r>
            <a:endParaRPr lang="ja-JP" altLang="ja-JP" sz="6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342900" indent="-342900" algn="just"/>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　自身の安全確保のため、適当な距離をとる。原則、一人で対応しない。</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教員</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Ｂ</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に</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協力をもらう。</a:t>
            </a:r>
            <a:endParaRPr lang="ja-JP" altLang="ja-JP" sz="6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60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600" kern="100" dirty="0">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9" name="直線コネクタ 8">
            <a:extLst>
              <a:ext uri="{FF2B5EF4-FFF2-40B4-BE49-F238E27FC236}">
                <a16:creationId xmlns:a16="http://schemas.microsoft.com/office/drawing/2014/main" id="{172E978A-1216-05E6-0911-7B18CA826A87}"/>
              </a:ext>
            </a:extLst>
          </p:cNvPr>
          <p:cNvCxnSpPr>
            <a:cxnSpLocks/>
            <a:stCxn id="7" idx="0"/>
            <a:endCxn id="7" idx="2"/>
          </p:cNvCxnSpPr>
          <p:nvPr/>
        </p:nvCxnSpPr>
        <p:spPr>
          <a:xfrm>
            <a:off x="4480578" y="2552530"/>
            <a:ext cx="0" cy="312176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EAF249B-33A6-C270-42F0-C6A4E7CBEE41}"/>
              </a:ext>
            </a:extLst>
          </p:cNvPr>
          <p:cNvSpPr txBox="1"/>
          <p:nvPr/>
        </p:nvSpPr>
        <p:spPr>
          <a:xfrm>
            <a:off x="558607" y="2825789"/>
            <a:ext cx="3786808" cy="2585323"/>
          </a:xfrm>
          <a:prstGeom prst="rect">
            <a:avLst/>
          </a:prstGeom>
          <a:noFill/>
          <a:ln>
            <a:solidFill>
              <a:schemeClr val="accent1"/>
            </a:solidFill>
          </a:ln>
        </p:spPr>
        <p:txBody>
          <a:bodyPr wrap="square">
            <a:spAutoFit/>
          </a:bodyPr>
          <a:lstStyle/>
          <a:p>
            <a:pPr algn="ctr"/>
            <a:r>
              <a:rPr lang="ja-JP" altLang="en-US" sz="5400" b="1" kern="0" dirty="0" smtClean="0">
                <a:latin typeface="ＭＳ ゴシック" panose="020B0609070205080204" pitchFamily="49" charset="-128"/>
                <a:ea typeface="ＭＳ ゴシック" panose="020B0609070205080204" pitchFamily="49" charset="-128"/>
                <a:cs typeface="Times New Roman" panose="02020603050405020304" pitchFamily="18" charset="0"/>
              </a:rPr>
              <a:t>Ａ</a:t>
            </a:r>
            <a:r>
              <a:rPr lang="ja-JP"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5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ja-JP"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第一発見者</a:t>
            </a:r>
            <a:endParaRPr lang="ja-JP" altLang="ja-JP" sz="5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0013" indent="-100013" algn="just"/>
            <a:r>
              <a:rPr lang="en-US" altLang="ja-JP" sz="5400" b="1" kern="100" dirty="0">
                <a:latin typeface="AR P丸ゴシック体M" panose="020B0600010101010101" pitchFamily="50" charset="-128"/>
                <a:ea typeface="ＭＳ 明朝" panose="02020609040205080304" pitchFamily="17" charset="-128"/>
                <a:cs typeface="Times New Roman" panose="02020603050405020304" pitchFamily="18" charset="0"/>
              </a:rPr>
              <a:t> </a:t>
            </a:r>
            <a:endParaRPr lang="ja-JP" altLang="ja-JP" sz="5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BAFFDAEE-37AB-6CF2-B85E-405D82CC7AD0}"/>
              </a:ext>
            </a:extLst>
          </p:cNvPr>
          <p:cNvSpPr txBox="1"/>
          <p:nvPr/>
        </p:nvSpPr>
        <p:spPr>
          <a:xfrm>
            <a:off x="304800" y="142909"/>
            <a:ext cx="6431621" cy="1384995"/>
          </a:xfrm>
          <a:prstGeom prst="rect">
            <a:avLst/>
          </a:prstGeom>
          <a:noFill/>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＜展開＞</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「緊急時対応カード」を活用し、</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シミュレーション研修を行います。</a:t>
            </a:r>
            <a:endParaRPr lang="en-US" altLang="ja-JP" sz="2800" dirty="0">
              <a:latin typeface="ＭＳ ゴシック" panose="020B0609070205080204" pitchFamily="49" charset="-128"/>
              <a:ea typeface="ＭＳ ゴシック" panose="020B0609070205080204" pitchFamily="49" charset="-128"/>
            </a:endParaRPr>
          </a:p>
        </p:txBody>
      </p:sp>
      <p:sp>
        <p:nvSpPr>
          <p:cNvPr id="11"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4</a:t>
            </a:fld>
            <a:endParaRPr lang="en-US" altLang="ja-JP" dirty="0"/>
          </a:p>
        </p:txBody>
      </p:sp>
    </p:spTree>
    <p:extLst>
      <p:ext uri="{BB962C8B-B14F-4D97-AF65-F5344CB8AC3E}">
        <p14:creationId xmlns:p14="http://schemas.microsoft.com/office/powerpoint/2010/main" val="2255537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CCEFDA6-E4F3-D39B-EAE3-AF1926B7EC50}"/>
              </a:ext>
            </a:extLst>
          </p:cNvPr>
          <p:cNvSpPr/>
          <p:nvPr/>
        </p:nvSpPr>
        <p:spPr>
          <a:xfrm>
            <a:off x="423443" y="2477272"/>
            <a:ext cx="8114270" cy="3121763"/>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吹き出し: 角を丸めた四角形 15"/>
          <p:cNvSpPr/>
          <p:nvPr/>
        </p:nvSpPr>
        <p:spPr>
          <a:xfrm>
            <a:off x="423443" y="1690049"/>
            <a:ext cx="1824524" cy="477398"/>
          </a:xfrm>
          <a:prstGeom prst="wedgeRoundRectCallout">
            <a:avLst>
              <a:gd name="adj1" fmla="val 15743"/>
              <a:gd name="adj2" fmla="val -40132"/>
              <a:gd name="adj3" fmla="val 16667"/>
            </a:avLst>
          </a:prstGeom>
          <a:solidFill>
            <a:sysClr val="window" lastClr="FFFFFF"/>
          </a:solidFill>
          <a:ln w="25400" cap="flat" cmpd="sng" algn="ctr">
            <a:solidFill>
              <a:srgbClr val="F79646"/>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latin typeface="Century" panose="02040604050505020304" pitchFamily="18" charset="0"/>
                <a:ea typeface="ＭＳ ゴシック" panose="020B0609070205080204" pitchFamily="49" charset="-128"/>
                <a:cs typeface="Times New Roman" panose="02020603050405020304" pitchFamily="18" charset="0"/>
              </a:rPr>
              <a:t>緊急時対応カード</a:t>
            </a:r>
            <a:endParaRPr lang="ja-JP" altLang="en-US" sz="2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0A36266E-33F2-A9B9-3904-AC0510D430F9}"/>
              </a:ext>
            </a:extLst>
          </p:cNvPr>
          <p:cNvSpPr txBox="1"/>
          <p:nvPr/>
        </p:nvSpPr>
        <p:spPr>
          <a:xfrm>
            <a:off x="4615742" y="2745490"/>
            <a:ext cx="3786808" cy="2585323"/>
          </a:xfrm>
          <a:prstGeom prst="rect">
            <a:avLst/>
          </a:prstGeom>
          <a:noFill/>
          <a:ln>
            <a:solidFill>
              <a:schemeClr val="accent1"/>
            </a:solidFill>
          </a:ln>
        </p:spPr>
        <p:txBody>
          <a:bodyPr wrap="square">
            <a:spAutoFit/>
          </a:bodyPr>
          <a:lstStyle/>
          <a:p>
            <a:pPr algn="just"/>
            <a:endParaRPr lang="en-US"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en-US"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Ａ</a:t>
            </a:r>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と</a:t>
            </a:r>
            <a:r>
              <a:rPr lang="ja-JP" altLang="en-US"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共に</a:t>
            </a:r>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対応</a:t>
            </a:r>
            <a:r>
              <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する。</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00025"/>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言葉</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や相手の言動に注意しながら、</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退</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200025"/>
            <a:r>
              <a:rPr lang="ja-JP" altLang="en-US"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err="1" smtClean="0">
                <a:latin typeface="ＭＳ ゴシック" panose="020B0609070205080204" pitchFamily="49" charset="-128"/>
                <a:ea typeface="ＭＳ ゴシック" panose="020B0609070205080204" pitchFamily="49" charset="-128"/>
                <a:cs typeface="Times New Roman" panose="02020603050405020304" pitchFamily="18" charset="0"/>
              </a:rPr>
              <a:t>去</a:t>
            </a:r>
            <a:r>
              <a:rPr lang="ja-JP" altLang="ja-JP" sz="1350" kern="100" dirty="0" err="1">
                <a:latin typeface="ＭＳ ゴシック" panose="020B0609070205080204" pitchFamily="49" charset="-128"/>
                <a:ea typeface="ＭＳ ゴシック" panose="020B0609070205080204" pitchFamily="49" charset="-128"/>
                <a:cs typeface="Times New Roman" panose="02020603050405020304" pitchFamily="18" charset="0"/>
              </a:rPr>
              <a:t>する</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ように丁寧に対応する。生徒の</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い</a:t>
            </a:r>
            <a:endParaRPr lang="en-US"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200025"/>
            <a:r>
              <a:rPr lang="ja-JP" altLang="en-US"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err="1" smtClean="0">
                <a:latin typeface="ＭＳ ゴシック" panose="020B0609070205080204" pitchFamily="49" charset="-128"/>
                <a:ea typeface="ＭＳ ゴシック" panose="020B0609070205080204" pitchFamily="49" charset="-128"/>
                <a:cs typeface="Times New Roman" panose="02020603050405020304" pitchFamily="18" charset="0"/>
              </a:rPr>
              <a:t>る</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場所に向かわせない。</a:t>
            </a:r>
          </a:p>
          <a:p>
            <a:pPr algn="just"/>
            <a:endParaRPr lang="en-US"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〇職員室（管理職）への連絡をする。</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4775" indent="-104775" algn="just"/>
            <a:r>
              <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玄関で不審者が侵入しようとして</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いま</a:t>
            </a:r>
            <a:endParaRPr lang="en-US"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4775" indent="-104775" algn="just"/>
            <a:r>
              <a:rPr lang="ja-JP" altLang="en-US"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す</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。退去を求めましたが応じません。」</a:t>
            </a:r>
          </a:p>
          <a:p>
            <a:pPr algn="just"/>
            <a:r>
              <a:rPr lang="en-US" altLang="ja-JP" sz="1350" kern="100" dirty="0">
                <a:latin typeface="AR P丸ゴシック体M" panose="020B0600010101010101" pitchFamily="50" charset="-128"/>
                <a:ea typeface="AR P丸ゴシック体M" panose="020B0600010101010101" pitchFamily="50" charset="-128"/>
                <a:cs typeface="Times New Roman" panose="02020603050405020304" pitchFamily="18" charset="0"/>
              </a:rPr>
              <a:t> </a:t>
            </a:r>
            <a:r>
              <a:rPr lang="en-US" altLang="ja-JP" sz="135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ja-JP" sz="1350" b="1" kern="0" dirty="0">
                <a:latin typeface="Century" panose="02040604050505020304" pitchFamily="18" charset="0"/>
                <a:ea typeface="ＭＳ ゴシック" panose="020B0609070205080204" pitchFamily="49" charset="-128"/>
                <a:cs typeface="Times New Roman" panose="02020603050405020304" pitchFamily="18" charset="0"/>
              </a:rPr>
              <a:t>　</a:t>
            </a: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9" name="直線コネクタ 8">
            <a:extLst>
              <a:ext uri="{FF2B5EF4-FFF2-40B4-BE49-F238E27FC236}">
                <a16:creationId xmlns:a16="http://schemas.microsoft.com/office/drawing/2014/main" id="{172E978A-1216-05E6-0911-7B18CA826A87}"/>
              </a:ext>
            </a:extLst>
          </p:cNvPr>
          <p:cNvCxnSpPr>
            <a:cxnSpLocks/>
            <a:stCxn id="7" idx="0"/>
            <a:endCxn id="7" idx="2"/>
          </p:cNvCxnSpPr>
          <p:nvPr/>
        </p:nvCxnSpPr>
        <p:spPr>
          <a:xfrm>
            <a:off x="4480578" y="2477272"/>
            <a:ext cx="0" cy="312176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EAF249B-33A6-C270-42F0-C6A4E7CBEE41}"/>
              </a:ext>
            </a:extLst>
          </p:cNvPr>
          <p:cNvSpPr txBox="1"/>
          <p:nvPr/>
        </p:nvSpPr>
        <p:spPr>
          <a:xfrm>
            <a:off x="558607" y="2745491"/>
            <a:ext cx="3786808" cy="2585323"/>
          </a:xfrm>
          <a:prstGeom prst="rect">
            <a:avLst/>
          </a:prstGeom>
          <a:noFill/>
          <a:ln>
            <a:solidFill>
              <a:schemeClr val="accent1"/>
            </a:solidFill>
          </a:ln>
        </p:spPr>
        <p:txBody>
          <a:bodyPr wrap="square">
            <a:spAutoFit/>
          </a:bodyPr>
          <a:lstStyle/>
          <a:p>
            <a:pPr algn="ctr"/>
            <a:r>
              <a:rPr lang="ja-JP" altLang="en-US"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Ｂ</a:t>
            </a:r>
            <a:r>
              <a:rPr lang="ja-JP"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ja-JP" altLang="en-US"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連　絡</a:t>
            </a:r>
            <a:endParaRPr lang="ja-JP" altLang="ja-JP" sz="5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0013" indent="-100013" algn="just"/>
            <a:r>
              <a:rPr lang="en-US" altLang="ja-JP" sz="5400" b="1" kern="100" dirty="0">
                <a:latin typeface="AR P丸ゴシック体M" panose="020B0600010101010101" pitchFamily="50" charset="-128"/>
                <a:ea typeface="ＭＳ 明朝" panose="02020609040205080304" pitchFamily="17" charset="-128"/>
                <a:cs typeface="Times New Roman" panose="02020603050405020304" pitchFamily="18" charset="0"/>
              </a:rPr>
              <a:t> </a:t>
            </a:r>
            <a:endParaRPr lang="ja-JP" altLang="ja-JP" sz="5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BAFFDAEE-37AB-6CF2-B85E-405D82CC7AD0}"/>
              </a:ext>
            </a:extLst>
          </p:cNvPr>
          <p:cNvSpPr txBox="1"/>
          <p:nvPr/>
        </p:nvSpPr>
        <p:spPr>
          <a:xfrm>
            <a:off x="304800" y="142909"/>
            <a:ext cx="6431621" cy="1384995"/>
          </a:xfrm>
          <a:prstGeom prst="rect">
            <a:avLst/>
          </a:prstGeom>
          <a:noFill/>
        </p:spPr>
        <p:txBody>
          <a:bodyPr wrap="square" rtlCol="0">
            <a:spAutoFit/>
          </a:bodyPr>
          <a:lstStyle/>
          <a:p>
            <a:r>
              <a:rPr lang="ja-JP" altLang="en-US" sz="2800" dirty="0" smtClean="0">
                <a:latin typeface="ＭＳ ゴシック" panose="020B0609070205080204" pitchFamily="49" charset="-128"/>
                <a:ea typeface="ＭＳ ゴシック" panose="020B0609070205080204" pitchFamily="49" charset="-128"/>
              </a:rPr>
              <a:t>＜展開＞</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「緊急時対応カード」を活用し、</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シミュレーション研修を行います。</a:t>
            </a:r>
            <a:endParaRPr lang="en-US" altLang="ja-JP" sz="2800" dirty="0">
              <a:latin typeface="ＭＳ ゴシック" panose="020B0609070205080204" pitchFamily="49" charset="-128"/>
              <a:ea typeface="ＭＳ ゴシック" panose="020B0609070205080204" pitchFamily="49" charset="-128"/>
            </a:endParaRPr>
          </a:p>
        </p:txBody>
      </p:sp>
      <p:sp>
        <p:nvSpPr>
          <p:cNvPr id="11"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5</a:t>
            </a:fld>
            <a:endParaRPr lang="en-US" altLang="ja-JP" dirty="0"/>
          </a:p>
        </p:txBody>
      </p:sp>
    </p:spTree>
    <p:extLst>
      <p:ext uri="{BB962C8B-B14F-4D97-AF65-F5344CB8AC3E}">
        <p14:creationId xmlns:p14="http://schemas.microsoft.com/office/powerpoint/2010/main" val="1584900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CCEFDA6-E4F3-D39B-EAE3-AF1926B7EC50}"/>
              </a:ext>
            </a:extLst>
          </p:cNvPr>
          <p:cNvSpPr/>
          <p:nvPr/>
        </p:nvSpPr>
        <p:spPr>
          <a:xfrm>
            <a:off x="423443" y="1606227"/>
            <a:ext cx="8114270" cy="3121763"/>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吹き出し: 角を丸めた四角形 15"/>
          <p:cNvSpPr/>
          <p:nvPr/>
        </p:nvSpPr>
        <p:spPr>
          <a:xfrm>
            <a:off x="423443" y="658042"/>
            <a:ext cx="1824524" cy="477398"/>
          </a:xfrm>
          <a:prstGeom prst="wedgeRoundRectCallout">
            <a:avLst>
              <a:gd name="adj1" fmla="val 15743"/>
              <a:gd name="adj2" fmla="val -40132"/>
              <a:gd name="adj3" fmla="val 16667"/>
            </a:avLst>
          </a:prstGeom>
          <a:solidFill>
            <a:sysClr val="window" lastClr="FFFFFF"/>
          </a:solidFill>
          <a:ln w="25400" cap="flat" cmpd="sng" algn="ctr">
            <a:solidFill>
              <a:srgbClr val="F79646"/>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latin typeface="Century" panose="02040604050505020304" pitchFamily="18" charset="0"/>
                <a:ea typeface="ＭＳ ゴシック" panose="020B0609070205080204" pitchFamily="49" charset="-128"/>
                <a:cs typeface="Times New Roman" panose="02020603050405020304" pitchFamily="18" charset="0"/>
              </a:rPr>
              <a:t>緊急時対応カード</a:t>
            </a:r>
            <a:endParaRPr lang="ja-JP" altLang="en-US" sz="2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0A36266E-33F2-A9B9-3904-AC0510D430F9}"/>
              </a:ext>
            </a:extLst>
          </p:cNvPr>
          <p:cNvSpPr txBox="1"/>
          <p:nvPr/>
        </p:nvSpPr>
        <p:spPr>
          <a:xfrm>
            <a:off x="4615742" y="1874445"/>
            <a:ext cx="3786808" cy="2585323"/>
          </a:xfrm>
          <a:prstGeom prst="rect">
            <a:avLst/>
          </a:prstGeom>
          <a:noFill/>
          <a:ln>
            <a:solidFill>
              <a:schemeClr val="accent1"/>
            </a:solidFill>
          </a:ln>
        </p:spPr>
        <p:txBody>
          <a:bodyPr wrap="square">
            <a:spAutoFit/>
          </a:bodyPr>
          <a:lstStyle/>
          <a:p>
            <a:pPr algn="just"/>
            <a:endParaRPr lang="en-US"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役割分担の確認及び</a:t>
            </a:r>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指示</a:t>
            </a:r>
            <a:r>
              <a:rPr lang="ja-JP" altLang="en-US"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教員</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Ｄ</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に</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校内放送を指示する</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p>
          <a:p>
            <a:pPr algn="just"/>
            <a:r>
              <a:rPr lang="ja-JP" altLang="en-US" sz="135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教員</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Ｅ</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に１１０番</a:t>
            </a:r>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（１１９番）</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通報を</a:t>
            </a:r>
            <a:endParaRPr lang="en-US"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指示</a:t>
            </a:r>
            <a:r>
              <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rPr>
              <a:t>する</a:t>
            </a:r>
            <a:r>
              <a:rPr lang="ja-JP"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350"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en-US" altLang="ja-JP" sz="1350" kern="100" dirty="0">
                <a:latin typeface="AR P丸ゴシック体M" panose="020B0600010101010101" pitchFamily="50" charset="-128"/>
                <a:ea typeface="ＭＳ 明朝" panose="02020609040205080304" pitchFamily="17" charset="-128"/>
                <a:cs typeface="Times New Roman" panose="02020603050405020304" pitchFamily="18" charset="0"/>
              </a:rPr>
              <a:t> </a:t>
            </a: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r>
              <a:rPr lang="en-US" altLang="ja-JP" sz="1350" kern="100" dirty="0">
                <a:latin typeface="Century" panose="02040604050505020304" pitchFamily="18" charset="0"/>
                <a:ea typeface="ＭＳ 明朝" panose="02020609040205080304" pitchFamily="17" charset="-128"/>
                <a:cs typeface="Times New Roman" panose="02020603050405020304" pitchFamily="18" charset="0"/>
              </a:rPr>
              <a:t> </a:t>
            </a: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a:p>
            <a:pPr algn="ct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9" name="直線コネクタ 8">
            <a:extLst>
              <a:ext uri="{FF2B5EF4-FFF2-40B4-BE49-F238E27FC236}">
                <a16:creationId xmlns:a16="http://schemas.microsoft.com/office/drawing/2014/main" id="{172E978A-1216-05E6-0911-7B18CA826A87}"/>
              </a:ext>
            </a:extLst>
          </p:cNvPr>
          <p:cNvCxnSpPr>
            <a:cxnSpLocks/>
            <a:stCxn id="7" idx="0"/>
            <a:endCxn id="7" idx="2"/>
          </p:cNvCxnSpPr>
          <p:nvPr/>
        </p:nvCxnSpPr>
        <p:spPr>
          <a:xfrm>
            <a:off x="4480578" y="1606227"/>
            <a:ext cx="0" cy="312176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EAF249B-33A6-C270-42F0-C6A4E7CBEE41}"/>
              </a:ext>
            </a:extLst>
          </p:cNvPr>
          <p:cNvSpPr txBox="1"/>
          <p:nvPr/>
        </p:nvSpPr>
        <p:spPr>
          <a:xfrm>
            <a:off x="514865" y="1874446"/>
            <a:ext cx="3786808" cy="2585323"/>
          </a:xfrm>
          <a:prstGeom prst="rect">
            <a:avLst/>
          </a:prstGeom>
          <a:noFill/>
          <a:ln>
            <a:solidFill>
              <a:schemeClr val="accent1"/>
            </a:solidFill>
          </a:ln>
        </p:spPr>
        <p:txBody>
          <a:bodyPr wrap="square">
            <a:spAutoFit/>
          </a:bodyPr>
          <a:lstStyle/>
          <a:p>
            <a:pPr algn="ctr"/>
            <a:r>
              <a:rPr lang="ja-JP" altLang="en-US"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Ｃ</a:t>
            </a:r>
            <a:r>
              <a:rPr lang="ja-JP"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ja-JP" altLang="en-US" sz="54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管　理</a:t>
            </a:r>
            <a:endParaRPr lang="ja-JP" altLang="ja-JP" sz="5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0013" indent="-100013" algn="just"/>
            <a:r>
              <a:rPr lang="en-US" altLang="ja-JP" sz="5400" b="1" kern="100" dirty="0">
                <a:latin typeface="AR P丸ゴシック体M" panose="020B0600010101010101" pitchFamily="50" charset="-128"/>
                <a:ea typeface="ＭＳ 明朝" panose="02020609040205080304" pitchFamily="17" charset="-128"/>
                <a:cs typeface="Times New Roman" panose="02020603050405020304" pitchFamily="18" charset="0"/>
              </a:rPr>
              <a:t> </a:t>
            </a:r>
            <a:endParaRPr lang="ja-JP" altLang="ja-JP" sz="5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6</a:t>
            </a:fld>
            <a:endParaRPr lang="en-US" altLang="ja-JP" dirty="0"/>
          </a:p>
        </p:txBody>
      </p:sp>
    </p:spTree>
    <p:extLst>
      <p:ext uri="{BB962C8B-B14F-4D97-AF65-F5344CB8AC3E}">
        <p14:creationId xmlns:p14="http://schemas.microsoft.com/office/powerpoint/2010/main" val="1904306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CCEFDA6-E4F3-D39B-EAE3-AF1926B7EC50}"/>
              </a:ext>
            </a:extLst>
          </p:cNvPr>
          <p:cNvSpPr/>
          <p:nvPr/>
        </p:nvSpPr>
        <p:spPr>
          <a:xfrm>
            <a:off x="423443" y="1733227"/>
            <a:ext cx="8114270" cy="3121763"/>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吹き出し: 角を丸めた四角形 15"/>
          <p:cNvSpPr/>
          <p:nvPr/>
        </p:nvSpPr>
        <p:spPr>
          <a:xfrm>
            <a:off x="423443" y="899342"/>
            <a:ext cx="1824524" cy="477398"/>
          </a:xfrm>
          <a:prstGeom prst="wedgeRoundRectCallout">
            <a:avLst>
              <a:gd name="adj1" fmla="val 15743"/>
              <a:gd name="adj2" fmla="val -40132"/>
              <a:gd name="adj3" fmla="val 16667"/>
            </a:avLst>
          </a:prstGeom>
          <a:solidFill>
            <a:sysClr val="window" lastClr="FFFFFF"/>
          </a:solidFill>
          <a:ln w="25400" cap="flat" cmpd="sng" algn="ctr">
            <a:solidFill>
              <a:srgbClr val="F79646"/>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latin typeface="Century" panose="02040604050505020304" pitchFamily="18" charset="0"/>
                <a:ea typeface="ＭＳ ゴシック" panose="020B0609070205080204" pitchFamily="49" charset="-128"/>
                <a:cs typeface="Times New Roman" panose="02020603050405020304" pitchFamily="18" charset="0"/>
              </a:rPr>
              <a:t>緊急時対応カード</a:t>
            </a:r>
            <a:endParaRPr lang="ja-JP" altLang="en-US" sz="21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0A36266E-33F2-A9B9-3904-AC0510D430F9}"/>
              </a:ext>
            </a:extLst>
          </p:cNvPr>
          <p:cNvSpPr txBox="1"/>
          <p:nvPr/>
        </p:nvSpPr>
        <p:spPr>
          <a:xfrm>
            <a:off x="4615742" y="2001446"/>
            <a:ext cx="3786808" cy="2585323"/>
          </a:xfrm>
          <a:prstGeom prst="rect">
            <a:avLst/>
          </a:prstGeom>
          <a:noFill/>
          <a:ln>
            <a:solidFill>
              <a:schemeClr val="accent1"/>
            </a:solidFill>
          </a:ln>
        </p:spPr>
        <p:txBody>
          <a:bodyPr wrap="square">
            <a:spAutoFit/>
          </a:bodyPr>
          <a:lstStyle/>
          <a:p>
            <a:pPr algn="just"/>
            <a:endParaRPr lang="en-US"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〇職員室で</a:t>
            </a:r>
            <a:r>
              <a:rPr lang="ja-JP"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一斉放送をする。</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00025"/>
            <a:r>
              <a:rPr lang="en-US" altLang="ja-JP" sz="1350" b="1"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350" dirty="0">
                <a:latin typeface="ＭＳ ゴシック" panose="020B0609070205080204" pitchFamily="49" charset="-128"/>
                <a:ea typeface="ＭＳ ゴシック" panose="020B0609070205080204" pitchFamily="49" charset="-128"/>
                <a:cs typeface="Times New Roman" panose="02020603050405020304" pitchFamily="18" charset="0"/>
              </a:rPr>
              <a:t>→「授業中失礼します</a:t>
            </a:r>
            <a:r>
              <a:rPr lang="ja-JP" altLang="ja-JP" sz="135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35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350" dirty="0" smtClean="0">
                <a:ln w="0"/>
                <a:latin typeface="ＭＳ ゴシック" panose="020B0609070205080204" pitchFamily="49" charset="-128"/>
                <a:ea typeface="ＭＳ ゴシック" panose="020B0609070205080204" pitchFamily="49" charset="-128"/>
              </a:rPr>
              <a:t>※</a:t>
            </a:r>
            <a:r>
              <a:rPr lang="ja-JP" altLang="en-US" sz="1350" dirty="0">
                <a:ln w="0"/>
                <a:latin typeface="ＭＳ ゴシック" panose="020B0609070205080204" pitchFamily="49" charset="-128"/>
                <a:ea typeface="ＭＳ ゴシック" panose="020B0609070205080204" pitchFamily="49" charset="-128"/>
              </a:rPr>
              <a:t>各校の</a:t>
            </a:r>
            <a:r>
              <a:rPr lang="ja-JP" altLang="en-US" sz="1350" dirty="0" smtClean="0">
                <a:ln w="0"/>
                <a:latin typeface="ＭＳ ゴシック" panose="020B0609070205080204" pitchFamily="49" charset="-128"/>
                <a:ea typeface="ＭＳ ゴシック" panose="020B0609070205080204" pitchFamily="49" charset="-128"/>
              </a:rPr>
              <a:t>暗号</a:t>
            </a:r>
            <a:r>
              <a:rPr lang="en-US" altLang="ja-JP" sz="1350" dirty="0" smtClean="0">
                <a:ln w="0"/>
                <a:latin typeface="ＭＳ ゴシック" panose="020B0609070205080204" pitchFamily="49" charset="-128"/>
                <a:ea typeface="ＭＳ ゴシック" panose="020B0609070205080204" pitchFamily="49" charset="-128"/>
              </a:rPr>
              <a:t>】</a:t>
            </a:r>
            <a:r>
              <a:rPr lang="ja-JP" altLang="ja-JP" sz="1350" dirty="0" smtClean="0">
                <a:latin typeface="ＭＳ ゴシック" panose="020B0609070205080204" pitchFamily="49" charset="-128"/>
                <a:ea typeface="ＭＳ ゴシック" panose="020B0609070205080204" pitchFamily="49" charset="-128"/>
                <a:cs typeface="Times New Roman" panose="02020603050405020304" pitchFamily="18" charset="0"/>
              </a:rPr>
              <a:t>〇〇〇</a:t>
            </a:r>
            <a:r>
              <a:rPr lang="ja-JP" altLang="ja-JP" sz="1350" dirty="0">
                <a:latin typeface="ＭＳ ゴシック" panose="020B0609070205080204" pitchFamily="49" charset="-128"/>
                <a:ea typeface="ＭＳ ゴシック" panose="020B0609070205080204" pitchFamily="49" charset="-128"/>
                <a:cs typeface="Times New Roman" panose="02020603050405020304" pitchFamily="18" charset="0"/>
              </a:rPr>
              <a:t>の先生方へ連絡します。外部からお客</a:t>
            </a:r>
            <a:r>
              <a:rPr lang="ja-JP" altLang="ja-JP" sz="1350" dirty="0" smtClean="0">
                <a:latin typeface="ＭＳ ゴシック" panose="020B0609070205080204" pitchFamily="49" charset="-128"/>
                <a:ea typeface="ＭＳ ゴシック" panose="020B0609070205080204" pitchFamily="49" charset="-128"/>
                <a:cs typeface="Times New Roman" panose="02020603050405020304" pitchFamily="18" charset="0"/>
              </a:rPr>
              <a:t>様</a:t>
            </a:r>
            <a:r>
              <a:rPr lang="ja-JP" altLang="en-US" sz="1350" dirty="0" smtClean="0">
                <a:latin typeface="ＭＳ ゴシック" panose="020B0609070205080204" pitchFamily="49" charset="-128"/>
                <a:ea typeface="ＭＳ ゴシック" panose="020B0609070205080204" pitchFamily="49" charset="-128"/>
                <a:cs typeface="Times New Roman" panose="02020603050405020304" pitchFamily="18" charset="0"/>
              </a:rPr>
              <a:t>が□□</a:t>
            </a:r>
            <a:r>
              <a:rPr lang="ja-JP" altLang="ja-JP" sz="1350" dirty="0" smtClean="0">
                <a:latin typeface="ＭＳ ゴシック" panose="020B0609070205080204" pitchFamily="49" charset="-128"/>
                <a:ea typeface="ＭＳ ゴシック" panose="020B0609070205080204" pitchFamily="49" charset="-128"/>
                <a:cs typeface="Times New Roman" panose="02020603050405020304" pitchFamily="18" charset="0"/>
              </a:rPr>
              <a:t>に</a:t>
            </a:r>
            <a:r>
              <a:rPr lang="ja-JP" altLang="ja-JP" sz="1350" dirty="0">
                <a:latin typeface="ＭＳ ゴシック" panose="020B0609070205080204" pitchFamily="49" charset="-128"/>
                <a:ea typeface="ＭＳ ゴシック" panose="020B0609070205080204" pitchFamily="49" charset="-128"/>
                <a:cs typeface="Times New Roman" panose="02020603050405020304" pitchFamily="18" charset="0"/>
              </a:rPr>
              <a:t>いらしています。そちらへ集合してください。」</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1350" kern="100" dirty="0">
                <a:latin typeface="Century" panose="02040604050505020304" pitchFamily="18" charset="0"/>
                <a:ea typeface="ＭＳ 明朝" panose="02020609040205080304" pitchFamily="17" charset="-128"/>
                <a:cs typeface="Times New Roman" panose="02020603050405020304" pitchFamily="18" charset="0"/>
              </a:rPr>
              <a:t> </a:t>
            </a:r>
            <a:endParaRPr lang="en-US" altLang="ja-JP" sz="1350" kern="100" dirty="0" smtClean="0">
              <a:latin typeface="Century" panose="02040604050505020304" pitchFamily="18" charset="0"/>
              <a:ea typeface="ＭＳ 明朝" panose="02020609040205080304" pitchFamily="17" charset="-128"/>
              <a:cs typeface="Times New Roman" panose="02020603050405020304" pitchFamily="18" charset="0"/>
            </a:endParaRPr>
          </a:p>
          <a:p>
            <a:pPr algn="just"/>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a:p>
            <a:pPr algn="ct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9" name="直線コネクタ 8">
            <a:extLst>
              <a:ext uri="{FF2B5EF4-FFF2-40B4-BE49-F238E27FC236}">
                <a16:creationId xmlns:a16="http://schemas.microsoft.com/office/drawing/2014/main" id="{172E978A-1216-05E6-0911-7B18CA826A87}"/>
              </a:ext>
            </a:extLst>
          </p:cNvPr>
          <p:cNvCxnSpPr>
            <a:cxnSpLocks/>
            <a:stCxn id="7" idx="0"/>
            <a:endCxn id="7" idx="2"/>
          </p:cNvCxnSpPr>
          <p:nvPr/>
        </p:nvCxnSpPr>
        <p:spPr>
          <a:xfrm>
            <a:off x="4480578" y="1733227"/>
            <a:ext cx="0" cy="312176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EAF249B-33A6-C270-42F0-C6A4E7CBEE41}"/>
              </a:ext>
            </a:extLst>
          </p:cNvPr>
          <p:cNvSpPr txBox="1"/>
          <p:nvPr/>
        </p:nvSpPr>
        <p:spPr>
          <a:xfrm>
            <a:off x="558607" y="2001446"/>
            <a:ext cx="3786808" cy="2585323"/>
          </a:xfrm>
          <a:prstGeom prst="rect">
            <a:avLst/>
          </a:prstGeom>
          <a:noFill/>
          <a:ln>
            <a:solidFill>
              <a:schemeClr val="accent1"/>
            </a:solidFill>
          </a:ln>
        </p:spPr>
        <p:txBody>
          <a:bodyPr wrap="square">
            <a:spAutoFit/>
          </a:bodyPr>
          <a:lstStyle/>
          <a:p>
            <a:pPr algn="ctr"/>
            <a:r>
              <a:rPr lang="ja-JP" altLang="en-US"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Ｄ</a:t>
            </a:r>
            <a:r>
              <a:rPr lang="ja-JP"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ja-JP" altLang="en-US" sz="5400" kern="100" dirty="0">
                <a:latin typeface="ＭＳ ゴシック" panose="020B0609070205080204" pitchFamily="49" charset="-128"/>
                <a:ea typeface="ＭＳ ゴシック" panose="020B0609070205080204" pitchFamily="49" charset="-128"/>
                <a:cs typeface="Times New Roman" panose="02020603050405020304" pitchFamily="18" charset="0"/>
              </a:rPr>
              <a:t>校内放送</a:t>
            </a:r>
            <a:endParaRPr lang="ja-JP" altLang="ja-JP" sz="5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0013" indent="-100013" algn="just"/>
            <a:r>
              <a:rPr lang="en-US" altLang="ja-JP" sz="5400" b="1" kern="100" dirty="0">
                <a:latin typeface="AR P丸ゴシック体M" panose="020B0600010101010101" pitchFamily="50" charset="-128"/>
                <a:ea typeface="ＭＳ 明朝" panose="02020609040205080304" pitchFamily="17" charset="-128"/>
                <a:cs typeface="Times New Roman" panose="02020603050405020304" pitchFamily="18" charset="0"/>
              </a:rPr>
              <a:t> </a:t>
            </a:r>
            <a:endParaRPr lang="ja-JP" altLang="ja-JP" sz="5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7</a:t>
            </a:fld>
            <a:endParaRPr lang="en-US" altLang="ja-JP" dirty="0"/>
          </a:p>
        </p:txBody>
      </p:sp>
    </p:spTree>
    <p:extLst>
      <p:ext uri="{BB962C8B-B14F-4D97-AF65-F5344CB8AC3E}">
        <p14:creationId xmlns:p14="http://schemas.microsoft.com/office/powerpoint/2010/main" val="2063108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CCEFDA6-E4F3-D39B-EAE3-AF1926B7EC50}"/>
              </a:ext>
            </a:extLst>
          </p:cNvPr>
          <p:cNvSpPr/>
          <p:nvPr/>
        </p:nvSpPr>
        <p:spPr>
          <a:xfrm>
            <a:off x="423443" y="1777432"/>
            <a:ext cx="8114270" cy="3403757"/>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ja-JP" sz="135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吹き出し: 角を丸めた四角形 15"/>
          <p:cNvSpPr/>
          <p:nvPr/>
        </p:nvSpPr>
        <p:spPr>
          <a:xfrm>
            <a:off x="423443" y="1122307"/>
            <a:ext cx="1824524" cy="477398"/>
          </a:xfrm>
          <a:prstGeom prst="wedgeRoundRectCallout">
            <a:avLst>
              <a:gd name="adj1" fmla="val 15743"/>
              <a:gd name="adj2" fmla="val -40132"/>
              <a:gd name="adj3" fmla="val 16667"/>
            </a:avLst>
          </a:prstGeom>
          <a:solidFill>
            <a:sysClr val="window" lastClr="FFFFFF"/>
          </a:solidFill>
          <a:ln w="25400" cap="flat" cmpd="sng" algn="ctr">
            <a:solidFill>
              <a:srgbClr val="F79646"/>
            </a:solidFill>
            <a:prstDash val="solid"/>
          </a:ln>
          <a:effectLst/>
        </p:spPr>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ja-JP" altLang="en-US" sz="1500" b="1" kern="100" dirty="0">
                <a:latin typeface="Century" panose="02040604050505020304" pitchFamily="18" charset="0"/>
                <a:ea typeface="ＭＳ ゴシック" panose="020B0609070205080204" pitchFamily="49" charset="-128"/>
                <a:cs typeface="Times New Roman" panose="02020603050405020304" pitchFamily="18" charset="0"/>
              </a:rPr>
              <a:t>緊急時対応カード</a:t>
            </a:r>
            <a:endParaRPr lang="ja-JP" altLang="en-US" sz="2100" kern="100" dirty="0">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9" name="直線コネクタ 8">
            <a:extLst>
              <a:ext uri="{FF2B5EF4-FFF2-40B4-BE49-F238E27FC236}">
                <a16:creationId xmlns:a16="http://schemas.microsoft.com/office/drawing/2014/main" id="{172E978A-1216-05E6-0911-7B18CA826A87}"/>
              </a:ext>
            </a:extLst>
          </p:cNvPr>
          <p:cNvCxnSpPr>
            <a:cxnSpLocks/>
            <a:stCxn id="7" idx="0"/>
            <a:endCxn id="7" idx="2"/>
          </p:cNvCxnSpPr>
          <p:nvPr/>
        </p:nvCxnSpPr>
        <p:spPr>
          <a:xfrm>
            <a:off x="4480578" y="1777432"/>
            <a:ext cx="0" cy="3403757"/>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EAF249B-33A6-C270-42F0-C6A4E7CBEE41}"/>
              </a:ext>
            </a:extLst>
          </p:cNvPr>
          <p:cNvSpPr txBox="1"/>
          <p:nvPr/>
        </p:nvSpPr>
        <p:spPr>
          <a:xfrm>
            <a:off x="558607" y="2105592"/>
            <a:ext cx="3786808" cy="2585323"/>
          </a:xfrm>
          <a:prstGeom prst="rect">
            <a:avLst/>
          </a:prstGeom>
          <a:noFill/>
          <a:ln>
            <a:solidFill>
              <a:schemeClr val="accent1"/>
            </a:solidFill>
          </a:ln>
        </p:spPr>
        <p:txBody>
          <a:bodyPr wrap="square">
            <a:spAutoFit/>
          </a:bodyPr>
          <a:lstStyle/>
          <a:p>
            <a:pPr algn="ctr"/>
            <a:r>
              <a:rPr lang="ja-JP" altLang="en-US" sz="5400" b="1" kern="0" dirty="0" smtClean="0">
                <a:latin typeface="ＭＳ ゴシック" panose="020B0609070205080204" pitchFamily="49" charset="-128"/>
                <a:ea typeface="ＭＳ ゴシック" panose="020B0609070205080204" pitchFamily="49" charset="-128"/>
                <a:cs typeface="Times New Roman" panose="02020603050405020304" pitchFamily="18" charset="0"/>
              </a:rPr>
              <a:t>Ｅ</a:t>
            </a:r>
            <a:r>
              <a:rPr lang="ja-JP"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5400" b="1" kern="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ctr"/>
            <a:r>
              <a:rPr lang="ja-JP" altLang="en-US" sz="5400" kern="100" dirty="0">
                <a:latin typeface="ＭＳ ゴシック" panose="020B0609070205080204" pitchFamily="49" charset="-128"/>
                <a:ea typeface="ＭＳ ゴシック" panose="020B0609070205080204" pitchFamily="49" charset="-128"/>
                <a:cs typeface="Times New Roman" panose="02020603050405020304" pitchFamily="18" charset="0"/>
              </a:rPr>
              <a:t>通　報</a:t>
            </a:r>
            <a:endParaRPr lang="ja-JP" altLang="ja-JP" sz="54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00013" indent="-100013" algn="just"/>
            <a:r>
              <a:rPr lang="en-US" altLang="ja-JP" sz="5400" b="1" kern="100" dirty="0">
                <a:latin typeface="AR P丸ゴシック体M" panose="020B0600010101010101" pitchFamily="50" charset="-128"/>
                <a:ea typeface="ＭＳ 明朝" panose="02020609040205080304" pitchFamily="17" charset="-128"/>
                <a:cs typeface="Times New Roman" panose="02020603050405020304" pitchFamily="18" charset="0"/>
              </a:rPr>
              <a:t> </a:t>
            </a:r>
            <a:endParaRPr lang="ja-JP" altLang="ja-JP" sz="5400" kern="100" dirty="0">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5A69E9BD-322D-F464-4507-13F3170316BD}"/>
              </a:ext>
            </a:extLst>
          </p:cNvPr>
          <p:cNvSpPr txBox="1"/>
          <p:nvPr/>
        </p:nvSpPr>
        <p:spPr>
          <a:xfrm>
            <a:off x="4570032" y="3479310"/>
            <a:ext cx="3878228" cy="1546577"/>
          </a:xfrm>
          <a:prstGeom prst="rect">
            <a:avLst/>
          </a:prstGeom>
          <a:noFill/>
          <a:ln>
            <a:solidFill>
              <a:schemeClr val="accent1"/>
            </a:solidFill>
          </a:ln>
        </p:spPr>
        <p:txBody>
          <a:bodyPr wrap="square">
            <a:spAutoFit/>
          </a:bodyPr>
          <a:lstStyle/>
          <a:p>
            <a:pPr marL="800100" indent="-800100" algn="just"/>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〇１１</a:t>
            </a:r>
            <a:r>
              <a:rPr lang="ja-JP" altLang="en-US"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９</a:t>
            </a:r>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番通報</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800100" indent="-800100" algn="just"/>
            <a:r>
              <a:rPr lang="ja-JP"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「こちらは〇〇学校です。ただいま、</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不審者</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の</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侵入</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により</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けが人</a:t>
            </a:r>
            <a:r>
              <a:rPr lang="ja-JP"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が〇名発生しました</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en-US"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けが</a:t>
            </a:r>
            <a:r>
              <a:rPr lang="ja-JP"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の状況は・・・です</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出血の</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有無等詳</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しく</a:t>
            </a:r>
            <a:r>
              <a:rPr lang="ja-JP"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説明する</a:t>
            </a:r>
            <a:r>
              <a:rPr lang="en-US"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救急車をお願い</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します。</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住所</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は</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、□□□□の△△△　電話番号は</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〇〇</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－〇〇〇〇</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です。」</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5A69E9BD-322D-F464-4507-13F3170316BD}"/>
              </a:ext>
            </a:extLst>
          </p:cNvPr>
          <p:cNvSpPr txBox="1"/>
          <p:nvPr/>
        </p:nvSpPr>
        <p:spPr>
          <a:xfrm>
            <a:off x="4570032" y="1950258"/>
            <a:ext cx="3878228" cy="1338828"/>
          </a:xfrm>
          <a:prstGeom prst="rect">
            <a:avLst/>
          </a:prstGeom>
          <a:noFill/>
          <a:ln>
            <a:solidFill>
              <a:schemeClr val="accent1"/>
            </a:solidFill>
          </a:ln>
        </p:spPr>
        <p:txBody>
          <a:bodyPr wrap="square">
            <a:spAutoFit/>
          </a:bodyPr>
          <a:lstStyle/>
          <a:p>
            <a:pPr marL="800100" indent="-800100" algn="just"/>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〇</a:t>
            </a:r>
            <a:r>
              <a:rPr lang="ja-JP" altLang="en-US"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１１０番</a:t>
            </a:r>
            <a:r>
              <a:rPr lang="ja-JP" altLang="ja-JP" sz="1350" b="1"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通報</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800100" indent="-800100" algn="just"/>
            <a:r>
              <a:rPr lang="ja-JP" altLang="ja-JP"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「こちらは〇〇学校です</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事件です。」</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en-US" sz="1350" kern="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ただいま、</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学校に</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不審者</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が侵入しました。住</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所は、□□□□の△△△　電話番号は</a:t>
            </a:r>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〇〇－〇</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〇〇〇</a:t>
            </a:r>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です。」</a:t>
            </a:r>
            <a:endParaRPr lang="en-US" altLang="ja-JP"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800100" indent="-800100" algn="just"/>
            <a:r>
              <a:rPr lang="ja-JP" altLang="en-US" sz="1350" kern="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（状況や、犯人の特徴等を話す。）</a:t>
            </a:r>
            <a:endParaRPr lang="ja-JP" altLang="ja-JP" sz="135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8"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8</a:t>
            </a:fld>
            <a:endParaRPr lang="en-US" altLang="ja-JP" dirty="0"/>
          </a:p>
        </p:txBody>
      </p:sp>
    </p:spTree>
    <p:extLst>
      <p:ext uri="{BB962C8B-B14F-4D97-AF65-F5344CB8AC3E}">
        <p14:creationId xmlns:p14="http://schemas.microsoft.com/office/powerpoint/2010/main" val="3997072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6517" y="287305"/>
            <a:ext cx="8486127" cy="1325563"/>
          </a:xfrm>
        </p:spPr>
        <p:txBody>
          <a:bodyPr>
            <a:normAutofit fontScale="90000"/>
          </a:bodyPr>
          <a:lstStyle/>
          <a:p>
            <a:pPr algn="ctr"/>
            <a:r>
              <a:rPr kumimoji="1" lang="ja-JP" altLang="en-US" sz="4000" dirty="0" smtClean="0">
                <a:latin typeface="ＭＳ ゴシック" panose="020B0609070205080204" pitchFamily="49" charset="-128"/>
                <a:ea typeface="ＭＳ ゴシック" panose="020B0609070205080204" pitchFamily="49" charset="-128"/>
              </a:rPr>
              <a:t>各グループごと</a:t>
            </a:r>
            <a:r>
              <a:rPr kumimoji="1" lang="en-US" altLang="ja-JP" sz="4000" dirty="0" smtClean="0">
                <a:latin typeface="ＭＳ ゴシック" panose="020B0609070205080204" pitchFamily="49" charset="-128"/>
                <a:ea typeface="ＭＳ ゴシック" panose="020B0609070205080204" pitchFamily="49" charset="-128"/>
              </a:rPr>
              <a:t/>
            </a:r>
            <a:br>
              <a:rPr kumimoji="1" lang="en-US" altLang="ja-JP" sz="4000" dirty="0" smtClean="0">
                <a:latin typeface="ＭＳ ゴシック" panose="020B0609070205080204" pitchFamily="49" charset="-128"/>
                <a:ea typeface="ＭＳ ゴシック" panose="020B0609070205080204" pitchFamily="49" charset="-128"/>
              </a:rPr>
            </a:br>
            <a:r>
              <a:rPr kumimoji="1" lang="ja-JP" altLang="en-US" sz="4000" dirty="0" smtClean="0">
                <a:latin typeface="ＭＳ ゴシック" panose="020B0609070205080204" pitchFamily="49" charset="-128"/>
                <a:ea typeface="ＭＳ ゴシック" panose="020B0609070205080204" pitchFamily="49" charset="-128"/>
              </a:rPr>
              <a:t>シミュレーション研修を行いましょう</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726555" y="4583217"/>
            <a:ext cx="7987140" cy="1720900"/>
          </a:xfrm>
        </p:spPr>
        <p:txBody>
          <a:bodyPr>
            <a:normAutofit/>
          </a:bodyPr>
          <a:lstStyle/>
          <a:p>
            <a:pPr marL="0" indent="0">
              <a:buNone/>
            </a:pPr>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グループごとに役割分担を行い、担当を変更</a:t>
            </a:r>
            <a:endParaRPr kumimoji="1"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kumimoji="1" lang="ja-JP" altLang="en-US" dirty="0" smtClean="0">
                <a:latin typeface="ＭＳ ゴシック" panose="020B0609070205080204" pitchFamily="49" charset="-128"/>
                <a:ea typeface="ＭＳ ゴシック" panose="020B0609070205080204" pitchFamily="49" charset="-128"/>
              </a:rPr>
              <a:t>して複数回実施してください。</a:t>
            </a:r>
            <a:endParaRPr kumimoji="1" lang="en-US" altLang="ja-JP" dirty="0">
              <a:latin typeface="ＭＳ ゴシック" panose="020B0609070205080204" pitchFamily="49" charset="-128"/>
              <a:ea typeface="ＭＳ ゴシック" panose="020B0609070205080204" pitchFamily="49" charset="-128"/>
            </a:endParaRPr>
          </a:p>
          <a:p>
            <a:pPr marL="0" indent="0">
              <a:buNone/>
            </a:pPr>
            <a:r>
              <a:rPr kumimoji="1" lang="en-US" altLang="ja-JP" dirty="0" smtClean="0">
                <a:latin typeface="ＭＳ ゴシック" panose="020B0609070205080204" pitchFamily="49" charset="-128"/>
                <a:ea typeface="ＭＳ ゴシック" panose="020B0609070205080204" pitchFamily="49" charset="-128"/>
              </a:rPr>
              <a:t>※</a:t>
            </a:r>
            <a:r>
              <a:rPr kumimoji="1" lang="ja-JP" altLang="en-US" dirty="0" smtClean="0">
                <a:latin typeface="ＭＳ ゴシック" panose="020B0609070205080204" pitchFamily="49" charset="-128"/>
                <a:ea typeface="ＭＳ ゴシック" panose="020B0609070205080204" pitchFamily="49" charset="-128"/>
              </a:rPr>
              <a:t>時間は、○○時</a:t>
            </a:r>
            <a:r>
              <a:rPr kumimoji="1" lang="ja-JP" altLang="en-US" dirty="0">
                <a:latin typeface="ＭＳ ゴシック" panose="020B0609070205080204" pitchFamily="49" charset="-128"/>
                <a:ea typeface="ＭＳ ゴシック" panose="020B0609070205080204" pitchFamily="49" charset="-128"/>
              </a:rPr>
              <a:t>△△分</a:t>
            </a:r>
            <a:r>
              <a:rPr kumimoji="1" lang="ja-JP" altLang="en-US" dirty="0" smtClean="0">
                <a:latin typeface="ＭＳ ゴシック" panose="020B0609070205080204" pitchFamily="49" charset="-128"/>
                <a:ea typeface="ＭＳ ゴシック" panose="020B0609070205080204" pitchFamily="49" charset="-128"/>
              </a:rPr>
              <a:t>までです。</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角丸四角形 3"/>
          <p:cNvSpPr/>
          <p:nvPr/>
        </p:nvSpPr>
        <p:spPr>
          <a:xfrm>
            <a:off x="1623239" y="2408648"/>
            <a:ext cx="2782388" cy="12344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r"/>
            <a:r>
              <a:rPr lang="ja-JP" altLang="en-US" sz="3000" dirty="0" smtClean="0"/>
              <a:t>：</a:t>
            </a:r>
            <a:r>
              <a:rPr lang="ja-JP" altLang="en-US" sz="3000" dirty="0"/>
              <a:t>　 まで</a:t>
            </a:r>
          </a:p>
        </p:txBody>
      </p:sp>
      <p:pic>
        <p:nvPicPr>
          <p:cNvPr id="5" name="Picture 2" descr="目覚まし時計のイラスト | 時計, イラスト, フリー素材"/>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7128" y="180699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6" name="スライド番号プレースホルダー 1"/>
          <p:cNvSpPr>
            <a:spLocks noGrp="1"/>
          </p:cNvSpPr>
          <p:nvPr/>
        </p:nvSpPr>
        <p:spPr>
          <a:xfrm>
            <a:off x="6758940" y="5996210"/>
            <a:ext cx="1905000" cy="457200"/>
          </a:xfrm>
          <a:prstGeom prst="rect">
            <a:avLst/>
          </a:prstGeom>
        </p:spPr>
        <p:txBody>
          <a:bodyPr vert="horz" lIns="91440" tIns="45720" rIns="91440" bIns="45720"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75446204-5050-4B83-8C84-1F5B942AB3C3}" type="slidenum">
              <a:rPr lang="en-US" altLang="ja-JP" smtClean="0"/>
              <a:pPr algn="r"/>
              <a:t>9</a:t>
            </a:fld>
            <a:endParaRPr lang="en-US" altLang="ja-JP" dirty="0"/>
          </a:p>
        </p:txBody>
      </p:sp>
    </p:spTree>
    <p:extLst>
      <p:ext uri="{BB962C8B-B14F-4D97-AF65-F5344CB8AC3E}">
        <p14:creationId xmlns:p14="http://schemas.microsoft.com/office/powerpoint/2010/main" val="24173974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1638</Words>
  <Application>Microsoft Office PowerPoint</Application>
  <PresentationFormat>画面に合わせる (4:3)</PresentationFormat>
  <Paragraphs>211</Paragraphs>
  <Slides>11</Slides>
  <Notes>11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11</vt:i4>
      </vt:variant>
    </vt:vector>
  </HeadingPairs>
  <TitlesOfParts>
    <vt:vector size="24" baseType="lpstr">
      <vt:lpstr>AR P丸ゴシック体M</vt:lpstr>
      <vt:lpstr>HG丸ｺﾞｼｯｸM-PRO</vt:lpstr>
      <vt:lpstr>ＭＳ ゴシック</vt:lpstr>
      <vt:lpstr>ＭＳ 明朝</vt:lpstr>
      <vt:lpstr>游ゴシック</vt:lpstr>
      <vt:lpstr>游ゴシック Light</vt:lpstr>
      <vt:lpstr>游明朝</vt:lpstr>
      <vt:lpstr>Arial</vt:lpstr>
      <vt:lpstr>Calibri</vt:lpstr>
      <vt:lpstr>Calibri Light</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各グループごと シミュレーション研修を行いましょう</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2023-12-11T01:24:16Z</dcterms:created>
  <dcterms:modified xsi:type="dcterms:W3CDTF">2024-03-21T12:02:52Z</dcterms:modified>
</cp:coreProperties>
</file>