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505" r:id="rId2"/>
    <p:sldId id="506" r:id="rId3"/>
    <p:sldId id="396" r:id="rId4"/>
    <p:sldId id="478" r:id="rId5"/>
    <p:sldId id="499" r:id="rId6"/>
    <p:sldId id="508" r:id="rId7"/>
    <p:sldId id="516" r:id="rId8"/>
    <p:sldId id="517" r:id="rId9"/>
    <p:sldId id="504" r:id="rId10"/>
    <p:sldId id="268" r:id="rId11"/>
    <p:sldId id="385" r:id="rId12"/>
    <p:sldId id="389" r:id="rId13"/>
    <p:sldId id="458" r:id="rId14"/>
    <p:sldId id="459" r:id="rId15"/>
    <p:sldId id="514" r:id="rId16"/>
    <p:sldId id="515" r:id="rId17"/>
    <p:sldId id="510" r:id="rId18"/>
    <p:sldId id="51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2084" autoAdjust="0"/>
  </p:normalViewPr>
  <p:slideViewPr>
    <p:cSldViewPr snapToGrid="0">
      <p:cViewPr varScale="1">
        <p:scale>
          <a:sx n="94" d="100"/>
          <a:sy n="94" d="100"/>
        </p:scale>
        <p:origin x="2130" y="90"/>
      </p:cViewPr>
      <p:guideLst/>
    </p:cSldViewPr>
  </p:slideViewPr>
  <p:notesTextViewPr>
    <p:cViewPr>
      <p:scale>
        <a:sx n="1" d="1"/>
        <a:sy n="1" d="1"/>
      </p:scale>
      <p:origin x="0" y="0"/>
    </p:cViewPr>
  </p:notesTextViewPr>
  <p:notesViewPr>
    <p:cSldViewPr snapToGrid="0">
      <p:cViewPr>
        <p:scale>
          <a:sx n="90" d="100"/>
          <a:sy n="90" d="100"/>
        </p:scale>
        <p:origin x="3774" y="1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kumimoji="1" lang="ja-JP" altLang="en-US" dirty="0"/>
              <a:t>１</a:t>
            </a:r>
            <a:endParaRPr kumimoji="1" lang="en-US" altLang="ja-JP" dirty="0"/>
          </a:p>
        </p:txBody>
      </p:sp>
    </p:spTree>
    <p:extLst>
      <p:ext uri="{BB962C8B-B14F-4D97-AF65-F5344CB8AC3E}">
        <p14:creationId xmlns:p14="http://schemas.microsoft.com/office/powerpoint/2010/main" val="31872943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54029099-01F1-4A86-9178-CA1C3B4B86DF}" type="datetimeFigureOut">
              <a:rPr kumimoji="1" lang="ja-JP" altLang="en-US" smtClean="0"/>
              <a:t>2024/4/2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FF3E1-9A39-4AE9-9F0C-51AB944BA3C0}" type="slidenum">
              <a:rPr kumimoji="1" lang="ja-JP" altLang="en-US" smtClean="0"/>
              <a:t>‹#›</a:t>
            </a:fld>
            <a:endParaRPr kumimoji="1" lang="ja-JP" altLang="en-US"/>
          </a:p>
        </p:txBody>
      </p:sp>
    </p:spTree>
    <p:extLst>
      <p:ext uri="{BB962C8B-B14F-4D97-AF65-F5344CB8AC3E}">
        <p14:creationId xmlns:p14="http://schemas.microsoft.com/office/powerpoint/2010/main" val="41727989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緊急時の対応で重要なことは、訓練とチームワークだと言われます。</a:t>
            </a:r>
            <a:endParaRPr lang="en-US" altLang="ja-JP" dirty="0"/>
          </a:p>
          <a:p>
            <a:endParaRPr lang="en-US" altLang="ja-JP" dirty="0"/>
          </a:p>
          <a:p>
            <a:r>
              <a:rPr lang="ja-JP" altLang="en-US" dirty="0"/>
              <a:t>職員同士の連携と児童生徒にも協力をもらいながら、心肺蘇生を行ったり、救急車に引き継いだりすることが大切です。</a:t>
            </a:r>
            <a:endParaRPr lang="en-US" altLang="ja-JP" dirty="0"/>
          </a:p>
          <a:p>
            <a:endParaRPr lang="en-US" altLang="ja-JP" dirty="0"/>
          </a:p>
          <a:p>
            <a:r>
              <a:rPr lang="ja-JP" altLang="en-US" dirty="0"/>
              <a:t>今日は、緊急時に落ち着いた漏れのない対応で、児童生徒や教職員の命を守ることができることを目的とした研修を行います。 </a:t>
            </a:r>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7C8FF3E1-9A39-4AE9-9F0C-51AB944BA3C0}" type="slidenum">
              <a:rPr kumimoji="1" lang="ja-JP" altLang="en-US" smtClean="0"/>
              <a:t>1</a:t>
            </a:fld>
            <a:endParaRPr kumimoji="1" lang="ja-JP" altLang="en-US"/>
          </a:p>
        </p:txBody>
      </p:sp>
    </p:spTree>
    <p:extLst>
      <p:ext uri="{BB962C8B-B14F-4D97-AF65-F5344CB8AC3E}">
        <p14:creationId xmlns:p14="http://schemas.microsoft.com/office/powerpoint/2010/main" val="2986619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それでは、事故発生からリーダーが役割分担するまでの動きについて、図上訓練を行います。</a:t>
            </a:r>
            <a:endParaRPr lang="en-US" altLang="ja-JP" dirty="0"/>
          </a:p>
          <a:p>
            <a:r>
              <a:rPr lang="ja-JP" altLang="en-US" dirty="0"/>
              <a:t>（スライドの概要を伝える。）</a:t>
            </a:r>
            <a:endParaRPr lang="en-US" altLang="ja-JP" dirty="0"/>
          </a:p>
          <a:p>
            <a:endParaRPr lang="en-US" altLang="ja-JP" dirty="0"/>
          </a:p>
        </p:txBody>
      </p:sp>
      <p:sp>
        <p:nvSpPr>
          <p:cNvPr id="4" name="スライド番号プレースホルダー 3"/>
          <p:cNvSpPr>
            <a:spLocks noGrp="1"/>
          </p:cNvSpPr>
          <p:nvPr>
            <p:ph type="sldNum" sz="quarter" idx="10"/>
          </p:nvPr>
        </p:nvSpPr>
        <p:spPr/>
        <p:txBody>
          <a:bodyPr/>
          <a:lstStyle/>
          <a:p>
            <a:fld id="{AD976806-A1CE-4330-B37F-96A42EEA0EE9}" type="slidenum">
              <a:rPr kumimoji="1" lang="ja-JP" altLang="en-US" smtClean="0"/>
              <a:t>10</a:t>
            </a:fld>
            <a:endParaRPr kumimoji="1" lang="ja-JP" altLang="en-US"/>
          </a:p>
        </p:txBody>
      </p:sp>
    </p:spTree>
    <p:extLst>
      <p:ext uri="{BB962C8B-B14F-4D97-AF65-F5344CB8AC3E}">
        <p14:creationId xmlns:p14="http://schemas.microsoft.com/office/powerpoint/2010/main" val="4088203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（ワークシートは事前に印刷し準備しておく。）</a:t>
            </a:r>
            <a:endParaRPr lang="en-US" altLang="ja-JP" dirty="0"/>
          </a:p>
          <a:p>
            <a:endParaRPr lang="en-US" altLang="ja-JP" dirty="0"/>
          </a:p>
          <a:p>
            <a:r>
              <a:rPr lang="ja-JP" altLang="en-US" dirty="0"/>
              <a:t>この</a:t>
            </a:r>
            <a:r>
              <a:rPr lang="en-US" altLang="ja-JP" dirty="0"/>
              <a:t>3</a:t>
            </a:r>
            <a:r>
              <a:rPr lang="ja-JP" altLang="en-US" dirty="0"/>
              <a:t>つの場面について、必要な動きをイメージして、ワークシートに書き出してください。 </a:t>
            </a:r>
            <a:endParaRPr lang="en-US" altLang="ja-JP" dirty="0"/>
          </a:p>
          <a:p>
            <a:endParaRPr lang="en-US" altLang="ja-JP" dirty="0"/>
          </a:p>
          <a:p>
            <a:r>
              <a:rPr lang="en-US" altLang="ja-JP" dirty="0"/>
              <a:t>10</a:t>
            </a:r>
            <a:r>
              <a:rPr lang="ja-JP" altLang="en-US" dirty="0"/>
              <a:t>分間でお願いします。</a:t>
            </a:r>
            <a:endParaRPr kumimoji="1" lang="ja-JP" altLang="en-US" dirty="0"/>
          </a:p>
        </p:txBody>
      </p:sp>
      <p:sp>
        <p:nvSpPr>
          <p:cNvPr id="4" name="スライド番号プレースホルダー 3"/>
          <p:cNvSpPr>
            <a:spLocks noGrp="1"/>
          </p:cNvSpPr>
          <p:nvPr>
            <p:ph type="sldNum" sz="quarter" idx="10"/>
          </p:nvPr>
        </p:nvSpPr>
        <p:spPr/>
        <p:txBody>
          <a:bodyPr/>
          <a:lstStyle/>
          <a:p>
            <a:fld id="{B9B502F1-2405-4A80-A7E8-03FF2B1F6784}" type="slidenum">
              <a:rPr kumimoji="1" lang="ja-JP" altLang="en-US" smtClean="0"/>
              <a:t>11</a:t>
            </a:fld>
            <a:endParaRPr kumimoji="1" lang="ja-JP" altLang="en-US"/>
          </a:p>
        </p:txBody>
      </p:sp>
    </p:spTree>
    <p:extLst>
      <p:ext uri="{BB962C8B-B14F-4D97-AF65-F5344CB8AC3E}">
        <p14:creationId xmlns:p14="http://schemas.microsoft.com/office/powerpoint/2010/main" val="3297826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p:sp>
      <p:sp>
        <p:nvSpPr>
          <p:cNvPr id="3" name="文字列プレースホルダ 2"/>
          <p:cNvSpPr>
            <a:spLocks noGrp="1"/>
          </p:cNvSpPr>
          <p:nvPr>
            <p:ph type="body" idx="3"/>
          </p:nvPr>
        </p:nvSpPr>
        <p:spPr/>
        <p:txBody>
          <a:bodyPr/>
          <a:lstStyle/>
          <a:p>
            <a:r>
              <a:rPr lang="ja-JP" altLang="en-US" dirty="0"/>
              <a:t>（１０分経過後）</a:t>
            </a:r>
            <a:endParaRPr lang="en-US" altLang="ja-JP" dirty="0"/>
          </a:p>
          <a:p>
            <a:endParaRPr lang="en-US" altLang="ja-JP" dirty="0"/>
          </a:p>
          <a:p>
            <a:r>
              <a:rPr lang="ja-JP" altLang="en-US" dirty="0"/>
              <a:t>（それぞれの動きについて、スライドを使用して説明を行う。）</a:t>
            </a:r>
            <a:endParaRPr lang="en-US" altLang="ja-JP" dirty="0"/>
          </a:p>
          <a:p>
            <a:endParaRPr lang="en-US" altLang="ja-JP" dirty="0"/>
          </a:p>
          <a:p>
            <a:r>
              <a:rPr lang="ja-JP" altLang="en-US" dirty="0"/>
              <a:t>イメージをまとめると、このような感じです。</a:t>
            </a:r>
            <a:endParaRPr lang="en-US" altLang="ja-JP" dirty="0"/>
          </a:p>
          <a:p>
            <a:endParaRPr lang="en-US" altLang="ja-JP" dirty="0"/>
          </a:p>
          <a:p>
            <a:r>
              <a:rPr lang="ja-JP" altLang="en-US" dirty="0"/>
              <a:t>状況によっては、「救急車が必要」と伝える場合もありますし、他の生徒へは体育館であれば離れて壁を向いて座っているようにとか、女子生徒であれば、つい立てやバスタオルなど目隠しになるものを指示する場合もあります。</a:t>
            </a:r>
            <a:endParaRPr lang="en-US" altLang="ja-JP" dirty="0"/>
          </a:p>
          <a:p>
            <a:endParaRPr lang="en-US" altLang="ja-JP" dirty="0"/>
          </a:p>
          <a:p>
            <a:r>
              <a:rPr lang="ja-JP" altLang="en-US" dirty="0"/>
              <a:t>教室であれば、隣の教室に全員移動するようにとか、場所や発達段階によって指示の仕方は変わってくると思います。</a:t>
            </a:r>
          </a:p>
          <a:p>
            <a:endParaRPr lang="ja-JP" altLang="en-US" dirty="0"/>
          </a:p>
          <a:p>
            <a:endParaRPr lang="ja-JP" altLang="en-US" dirty="0"/>
          </a:p>
        </p:txBody>
      </p:sp>
    </p:spTree>
    <p:extLst>
      <p:ext uri="{BB962C8B-B14F-4D97-AF65-F5344CB8AC3E}">
        <p14:creationId xmlns:p14="http://schemas.microsoft.com/office/powerpoint/2010/main" val="401786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（それぞれの動きについて、スライドを使用して説明を行う。）</a:t>
            </a:r>
            <a:endParaRPr lang="en-US" altLang="ja-JP" dirty="0"/>
          </a:p>
          <a:p>
            <a:endParaRPr lang="en-US" altLang="ja-JP" dirty="0"/>
          </a:p>
          <a:p>
            <a:r>
              <a:rPr lang="ja-JP" altLang="en-US" dirty="0"/>
              <a:t>この場面は、一回で状況が伝わるように大きな声を意識することです。 聞いた人は、自分が行うことを確実に伝えます。</a:t>
            </a:r>
            <a:endParaRPr kumimoji="1" lang="ja-JP" altLang="en-US" dirty="0"/>
          </a:p>
        </p:txBody>
      </p:sp>
      <p:sp>
        <p:nvSpPr>
          <p:cNvPr id="4" name="スライド番号プレースホルダー 3"/>
          <p:cNvSpPr>
            <a:spLocks noGrp="1"/>
          </p:cNvSpPr>
          <p:nvPr>
            <p:ph type="sldNum" sz="quarter" idx="5"/>
          </p:nvPr>
        </p:nvSpPr>
        <p:spPr/>
        <p:txBody>
          <a:bodyPr/>
          <a:lstStyle/>
          <a:p>
            <a:fld id="{AD976806-A1CE-4330-B37F-96A42EEA0EE9}" type="slidenum">
              <a:rPr kumimoji="1" lang="ja-JP" altLang="en-US" smtClean="0"/>
              <a:t>13</a:t>
            </a:fld>
            <a:endParaRPr kumimoji="1" lang="ja-JP" altLang="en-US"/>
          </a:p>
        </p:txBody>
      </p:sp>
    </p:spTree>
    <p:extLst>
      <p:ext uri="{BB962C8B-B14F-4D97-AF65-F5344CB8AC3E}">
        <p14:creationId xmlns:p14="http://schemas.microsoft.com/office/powerpoint/2010/main" val="1755999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（それぞれの動きについて、スライドを使用して説明を行う。）</a:t>
            </a:r>
            <a:endParaRPr lang="en-US" altLang="ja-JP" dirty="0"/>
          </a:p>
          <a:p>
            <a:endParaRPr lang="en-US" altLang="ja-JP" dirty="0"/>
          </a:p>
          <a:p>
            <a:r>
              <a:rPr lang="ja-JP" altLang="en-US" dirty="0"/>
              <a:t>応援者が現場に到着したら、第一発見者の心臓マッサージを交代して、状況を説明できる状態にすることが大事です。 </a:t>
            </a:r>
            <a:endParaRPr lang="en-US" altLang="ja-JP" dirty="0"/>
          </a:p>
          <a:p>
            <a:endParaRPr lang="en-US" altLang="ja-JP" dirty="0"/>
          </a:p>
          <a:p>
            <a:r>
              <a:rPr lang="ja-JP" altLang="en-US" dirty="0"/>
              <a:t>いつでも、誰がいても・いなくても、救命の連携ができるよう意識しておきたいものです。</a:t>
            </a:r>
            <a:endParaRPr kumimoji="1" lang="ja-JP" altLang="en-US" dirty="0"/>
          </a:p>
        </p:txBody>
      </p:sp>
      <p:sp>
        <p:nvSpPr>
          <p:cNvPr id="4" name="スライド番号プレースホルダー 3"/>
          <p:cNvSpPr>
            <a:spLocks noGrp="1"/>
          </p:cNvSpPr>
          <p:nvPr>
            <p:ph type="sldNum" sz="quarter" idx="5"/>
          </p:nvPr>
        </p:nvSpPr>
        <p:spPr/>
        <p:txBody>
          <a:bodyPr/>
          <a:lstStyle/>
          <a:p>
            <a:fld id="{AD976806-A1CE-4330-B37F-96A42EEA0EE9}" type="slidenum">
              <a:rPr kumimoji="1" lang="ja-JP" altLang="en-US" smtClean="0"/>
              <a:t>14</a:t>
            </a:fld>
            <a:endParaRPr kumimoji="1" lang="ja-JP" altLang="en-US"/>
          </a:p>
        </p:txBody>
      </p:sp>
    </p:spTree>
    <p:extLst>
      <p:ext uri="{BB962C8B-B14F-4D97-AF65-F5344CB8AC3E}">
        <p14:creationId xmlns:p14="http://schemas.microsoft.com/office/powerpoint/2010/main" val="3108613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mn-ea"/>
                <a:ea typeface="+mn-ea"/>
              </a:rPr>
              <a:t>（各学校の実情に応じて作成する。）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a:latin typeface="+mn-ea"/>
                <a:ea typeface="+mn-ea"/>
              </a:rPr>
              <a:t>（本研修のまとめを行い、</a:t>
            </a:r>
            <a:r>
              <a:rPr kumimoji="1" lang="en-US" altLang="ja-JP" sz="1200" dirty="0">
                <a:latin typeface="+mn-ea"/>
                <a:ea typeface="+mn-ea"/>
              </a:rPr>
              <a:t>Google</a:t>
            </a:r>
            <a:r>
              <a:rPr kumimoji="1" lang="ja-JP" altLang="en-US" sz="1200" dirty="0">
                <a:latin typeface="+mn-ea"/>
                <a:ea typeface="+mn-ea"/>
              </a:rPr>
              <a:t>フォームでアンケートを行う。</a:t>
            </a:r>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15</a:t>
            </a:fld>
            <a:endParaRPr kumimoji="1" lang="ja-JP" altLang="en-US"/>
          </a:p>
        </p:txBody>
      </p:sp>
    </p:spTree>
    <p:extLst>
      <p:ext uri="{BB962C8B-B14F-4D97-AF65-F5344CB8AC3E}">
        <p14:creationId xmlns:p14="http://schemas.microsoft.com/office/powerpoint/2010/main" val="925221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86343F-110F-45A2-8EE6-6D5149F188A9}" type="slidenum">
              <a:rPr kumimoji="1" lang="ja-JP" altLang="en-US" smtClean="0"/>
              <a:t>16</a:t>
            </a:fld>
            <a:endParaRPr kumimoji="1" lang="ja-JP" altLang="en-US"/>
          </a:p>
        </p:txBody>
      </p:sp>
    </p:spTree>
    <p:extLst>
      <p:ext uri="{BB962C8B-B14F-4D97-AF65-F5344CB8AC3E}">
        <p14:creationId xmlns:p14="http://schemas.microsoft.com/office/powerpoint/2010/main" val="3225382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（各学校の実情に応じてスライドを選択し、説明を加える）</a:t>
            </a:r>
          </a:p>
        </p:txBody>
      </p:sp>
      <p:sp>
        <p:nvSpPr>
          <p:cNvPr id="4" name="スライド番号プレースホルダー 3"/>
          <p:cNvSpPr>
            <a:spLocks noGrp="1"/>
          </p:cNvSpPr>
          <p:nvPr>
            <p:ph type="sldNum" sz="quarter" idx="5"/>
          </p:nvPr>
        </p:nvSpPr>
        <p:spPr/>
        <p:txBody>
          <a:bodyPr/>
          <a:lstStyle/>
          <a:p>
            <a:fld id="{AD976806-A1CE-4330-B37F-96A42EEA0EE9}" type="slidenum">
              <a:rPr kumimoji="1" lang="ja-JP" altLang="en-US" smtClean="0"/>
              <a:t>17</a:t>
            </a:fld>
            <a:endParaRPr kumimoji="1" lang="ja-JP" altLang="en-US"/>
          </a:p>
        </p:txBody>
      </p:sp>
    </p:spTree>
    <p:extLst>
      <p:ext uri="{BB962C8B-B14F-4D97-AF65-F5344CB8AC3E}">
        <p14:creationId xmlns:p14="http://schemas.microsoft.com/office/powerpoint/2010/main" val="3552192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（各学校の実情に応じてスライドを選択し、説明を加える）</a:t>
            </a:r>
          </a:p>
          <a:p>
            <a:endParaRPr kumimoji="1" lang="ja-JP" altLang="en-US" dirty="0"/>
          </a:p>
        </p:txBody>
      </p:sp>
      <p:sp>
        <p:nvSpPr>
          <p:cNvPr id="4" name="スライド番号プレースホルダー 3"/>
          <p:cNvSpPr>
            <a:spLocks noGrp="1"/>
          </p:cNvSpPr>
          <p:nvPr>
            <p:ph type="sldNum" sz="quarter" idx="5"/>
          </p:nvPr>
        </p:nvSpPr>
        <p:spPr>
          <a:xfrm>
            <a:off x="3815375" y="9374305"/>
            <a:ext cx="2918831" cy="495187"/>
          </a:xfrm>
          <a:prstGeom prst="rect">
            <a:avLst/>
          </a:prstGeom>
        </p:spPr>
        <p:txBody>
          <a:bodyPr/>
          <a:lstStyle/>
          <a:p>
            <a:fld id="{AD976806-A1CE-4330-B37F-96A42EEA0EE9}" type="slidenum">
              <a:rPr kumimoji="1" lang="ja-JP" altLang="en-US" smtClean="0"/>
              <a:t>18</a:t>
            </a:fld>
            <a:endParaRPr kumimoji="1" lang="ja-JP" altLang="en-US"/>
          </a:p>
        </p:txBody>
      </p:sp>
    </p:spTree>
    <p:extLst>
      <p:ext uri="{BB962C8B-B14F-4D97-AF65-F5344CB8AC3E}">
        <p14:creationId xmlns:p14="http://schemas.microsoft.com/office/powerpoint/2010/main" val="1440059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本日の研修の流れになります。</a:t>
            </a:r>
            <a:endParaRPr kumimoji="1" lang="en-US" altLang="ja-JP" dirty="0"/>
          </a:p>
          <a:p>
            <a:endParaRPr kumimoji="1" lang="en-US" altLang="ja-JP" dirty="0"/>
          </a:p>
          <a:p>
            <a:r>
              <a:rPr kumimoji="1" lang="ja-JP" altLang="en-US" dirty="0"/>
              <a:t>研修では、救命アクションカードを活用して、事故発生から救急車の要請と</a:t>
            </a:r>
            <a:r>
              <a:rPr kumimoji="1" lang="en-US" altLang="ja-JP" dirty="0"/>
              <a:t>AED</a:t>
            </a:r>
            <a:r>
              <a:rPr kumimoji="1" lang="ja-JP" altLang="en-US" dirty="0"/>
              <a:t>使用までの流れについて確認していきます。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2</a:t>
            </a:fld>
            <a:endParaRPr kumimoji="1" lang="ja-JP" altLang="en-US"/>
          </a:p>
        </p:txBody>
      </p:sp>
    </p:spTree>
    <p:extLst>
      <p:ext uri="{BB962C8B-B14F-4D97-AF65-F5344CB8AC3E}">
        <p14:creationId xmlns:p14="http://schemas.microsoft.com/office/powerpoint/2010/main" val="582626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3638" y="1238250"/>
            <a:ext cx="4457700" cy="3344863"/>
          </a:xfrm>
        </p:spPr>
      </p:sp>
      <p:sp>
        <p:nvSpPr>
          <p:cNvPr id="3" name="ノート プレースホルダー 2"/>
          <p:cNvSpPr>
            <a:spLocks noGrp="1"/>
          </p:cNvSpPr>
          <p:nvPr>
            <p:ph type="body" idx="1"/>
          </p:nvPr>
        </p:nvSpPr>
        <p:spPr>
          <a:xfrm>
            <a:off x="685800" y="4951533"/>
            <a:ext cx="5486400" cy="360045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学校管理下において、一番多く発生しているのは、突然死です。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スポーツ振興センターのデータからまとめた、１０年間の学校管理下での死亡事故の割合です。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全体の４３</a:t>
            </a:r>
            <a:r>
              <a:rPr lang="en-US" altLang="ja-JP" dirty="0"/>
              <a:t>%</a:t>
            </a:r>
            <a:r>
              <a:rPr lang="ja-JP" altLang="en-US" dirty="0"/>
              <a:t>（２３３件）が突然死になっています。</a:t>
            </a:r>
            <a:endParaRPr kumimoji="1" lang="ja-JP" altLang="en-US" dirty="0"/>
          </a:p>
          <a:p>
            <a:endParaRPr kumimoji="1" lang="en-US" altLang="ja-JP" dirty="0"/>
          </a:p>
        </p:txBody>
      </p:sp>
      <p:sp>
        <p:nvSpPr>
          <p:cNvPr id="4" name="スライド番号プレースホルダー 3"/>
          <p:cNvSpPr>
            <a:spLocks noGrp="1"/>
          </p:cNvSpPr>
          <p:nvPr>
            <p:ph type="sldNum" sz="quarter" idx="5"/>
          </p:nvPr>
        </p:nvSpPr>
        <p:spPr/>
        <p:txBody>
          <a:bodyPr/>
          <a:lstStyle/>
          <a:p>
            <a:fld id="{4E078801-1D68-4D83-98A6-37362A9D95EE}" type="slidenum">
              <a:rPr kumimoji="1" lang="ja-JP" altLang="en-US" smtClean="0"/>
              <a:t>3</a:t>
            </a:fld>
            <a:endParaRPr kumimoji="1" lang="ja-JP" altLang="en-US"/>
          </a:p>
        </p:txBody>
      </p:sp>
    </p:spTree>
    <p:extLst>
      <p:ext uri="{BB962C8B-B14F-4D97-AF65-F5344CB8AC3E}">
        <p14:creationId xmlns:p14="http://schemas.microsoft.com/office/powerpoint/2010/main" val="2031620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8818" y="4821457"/>
            <a:ext cx="5510530" cy="2141460"/>
          </a:xfrm>
        </p:spPr>
        <p:txBody>
          <a:bodyPr/>
          <a:lstStyle/>
          <a:p>
            <a:r>
              <a:rPr lang="en-US" altLang="ja-JP" sz="1200" dirty="0">
                <a:latin typeface="+mn-ea"/>
                <a:ea typeface="+mn-ea"/>
              </a:rPr>
              <a:t>(</a:t>
            </a:r>
            <a:r>
              <a:rPr lang="ja-JP" altLang="en-US" sz="1200" dirty="0">
                <a:latin typeface="+mn-ea"/>
                <a:ea typeface="+mn-ea"/>
              </a:rPr>
              <a:t>学校の実情に応じて、スライドを選択し、差し替える。）</a:t>
            </a:r>
            <a:endParaRPr lang="en-US" altLang="ja-JP" sz="1200" dirty="0">
              <a:latin typeface="+mn-ea"/>
              <a:ea typeface="+mn-ea"/>
            </a:endParaRPr>
          </a:p>
          <a:p>
            <a:endParaRPr lang="en-US" altLang="ja-JP" sz="1200" dirty="0">
              <a:latin typeface="+mn-ea"/>
              <a:ea typeface="+mn-ea"/>
            </a:endParaRPr>
          </a:p>
          <a:p>
            <a:r>
              <a:rPr lang="en-US" altLang="ja-JP" sz="1200" dirty="0">
                <a:latin typeface="+mn-ea"/>
                <a:ea typeface="+mn-ea"/>
              </a:rPr>
              <a:t> </a:t>
            </a:r>
            <a:r>
              <a:rPr lang="ja-JP" altLang="en-US" sz="1200" dirty="0">
                <a:latin typeface="+mn-ea"/>
                <a:ea typeface="+mn-ea"/>
              </a:rPr>
              <a:t>これは令和３年度分です。７件のうち４件が突然死です。 </a:t>
            </a:r>
            <a:endParaRPr lang="en-US" altLang="ja-JP" sz="1200" dirty="0">
              <a:latin typeface="+mn-ea"/>
              <a:ea typeface="+mn-ea"/>
            </a:endParaRPr>
          </a:p>
          <a:p>
            <a:r>
              <a:rPr lang="ja-JP" altLang="en-US" sz="1200" dirty="0">
                <a:latin typeface="+mn-ea"/>
                <a:ea typeface="+mn-ea"/>
              </a:rPr>
              <a:t>２件は自死と事件事例なので、実質は５件中４件が突然死ということになります。</a:t>
            </a:r>
            <a:endParaRPr lang="en-US" altLang="ja-JP" sz="1200" dirty="0">
              <a:latin typeface="+mn-ea"/>
              <a:ea typeface="+mn-ea"/>
            </a:endParaRPr>
          </a:p>
          <a:p>
            <a:endParaRPr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突然死事例の多くは、運動強度がそれほど強くない、日常生活の中で発生し ています。</a:t>
            </a:r>
            <a:endParaRPr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mn-ea"/>
                <a:ea typeface="+mn-ea"/>
              </a:rPr>
              <a:t>AED</a:t>
            </a:r>
            <a:r>
              <a:rPr lang="ja-JP" altLang="en-US" sz="1200" dirty="0">
                <a:latin typeface="+mn-ea"/>
                <a:ea typeface="+mn-ea"/>
              </a:rPr>
              <a:t>を使用すれば救命できたのか、それはまた別の問題になりますが、</a:t>
            </a:r>
            <a:endParaRPr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rPr>
              <a:t>学校現場で</a:t>
            </a:r>
            <a:r>
              <a:rPr lang="en-US" altLang="ja-JP" sz="1200" dirty="0">
                <a:latin typeface="+mn-ea"/>
                <a:ea typeface="+mn-ea"/>
              </a:rPr>
              <a:t>AED</a:t>
            </a:r>
            <a:r>
              <a:rPr lang="ja-JP" altLang="en-US" sz="1200" dirty="0">
                <a:latin typeface="+mn-ea"/>
                <a:ea typeface="+mn-ea"/>
              </a:rPr>
              <a:t>を使用して救命処置をしたかどうかは対応を問われる問題になります。</a:t>
            </a:r>
            <a:endParaRPr kumimoji="1" lang="ja-JP" altLang="en-US" sz="1200" dirty="0">
              <a:latin typeface="+mn-ea"/>
              <a:ea typeface="+mn-ea"/>
            </a:endParaRPr>
          </a:p>
          <a:p>
            <a:endParaRPr lang="en-US" altLang="ja-JP" sz="1200" dirty="0">
              <a:latin typeface="+mn-ea"/>
              <a:ea typeface="+mn-ea"/>
            </a:endParaRPr>
          </a:p>
        </p:txBody>
      </p:sp>
      <p:sp>
        <p:nvSpPr>
          <p:cNvPr id="4" name="スライド番号プレースホルダー 3"/>
          <p:cNvSpPr>
            <a:spLocks noGrp="1"/>
          </p:cNvSpPr>
          <p:nvPr>
            <p:ph type="sldNum" sz="quarter" idx="5"/>
          </p:nvPr>
        </p:nvSpPr>
        <p:spPr/>
        <p:txBody>
          <a:bodyPr/>
          <a:lstStyle/>
          <a:p>
            <a:fld id="{AD976806-A1CE-4330-B37F-96A42EEA0EE9}" type="slidenum">
              <a:rPr kumimoji="1" lang="ja-JP" altLang="en-US" smtClean="0"/>
              <a:t>4</a:t>
            </a:fld>
            <a:endParaRPr kumimoji="1" lang="ja-JP" altLang="en-US"/>
          </a:p>
        </p:txBody>
      </p:sp>
    </p:spTree>
    <p:extLst>
      <p:ext uri="{BB962C8B-B14F-4D97-AF65-F5344CB8AC3E}">
        <p14:creationId xmlns:p14="http://schemas.microsoft.com/office/powerpoint/2010/main" val="4092521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p:sp>
      <p:sp>
        <p:nvSpPr>
          <p:cNvPr id="3" name="文字列プレースホルダ 2"/>
          <p:cNvSpPr>
            <a:spLocks noGrp="1"/>
          </p:cNvSpPr>
          <p:nvPr>
            <p:ph type="body" idx="3"/>
          </p:nvPr>
        </p:nvSpPr>
        <p:spPr>
          <a:xfrm>
            <a:off x="673578" y="4749695"/>
            <a:ext cx="5388610" cy="1445367"/>
          </a:xfrm>
        </p:spPr>
        <p:txBody>
          <a:bodyPr/>
          <a:lstStyle/>
          <a:p>
            <a:r>
              <a:rPr lang="ja-JP" altLang="en-US" dirty="0"/>
              <a:t>日本では、毎年８万人を超える人が心臓突然死で亡くなっています。</a:t>
            </a:r>
            <a:endParaRPr lang="en-US" altLang="ja-JP" dirty="0"/>
          </a:p>
          <a:p>
            <a:endParaRPr lang="en-US" altLang="ja-JP" dirty="0"/>
          </a:p>
          <a:p>
            <a:r>
              <a:rPr lang="ja-JP" altLang="en-US" dirty="0"/>
              <a:t>いつ、誰にでも起こるかもしれないという意識で、日頃から訓練をしておく必要があります。</a:t>
            </a:r>
          </a:p>
        </p:txBody>
      </p:sp>
    </p:spTree>
    <p:extLst>
      <p:ext uri="{BB962C8B-B14F-4D97-AF65-F5344CB8AC3E}">
        <p14:creationId xmlns:p14="http://schemas.microsoft.com/office/powerpoint/2010/main" val="1228872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これから、「</a:t>
            </a:r>
            <a:r>
              <a:rPr kumimoji="1" lang="en-US" altLang="ja-JP" dirty="0"/>
              <a:t>ASUKA</a:t>
            </a:r>
            <a:r>
              <a:rPr kumimoji="1" lang="ja-JP" altLang="en-US" dirty="0"/>
              <a:t>モデル」の動画を視聴します。</a:t>
            </a:r>
            <a:endParaRPr kumimoji="1" lang="en-US" altLang="ja-JP" dirty="0"/>
          </a:p>
          <a:p>
            <a:r>
              <a:rPr kumimoji="1" lang="ja-JP" altLang="en-US" dirty="0"/>
              <a:t>動画の中で、特に、死戦期呼吸についての説明部分がありますので、よく見てください。</a:t>
            </a:r>
          </a:p>
        </p:txBody>
      </p:sp>
      <p:sp>
        <p:nvSpPr>
          <p:cNvPr id="4" name="スライド番号プレースホルダー 3"/>
          <p:cNvSpPr>
            <a:spLocks noGrp="1"/>
          </p:cNvSpPr>
          <p:nvPr>
            <p:ph type="sldNum" sz="quarter" idx="10"/>
          </p:nvPr>
        </p:nvSpPr>
        <p:spPr/>
        <p:txBody>
          <a:bodyPr/>
          <a:lstStyle/>
          <a:p>
            <a:fld id="{7C8FF3E1-9A39-4AE9-9F0C-51AB944BA3C0}" type="slidenum">
              <a:rPr kumimoji="1" lang="ja-JP" altLang="en-US" smtClean="0"/>
              <a:t>6</a:t>
            </a:fld>
            <a:endParaRPr kumimoji="1" lang="ja-JP" altLang="en-US"/>
          </a:p>
        </p:txBody>
      </p:sp>
    </p:spTree>
    <p:extLst>
      <p:ext uri="{BB962C8B-B14F-4D97-AF65-F5344CB8AC3E}">
        <p14:creationId xmlns:p14="http://schemas.microsoft.com/office/powerpoint/2010/main" val="2352240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9:notes"/>
          <p:cNvSpPr>
            <a:spLocks noGrp="1" noRot="1" noChangeAspect="1"/>
          </p:cNvSpPr>
          <p:nvPr>
            <p:ph type="sldImg" idx="2"/>
          </p:nvPr>
        </p:nvSpPr>
        <p:spPr>
          <a:xfrm>
            <a:off x="1147763" y="1233488"/>
            <a:ext cx="4440237" cy="3330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9:notes"/>
          <p:cNvSpPr txBox="1">
            <a:spLocks noGrp="1"/>
          </p:cNvSpPr>
          <p:nvPr>
            <p:ph type="body" idx="1"/>
          </p:nvPr>
        </p:nvSpPr>
        <p:spPr>
          <a:xfrm>
            <a:off x="673578" y="4748167"/>
            <a:ext cx="5388610" cy="3884860"/>
          </a:xfrm>
          <a:prstGeom prst="rect">
            <a:avLst/>
          </a:prstGeom>
          <a:noFill/>
          <a:ln>
            <a:noFill/>
          </a:ln>
        </p:spPr>
        <p:txBody>
          <a:bodyPr spcFirstLastPara="1" wrap="square" lIns="90325" tIns="45150" rIns="90325" bIns="45150" anchor="t" anchorCtr="0">
            <a:noAutofit/>
          </a:bodyPr>
          <a:lstStyle/>
          <a:p>
            <a:pPr marL="0" lvl="0" indent="0" algn="l" rtl="0">
              <a:spcBef>
                <a:spcPts val="0"/>
              </a:spcBef>
              <a:spcAft>
                <a:spcPts val="0"/>
              </a:spcAft>
              <a:buNone/>
            </a:pPr>
            <a:r>
              <a:rPr lang="ja-JP" altLang="en-US" dirty="0" smtClean="0"/>
              <a:t>令和６年３月に文科省から出された「学校事故対応に関する指針（改訂版）」では、</a:t>
            </a:r>
            <a:endParaRPr lang="en-US" altLang="ja-JP" dirty="0" smtClean="0"/>
          </a:p>
          <a:p>
            <a:pPr marL="0" lvl="0" indent="0" algn="l" rtl="0">
              <a:spcBef>
                <a:spcPts val="0"/>
              </a:spcBef>
              <a:spcAft>
                <a:spcPts val="0"/>
              </a:spcAft>
              <a:buNone/>
            </a:pPr>
            <a:endParaRPr lang="en-US" altLang="ja-JP" dirty="0" smtClean="0"/>
          </a:p>
          <a:p>
            <a:pPr marL="0" lvl="0" indent="0" algn="l" rtl="0">
              <a:spcBef>
                <a:spcPts val="0"/>
              </a:spcBef>
              <a:spcAft>
                <a:spcPts val="0"/>
              </a:spcAft>
              <a:buNone/>
            </a:pPr>
            <a:r>
              <a:rPr lang="ja-JP" altLang="en-US" dirty="0" smtClean="0"/>
              <a:t>１ 事故発生の未然防止の取組の中に、教職員の危機管理に関する資質の向上として、教職員個々に、状況に応じた的確な判断力や機敏な行動力等が求められています。</a:t>
            </a:r>
            <a:endParaRPr lang="en-US" altLang="ja-JP" dirty="0" smtClean="0"/>
          </a:p>
          <a:p>
            <a:pPr marL="0" lvl="0" indent="0" algn="l" rtl="0">
              <a:spcBef>
                <a:spcPts val="0"/>
              </a:spcBef>
              <a:spcAft>
                <a:spcPts val="0"/>
              </a:spcAft>
              <a:buNone/>
            </a:pPr>
            <a:endParaRPr lang="en-US" altLang="ja-JP" dirty="0" smtClean="0"/>
          </a:p>
          <a:p>
            <a:pPr marL="0" lvl="0" indent="0" algn="l" rtl="0">
              <a:spcBef>
                <a:spcPts val="0"/>
              </a:spcBef>
              <a:spcAft>
                <a:spcPts val="0"/>
              </a:spcAft>
              <a:buNone/>
            </a:pPr>
            <a:r>
              <a:rPr lang="ja-JP" altLang="en-US" dirty="0" smtClean="0"/>
              <a:t>さらに，緊急時対応に関する事前の体制整備として、</a:t>
            </a:r>
            <a:endParaRPr lang="en-US" altLang="ja-JP" dirty="0" smtClean="0"/>
          </a:p>
          <a:p>
            <a:pPr marL="0" lvl="0" indent="0" algn="l" rtl="0">
              <a:spcBef>
                <a:spcPts val="0"/>
              </a:spcBef>
              <a:spcAft>
                <a:spcPts val="0"/>
              </a:spcAft>
              <a:buNone/>
            </a:pPr>
            <a:r>
              <a:rPr lang="ja-JP" altLang="en-US" dirty="0" smtClean="0"/>
              <a:t>管理職や担当教職員が不在の場合でも、組織的な対応が行えるよう、事故発生時の指揮命令者、役割と業務内容を全教職員で共通理解しておくと記されています。</a:t>
            </a:r>
            <a:endParaRPr lang="en-US" altLang="ja-JP" dirty="0"/>
          </a:p>
        </p:txBody>
      </p:sp>
    </p:spTree>
    <p:extLst>
      <p:ext uri="{BB962C8B-B14F-4D97-AF65-F5344CB8AC3E}">
        <p14:creationId xmlns:p14="http://schemas.microsoft.com/office/powerpoint/2010/main" val="3438132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9:notes"/>
          <p:cNvSpPr>
            <a:spLocks noGrp="1" noRot="1" noChangeAspect="1"/>
          </p:cNvSpPr>
          <p:nvPr>
            <p:ph type="sldImg" idx="2"/>
          </p:nvPr>
        </p:nvSpPr>
        <p:spPr>
          <a:xfrm>
            <a:off x="1147763" y="1233488"/>
            <a:ext cx="4440237" cy="3330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1" name="Google Shape;231;p9:notes"/>
          <p:cNvSpPr txBox="1">
            <a:spLocks noGrp="1"/>
          </p:cNvSpPr>
          <p:nvPr>
            <p:ph type="body" idx="1"/>
          </p:nvPr>
        </p:nvSpPr>
        <p:spPr>
          <a:xfrm>
            <a:off x="673578" y="4748167"/>
            <a:ext cx="5388610" cy="3884860"/>
          </a:xfrm>
          <a:prstGeom prst="rect">
            <a:avLst/>
          </a:prstGeom>
          <a:noFill/>
          <a:ln>
            <a:noFill/>
          </a:ln>
        </p:spPr>
        <p:txBody>
          <a:bodyPr spcFirstLastPara="1" wrap="square" lIns="90325" tIns="45150" rIns="90325" bIns="45150" anchor="t" anchorCtr="0">
            <a:noAutofit/>
          </a:bodyPr>
          <a:lstStyle/>
          <a:p>
            <a:r>
              <a:rPr kumimoji="1" lang="ja-JP" altLang="en-US" dirty="0"/>
              <a:t>また、事故</a:t>
            </a:r>
            <a:r>
              <a:rPr kumimoji="1" lang="ja-JP" altLang="en-US" dirty="0" smtClean="0"/>
              <a:t>発生後の対応の流れとして</a:t>
            </a:r>
            <a:endParaRPr kumimoji="1" lang="en-US" altLang="ja-JP" dirty="0" smtClean="0"/>
          </a:p>
          <a:p>
            <a:endParaRPr lang="en-US" altLang="ja-JP" dirty="0" smtClean="0"/>
          </a:p>
          <a:p>
            <a:pPr marL="0" lvl="0" indent="0" algn="l" rtl="0">
              <a:spcBef>
                <a:spcPts val="0"/>
              </a:spcBef>
              <a:spcAft>
                <a:spcPts val="0"/>
              </a:spcAft>
              <a:buNone/>
            </a:pPr>
            <a:r>
              <a:rPr lang="ja-JP" altLang="en-US" dirty="0" smtClean="0"/>
              <a:t>○優先すべきことは、事故にあった児童生徒等の生命と健康であること。</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○指揮命令者は役割分担を指示し、速やかに救急車の要請や</a:t>
            </a:r>
            <a:r>
              <a:rPr lang="en-US" altLang="ja-JP" dirty="0" smtClean="0"/>
              <a:t>AED</a:t>
            </a:r>
            <a:r>
              <a:rPr lang="ja-JP" altLang="en-US" dirty="0" smtClean="0"/>
              <a:t>の手配等の対応に当たること。</a:t>
            </a:r>
            <a:endParaRPr lang="en-US" altLang="ja-JP" dirty="0" smtClean="0"/>
          </a:p>
          <a:p>
            <a:pPr marL="0" lvl="0" indent="0" algn="l" rtl="0">
              <a:spcBef>
                <a:spcPts val="0"/>
              </a:spcBef>
              <a:spcAft>
                <a:spcPts val="0"/>
              </a:spcAft>
              <a:buNone/>
            </a:pPr>
            <a:r>
              <a:rPr lang="ja-JP" altLang="en-US" dirty="0" smtClean="0"/>
              <a:t>○命にかかわる事故の場合は、管理職への報告よりも救命処置を優先させること。</a:t>
            </a:r>
            <a:endParaRPr lang="en-US" altLang="ja-JP" dirty="0" smtClean="0"/>
          </a:p>
          <a:p>
            <a:pPr marL="0" lvl="0" indent="0" algn="l" rtl="0">
              <a:spcBef>
                <a:spcPts val="0"/>
              </a:spcBef>
              <a:spcAft>
                <a:spcPts val="0"/>
              </a:spcAft>
              <a:buNone/>
            </a:pPr>
            <a:endParaRPr lang="en-US" altLang="ja-JP" dirty="0" smtClean="0"/>
          </a:p>
          <a:p>
            <a:pPr marL="0" lvl="0" indent="0" algn="l" rtl="0">
              <a:spcBef>
                <a:spcPts val="0"/>
              </a:spcBef>
              <a:spcAft>
                <a:spcPts val="0"/>
              </a:spcAft>
              <a:buNone/>
            </a:pPr>
            <a:r>
              <a:rPr lang="ja-JP" altLang="en-US" dirty="0" smtClean="0"/>
              <a:t>など と示されています。</a:t>
            </a:r>
            <a:endParaRPr lang="en-US" altLang="ja-JP" dirty="0" smtClean="0"/>
          </a:p>
          <a:p>
            <a:endParaRPr kumimoji="1" lang="en-US" altLang="ja-JP" dirty="0"/>
          </a:p>
          <a:p>
            <a:r>
              <a:rPr kumimoji="1" lang="ja-JP" altLang="en-US" dirty="0"/>
              <a:t>このことからも、誰でも、さまざまな役割に応じた対応ができるよう、備えておくことが大切です。</a:t>
            </a:r>
            <a:endParaRPr kumimoji="1" lang="en-US" altLang="ja-JP" dirty="0"/>
          </a:p>
        </p:txBody>
      </p:sp>
    </p:spTree>
    <p:extLst>
      <p:ext uri="{BB962C8B-B14F-4D97-AF65-F5344CB8AC3E}">
        <p14:creationId xmlns:p14="http://schemas.microsoft.com/office/powerpoint/2010/main" val="724912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52538"/>
            <a:ext cx="4508500" cy="3381375"/>
          </a:xfrm>
        </p:spPr>
      </p:sp>
      <p:sp>
        <p:nvSpPr>
          <p:cNvPr id="3" name="ノート プレースホルダー 2"/>
          <p:cNvSpPr>
            <a:spLocks noGrp="1"/>
          </p:cNvSpPr>
          <p:nvPr>
            <p:ph type="body" idx="1"/>
          </p:nvPr>
        </p:nvSpPr>
        <p:spPr>
          <a:xfrm>
            <a:off x="700881" y="4810125"/>
            <a:ext cx="5486400" cy="3600451"/>
          </a:xfrm>
        </p:spPr>
        <p:txBody>
          <a:bodyPr/>
          <a:lstStyle/>
          <a:p>
            <a:r>
              <a:rPr kumimoji="1" lang="ja-JP" altLang="en-US" sz="1200" b="0" i="0" u="none" strike="noStrike" kern="1200" baseline="0" dirty="0">
                <a:solidFill>
                  <a:schemeClr val="tx1"/>
                </a:solidFill>
                <a:latin typeface="+mn-lt"/>
                <a:ea typeface="+mn-ea"/>
                <a:cs typeface="+mn-cs"/>
              </a:rPr>
              <a:t>緊急時にもれのない対応ができるための救命アクションカードは全部で９種類あります。</a:t>
            </a:r>
          </a:p>
          <a:p>
            <a:endParaRPr kumimoji="1" lang="en-US" altLang="ja-JP" sz="1200" b="0" i="0" u="none" strike="noStrike" kern="1200" baseline="0" dirty="0">
              <a:solidFill>
                <a:schemeClr val="tx1"/>
              </a:solidFill>
              <a:latin typeface="+mn-lt"/>
              <a:ea typeface="+mn-ea"/>
              <a:cs typeface="+mn-cs"/>
            </a:endParaRPr>
          </a:p>
          <a:p>
            <a:r>
              <a:rPr kumimoji="1" lang="ja-JP" altLang="en-US" sz="1200" b="0" i="0" u="none" strike="noStrike" kern="1200" baseline="0" dirty="0">
                <a:solidFill>
                  <a:schemeClr val="tx1"/>
                </a:solidFill>
                <a:latin typeface="+mn-lt"/>
                <a:ea typeface="+mn-ea"/>
                <a:cs typeface="+mn-cs"/>
              </a:rPr>
              <a:t>優先順位で番号がついています。</a:t>
            </a:r>
          </a:p>
          <a:p>
            <a:endParaRPr kumimoji="1" lang="en-US" altLang="ja-JP" sz="1200" b="0" i="0" u="none" strike="noStrike" kern="1200" baseline="0" dirty="0">
              <a:solidFill>
                <a:schemeClr val="tx1"/>
              </a:solidFill>
              <a:latin typeface="+mn-lt"/>
              <a:ea typeface="+mn-ea"/>
              <a:cs typeface="+mn-cs"/>
            </a:endParaRPr>
          </a:p>
          <a:p>
            <a:r>
              <a:rPr kumimoji="1" lang="ja-JP" altLang="en-US" sz="1200" b="0" i="0" u="none" strike="noStrike" kern="1200" baseline="0" dirty="0">
                <a:solidFill>
                  <a:schemeClr val="tx1"/>
                </a:solidFill>
                <a:latin typeface="+mn-lt"/>
                <a:ea typeface="+mn-ea"/>
                <a:cs typeface="+mn-cs"/>
              </a:rPr>
              <a:t>基本的に、カードは両面印刷になっており、裏面には具体的な行動が示されています。</a:t>
            </a:r>
            <a:endParaRPr lang="ja-JP" altLang="en-US" sz="1100" dirty="0"/>
          </a:p>
          <a:p>
            <a:endParaRPr lang="ja-JP" altLang="en-US" sz="1100" dirty="0"/>
          </a:p>
          <a:p>
            <a:endParaRPr kumimoji="1" lang="ja-JP" altLang="en-US" dirty="0"/>
          </a:p>
        </p:txBody>
      </p:sp>
      <p:sp>
        <p:nvSpPr>
          <p:cNvPr id="4" name="スライド番号プレースホルダー 3"/>
          <p:cNvSpPr>
            <a:spLocks noGrp="1"/>
          </p:cNvSpPr>
          <p:nvPr>
            <p:ph type="sldNum" sz="quarter" idx="10"/>
          </p:nvPr>
        </p:nvSpPr>
        <p:spPr>
          <a:xfrm>
            <a:off x="3901700" y="9516580"/>
            <a:ext cx="2984871" cy="502135"/>
          </a:xfrm>
          <a:prstGeom prst="rect">
            <a:avLst/>
          </a:prstGeom>
        </p:spPr>
        <p:txBody>
          <a:bodyPr/>
          <a:lstStyle/>
          <a:p>
            <a:fld id="{B9B502F1-2405-4A80-A7E8-03FF2B1F6784}" type="slidenum">
              <a:rPr kumimoji="1" lang="ja-JP" altLang="en-US" smtClean="0"/>
              <a:t>9</a:t>
            </a:fld>
            <a:endParaRPr kumimoji="1" lang="ja-JP" altLang="en-US"/>
          </a:p>
        </p:txBody>
      </p:sp>
    </p:spTree>
    <p:extLst>
      <p:ext uri="{BB962C8B-B14F-4D97-AF65-F5344CB8AC3E}">
        <p14:creationId xmlns:p14="http://schemas.microsoft.com/office/powerpoint/2010/main" val="35804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73423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2141933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29895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53226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40064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26955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136148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852483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139659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423934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447F63-24B5-431F-B2E5-993B0E11DE92}" type="datetimeFigureOut">
              <a:rPr kumimoji="1" lang="ja-JP" altLang="en-US" smtClean="0"/>
              <a:t>2024/4/2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275658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47F63-24B5-431F-B2E5-993B0E11DE92}" type="datetimeFigureOut">
              <a:rPr kumimoji="1" lang="ja-JP" altLang="en-US" smtClean="0"/>
              <a:t>2024/4/2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819E1-23E1-488B-AA53-225D550B79C7}" type="slidenum">
              <a:rPr kumimoji="1" lang="ja-JP" altLang="en-US" smtClean="0"/>
              <a:t>‹#›</a:t>
            </a:fld>
            <a:endParaRPr kumimoji="1" lang="ja-JP" altLang="en-US"/>
          </a:p>
        </p:txBody>
      </p:sp>
    </p:spTree>
    <p:extLst>
      <p:ext uri="{BB962C8B-B14F-4D97-AF65-F5344CB8AC3E}">
        <p14:creationId xmlns:p14="http://schemas.microsoft.com/office/powerpoint/2010/main" val="3420353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zxyKaaA-Jc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433926" y="556770"/>
            <a:ext cx="3953435" cy="523220"/>
          </a:xfrm>
          <a:prstGeom prst="rect">
            <a:avLst/>
          </a:prstGeom>
          <a:noFill/>
        </p:spPr>
        <p:txBody>
          <a:bodyPr wrap="square" rtlCol="0">
            <a:spAutoFit/>
          </a:bodyPr>
          <a:lstStyle/>
          <a:p>
            <a:r>
              <a:rPr kumimoji="1" lang="ja-JP" altLang="en-US" sz="2800" dirty="0">
                <a:latin typeface="ＭＳ ゴシック" panose="020B0609070205080204" pitchFamily="49" charset="-128"/>
                <a:ea typeface="ＭＳ ゴシック" panose="020B0609070205080204" pitchFamily="49" charset="-128"/>
              </a:rPr>
              <a:t>令和○年度　職員研修</a:t>
            </a:r>
            <a:endParaRPr kumimoji="1" lang="ja-JP" altLang="en-US" sz="135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BAFFDAEE-37AB-6CF2-B85E-405D82CC7AD0}"/>
              </a:ext>
            </a:extLst>
          </p:cNvPr>
          <p:cNvSpPr txBox="1"/>
          <p:nvPr/>
        </p:nvSpPr>
        <p:spPr>
          <a:xfrm>
            <a:off x="433926" y="1737514"/>
            <a:ext cx="8413940" cy="2000548"/>
          </a:xfrm>
          <a:prstGeom prst="rect">
            <a:avLst/>
          </a:prstGeom>
          <a:noFill/>
        </p:spPr>
        <p:txBody>
          <a:bodyPr wrap="square" rtlCol="0">
            <a:spAutoFit/>
          </a:bodyPr>
          <a:lstStyle/>
          <a:p>
            <a:pPr algn="ctr"/>
            <a:r>
              <a:rPr lang="ja-JP" altLang="en-US" sz="4200" dirty="0">
                <a:latin typeface="ＭＳ ゴシック" panose="020B0609070205080204" pitchFamily="49" charset="-128"/>
                <a:ea typeface="ＭＳ ゴシック" panose="020B0609070205080204" pitchFamily="49" charset="-128"/>
              </a:rPr>
              <a:t>応急手当（心肺蘇生、ＡＥＤ使用含む）に関する</a:t>
            </a:r>
            <a:r>
              <a:rPr kumimoji="1" lang="ja-JP" altLang="en-US" sz="4200" dirty="0">
                <a:latin typeface="ＭＳ ゴシック" panose="020B0609070205080204" pitchFamily="49" charset="-128"/>
                <a:ea typeface="ＭＳ ゴシック" panose="020B0609070205080204" pitchFamily="49" charset="-128"/>
              </a:rPr>
              <a:t>研修</a:t>
            </a:r>
            <a:r>
              <a:rPr kumimoji="1" lang="en-US" altLang="ja-JP" sz="4200" dirty="0">
                <a:latin typeface="ＭＳ ゴシック" panose="020B0609070205080204" pitchFamily="49" charset="-128"/>
                <a:ea typeface="ＭＳ ゴシック" panose="020B0609070205080204" pitchFamily="49" charset="-128"/>
              </a:rPr>
              <a:t>【</a:t>
            </a:r>
            <a:r>
              <a:rPr kumimoji="1" lang="ja-JP" altLang="en-US" sz="4200" dirty="0">
                <a:latin typeface="ＭＳ ゴシック" panose="020B0609070205080204" pitchFamily="49" charset="-128"/>
                <a:ea typeface="ＭＳ ゴシック" panose="020B0609070205080204" pitchFamily="49" charset="-128"/>
              </a:rPr>
              <a:t>展開Ａ</a:t>
            </a:r>
            <a:r>
              <a:rPr kumimoji="1" lang="en-US" altLang="ja-JP" sz="4200" dirty="0">
                <a:latin typeface="ＭＳ ゴシック" panose="020B0609070205080204" pitchFamily="49" charset="-128"/>
                <a:ea typeface="ＭＳ ゴシック" panose="020B0609070205080204" pitchFamily="49" charset="-128"/>
              </a:rPr>
              <a:t>】</a:t>
            </a:r>
          </a:p>
          <a:p>
            <a:pPr algn="ctr"/>
            <a:r>
              <a:rPr kumimoji="1" lang="ja-JP" altLang="en-US" sz="4000" dirty="0">
                <a:latin typeface="ＭＳ ゴシック" panose="020B0609070205080204" pitchFamily="49" charset="-128"/>
                <a:ea typeface="ＭＳ ゴシック" panose="020B0609070205080204" pitchFamily="49" charset="-128"/>
              </a:rPr>
              <a:t>（救命アクションカードの活用）</a:t>
            </a:r>
            <a:endParaRPr kumimoji="1" lang="ja-JP" altLang="en-US" sz="54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3798277" y="5120486"/>
            <a:ext cx="5146605" cy="1200329"/>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日時：令和○年○月○日（○）</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　　　□□時</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分</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場所：○○立△△学校（会議室）</a:t>
            </a:r>
            <a:endParaRPr lang="en-US" altLang="ja-JP" sz="1100" dirty="0">
              <a:latin typeface="ＭＳ ゴシック" panose="020B0609070205080204" pitchFamily="49" charset="-128"/>
              <a:ea typeface="ＭＳ ゴシック" panose="020B0609070205080204" pitchFamily="49" charset="-128"/>
            </a:endParaRPr>
          </a:p>
        </p:txBody>
      </p:sp>
      <p:pic>
        <p:nvPicPr>
          <p:cNvPr id="2" name="Picture 2" descr="https://www.jpnsport.go.jp/anzen/Portals/0/anzen/kenko/siryou/character2/k/K-14-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761" y="3721832"/>
            <a:ext cx="2661384" cy="2661384"/>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a:t>
            </a:fld>
            <a:endParaRPr lang="en-US" altLang="ja-JP" dirty="0"/>
          </a:p>
        </p:txBody>
      </p:sp>
    </p:spTree>
    <p:extLst>
      <p:ext uri="{BB962C8B-B14F-4D97-AF65-F5344CB8AC3E}">
        <p14:creationId xmlns:p14="http://schemas.microsoft.com/office/powerpoint/2010/main" val="861994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37734" y="513468"/>
            <a:ext cx="8329748" cy="5693866"/>
          </a:xfrm>
          <a:prstGeom prst="rect">
            <a:avLst/>
          </a:prstGeom>
          <a:noFill/>
        </p:spPr>
        <p:txBody>
          <a:bodyPr wrap="square" rtlCol="0">
            <a:spAutoFit/>
          </a:bodyPr>
          <a:lstStyle/>
          <a:p>
            <a:pPr algn="ctr"/>
            <a:r>
              <a:rPr kumimoji="1" lang="ja-JP" altLang="en-US" sz="2800" b="1" u="sng" dirty="0">
                <a:latin typeface="BIZ UDPゴシック" panose="020B0400000000000000" pitchFamily="50" charset="-128"/>
                <a:ea typeface="BIZ UDPゴシック" panose="020B0400000000000000" pitchFamily="50" charset="-128"/>
              </a:rPr>
              <a:t>「児童生徒が倒れた」ことを想定した図上訓練</a:t>
            </a:r>
          </a:p>
          <a:p>
            <a:endParaRPr kumimoji="1" lang="ja-JP" altLang="en-US" dirty="0">
              <a:latin typeface="BIZ UDPゴシック" panose="020B0400000000000000" pitchFamily="50" charset="-128"/>
              <a:ea typeface="BIZ UDPゴシック" panose="020B0400000000000000" pitchFamily="50" charset="-128"/>
            </a:endParaRPr>
          </a:p>
          <a:p>
            <a:endParaRPr kumimoji="1" lang="ja-JP" altLang="en-US" dirty="0">
              <a:latin typeface="BIZ UDPゴシック" panose="020B0400000000000000" pitchFamily="50" charset="-128"/>
              <a:ea typeface="BIZ UDPゴシック" panose="020B0400000000000000" pitchFamily="50" charset="-128"/>
            </a:endParaRPr>
          </a:p>
          <a:p>
            <a:r>
              <a:rPr kumimoji="1" lang="en-US" altLang="ja-JP" sz="2000" b="1" dirty="0">
                <a:latin typeface="BIZ UDPゴシック" panose="020B0400000000000000" pitchFamily="50" charset="-128"/>
                <a:ea typeface="BIZ UDPゴシック" panose="020B0400000000000000" pitchFamily="50" charset="-128"/>
              </a:rPr>
              <a:t>&lt;</a:t>
            </a:r>
            <a:r>
              <a:rPr kumimoji="1" lang="ja-JP" altLang="en-US" sz="2000" b="1" dirty="0">
                <a:latin typeface="BIZ UDPゴシック" panose="020B0400000000000000" pitchFamily="50" charset="-128"/>
                <a:ea typeface="BIZ UDPゴシック" panose="020B0400000000000000" pitchFamily="50" charset="-128"/>
              </a:rPr>
              <a:t>場面想定</a:t>
            </a:r>
            <a:r>
              <a:rPr kumimoji="1" lang="en-US" altLang="ja-JP" sz="2000" b="1" dirty="0">
                <a:latin typeface="BIZ UDPゴシック" panose="020B0400000000000000" pitchFamily="50" charset="-128"/>
                <a:ea typeface="BIZ UDPゴシック" panose="020B0400000000000000" pitchFamily="50" charset="-128"/>
              </a:rPr>
              <a:t>&gt;</a:t>
            </a:r>
            <a:endParaRPr kumimoji="1" lang="ja-JP" altLang="en-US" sz="2000" b="1"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　○体育館でクラス活動をしていた際、一人が倒れて意識がない。</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　○その場にいたのは担任のみ。職員室には空き時間の職員が数名在室。　</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　○管理職と養護教諭は校内に不在。</a:t>
            </a:r>
          </a:p>
          <a:p>
            <a:endParaRPr kumimoji="1" lang="en-US" altLang="ja-JP" sz="2000" dirty="0">
              <a:latin typeface="BIZ UDPゴシック" panose="020B0400000000000000" pitchFamily="50" charset="-128"/>
              <a:ea typeface="BIZ UDPゴシック" panose="020B0400000000000000" pitchFamily="50" charset="-128"/>
            </a:endParaRPr>
          </a:p>
          <a:p>
            <a:endParaRPr kumimoji="1" lang="en-US" altLang="ja-JP" sz="2000" dirty="0">
              <a:latin typeface="BIZ UDPゴシック" panose="020B0400000000000000" pitchFamily="50" charset="-128"/>
              <a:ea typeface="BIZ UDPゴシック" panose="020B0400000000000000" pitchFamily="50" charset="-128"/>
            </a:endParaRPr>
          </a:p>
          <a:p>
            <a:r>
              <a:rPr kumimoji="1" lang="en-US" altLang="ja-JP" sz="2000" b="1" dirty="0">
                <a:latin typeface="BIZ UDPゴシック" panose="020B0400000000000000" pitchFamily="50" charset="-128"/>
                <a:ea typeface="BIZ UDPゴシック" panose="020B0400000000000000" pitchFamily="50" charset="-128"/>
              </a:rPr>
              <a:t>&lt;</a:t>
            </a:r>
            <a:r>
              <a:rPr kumimoji="1" lang="ja-JP" altLang="en-US" sz="2000" b="1" dirty="0">
                <a:latin typeface="BIZ UDPゴシック" panose="020B0400000000000000" pitchFamily="50" charset="-128"/>
                <a:ea typeface="BIZ UDPゴシック" panose="020B0400000000000000" pitchFamily="50" charset="-128"/>
              </a:rPr>
              <a:t>方法</a:t>
            </a:r>
            <a:r>
              <a:rPr kumimoji="1" lang="en-US" altLang="ja-JP" sz="2000" b="1" dirty="0">
                <a:latin typeface="BIZ UDPゴシック" panose="020B0400000000000000" pitchFamily="50" charset="-128"/>
                <a:ea typeface="BIZ UDPゴシック" panose="020B0400000000000000" pitchFamily="50" charset="-128"/>
              </a:rPr>
              <a:t>&gt;</a:t>
            </a:r>
            <a:endParaRPr kumimoji="1" lang="ja-JP" altLang="en-US" sz="2000" b="1"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　事故発生から、リーダーが救命アクションカードで役割分担するまでに必</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　要な動きをイメージし、ワークシートに書いていく。優先順位も話し合う。</a:t>
            </a:r>
            <a:endParaRPr kumimoji="1" lang="ja-JP" altLang="en-US" sz="2000" b="1" u="sng" dirty="0">
              <a:latin typeface="BIZ UDPゴシック" panose="020B0400000000000000" pitchFamily="50" charset="-128"/>
              <a:ea typeface="BIZ UDPゴシック" panose="020B0400000000000000" pitchFamily="50" charset="-128"/>
            </a:endParaRPr>
          </a:p>
          <a:p>
            <a:endParaRPr kumimoji="1" lang="en-US" altLang="ja-JP" sz="2000" dirty="0">
              <a:latin typeface="BIZ UDPゴシック" panose="020B0400000000000000" pitchFamily="50" charset="-128"/>
              <a:ea typeface="BIZ UDPゴシック" panose="020B0400000000000000" pitchFamily="50" charset="-128"/>
            </a:endParaRPr>
          </a:p>
          <a:p>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b="1" dirty="0">
                <a:latin typeface="BIZ UDPゴシック" panose="020B0400000000000000" pitchFamily="50" charset="-128"/>
                <a:ea typeface="BIZ UDPゴシック" panose="020B0400000000000000" pitchFamily="50" charset="-128"/>
              </a:rPr>
              <a:t>＜確認する動き＞</a:t>
            </a:r>
          </a:p>
          <a:p>
            <a:r>
              <a:rPr kumimoji="1" lang="ja-JP" altLang="en-US" sz="2000" dirty="0">
                <a:latin typeface="BIZ UDPゴシック" panose="020B0400000000000000" pitchFamily="50" charset="-128"/>
                <a:ea typeface="BIZ UDPゴシック" panose="020B0400000000000000" pitchFamily="50" charset="-128"/>
              </a:rPr>
              <a:t>　①「第一発見者」の動き</a:t>
            </a:r>
          </a:p>
          <a:p>
            <a:r>
              <a:rPr kumimoji="1" lang="ja-JP" altLang="en-US" sz="2000" dirty="0">
                <a:latin typeface="BIZ UDPゴシック" panose="020B0400000000000000" pitchFamily="50" charset="-128"/>
                <a:ea typeface="BIZ UDPゴシック" panose="020B0400000000000000" pitchFamily="50" charset="-128"/>
              </a:rPr>
              <a:t>　②「緊急です」カードを受け取ってからの動き</a:t>
            </a:r>
          </a:p>
          <a:p>
            <a:r>
              <a:rPr kumimoji="1" lang="ja-JP" altLang="en-US" sz="2000" dirty="0">
                <a:latin typeface="BIZ UDPゴシック" panose="020B0400000000000000" pitchFamily="50" charset="-128"/>
                <a:ea typeface="BIZ UDPゴシック" panose="020B0400000000000000" pitchFamily="50" charset="-128"/>
              </a:rPr>
              <a:t>　③現場に到着してからの動き</a:t>
            </a: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10</a:t>
            </a:fld>
            <a:endParaRPr lang="en-US" altLang="ja-JP" dirty="0"/>
          </a:p>
        </p:txBody>
      </p:sp>
    </p:spTree>
    <p:extLst>
      <p:ext uri="{BB962C8B-B14F-4D97-AF65-F5344CB8AC3E}">
        <p14:creationId xmlns:p14="http://schemas.microsoft.com/office/powerpoint/2010/main" val="3444665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83618" y="277001"/>
            <a:ext cx="2664824" cy="744582"/>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「第一発見者」の動き</a:t>
            </a:r>
          </a:p>
        </p:txBody>
      </p:sp>
      <p:sp>
        <p:nvSpPr>
          <p:cNvPr id="3" name="角丸四角形 2"/>
          <p:cNvSpPr/>
          <p:nvPr/>
        </p:nvSpPr>
        <p:spPr>
          <a:xfrm>
            <a:off x="3213464" y="74428"/>
            <a:ext cx="2651760" cy="1031358"/>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「緊急です」カードを受け取ってから現場に向かうまでの動き</a:t>
            </a:r>
          </a:p>
        </p:txBody>
      </p:sp>
      <p:sp>
        <p:nvSpPr>
          <p:cNvPr id="4" name="角丸四角形 3"/>
          <p:cNvSpPr/>
          <p:nvPr/>
        </p:nvSpPr>
        <p:spPr>
          <a:xfrm>
            <a:off x="6280953" y="277001"/>
            <a:ext cx="2511538" cy="744582"/>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b="1" dirty="0">
                <a:latin typeface="BIZ UDPゴシック" panose="020B0400000000000000" pitchFamily="50" charset="-128"/>
                <a:ea typeface="BIZ UDPゴシック" panose="020B0400000000000000" pitchFamily="50" charset="-128"/>
              </a:rPr>
              <a:t>現場に到着してからの動き</a:t>
            </a:r>
          </a:p>
        </p:txBody>
      </p:sp>
      <p:sp>
        <p:nvSpPr>
          <p:cNvPr id="5" name="正方形/長方形 4"/>
          <p:cNvSpPr/>
          <p:nvPr/>
        </p:nvSpPr>
        <p:spPr>
          <a:xfrm>
            <a:off x="6267394" y="5172204"/>
            <a:ext cx="2475411" cy="10199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リーダーは救命アクションカードを配布</a:t>
            </a:r>
          </a:p>
        </p:txBody>
      </p:sp>
      <p:sp>
        <p:nvSpPr>
          <p:cNvPr id="8" name="正方形/長方形 7"/>
          <p:cNvSpPr/>
          <p:nvPr/>
        </p:nvSpPr>
        <p:spPr>
          <a:xfrm>
            <a:off x="362994" y="1170569"/>
            <a:ext cx="2448297"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意識と呼吸の確認</a:t>
            </a:r>
          </a:p>
        </p:txBody>
      </p:sp>
      <p:sp>
        <p:nvSpPr>
          <p:cNvPr id="9" name="正方形/長方形 8"/>
          <p:cNvSpPr/>
          <p:nvPr/>
        </p:nvSpPr>
        <p:spPr>
          <a:xfrm>
            <a:off x="391885" y="2466810"/>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10" name="正方形/長方形 9"/>
          <p:cNvSpPr/>
          <p:nvPr/>
        </p:nvSpPr>
        <p:spPr>
          <a:xfrm>
            <a:off x="391885" y="3782992"/>
            <a:ext cx="2448296"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11" name="正方形/長方形 10"/>
          <p:cNvSpPr/>
          <p:nvPr/>
        </p:nvSpPr>
        <p:spPr>
          <a:xfrm>
            <a:off x="391883" y="5079233"/>
            <a:ext cx="2448297"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14" name="正方形/長方形 13"/>
          <p:cNvSpPr/>
          <p:nvPr/>
        </p:nvSpPr>
        <p:spPr>
          <a:xfrm>
            <a:off x="3315196" y="1201996"/>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受け取った人</a:t>
            </a:r>
            <a:r>
              <a:rPr kumimoji="1" lang="en-US" altLang="ja-JP" b="1" dirty="0">
                <a:solidFill>
                  <a:schemeClr val="tx1"/>
                </a:solidFill>
              </a:rPr>
              <a:t>)</a:t>
            </a:r>
          </a:p>
          <a:p>
            <a:pPr algn="ctr"/>
            <a:endParaRPr kumimoji="1" lang="en-US" altLang="ja-JP" b="1" dirty="0">
              <a:solidFill>
                <a:schemeClr val="tx1"/>
              </a:solidFill>
            </a:endParaRPr>
          </a:p>
          <a:p>
            <a:pPr algn="ctr"/>
            <a:endParaRPr kumimoji="1" lang="ja-JP" altLang="en-US" b="1" dirty="0">
              <a:solidFill>
                <a:schemeClr val="tx1"/>
              </a:solidFill>
            </a:endParaRPr>
          </a:p>
        </p:txBody>
      </p:sp>
      <p:sp>
        <p:nvSpPr>
          <p:cNvPr id="15" name="正方形/長方形 14"/>
          <p:cNvSpPr/>
          <p:nvPr/>
        </p:nvSpPr>
        <p:spPr>
          <a:xfrm>
            <a:off x="3315195" y="3782992"/>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職員室にいる人</a:t>
            </a:r>
            <a:r>
              <a:rPr kumimoji="1" lang="en-US" altLang="ja-JP" b="1" dirty="0">
                <a:solidFill>
                  <a:schemeClr val="tx1"/>
                </a:solidFill>
              </a:rPr>
              <a:t>)</a:t>
            </a:r>
          </a:p>
          <a:p>
            <a:pPr algn="ctr"/>
            <a:endParaRPr kumimoji="1" lang="en-US" altLang="ja-JP" b="1" dirty="0">
              <a:solidFill>
                <a:schemeClr val="tx1"/>
              </a:solidFill>
            </a:endParaRPr>
          </a:p>
          <a:p>
            <a:pPr algn="ctr"/>
            <a:endParaRPr kumimoji="1" lang="ja-JP" altLang="en-US" b="1" dirty="0">
              <a:solidFill>
                <a:schemeClr val="tx1"/>
              </a:solidFill>
            </a:endParaRPr>
          </a:p>
        </p:txBody>
      </p:sp>
      <p:sp>
        <p:nvSpPr>
          <p:cNvPr id="16" name="正方形/長方形 15"/>
          <p:cNvSpPr/>
          <p:nvPr/>
        </p:nvSpPr>
        <p:spPr>
          <a:xfrm>
            <a:off x="3315196" y="3782992"/>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cxnSp>
        <p:nvCxnSpPr>
          <p:cNvPr id="22" name="直線コネクタ 21"/>
          <p:cNvCxnSpPr/>
          <p:nvPr/>
        </p:nvCxnSpPr>
        <p:spPr>
          <a:xfrm flipH="1">
            <a:off x="3061855" y="0"/>
            <a:ext cx="13854" cy="6858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6002976" y="0"/>
            <a:ext cx="13854" cy="6858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F4481648-35E2-4B2E-9A55-2FF96D822C22}"/>
              </a:ext>
            </a:extLst>
          </p:cNvPr>
          <p:cNvSpPr/>
          <p:nvPr/>
        </p:nvSpPr>
        <p:spPr>
          <a:xfrm>
            <a:off x="3315195" y="5126958"/>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職員室にいる人</a:t>
            </a:r>
            <a:r>
              <a:rPr kumimoji="1" lang="en-US" altLang="ja-JP" b="1" dirty="0">
                <a:solidFill>
                  <a:schemeClr val="tx1"/>
                </a:solidFill>
              </a:rPr>
              <a:t>)</a:t>
            </a:r>
          </a:p>
          <a:p>
            <a:pPr algn="ctr"/>
            <a:endParaRPr kumimoji="1" lang="en-US" altLang="ja-JP" b="1" dirty="0">
              <a:solidFill>
                <a:schemeClr val="tx1"/>
              </a:solidFill>
            </a:endParaRPr>
          </a:p>
          <a:p>
            <a:pPr algn="ctr"/>
            <a:endParaRPr kumimoji="1" lang="ja-JP" altLang="en-US" b="1" dirty="0">
              <a:solidFill>
                <a:schemeClr val="tx1"/>
              </a:solidFill>
            </a:endParaRPr>
          </a:p>
        </p:txBody>
      </p:sp>
      <p:sp>
        <p:nvSpPr>
          <p:cNvPr id="24" name="正方形/長方形 23">
            <a:extLst>
              <a:ext uri="{FF2B5EF4-FFF2-40B4-BE49-F238E27FC236}">
                <a16:creationId xmlns:a16="http://schemas.microsoft.com/office/drawing/2014/main" id="{90C6847B-A588-4125-86A6-4F644EBD3FCC}"/>
              </a:ext>
            </a:extLst>
          </p:cNvPr>
          <p:cNvSpPr/>
          <p:nvPr/>
        </p:nvSpPr>
        <p:spPr>
          <a:xfrm>
            <a:off x="3315195" y="2486751"/>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受け取った人</a:t>
            </a:r>
            <a:r>
              <a:rPr kumimoji="1" lang="en-US" altLang="ja-JP" b="1" dirty="0">
                <a:solidFill>
                  <a:schemeClr val="tx1"/>
                </a:solidFill>
              </a:rPr>
              <a:t>)</a:t>
            </a:r>
          </a:p>
          <a:p>
            <a:pPr algn="ctr"/>
            <a:endParaRPr kumimoji="1" lang="en-US" altLang="ja-JP" b="1" dirty="0">
              <a:solidFill>
                <a:schemeClr val="tx1"/>
              </a:solidFill>
            </a:endParaRPr>
          </a:p>
          <a:p>
            <a:pPr algn="ctr"/>
            <a:endParaRPr kumimoji="1" lang="ja-JP" altLang="en-US" b="1" dirty="0">
              <a:solidFill>
                <a:schemeClr val="tx1"/>
              </a:solidFill>
            </a:endParaRPr>
          </a:p>
        </p:txBody>
      </p:sp>
      <p:sp>
        <p:nvSpPr>
          <p:cNvPr id="25" name="スライド番号プレースホルダー 1"/>
          <p:cNvSpPr>
            <a:spLocks noGrp="1"/>
          </p:cNvSpPr>
          <p:nvPr>
            <p:ph type="sldNum" sz="quarter" idx="12"/>
          </p:nvPr>
        </p:nvSpPr>
        <p:spPr>
          <a:xfrm>
            <a:off x="6824248" y="6287012"/>
            <a:ext cx="1905000" cy="457200"/>
          </a:xfrm>
        </p:spPr>
        <p:txBody>
          <a:bodyPr/>
          <a:lstStyle/>
          <a:p>
            <a:fld id="{75446204-5050-4B83-8C84-1F5B942AB3C3}" type="slidenum">
              <a:rPr lang="en-US" altLang="ja-JP" smtClean="0"/>
              <a:pPr/>
              <a:t>11</a:t>
            </a:fld>
            <a:endParaRPr lang="en-US" altLang="ja-JP" dirty="0"/>
          </a:p>
        </p:txBody>
      </p:sp>
      <p:sp>
        <p:nvSpPr>
          <p:cNvPr id="26" name="正方形/長方形 25"/>
          <p:cNvSpPr/>
          <p:nvPr/>
        </p:nvSpPr>
        <p:spPr>
          <a:xfrm>
            <a:off x="6256314" y="1170569"/>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ＡＥＤを持った人</a:t>
            </a:r>
            <a:r>
              <a:rPr kumimoji="1" lang="en-US" altLang="ja-JP" b="1" dirty="0">
                <a:solidFill>
                  <a:schemeClr val="tx1"/>
                </a:solidFill>
              </a:rPr>
              <a:t>)</a:t>
            </a:r>
          </a:p>
          <a:p>
            <a:pPr algn="ctr"/>
            <a:endParaRPr kumimoji="1" lang="en-US" altLang="ja-JP" b="1" dirty="0">
              <a:solidFill>
                <a:schemeClr val="tx1"/>
              </a:solidFill>
            </a:endParaRPr>
          </a:p>
          <a:p>
            <a:pPr algn="ctr"/>
            <a:endParaRPr kumimoji="1" lang="ja-JP" altLang="en-US" b="1" dirty="0">
              <a:solidFill>
                <a:schemeClr val="tx1"/>
              </a:solidFill>
            </a:endParaRPr>
          </a:p>
        </p:txBody>
      </p:sp>
      <p:sp>
        <p:nvSpPr>
          <p:cNvPr id="27" name="正方形/長方形 26"/>
          <p:cNvSpPr/>
          <p:nvPr/>
        </p:nvSpPr>
        <p:spPr>
          <a:xfrm>
            <a:off x="6280951" y="2466810"/>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次に到着した人</a:t>
            </a:r>
            <a:r>
              <a:rPr kumimoji="1" lang="en-US" altLang="ja-JP" b="1" dirty="0">
                <a:solidFill>
                  <a:schemeClr val="tx1"/>
                </a:solidFill>
              </a:rPr>
              <a:t>)</a:t>
            </a:r>
          </a:p>
          <a:p>
            <a:pPr algn="ctr"/>
            <a:endParaRPr kumimoji="1" lang="en-US" altLang="ja-JP" b="1" dirty="0">
              <a:solidFill>
                <a:schemeClr val="tx1"/>
              </a:solidFill>
            </a:endParaRPr>
          </a:p>
          <a:p>
            <a:pPr algn="ctr"/>
            <a:endParaRPr kumimoji="1" lang="ja-JP" altLang="en-US" b="1" dirty="0">
              <a:solidFill>
                <a:schemeClr val="tx1"/>
              </a:solidFill>
            </a:endParaRPr>
          </a:p>
        </p:txBody>
      </p:sp>
      <p:sp>
        <p:nvSpPr>
          <p:cNvPr id="28" name="正方形/長方形 27"/>
          <p:cNvSpPr/>
          <p:nvPr/>
        </p:nvSpPr>
        <p:spPr>
          <a:xfrm>
            <a:off x="6280950" y="3777474"/>
            <a:ext cx="2448295" cy="10580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a:t>
            </a:r>
            <a:r>
              <a:rPr kumimoji="1" lang="ja-JP" altLang="en-US" b="1" dirty="0">
                <a:solidFill>
                  <a:schemeClr val="tx1"/>
                </a:solidFill>
              </a:rPr>
              <a:t>リーダーになる人</a:t>
            </a:r>
            <a:r>
              <a:rPr kumimoji="1" lang="en-US" altLang="ja-JP" b="1" dirty="0">
                <a:solidFill>
                  <a:schemeClr val="tx1"/>
                </a:solidFill>
              </a:rPr>
              <a:t>)</a:t>
            </a:r>
          </a:p>
          <a:p>
            <a:pPr algn="ctr"/>
            <a:endParaRPr kumimoji="1" lang="en-US" altLang="ja-JP" b="1" dirty="0">
              <a:solidFill>
                <a:schemeClr val="tx1"/>
              </a:solidFill>
            </a:endParaRPr>
          </a:p>
          <a:p>
            <a:pPr algn="ctr"/>
            <a:endParaRPr kumimoji="1" lang="ja-JP" altLang="en-US" b="1" dirty="0">
              <a:solidFill>
                <a:schemeClr val="tx1"/>
              </a:solidFill>
            </a:endParaRPr>
          </a:p>
        </p:txBody>
      </p:sp>
    </p:spTree>
    <p:extLst>
      <p:ext uri="{BB962C8B-B14F-4D97-AF65-F5344CB8AC3E}">
        <p14:creationId xmlns:p14="http://schemas.microsoft.com/office/powerpoint/2010/main" val="1723015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0C1D680-7B9A-4D7E-8790-F9F3A34FD48E}"/>
              </a:ext>
            </a:extLst>
          </p:cNvPr>
          <p:cNvSpPr txBox="1"/>
          <p:nvPr/>
        </p:nvSpPr>
        <p:spPr>
          <a:xfrm>
            <a:off x="365760" y="955675"/>
            <a:ext cx="8524240" cy="5693866"/>
          </a:xfrm>
          <a:prstGeom prst="rect">
            <a:avLst/>
          </a:prstGeom>
          <a:noFill/>
        </p:spPr>
        <p:txBody>
          <a:bodyPr wrap="square" rtlCol="0">
            <a:spAutoFit/>
          </a:bodyPr>
          <a:lstStyle/>
          <a:p>
            <a:r>
              <a:rPr kumimoji="1" lang="ja-JP" altLang="en-US" sz="2800" dirty="0">
                <a:latin typeface="BIZ UDPゴシック" panose="020B0400000000000000" pitchFamily="50" charset="-128"/>
                <a:ea typeface="BIZ UDPゴシック" panose="020B0400000000000000" pitchFamily="50" charset="-128"/>
              </a:rPr>
              <a:t>①意識の確認</a:t>
            </a:r>
            <a:endParaRPr kumimoji="1" lang="en-US" altLang="ja-JP" sz="2800" dirty="0">
              <a:latin typeface="BIZ UDPゴシック" panose="020B0400000000000000" pitchFamily="50" charset="-128"/>
              <a:ea typeface="BIZ UDPゴシック" panose="020B0400000000000000" pitchFamily="50" charset="-128"/>
            </a:endParaRPr>
          </a:p>
          <a:p>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②緊急カードを職員室に届け、誰が倒れたのかを伝え</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a:t>
            </a:r>
            <a:r>
              <a:rPr kumimoji="1" lang="ja-JP" altLang="en-US" sz="2800" dirty="0" err="1">
                <a:latin typeface="BIZ UDPゴシック" panose="020B0400000000000000" pitchFamily="50" charset="-128"/>
                <a:ea typeface="BIZ UDPゴシック" panose="020B0400000000000000" pitchFamily="50" charset="-128"/>
              </a:rPr>
              <a:t>るよう</a:t>
            </a:r>
            <a:r>
              <a:rPr kumimoji="1" lang="ja-JP" altLang="en-US" sz="2800" dirty="0">
                <a:latin typeface="BIZ UDPゴシック" panose="020B0400000000000000" pitchFamily="50" charset="-128"/>
                <a:ea typeface="BIZ UDPゴシック" panose="020B0400000000000000" pitchFamily="50" charset="-128"/>
              </a:rPr>
              <a:t>指示する。</a:t>
            </a:r>
            <a:endParaRPr kumimoji="1" lang="en-US" altLang="ja-JP" sz="2800" dirty="0">
              <a:latin typeface="BIZ UDPゴシック" panose="020B0400000000000000" pitchFamily="50" charset="-128"/>
              <a:ea typeface="BIZ UDPゴシック" panose="020B0400000000000000" pitchFamily="50" charset="-128"/>
            </a:endParaRPr>
          </a:p>
          <a:p>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③呼吸の確認</a:t>
            </a:r>
            <a:endParaRPr kumimoji="1" lang="en-US" altLang="ja-JP" sz="2800" dirty="0">
              <a:latin typeface="BIZ UDPゴシック" panose="020B0400000000000000" pitchFamily="50" charset="-128"/>
              <a:ea typeface="BIZ UDPゴシック" panose="020B0400000000000000" pitchFamily="50" charset="-128"/>
            </a:endParaRPr>
          </a:p>
          <a:p>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④他の生徒に座って待つよう指示する。</a:t>
            </a:r>
            <a:endParaRPr kumimoji="1" lang="en-US" altLang="ja-JP" sz="2800" dirty="0">
              <a:latin typeface="BIZ UDPゴシック" panose="020B0400000000000000" pitchFamily="50" charset="-128"/>
              <a:ea typeface="BIZ UDPゴシック" panose="020B0400000000000000" pitchFamily="50" charset="-128"/>
            </a:endParaRPr>
          </a:p>
          <a:p>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⑤呼吸なし、または分からない場合は、心臓マッサー</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ジと人工呼吸を開始する。</a:t>
            </a:r>
            <a:endParaRPr kumimoji="1" lang="en-US" altLang="ja-JP" sz="2800" dirty="0">
              <a:latin typeface="BIZ UDPゴシック" panose="020B0400000000000000" pitchFamily="50" charset="-128"/>
              <a:ea typeface="BIZ UDPゴシック" panose="020B0400000000000000" pitchFamily="50" charset="-128"/>
            </a:endParaRPr>
          </a:p>
          <a:p>
            <a:endParaRPr kumimoji="1" lang="ja-JP" altLang="en-US" sz="2800" dirty="0">
              <a:latin typeface="BIZ UDPゴシック" panose="020B0400000000000000" pitchFamily="50" charset="-128"/>
              <a:ea typeface="BIZ UDPゴシック" panose="020B0400000000000000" pitchFamily="50" charset="-128"/>
            </a:endParaRPr>
          </a:p>
          <a:p>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冷静に</a:t>
            </a:r>
          </a:p>
        </p:txBody>
      </p:sp>
      <p:sp>
        <p:nvSpPr>
          <p:cNvPr id="11" name="角丸四角形 4">
            <a:extLst>
              <a:ext uri="{FF2B5EF4-FFF2-40B4-BE49-F238E27FC236}">
                <a16:creationId xmlns:a16="http://schemas.microsoft.com/office/drawing/2014/main" id="{A9379C4B-57C5-4200-9FE4-1861051C2665}"/>
              </a:ext>
            </a:extLst>
          </p:cNvPr>
          <p:cNvSpPr/>
          <p:nvPr/>
        </p:nvSpPr>
        <p:spPr>
          <a:xfrm>
            <a:off x="2078503" y="208459"/>
            <a:ext cx="5290457" cy="729253"/>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3200" dirty="0">
                <a:latin typeface="BIZ UDPゴシック" panose="020B0400000000000000" pitchFamily="50" charset="-128"/>
                <a:ea typeface="BIZ UDPゴシック" panose="020B0400000000000000" pitchFamily="50" charset="-128"/>
              </a:rPr>
              <a:t>「第一発見者」の動き</a:t>
            </a: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12</a:t>
            </a:fld>
            <a:endParaRPr lang="en-US" altLang="ja-JP" dirty="0"/>
          </a:p>
        </p:txBody>
      </p:sp>
    </p:spTree>
    <p:extLst>
      <p:ext uri="{BB962C8B-B14F-4D97-AF65-F5344CB8AC3E}">
        <p14:creationId xmlns:p14="http://schemas.microsoft.com/office/powerpoint/2010/main" val="2383842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6610431-0C85-4618-B099-BFD513E8F039}"/>
              </a:ext>
            </a:extLst>
          </p:cNvPr>
          <p:cNvSpPr txBox="1"/>
          <p:nvPr/>
        </p:nvSpPr>
        <p:spPr>
          <a:xfrm>
            <a:off x="381635" y="1351171"/>
            <a:ext cx="8333756" cy="5447645"/>
          </a:xfrm>
          <a:prstGeom prst="rect">
            <a:avLst/>
          </a:prstGeom>
          <a:noFill/>
        </p:spPr>
        <p:txBody>
          <a:bodyPr wrap="square" rtlCol="0">
            <a:spAutoFit/>
          </a:bodyPr>
          <a:lstStyle/>
          <a:p>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受け取った人</a:t>
            </a:r>
            <a:r>
              <a:rPr kumimoji="1" lang="en-US" altLang="ja-JP" sz="2800" dirty="0">
                <a:latin typeface="BIZ UDPゴシック" panose="020B0400000000000000" pitchFamily="50" charset="-128"/>
                <a:ea typeface="BIZ UDPゴシック" panose="020B0400000000000000" pitchFamily="50" charset="-128"/>
              </a:rPr>
              <a:t>)</a:t>
            </a:r>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①どこで誰が倒れているか、職員室内に大きな声で</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伝える。</a:t>
            </a:r>
            <a:endParaRPr kumimoji="1" lang="en-US" altLang="ja-JP" sz="2800" dirty="0">
              <a:latin typeface="BIZ UDPゴシック" panose="020B0400000000000000" pitchFamily="50" charset="-128"/>
              <a:ea typeface="BIZ UDPゴシック" panose="020B0400000000000000" pitchFamily="50" charset="-128"/>
            </a:endParaRPr>
          </a:p>
          <a:p>
            <a:endParaRPr kumimoji="1" lang="ja-JP" altLang="en-US" sz="20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②</a:t>
            </a:r>
            <a:r>
              <a:rPr kumimoji="1" lang="en-US" altLang="ja-JP" sz="2800" dirty="0">
                <a:latin typeface="BIZ UDPゴシック" panose="020B0400000000000000" pitchFamily="50" charset="-128"/>
                <a:ea typeface="BIZ UDPゴシック" panose="020B0400000000000000" pitchFamily="50" charset="-128"/>
              </a:rPr>
              <a:t>AED</a:t>
            </a:r>
            <a:r>
              <a:rPr kumimoji="1" lang="ja-JP" altLang="en-US" sz="2800" dirty="0">
                <a:latin typeface="BIZ UDPゴシック" panose="020B0400000000000000" pitchFamily="50" charset="-128"/>
                <a:ea typeface="BIZ UDPゴシック" panose="020B0400000000000000" pitchFamily="50" charset="-128"/>
              </a:rPr>
              <a:t>、救急セット、携帯電話を持って現場に向かう</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ように指示する。</a:t>
            </a:r>
          </a:p>
          <a:p>
            <a:endParaRPr kumimoji="1" lang="ja-JP" altLang="en-US" sz="2000" dirty="0">
              <a:latin typeface="BIZ UDPゴシック" panose="020B0400000000000000" pitchFamily="50" charset="-128"/>
              <a:ea typeface="BIZ UDPゴシック" panose="020B0400000000000000" pitchFamily="50" charset="-128"/>
            </a:endParaRPr>
          </a:p>
          <a:p>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職員室にいる人</a:t>
            </a:r>
            <a:r>
              <a:rPr kumimoji="1" lang="en-US" altLang="ja-JP" sz="2800" dirty="0">
                <a:latin typeface="BIZ UDPゴシック" panose="020B0400000000000000" pitchFamily="50" charset="-128"/>
                <a:ea typeface="BIZ UDPゴシック" panose="020B0400000000000000" pitchFamily="50" charset="-128"/>
              </a:rPr>
              <a:t>)</a:t>
            </a:r>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①「</a:t>
            </a:r>
            <a:r>
              <a:rPr kumimoji="1" lang="en-US" altLang="ja-JP" sz="2800" dirty="0">
                <a:latin typeface="BIZ UDPゴシック" panose="020B0400000000000000" pitchFamily="50" charset="-128"/>
                <a:ea typeface="BIZ UDPゴシック" panose="020B0400000000000000" pitchFamily="50" charset="-128"/>
              </a:rPr>
              <a:t>AED</a:t>
            </a:r>
            <a:r>
              <a:rPr kumimoji="1" lang="ja-JP" altLang="en-US" sz="2800" dirty="0">
                <a:latin typeface="BIZ UDPゴシック" panose="020B0400000000000000" pitchFamily="50" charset="-128"/>
                <a:ea typeface="BIZ UDPゴシック" panose="020B0400000000000000" pitchFamily="50" charset="-128"/>
              </a:rPr>
              <a:t>を持ちます」「救急セットを持ちます」「生徒</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連絡票を持ちます」等と声出し、持参したものを確</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認をして現場に向かう。</a:t>
            </a:r>
            <a:endParaRPr kumimoji="1" lang="en-US" altLang="ja-JP" sz="2800" dirty="0">
              <a:latin typeface="BIZ UDPゴシック" panose="020B0400000000000000" pitchFamily="50" charset="-128"/>
              <a:ea typeface="BIZ UDPゴシック" panose="020B0400000000000000" pitchFamily="50" charset="-128"/>
            </a:endParaRPr>
          </a:p>
          <a:p>
            <a:endParaRPr kumimoji="1" lang="ja-JP" altLang="en-US" sz="20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②携帯電話は、全員持つようにする。</a:t>
            </a:r>
          </a:p>
        </p:txBody>
      </p:sp>
      <p:sp>
        <p:nvSpPr>
          <p:cNvPr id="4" name="角丸四角形 4">
            <a:extLst>
              <a:ext uri="{FF2B5EF4-FFF2-40B4-BE49-F238E27FC236}">
                <a16:creationId xmlns:a16="http://schemas.microsoft.com/office/drawing/2014/main" id="{5CB5823A-DA18-4690-964D-6EB5F1052790}"/>
              </a:ext>
            </a:extLst>
          </p:cNvPr>
          <p:cNvSpPr/>
          <p:nvPr/>
        </p:nvSpPr>
        <p:spPr>
          <a:xfrm>
            <a:off x="274320" y="107402"/>
            <a:ext cx="8369950" cy="1071157"/>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dirty="0">
                <a:latin typeface="BIZ UDPゴシック" panose="020B0400000000000000" pitchFamily="50" charset="-128"/>
                <a:ea typeface="BIZ UDPゴシック" panose="020B0400000000000000" pitchFamily="50" charset="-128"/>
              </a:rPr>
              <a:t>「緊急です」カードを受け取ってから</a:t>
            </a:r>
            <a:endParaRPr lang="en-US" altLang="ja-JP" sz="2800" dirty="0">
              <a:latin typeface="BIZ UDPゴシック" panose="020B0400000000000000" pitchFamily="50" charset="-128"/>
              <a:ea typeface="BIZ UDPゴシック" panose="020B0400000000000000" pitchFamily="50" charset="-128"/>
            </a:endParaRPr>
          </a:p>
          <a:p>
            <a:pPr algn="ctr"/>
            <a:r>
              <a:rPr lang="ja-JP" altLang="en-US" sz="2800" dirty="0">
                <a:latin typeface="BIZ UDPゴシック" panose="020B0400000000000000" pitchFamily="50" charset="-128"/>
                <a:ea typeface="BIZ UDPゴシック" panose="020B0400000000000000" pitchFamily="50" charset="-128"/>
              </a:rPr>
              <a:t>現場に向かうまでの動き</a:t>
            </a:r>
          </a:p>
        </p:txBody>
      </p:sp>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13</a:t>
            </a:fld>
            <a:endParaRPr lang="en-US" altLang="ja-JP" dirty="0"/>
          </a:p>
        </p:txBody>
      </p:sp>
    </p:spTree>
    <p:extLst>
      <p:ext uri="{BB962C8B-B14F-4D97-AF65-F5344CB8AC3E}">
        <p14:creationId xmlns:p14="http://schemas.microsoft.com/office/powerpoint/2010/main" val="3068286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CA01830-70F7-4827-9348-541D1EC7117C}"/>
              </a:ext>
            </a:extLst>
          </p:cNvPr>
          <p:cNvSpPr txBox="1"/>
          <p:nvPr/>
        </p:nvSpPr>
        <p:spPr>
          <a:xfrm>
            <a:off x="304800" y="934720"/>
            <a:ext cx="8636000" cy="5693866"/>
          </a:xfrm>
          <a:prstGeom prst="rect">
            <a:avLst/>
          </a:prstGeom>
          <a:noFill/>
        </p:spPr>
        <p:txBody>
          <a:bodyPr wrap="square" rtlCol="0">
            <a:spAutoFit/>
          </a:bodyPr>
          <a:lstStyle/>
          <a:p>
            <a:r>
              <a:rPr kumimoji="1" lang="en-US" altLang="ja-JP" sz="2800" dirty="0">
                <a:latin typeface="BIZ UDPゴシック" panose="020B0400000000000000" pitchFamily="50" charset="-128"/>
                <a:ea typeface="BIZ UDPゴシック" panose="020B0400000000000000" pitchFamily="50" charset="-128"/>
              </a:rPr>
              <a:t>(AED</a:t>
            </a:r>
            <a:r>
              <a:rPr kumimoji="1" lang="ja-JP" altLang="en-US" sz="2800" dirty="0">
                <a:latin typeface="BIZ UDPゴシック" panose="020B0400000000000000" pitchFamily="50" charset="-128"/>
                <a:ea typeface="BIZ UDPゴシック" panose="020B0400000000000000" pitchFamily="50" charset="-128"/>
              </a:rPr>
              <a:t>を持った人</a:t>
            </a:r>
            <a:r>
              <a:rPr kumimoji="1" lang="en-US" altLang="ja-JP" sz="2800" dirty="0">
                <a:latin typeface="BIZ UDPゴシック" panose="020B0400000000000000" pitchFamily="50" charset="-128"/>
                <a:ea typeface="BIZ UDPゴシック" panose="020B0400000000000000" pitchFamily="50" charset="-128"/>
              </a:rPr>
              <a:t>)</a:t>
            </a:r>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〇第一発見者から、呼吸の有無を確認する。</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呼吸なし　</a:t>
            </a:r>
            <a:r>
              <a:rPr kumimoji="1" lang="en-US" altLang="ja-JP" sz="2800" dirty="0">
                <a:latin typeface="BIZ UDPゴシック" panose="020B0400000000000000" pitchFamily="50" charset="-128"/>
                <a:ea typeface="BIZ UDPゴシック" panose="020B0400000000000000" pitchFamily="50" charset="-128"/>
              </a:rPr>
              <a:t>or</a:t>
            </a:r>
            <a:r>
              <a:rPr kumimoji="1" lang="ja-JP" altLang="en-US" sz="2800" dirty="0">
                <a:latin typeface="BIZ UDPゴシック" panose="020B0400000000000000" pitchFamily="50" charset="-128"/>
                <a:ea typeface="BIZ UDPゴシック" panose="020B0400000000000000" pitchFamily="50" charset="-128"/>
              </a:rPr>
              <a:t>　分からない場合は</a:t>
            </a:r>
            <a:r>
              <a:rPr kumimoji="1" lang="en-US" altLang="ja-JP" sz="2800" dirty="0">
                <a:latin typeface="BIZ UDPゴシック" panose="020B0400000000000000" pitchFamily="50" charset="-128"/>
                <a:ea typeface="BIZ UDPゴシック" panose="020B0400000000000000" pitchFamily="50" charset="-128"/>
              </a:rPr>
              <a:t>AED</a:t>
            </a:r>
            <a:r>
              <a:rPr kumimoji="1" lang="ja-JP" altLang="en-US" sz="2800" dirty="0">
                <a:latin typeface="BIZ UDPゴシック" panose="020B0400000000000000" pitchFamily="50" charset="-128"/>
                <a:ea typeface="BIZ UDPゴシック" panose="020B0400000000000000" pitchFamily="50" charset="-128"/>
              </a:rPr>
              <a:t>を準備する。</a:t>
            </a:r>
          </a:p>
          <a:p>
            <a:endParaRPr kumimoji="1" lang="ja-JP" altLang="en-US" sz="2800" dirty="0">
              <a:latin typeface="BIZ UDPゴシック" panose="020B0400000000000000" pitchFamily="50" charset="-128"/>
              <a:ea typeface="BIZ UDPゴシック" panose="020B0400000000000000" pitchFamily="50" charset="-128"/>
            </a:endParaRPr>
          </a:p>
          <a:p>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次に到着した人</a:t>
            </a:r>
            <a:r>
              <a:rPr kumimoji="1" lang="en-US" altLang="ja-JP" sz="2800" dirty="0">
                <a:latin typeface="BIZ UDPゴシック" panose="020B0400000000000000" pitchFamily="50" charset="-128"/>
                <a:ea typeface="BIZ UDPゴシック" panose="020B0400000000000000" pitchFamily="50" charset="-128"/>
              </a:rPr>
              <a:t>)</a:t>
            </a:r>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〇第一発見者と心臓マッサージを交代する。</a:t>
            </a:r>
          </a:p>
          <a:p>
            <a:endParaRPr kumimoji="1" lang="ja-JP" altLang="en-US" sz="2800" dirty="0">
              <a:latin typeface="BIZ UDPゴシック" panose="020B0400000000000000" pitchFamily="50" charset="-128"/>
              <a:ea typeface="BIZ UDPゴシック" panose="020B0400000000000000" pitchFamily="50" charset="-128"/>
            </a:endParaRPr>
          </a:p>
          <a:p>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リーダーになる人</a:t>
            </a:r>
            <a:r>
              <a:rPr kumimoji="1" lang="en-US" altLang="ja-JP" sz="2800" dirty="0">
                <a:latin typeface="BIZ UDPゴシック" panose="020B0400000000000000" pitchFamily="50" charset="-128"/>
                <a:ea typeface="BIZ UDPゴシック" panose="020B0400000000000000" pitchFamily="50" charset="-128"/>
              </a:rPr>
              <a:t>)</a:t>
            </a:r>
            <a:endParaRPr kumimoji="1" lang="ja-JP" altLang="en-US"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〇第一発見者から状況説明を受け、救命アクションカー</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ドで役割分担を行う。</a:t>
            </a:r>
            <a:endParaRPr kumimoji="1" lang="en-US" altLang="ja-JP" sz="2800" dirty="0">
              <a:latin typeface="BIZ UDPゴシック" panose="020B0400000000000000" pitchFamily="50" charset="-128"/>
              <a:ea typeface="BIZ UDPゴシック" panose="020B0400000000000000" pitchFamily="50" charset="-128"/>
            </a:endParaRPr>
          </a:p>
          <a:p>
            <a:endParaRPr kumimoji="1" lang="en-US" altLang="ja-JP" sz="2800" dirty="0">
              <a:latin typeface="BIZ UDPゴシック" panose="020B0400000000000000" pitchFamily="50" charset="-128"/>
              <a:ea typeface="BIZ UDPゴシック" panose="020B0400000000000000" pitchFamily="50" charset="-128"/>
            </a:endParaRPr>
          </a:p>
          <a:p>
            <a:r>
              <a:rPr kumimoji="1" lang="en-US" altLang="ja-JP" sz="2800" dirty="0">
                <a:latin typeface="BIZ UDPゴシック" panose="020B0400000000000000" pitchFamily="50" charset="-128"/>
                <a:ea typeface="BIZ UDPゴシック" panose="020B0400000000000000" pitchFamily="50" charset="-128"/>
              </a:rPr>
              <a:t>※</a:t>
            </a:r>
            <a:r>
              <a:rPr kumimoji="1" lang="ja-JP" altLang="en-US" sz="2800" dirty="0">
                <a:latin typeface="BIZ UDPゴシック" panose="020B0400000000000000" pitchFamily="50" charset="-128"/>
                <a:ea typeface="BIZ UDPゴシック" panose="020B0400000000000000" pitchFamily="50" charset="-128"/>
              </a:rPr>
              <a:t>救助者の安全が確保できる場所であれば、現場で対</a:t>
            </a:r>
            <a:endParaRPr kumimoji="1" lang="en-US" altLang="ja-JP" sz="2800" dirty="0">
              <a:latin typeface="BIZ UDPゴシック" panose="020B0400000000000000" pitchFamily="50" charset="-128"/>
              <a:ea typeface="BIZ UDPゴシック" panose="020B0400000000000000" pitchFamily="50" charset="-128"/>
            </a:endParaRPr>
          </a:p>
          <a:p>
            <a:r>
              <a:rPr kumimoji="1" lang="ja-JP" altLang="en-US" sz="2800" dirty="0">
                <a:latin typeface="BIZ UDPゴシック" panose="020B0400000000000000" pitchFamily="50" charset="-128"/>
                <a:ea typeface="BIZ UDPゴシック" panose="020B0400000000000000" pitchFamily="50" charset="-128"/>
              </a:rPr>
              <a:t>　</a:t>
            </a:r>
            <a:r>
              <a:rPr kumimoji="1" lang="ja-JP" altLang="en-US" sz="2800" dirty="0" err="1">
                <a:latin typeface="BIZ UDPゴシック" panose="020B0400000000000000" pitchFamily="50" charset="-128"/>
                <a:ea typeface="BIZ UDPゴシック" panose="020B0400000000000000" pitchFamily="50" charset="-128"/>
              </a:rPr>
              <a:t>応する</a:t>
            </a:r>
            <a:r>
              <a:rPr kumimoji="1" lang="ja-JP" altLang="en-US" sz="2800" dirty="0">
                <a:latin typeface="BIZ UDPゴシック" panose="020B0400000000000000" pitchFamily="50" charset="-128"/>
                <a:ea typeface="BIZ UDPゴシック" panose="020B0400000000000000" pitchFamily="50" charset="-128"/>
              </a:rPr>
              <a:t>。</a:t>
            </a:r>
          </a:p>
        </p:txBody>
      </p:sp>
      <p:sp>
        <p:nvSpPr>
          <p:cNvPr id="5" name="角丸四角形 4">
            <a:extLst>
              <a:ext uri="{FF2B5EF4-FFF2-40B4-BE49-F238E27FC236}">
                <a16:creationId xmlns:a16="http://schemas.microsoft.com/office/drawing/2014/main" id="{004FFDC8-9DF1-4B73-AC3B-CB5430E2754E}"/>
              </a:ext>
            </a:extLst>
          </p:cNvPr>
          <p:cNvSpPr/>
          <p:nvPr/>
        </p:nvSpPr>
        <p:spPr>
          <a:xfrm>
            <a:off x="2013312" y="107494"/>
            <a:ext cx="5290457" cy="687838"/>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800" dirty="0">
                <a:latin typeface="BIZ UDPゴシック" panose="020B0400000000000000" pitchFamily="50" charset="-128"/>
                <a:ea typeface="BIZ UDPゴシック" panose="020B0400000000000000" pitchFamily="50" charset="-128"/>
              </a:rPr>
              <a:t>現場に到着してからの動き</a:t>
            </a:r>
          </a:p>
        </p:txBody>
      </p:sp>
      <p:sp>
        <p:nvSpPr>
          <p:cNvPr id="4"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14</a:t>
            </a:fld>
            <a:endParaRPr lang="en-US" altLang="ja-JP" dirty="0"/>
          </a:p>
        </p:txBody>
      </p:sp>
    </p:spTree>
    <p:extLst>
      <p:ext uri="{BB962C8B-B14F-4D97-AF65-F5344CB8AC3E}">
        <p14:creationId xmlns:p14="http://schemas.microsoft.com/office/powerpoint/2010/main" val="1860784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4231" y="182881"/>
            <a:ext cx="8101844" cy="1137919"/>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＜まとめ＞</a:t>
            </a: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15</a:t>
            </a:fld>
            <a:endParaRPr lang="en-US" altLang="ja-JP" dirty="0"/>
          </a:p>
        </p:txBody>
      </p:sp>
      <p:sp>
        <p:nvSpPr>
          <p:cNvPr id="4" name="サブタイトル 2"/>
          <p:cNvSpPr txBox="1">
            <a:spLocks/>
          </p:cNvSpPr>
          <p:nvPr/>
        </p:nvSpPr>
        <p:spPr>
          <a:xfrm>
            <a:off x="1357913" y="1503680"/>
            <a:ext cx="6790407" cy="49783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アンケート（例）</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１　「学校事故対応に関する指針」の内容に</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ついて理解できたか。</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２　事故発生からリーダーが役割分担する</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までの動きについて理解できたか。</a:t>
            </a:r>
            <a:endParaRPr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３　研修を終えての意見や感想</a:t>
            </a:r>
          </a:p>
        </p:txBody>
      </p:sp>
    </p:spTree>
    <p:extLst>
      <p:ext uri="{BB962C8B-B14F-4D97-AF65-F5344CB8AC3E}">
        <p14:creationId xmlns:p14="http://schemas.microsoft.com/office/powerpoint/2010/main" val="2140343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746760" y="1141970"/>
            <a:ext cx="7650480" cy="4131070"/>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（参考スライド）</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en-US" altLang="ja-JP" sz="4000" dirty="0">
                <a:latin typeface="ＭＳ ゴシック" panose="020B0609070205080204" pitchFamily="49" charset="-128"/>
                <a:ea typeface="ＭＳ ゴシック" panose="020B0609070205080204" pitchFamily="49" charset="-128"/>
              </a:rPr>
              <a:t>※</a:t>
            </a:r>
            <a:r>
              <a:rPr lang="ja-JP" altLang="en-US" sz="4000" dirty="0">
                <a:latin typeface="ＭＳ ゴシック" panose="020B0609070205080204" pitchFamily="49" charset="-128"/>
                <a:ea typeface="ＭＳ ゴシック" panose="020B0609070205080204" pitchFamily="49" charset="-128"/>
              </a:rPr>
              <a:t>各学校の実情に応じて、</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以下のスライドを差し替えて</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使用してください。</a:t>
            </a:r>
          </a:p>
        </p:txBody>
      </p:sp>
    </p:spTree>
    <p:extLst>
      <p:ext uri="{BB962C8B-B14F-4D97-AF65-F5344CB8AC3E}">
        <p14:creationId xmlns:p14="http://schemas.microsoft.com/office/powerpoint/2010/main" val="3030318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03;p4">
            <a:extLst>
              <a:ext uri="{FF2B5EF4-FFF2-40B4-BE49-F238E27FC236}">
                <a16:creationId xmlns:a16="http://schemas.microsoft.com/office/drawing/2014/main" id="{51B772DD-E83F-460F-AE71-7F6FD1B4950F}"/>
              </a:ext>
            </a:extLst>
          </p:cNvPr>
          <p:cNvSpPr txBox="1"/>
          <p:nvPr/>
        </p:nvSpPr>
        <p:spPr>
          <a:xfrm>
            <a:off x="538137" y="593120"/>
            <a:ext cx="6257109" cy="461624"/>
          </a:xfrm>
          <a:prstGeom prst="rect">
            <a:avLst/>
          </a:prstGeom>
          <a:noFill/>
          <a:ln>
            <a:noFill/>
          </a:ln>
        </p:spPr>
        <p:txBody>
          <a:bodyPr spcFirstLastPara="1" wrap="square" lIns="91425" tIns="45700" rIns="91425" bIns="45700" anchor="t" anchorCtr="0">
            <a:spAutoFit/>
          </a:bodyPr>
          <a:lstStyle/>
          <a:p>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令和</a:t>
            </a:r>
            <a:r>
              <a:rPr lang="en-US" altLang="ja-JP"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3</a:t>
            </a:r>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年度　中学校における死亡事例　</a:t>
            </a:r>
            <a:r>
              <a:rPr lang="en-US" altLang="ja-JP"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1</a:t>
            </a:r>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５件</a:t>
            </a:r>
            <a:endParaRPr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endParaRPr>
          </a:p>
        </p:txBody>
      </p:sp>
      <p:graphicFrame>
        <p:nvGraphicFramePr>
          <p:cNvPr id="3" name="表 2">
            <a:extLst>
              <a:ext uri="{FF2B5EF4-FFF2-40B4-BE49-F238E27FC236}">
                <a16:creationId xmlns:a16="http://schemas.microsoft.com/office/drawing/2014/main" id="{0AD73210-A039-4C00-B342-195BC18046C5}"/>
              </a:ext>
            </a:extLst>
          </p:cNvPr>
          <p:cNvGraphicFramePr>
            <a:graphicFrameLocks noGrp="1"/>
          </p:cNvGraphicFramePr>
          <p:nvPr>
            <p:extLst>
              <p:ext uri="{D42A27DB-BD31-4B8C-83A1-F6EECF244321}">
                <p14:modId xmlns:p14="http://schemas.microsoft.com/office/powerpoint/2010/main" val="3227131482"/>
              </p:ext>
            </p:extLst>
          </p:nvPr>
        </p:nvGraphicFramePr>
        <p:xfrm>
          <a:off x="621287" y="1264027"/>
          <a:ext cx="7901425" cy="4528912"/>
        </p:xfrm>
        <a:graphic>
          <a:graphicData uri="http://schemas.openxmlformats.org/drawingml/2006/table">
            <a:tbl>
              <a:tblPr firstRow="1" bandRow="1">
                <a:tableStyleId>{5940675A-B579-460E-94D1-54222C63F5DA}</a:tableStyleId>
              </a:tblPr>
              <a:tblGrid>
                <a:gridCol w="1075387">
                  <a:extLst>
                    <a:ext uri="{9D8B030D-6E8A-4147-A177-3AD203B41FA5}">
                      <a16:colId xmlns:a16="http://schemas.microsoft.com/office/drawing/2014/main" val="1408389471"/>
                    </a:ext>
                  </a:extLst>
                </a:gridCol>
                <a:gridCol w="1245621">
                  <a:extLst>
                    <a:ext uri="{9D8B030D-6E8A-4147-A177-3AD203B41FA5}">
                      <a16:colId xmlns:a16="http://schemas.microsoft.com/office/drawing/2014/main" val="17246851"/>
                    </a:ext>
                  </a:extLst>
                </a:gridCol>
                <a:gridCol w="5580417">
                  <a:extLst>
                    <a:ext uri="{9D8B030D-6E8A-4147-A177-3AD203B41FA5}">
                      <a16:colId xmlns:a16="http://schemas.microsoft.com/office/drawing/2014/main" val="3052987448"/>
                    </a:ext>
                  </a:extLst>
                </a:gridCol>
              </a:tblGrid>
              <a:tr h="288475">
                <a:tc>
                  <a:txBody>
                    <a:bodyPr/>
                    <a:lstStyle/>
                    <a:p>
                      <a:pPr marL="0" marR="0" lvl="0" indent="0" algn="l" rtl="0">
                        <a:spcBef>
                          <a:spcPts val="0"/>
                        </a:spcBef>
                        <a:spcAft>
                          <a:spcPts val="0"/>
                        </a:spcAft>
                        <a:buNone/>
                      </a:pPr>
                      <a:endParaRPr sz="1600" b="0" dirty="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a:latin typeface="BIZ UDPゴシック" panose="020B0400000000000000" pitchFamily="50" charset="-128"/>
                          <a:ea typeface="BIZ UDPゴシック" panose="020B0400000000000000" pitchFamily="50" charset="-128"/>
                        </a:rPr>
                        <a:t>場合</a:t>
                      </a:r>
                      <a:endParaRPr sz="1600" b="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dirty="0">
                          <a:latin typeface="BIZ UDPゴシック" panose="020B0400000000000000" pitchFamily="50" charset="-128"/>
                          <a:ea typeface="BIZ UDPゴシック" panose="020B0400000000000000" pitchFamily="50" charset="-128"/>
                        </a:rPr>
                        <a:t>発生状況</a:t>
                      </a:r>
                      <a:endParaRPr sz="1600" b="0" dirty="0">
                        <a:latin typeface="BIZ UDPゴシック" panose="020B0400000000000000" pitchFamily="50" charset="-128"/>
                        <a:ea typeface="BIZ UDPゴシック" panose="020B0400000000000000" pitchFamily="50" charset="-128"/>
                      </a:endParaRPr>
                    </a:p>
                  </a:txBody>
                  <a:tcPr marL="91450" marR="91450" marT="45725" marB="45725"/>
                </a:tc>
                <a:extLst>
                  <a:ext uri="{0D108BD9-81ED-4DB2-BD59-A6C34878D82A}">
                    <a16:rowId xmlns:a16="http://schemas.microsoft.com/office/drawing/2014/main" val="1717648265"/>
                  </a:ext>
                </a:extLst>
              </a:tr>
              <a:tr h="903157">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1</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校庭でサッカーをしていた際、頭痛を訴えた。教員は、ひどくなるようなら申し出るように伝え、ゲームを続行した。ゲーム終了後、頭を抱えてうずくまっていたため安全な場所に移動させたが、痛みが増し動けなく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177670122"/>
                  </a:ext>
                </a:extLst>
              </a:tr>
              <a:tr h="1011406">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1</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国語</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授業中、過呼吸のような症状が現れ嘔吐した。保健室への移動中は意識があり頭痛を訴えていたが、徐々に意識を失っていった。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356816901"/>
                  </a:ext>
                </a:extLst>
              </a:tr>
              <a:tr h="804756">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2</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バレー部</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体育館でランニングをしていた際、突然前方に倒れ意識がなくなった。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3999613675"/>
                  </a:ext>
                </a:extLst>
              </a:tr>
              <a:tr h="804756">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中</a:t>
                      </a:r>
                      <a:r>
                        <a:rPr lang="en-US" altLang="ja-JP" sz="1600" b="0" dirty="0">
                          <a:latin typeface="BIZ UDPゴシック" panose="020B0400000000000000" pitchFamily="50" charset="-128"/>
                          <a:ea typeface="BIZ UDPゴシック" panose="020B0400000000000000" pitchFamily="50" charset="-128"/>
                        </a:rPr>
                        <a:t>3</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陸上部</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熱中症</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競技大会中、</a:t>
                      </a:r>
                      <a:r>
                        <a:rPr lang="en-US" altLang="ja-JP" sz="1600" b="0" dirty="0">
                          <a:latin typeface="BIZ UDPゴシック" panose="020B0400000000000000" pitchFamily="50" charset="-128"/>
                          <a:ea typeface="BIZ UDPゴシック" panose="020B0400000000000000" pitchFamily="50" charset="-128"/>
                        </a:rPr>
                        <a:t>400m</a:t>
                      </a:r>
                      <a:r>
                        <a:rPr lang="ja-JP" altLang="en-US" sz="1600" b="0" dirty="0">
                          <a:latin typeface="BIZ UDPゴシック" panose="020B0400000000000000" pitchFamily="50" charset="-128"/>
                          <a:ea typeface="BIZ UDPゴシック" panose="020B0400000000000000" pitchFamily="50" charset="-128"/>
                        </a:rPr>
                        <a:t>走のゴール直後に倒れこんだ。意識はあり呼吸もしてたが非常に苦しそうな様子で、医務室に移動した。暑さを訴えていたため、氷で脇を冷やすとともに経口補水液を渡したが飲むことができなかった。その後、通常ではない呼吸に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134225697"/>
                  </a:ext>
                </a:extLst>
              </a:tr>
            </a:tbl>
          </a:graphicData>
        </a:graphic>
      </p:graphicFrame>
      <p:sp>
        <p:nvSpPr>
          <p:cNvPr id="4" name="テキスト ボックス 3">
            <a:extLst>
              <a:ext uri="{FF2B5EF4-FFF2-40B4-BE49-F238E27FC236}">
                <a16:creationId xmlns:a16="http://schemas.microsoft.com/office/drawing/2014/main" id="{76360013-CDD8-454A-9645-B1F1C3787C04}"/>
              </a:ext>
            </a:extLst>
          </p:cNvPr>
          <p:cNvSpPr txBox="1"/>
          <p:nvPr/>
        </p:nvSpPr>
        <p:spPr>
          <a:xfrm>
            <a:off x="538137" y="5817556"/>
            <a:ext cx="6078071" cy="369332"/>
          </a:xfrm>
          <a:prstGeom prst="rect">
            <a:avLst/>
          </a:prstGeom>
          <a:noFill/>
        </p:spPr>
        <p:txBody>
          <a:bodyPr wrap="squar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自死・事故他、詳細を明らかにしていない事例が</a:t>
            </a:r>
            <a:r>
              <a:rPr kumimoji="1" lang="en-US" altLang="ja-JP" dirty="0">
                <a:latin typeface="BIZ UDPゴシック" panose="020B0400000000000000" pitchFamily="50" charset="-128"/>
                <a:ea typeface="BIZ UDPゴシック" panose="020B0400000000000000" pitchFamily="50" charset="-128"/>
              </a:rPr>
              <a:t>1</a:t>
            </a:r>
            <a:r>
              <a:rPr kumimoji="1" lang="ja-JP" altLang="en-US" dirty="0">
                <a:latin typeface="BIZ UDPゴシック" panose="020B0400000000000000" pitchFamily="50" charset="-128"/>
                <a:ea typeface="BIZ UDPゴシック" panose="020B0400000000000000" pitchFamily="50" charset="-128"/>
              </a:rPr>
              <a:t>１件</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17</a:t>
            </a:fld>
            <a:endParaRPr lang="en-US" altLang="ja-JP" dirty="0"/>
          </a:p>
        </p:txBody>
      </p:sp>
      <p:sp>
        <p:nvSpPr>
          <p:cNvPr id="7" name="テキスト ボックス 6">
            <a:extLst>
              <a:ext uri="{FF2B5EF4-FFF2-40B4-BE49-F238E27FC236}">
                <a16:creationId xmlns:a16="http://schemas.microsoft.com/office/drawing/2014/main" id="{66C904E3-A1E7-4E29-AC2C-95E30B116A04}"/>
              </a:ext>
            </a:extLst>
          </p:cNvPr>
          <p:cNvSpPr txBox="1"/>
          <p:nvPr/>
        </p:nvSpPr>
        <p:spPr>
          <a:xfrm>
            <a:off x="3666691" y="6385550"/>
            <a:ext cx="4602479" cy="307777"/>
          </a:xfrm>
          <a:prstGeom prst="rect">
            <a:avLst/>
          </a:prstGeom>
          <a:noFill/>
        </p:spPr>
        <p:txBody>
          <a:bodyPr wrap="square" rtlCol="0">
            <a:spAutoFit/>
          </a:bodyPr>
          <a:lstStyle/>
          <a:p>
            <a:r>
              <a:rPr kumimoji="1" lang="ja-JP" altLang="en-US" sz="1400" dirty="0"/>
              <a:t>独立行政法人日本スポーツ振興センターデータベース</a:t>
            </a:r>
          </a:p>
        </p:txBody>
      </p:sp>
    </p:spTree>
    <p:extLst>
      <p:ext uri="{BB962C8B-B14F-4D97-AF65-F5344CB8AC3E}">
        <p14:creationId xmlns:p14="http://schemas.microsoft.com/office/powerpoint/2010/main" val="1849254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A33C6B79-5E2A-418C-B71D-190AA1A4161C}"/>
              </a:ext>
            </a:extLst>
          </p:cNvPr>
          <p:cNvGraphicFramePr>
            <a:graphicFrameLocks noGrp="1"/>
          </p:cNvGraphicFramePr>
          <p:nvPr>
            <p:extLst>
              <p:ext uri="{D42A27DB-BD31-4B8C-83A1-F6EECF244321}">
                <p14:modId xmlns:p14="http://schemas.microsoft.com/office/powerpoint/2010/main" val="1421382626"/>
              </p:ext>
            </p:extLst>
          </p:nvPr>
        </p:nvGraphicFramePr>
        <p:xfrm>
          <a:off x="419488" y="1046477"/>
          <a:ext cx="8264385" cy="4612642"/>
        </p:xfrm>
        <a:graphic>
          <a:graphicData uri="http://schemas.openxmlformats.org/drawingml/2006/table">
            <a:tbl>
              <a:tblPr firstRow="1" bandRow="1">
                <a:tableStyleId>{5940675A-B579-460E-94D1-54222C63F5DA}</a:tableStyleId>
              </a:tblPr>
              <a:tblGrid>
                <a:gridCol w="832214">
                  <a:extLst>
                    <a:ext uri="{9D8B030D-6E8A-4147-A177-3AD203B41FA5}">
                      <a16:colId xmlns:a16="http://schemas.microsoft.com/office/drawing/2014/main" val="3674810612"/>
                    </a:ext>
                  </a:extLst>
                </a:gridCol>
                <a:gridCol w="1227560">
                  <a:extLst>
                    <a:ext uri="{9D8B030D-6E8A-4147-A177-3AD203B41FA5}">
                      <a16:colId xmlns:a16="http://schemas.microsoft.com/office/drawing/2014/main" val="1453420107"/>
                    </a:ext>
                  </a:extLst>
                </a:gridCol>
                <a:gridCol w="6204611">
                  <a:extLst>
                    <a:ext uri="{9D8B030D-6E8A-4147-A177-3AD203B41FA5}">
                      <a16:colId xmlns:a16="http://schemas.microsoft.com/office/drawing/2014/main" val="727373980"/>
                    </a:ext>
                  </a:extLst>
                </a:gridCol>
              </a:tblGrid>
              <a:tr h="396287">
                <a:tc>
                  <a:txBody>
                    <a:bodyPr/>
                    <a:lstStyle/>
                    <a:p>
                      <a:endParaRPr kumimoji="1" lang="ja-JP" altLang="en-US" sz="1400" dirty="0"/>
                    </a:p>
                  </a:txBody>
                  <a:tcPr marL="68580" marR="68580" marT="34290" marB="34290"/>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場合</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発生状況</a:t>
                      </a:r>
                    </a:p>
                  </a:txBody>
                  <a:tcPr marL="51435" marR="51435" marT="25718" marB="25718"/>
                </a:tc>
                <a:extLst>
                  <a:ext uri="{0D108BD9-81ED-4DB2-BD59-A6C34878D82A}">
                    <a16:rowId xmlns:a16="http://schemas.microsoft.com/office/drawing/2014/main" val="1901280679"/>
                  </a:ext>
                </a:extLst>
              </a:tr>
              <a:tr h="751317">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1</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保健体育</a:t>
                      </a:r>
                    </a:p>
                    <a:p>
                      <a:pPr algn="ctr"/>
                      <a:r>
                        <a:rPr kumimoji="1" lang="en-US" altLang="ja-JP" sz="900" b="0" dirty="0">
                          <a:latin typeface="BIZ UDPゴシック" panose="020B0400000000000000" pitchFamily="50" charset="-128"/>
                          <a:ea typeface="BIZ UDPゴシック" panose="020B0400000000000000" pitchFamily="50" charset="-128"/>
                        </a:rPr>
                        <a:t>(</a:t>
                      </a:r>
                      <a:r>
                        <a:rPr kumimoji="1" lang="ja-JP" altLang="en-US" sz="900" b="0" dirty="0">
                          <a:latin typeface="BIZ UDPゴシック" panose="020B0400000000000000" pitchFamily="50" charset="-128"/>
                          <a:ea typeface="BIZ UDPゴシック" panose="020B0400000000000000" pitchFamily="50" charset="-128"/>
                        </a:rPr>
                        <a:t>水泳</a:t>
                      </a:r>
                      <a:r>
                        <a:rPr kumimoji="1" lang="en-US" altLang="ja-JP" sz="900" b="0" dirty="0">
                          <a:latin typeface="BIZ UDPゴシック" panose="020B0400000000000000" pitchFamily="50" charset="-128"/>
                          <a:ea typeface="BIZ UDPゴシック" panose="020B0400000000000000" pitchFamily="50" charset="-128"/>
                        </a:rPr>
                        <a:t>)</a:t>
                      </a: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泳いでいる最中に突然気分が悪くなり、自力でプールサイドにあがってうなだれていた。その後、ひきつけをおこし、白眼をむいて意識を消失し、呼吸も見られなくなった。</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extLst>
                  <a:ext uri="{0D108BD9-81ED-4DB2-BD59-A6C34878D82A}">
                    <a16:rowId xmlns:a16="http://schemas.microsoft.com/office/drawing/2014/main" val="3474324142"/>
                  </a:ext>
                </a:extLst>
              </a:tr>
              <a:tr h="664401">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1</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保健体育</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900" b="0" dirty="0">
                          <a:latin typeface="BIZ UDPゴシック" panose="020B0400000000000000" pitchFamily="50" charset="-128"/>
                          <a:ea typeface="BIZ UDPゴシック" panose="020B0400000000000000" pitchFamily="50" charset="-128"/>
                        </a:rPr>
                        <a:t>(</a:t>
                      </a:r>
                      <a:r>
                        <a:rPr kumimoji="1" lang="ja-JP" altLang="en-US" sz="900" b="0" dirty="0">
                          <a:latin typeface="BIZ UDPゴシック" panose="020B0400000000000000" pitchFamily="50" charset="-128"/>
                          <a:ea typeface="BIZ UDPゴシック" panose="020B0400000000000000" pitchFamily="50" charset="-128"/>
                        </a:rPr>
                        <a:t>長距離走</a:t>
                      </a:r>
                      <a:r>
                        <a:rPr kumimoji="1" lang="en-US" altLang="ja-JP" sz="900" b="0" dirty="0">
                          <a:latin typeface="BIZ UDPゴシック" panose="020B0400000000000000" pitchFamily="50" charset="-128"/>
                          <a:ea typeface="BIZ UDPゴシック" panose="020B0400000000000000" pitchFamily="50" charset="-128"/>
                        </a:rPr>
                        <a:t>)</a:t>
                      </a: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準備運動のあと、約</a:t>
                      </a:r>
                      <a:r>
                        <a:rPr kumimoji="1" lang="en-US" altLang="ja-JP" sz="1400" b="0" dirty="0">
                          <a:latin typeface="BIZ UDPゴシック" panose="020B0400000000000000" pitchFamily="50" charset="-128"/>
                          <a:ea typeface="BIZ UDPゴシック" panose="020B0400000000000000" pitchFamily="50" charset="-128"/>
                        </a:rPr>
                        <a:t>700m</a:t>
                      </a:r>
                      <a:r>
                        <a:rPr kumimoji="1" lang="ja-JP" altLang="en-US" sz="1400" b="0" dirty="0">
                          <a:latin typeface="BIZ UDPゴシック" panose="020B0400000000000000" pitchFamily="50" charset="-128"/>
                          <a:ea typeface="BIZ UDPゴシック" panose="020B0400000000000000" pitchFamily="50" charset="-128"/>
                        </a:rPr>
                        <a:t>走ったところで歩き出し、さらに</a:t>
                      </a:r>
                      <a:r>
                        <a:rPr kumimoji="1" lang="en-US" altLang="ja-JP" sz="1400" b="0" dirty="0">
                          <a:latin typeface="BIZ UDPゴシック" panose="020B0400000000000000" pitchFamily="50" charset="-128"/>
                          <a:ea typeface="BIZ UDPゴシック" panose="020B0400000000000000" pitchFamily="50" charset="-128"/>
                        </a:rPr>
                        <a:t>100m</a:t>
                      </a:r>
                      <a:r>
                        <a:rPr kumimoji="1" lang="ja-JP" altLang="en-US" sz="1400" b="0" dirty="0">
                          <a:latin typeface="BIZ UDPゴシック" panose="020B0400000000000000" pitchFamily="50" charset="-128"/>
                          <a:ea typeface="BIZ UDPゴシック" panose="020B0400000000000000" pitchFamily="50" charset="-128"/>
                        </a:rPr>
                        <a:t>歩いたところで座り込んだ跡、仰向けに倒れた。</a:t>
                      </a:r>
                    </a:p>
                  </a:txBody>
                  <a:tcPr marL="51435" marR="51435" marT="25718" marB="25718"/>
                </a:tc>
                <a:extLst>
                  <a:ext uri="{0D108BD9-81ED-4DB2-BD59-A6C34878D82A}">
                    <a16:rowId xmlns:a16="http://schemas.microsoft.com/office/drawing/2014/main" val="2203752398"/>
                  </a:ext>
                </a:extLst>
              </a:tr>
              <a:tr h="654334">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3</a:t>
                      </a:r>
                      <a:r>
                        <a:rPr kumimoji="1" lang="ja-JP" altLang="en-US" sz="1400" b="0" dirty="0">
                          <a:latin typeface="BIZ UDPゴシック" panose="020B0400000000000000" pitchFamily="50" charset="-128"/>
                          <a:ea typeface="BIZ UDPゴシック" panose="020B0400000000000000" pitchFamily="50" charset="-128"/>
                        </a:rPr>
                        <a:t>女子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保健体育</a:t>
                      </a:r>
                    </a:p>
                    <a:p>
                      <a:pPr algn="ctr"/>
                      <a:r>
                        <a:rPr kumimoji="1" lang="en-US" altLang="ja-JP" sz="900" b="0" i="1" dirty="0">
                          <a:latin typeface="BIZ UDPゴシック" panose="020B0400000000000000" pitchFamily="50" charset="-128"/>
                          <a:ea typeface="BIZ UDPゴシック" panose="020B0400000000000000" pitchFamily="50" charset="-128"/>
                        </a:rPr>
                        <a:t>(</a:t>
                      </a:r>
                      <a:r>
                        <a:rPr kumimoji="1" lang="ja-JP" altLang="en-US" sz="900" b="0" i="1" dirty="0">
                          <a:latin typeface="BIZ UDPゴシック" panose="020B0400000000000000" pitchFamily="50" charset="-128"/>
                          <a:ea typeface="BIZ UDPゴシック" panose="020B0400000000000000" pitchFamily="50" charset="-128"/>
                        </a:rPr>
                        <a:t>バスケ</a:t>
                      </a:r>
                      <a:r>
                        <a:rPr kumimoji="1" lang="en-US" altLang="ja-JP" sz="900" b="0" i="1" dirty="0">
                          <a:latin typeface="BIZ UDPゴシック" panose="020B0400000000000000" pitchFamily="50" charset="-128"/>
                          <a:ea typeface="BIZ UDPゴシック" panose="020B0400000000000000" pitchFamily="50" charset="-128"/>
                        </a:rPr>
                        <a:t>)</a:t>
                      </a:r>
                    </a:p>
                    <a:p>
                      <a:pPr algn="ctr"/>
                      <a:r>
                        <a:rPr kumimoji="1" lang="ja-JP" altLang="en-US" sz="1400" b="0" dirty="0">
                          <a:latin typeface="BIZ UDPゴシック" panose="020B0400000000000000" pitchFamily="50" charset="-128"/>
                          <a:ea typeface="BIZ UDPゴシック" panose="020B0400000000000000" pitchFamily="50" charset="-128"/>
                        </a:rPr>
                        <a:t>突然死</a:t>
                      </a: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授業中に気分不良を訴えた。授業終了後、休んでいる際に数回嘔吐した。全身から発汗、嘔吐が続き、</a:t>
                      </a:r>
                      <a:r>
                        <a:rPr kumimoji="1" lang="en-US" altLang="ja-JP" sz="1400" b="0" dirty="0">
                          <a:latin typeface="BIZ UDPゴシック" panose="020B0400000000000000" pitchFamily="50" charset="-128"/>
                          <a:ea typeface="BIZ UDPゴシック" panose="020B0400000000000000" pitchFamily="50" charset="-128"/>
                        </a:rPr>
                        <a:t>5</a:t>
                      </a:r>
                      <a:r>
                        <a:rPr kumimoji="1" lang="ja-JP" altLang="en-US" sz="1400" b="0" dirty="0">
                          <a:latin typeface="BIZ UDPゴシック" panose="020B0400000000000000" pitchFamily="50" charset="-128"/>
                          <a:ea typeface="BIZ UDPゴシック" panose="020B0400000000000000" pitchFamily="50" charset="-128"/>
                        </a:rPr>
                        <a:t>分後に手足が硬直してきた。</a:t>
                      </a:r>
                    </a:p>
                  </a:txBody>
                  <a:tcPr marL="51435" marR="51435" marT="25718" marB="25718"/>
                </a:tc>
                <a:extLst>
                  <a:ext uri="{0D108BD9-81ED-4DB2-BD59-A6C34878D82A}">
                    <a16:rowId xmlns:a16="http://schemas.microsoft.com/office/drawing/2014/main" val="2125777812"/>
                  </a:ext>
                </a:extLst>
              </a:tr>
              <a:tr h="734868">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1</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休憩時間</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考査終了後にトイレに行ったが、一緒に行った他の生徒がトイレ個室での異音を聞き、声をかけたが応答がなかった。ほどなくしてドアが開いたが、自力で立つことができず、ドアにぶつかりながら倒れた。</a:t>
                      </a:r>
                    </a:p>
                  </a:txBody>
                  <a:tcPr marL="51435" marR="51435" marT="25718" marB="25718"/>
                </a:tc>
                <a:extLst>
                  <a:ext uri="{0D108BD9-81ED-4DB2-BD59-A6C34878D82A}">
                    <a16:rowId xmlns:a16="http://schemas.microsoft.com/office/drawing/2014/main" val="1445575030"/>
                  </a:ext>
                </a:extLst>
              </a:tr>
              <a:tr h="775134">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2</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登校中</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自転車で登校中に頭痛が起きたが登校した。午前の授業中に我慢</a:t>
                      </a:r>
                      <a:r>
                        <a:rPr kumimoji="1" lang="ja-JP" altLang="en-US" sz="1400" b="0">
                          <a:latin typeface="BIZ UDPゴシック" panose="020B0400000000000000" pitchFamily="50" charset="-128"/>
                          <a:ea typeface="BIZ UDPゴシック" panose="020B0400000000000000" pitchFamily="50" charset="-128"/>
                        </a:rPr>
                        <a:t>できず保健室に来室</a:t>
                      </a:r>
                      <a:r>
                        <a:rPr kumimoji="1" lang="ja-JP" altLang="en-US" sz="1400" b="0" dirty="0">
                          <a:latin typeface="BIZ UDPゴシック" panose="020B0400000000000000" pitchFamily="50" charset="-128"/>
                          <a:ea typeface="BIZ UDPゴシック" panose="020B0400000000000000" pitchFamily="50" charset="-128"/>
                        </a:rPr>
                        <a:t>し、その後保護者迎えで早退した。嘔吐を繰り返し医療機関を受診し、薬を処方された。その後容態が急変した。</a:t>
                      </a:r>
                    </a:p>
                  </a:txBody>
                  <a:tcPr marL="51435" marR="51435" marT="25718" marB="25718"/>
                </a:tc>
                <a:extLst>
                  <a:ext uri="{0D108BD9-81ED-4DB2-BD59-A6C34878D82A}">
                    <a16:rowId xmlns:a16="http://schemas.microsoft.com/office/drawing/2014/main" val="3635282579"/>
                  </a:ext>
                </a:extLst>
              </a:tr>
              <a:tr h="636301">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高</a:t>
                      </a:r>
                      <a:r>
                        <a:rPr kumimoji="1" lang="en-US" altLang="ja-JP" sz="1400" b="0" dirty="0">
                          <a:latin typeface="BIZ UDPゴシック" panose="020B0400000000000000" pitchFamily="50" charset="-128"/>
                          <a:ea typeface="BIZ UDPゴシック" panose="020B0400000000000000" pitchFamily="50" charset="-128"/>
                        </a:rPr>
                        <a:t>2</a:t>
                      </a:r>
                      <a:r>
                        <a:rPr kumimoji="1" lang="ja-JP" altLang="en-US" sz="1400" b="0" dirty="0">
                          <a:latin typeface="BIZ UDPゴシック" panose="020B0400000000000000" pitchFamily="50" charset="-128"/>
                          <a:ea typeface="BIZ UDPゴシック" panose="020B0400000000000000" pitchFamily="50" charset="-128"/>
                        </a:rPr>
                        <a:t>男子</a:t>
                      </a:r>
                    </a:p>
                  </a:txBody>
                  <a:tcPr marL="51435" marR="51435" marT="25718" marB="25718"/>
                </a:tc>
                <a:tc>
                  <a:txBody>
                    <a:bodyPr/>
                    <a:lstStyle/>
                    <a:p>
                      <a:pPr algn="ctr"/>
                      <a:r>
                        <a:rPr kumimoji="1" lang="ja-JP" altLang="en-US" sz="1400" b="0" dirty="0">
                          <a:latin typeface="BIZ UDPゴシック" panose="020B0400000000000000" pitchFamily="50" charset="-128"/>
                          <a:ea typeface="BIZ UDPゴシック" panose="020B0400000000000000" pitchFamily="50" charset="-128"/>
                        </a:rPr>
                        <a:t>下校中</a:t>
                      </a:r>
                      <a:endParaRPr kumimoji="1" lang="en-US" altLang="ja-JP" sz="1400" b="0" dirty="0">
                        <a:latin typeface="BIZ UDPゴシック" panose="020B0400000000000000" pitchFamily="50" charset="-128"/>
                        <a:ea typeface="BIZ UDPゴシック" panose="020B0400000000000000" pitchFamily="50" charset="-128"/>
                      </a:endParaRPr>
                    </a:p>
                    <a:p>
                      <a:pPr algn="ctr"/>
                      <a:r>
                        <a:rPr kumimoji="1" lang="en-US" altLang="ja-JP" sz="1400" b="0" dirty="0">
                          <a:latin typeface="BIZ UDPゴシック" panose="020B0400000000000000" pitchFamily="50" charset="-128"/>
                          <a:ea typeface="BIZ UDPゴシック" panose="020B0400000000000000" pitchFamily="50" charset="-128"/>
                        </a:rPr>
                        <a:t>(</a:t>
                      </a:r>
                      <a:r>
                        <a:rPr kumimoji="1" lang="ja-JP" altLang="en-US" sz="1400" b="0" dirty="0">
                          <a:latin typeface="BIZ UDPゴシック" panose="020B0400000000000000" pitchFamily="50" charset="-128"/>
                          <a:ea typeface="BIZ UDPゴシック" panose="020B0400000000000000" pitchFamily="50" charset="-128"/>
                        </a:rPr>
                        <a:t>突然死</a:t>
                      </a:r>
                      <a:r>
                        <a:rPr kumimoji="1" lang="en-US" altLang="ja-JP" sz="1400" b="0" dirty="0">
                          <a:latin typeface="BIZ UDPゴシック" panose="020B0400000000000000" pitchFamily="50" charset="-128"/>
                          <a:ea typeface="BIZ UDPゴシック" panose="020B0400000000000000" pitchFamily="50" charset="-128"/>
                        </a:rPr>
                        <a:t>)</a:t>
                      </a:r>
                      <a:endParaRPr kumimoji="1" lang="ja-JP" altLang="en-US" sz="1400" b="0" dirty="0">
                        <a:latin typeface="BIZ UDPゴシック" panose="020B0400000000000000" pitchFamily="50" charset="-128"/>
                        <a:ea typeface="BIZ UDPゴシック" panose="020B0400000000000000" pitchFamily="50" charset="-128"/>
                      </a:endParaRPr>
                    </a:p>
                  </a:txBody>
                  <a:tcPr marL="51435" marR="51435" marT="25718" marB="25718"/>
                </a:tc>
                <a:tc>
                  <a:txBody>
                    <a:bodyPr/>
                    <a:lstStyle/>
                    <a:p>
                      <a:r>
                        <a:rPr kumimoji="1" lang="ja-JP" altLang="en-US" sz="1400" b="0" dirty="0">
                          <a:latin typeface="BIZ UDPゴシック" panose="020B0400000000000000" pitchFamily="50" charset="-128"/>
                          <a:ea typeface="BIZ UDPゴシック" panose="020B0400000000000000" pitchFamily="50" charset="-128"/>
                        </a:rPr>
                        <a:t>徒歩で下校中、通学路の店舗内多目的トイレで倒れていた。</a:t>
                      </a:r>
                    </a:p>
                  </a:txBody>
                  <a:tcPr marL="51435" marR="51435" marT="25718" marB="25718"/>
                </a:tc>
                <a:extLst>
                  <a:ext uri="{0D108BD9-81ED-4DB2-BD59-A6C34878D82A}">
                    <a16:rowId xmlns:a16="http://schemas.microsoft.com/office/drawing/2014/main" val="1024487602"/>
                  </a:ext>
                </a:extLst>
              </a:tr>
            </a:tbl>
          </a:graphicData>
        </a:graphic>
      </p:graphicFrame>
      <p:sp>
        <p:nvSpPr>
          <p:cNvPr id="3" name="Google Shape;196;p3">
            <a:extLst>
              <a:ext uri="{FF2B5EF4-FFF2-40B4-BE49-F238E27FC236}">
                <a16:creationId xmlns:a16="http://schemas.microsoft.com/office/drawing/2014/main" id="{43EDCF6A-D4D5-45A6-BCA7-231B5733483B}"/>
              </a:ext>
            </a:extLst>
          </p:cNvPr>
          <p:cNvSpPr txBox="1"/>
          <p:nvPr/>
        </p:nvSpPr>
        <p:spPr>
          <a:xfrm>
            <a:off x="309179" y="244934"/>
            <a:ext cx="4712525" cy="328913"/>
          </a:xfrm>
          <a:prstGeom prst="rect">
            <a:avLst/>
          </a:prstGeom>
          <a:noFill/>
          <a:ln>
            <a:noFill/>
          </a:ln>
        </p:spPr>
        <p:txBody>
          <a:bodyPr spcFirstLastPara="1" wrap="square" lIns="51427" tIns="25706" rIns="51427" bIns="25706" anchor="t" anchorCtr="0">
            <a:spAutoFit/>
          </a:bodyPr>
          <a:lstStyle/>
          <a:p>
            <a:r>
              <a:rPr lang="ja-JP" altLang="en-US" b="1" dirty="0">
                <a:latin typeface="BIZ UDPゴシック" panose="020B0400000000000000" pitchFamily="50" charset="-128"/>
                <a:ea typeface="BIZ UDPゴシック" panose="020B0400000000000000" pitchFamily="50" charset="-128"/>
                <a:cs typeface="Arial"/>
                <a:sym typeface="Arial"/>
              </a:rPr>
              <a:t>令和</a:t>
            </a:r>
            <a:r>
              <a:rPr lang="en-US" altLang="ja-JP" b="1" dirty="0">
                <a:latin typeface="BIZ UDPゴシック" panose="020B0400000000000000" pitchFamily="50" charset="-128"/>
                <a:ea typeface="BIZ UDPゴシック" panose="020B0400000000000000" pitchFamily="50" charset="-128"/>
                <a:cs typeface="Arial"/>
                <a:sym typeface="Arial"/>
              </a:rPr>
              <a:t>3</a:t>
            </a:r>
            <a:r>
              <a:rPr lang="ja-JP" altLang="en-US" b="1" dirty="0">
                <a:latin typeface="BIZ UDPゴシック" panose="020B0400000000000000" pitchFamily="50" charset="-128"/>
                <a:ea typeface="BIZ UDPゴシック" panose="020B0400000000000000" pitchFamily="50" charset="-128"/>
                <a:cs typeface="Arial"/>
                <a:sym typeface="Arial"/>
              </a:rPr>
              <a:t>年度　高等学校死亡事例　　</a:t>
            </a:r>
            <a:r>
              <a:rPr lang="en-US" altLang="ja-JP" b="1" dirty="0">
                <a:latin typeface="BIZ UDPゴシック" panose="020B0400000000000000" pitchFamily="50" charset="-128"/>
                <a:ea typeface="BIZ UDPゴシック" panose="020B0400000000000000" pitchFamily="50" charset="-128"/>
                <a:cs typeface="Arial"/>
                <a:sym typeface="Arial"/>
              </a:rPr>
              <a:t>1</a:t>
            </a:r>
            <a:r>
              <a:rPr lang="ja-JP" altLang="en-US" b="1" dirty="0">
                <a:latin typeface="BIZ UDPゴシック" panose="020B0400000000000000" pitchFamily="50" charset="-128"/>
                <a:ea typeface="BIZ UDPゴシック" panose="020B0400000000000000" pitchFamily="50" charset="-128"/>
                <a:cs typeface="Arial"/>
                <a:sym typeface="Arial"/>
              </a:rPr>
              <a:t>８件</a:t>
            </a:r>
            <a:endParaRPr b="1" dirty="0">
              <a:latin typeface="BIZ UDPゴシック" panose="020B0400000000000000" pitchFamily="50" charset="-128"/>
              <a:ea typeface="BIZ UDPゴシック" panose="020B0400000000000000" pitchFamily="50" charset="-128"/>
              <a:cs typeface="Arial"/>
              <a:sym typeface="Arial"/>
            </a:endParaRPr>
          </a:p>
        </p:txBody>
      </p:sp>
      <p:sp>
        <p:nvSpPr>
          <p:cNvPr id="4" name="テキスト ボックス 3">
            <a:extLst>
              <a:ext uri="{FF2B5EF4-FFF2-40B4-BE49-F238E27FC236}">
                <a16:creationId xmlns:a16="http://schemas.microsoft.com/office/drawing/2014/main" id="{0DC5B12D-F143-4D44-B558-83B105E06E19}"/>
              </a:ext>
            </a:extLst>
          </p:cNvPr>
          <p:cNvSpPr txBox="1"/>
          <p:nvPr/>
        </p:nvSpPr>
        <p:spPr>
          <a:xfrm>
            <a:off x="309179" y="5857634"/>
            <a:ext cx="5688423" cy="276999"/>
          </a:xfrm>
          <a:prstGeom prst="rect">
            <a:avLst/>
          </a:prstGeom>
          <a:noFill/>
        </p:spPr>
        <p:txBody>
          <a:bodyPr wrap="square" rtlCol="0">
            <a:spAutoFit/>
          </a:bodyPr>
          <a:lstStyle/>
          <a:p>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突然死７件、窒息</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件、頭部外傷</a:t>
            </a:r>
            <a:r>
              <a:rPr lang="en-US" altLang="ja-JP" sz="1200" dirty="0">
                <a:latin typeface="BIZ UDPゴシック" panose="020B0400000000000000" pitchFamily="50" charset="-128"/>
                <a:ea typeface="BIZ UDPゴシック" panose="020B0400000000000000" pitchFamily="50" charset="-128"/>
              </a:rPr>
              <a:t>2</a:t>
            </a:r>
            <a:r>
              <a:rPr lang="ja-JP" altLang="en-US" sz="1200" dirty="0">
                <a:latin typeface="BIZ UDPゴシック" panose="020B0400000000000000" pitchFamily="50" charset="-128"/>
                <a:ea typeface="BIZ UDPゴシック" panose="020B0400000000000000" pitchFamily="50" charset="-128"/>
              </a:rPr>
              <a:t>件、全身打撲</a:t>
            </a:r>
            <a:r>
              <a:rPr lang="en-US" altLang="ja-JP" sz="12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件、内臓損傷１件、溺死</a:t>
            </a:r>
            <a:r>
              <a:rPr lang="en-US" altLang="ja-JP" sz="1200" dirty="0">
                <a:latin typeface="BIZ UDPゴシック" panose="020B0400000000000000" pitchFamily="50" charset="-128"/>
                <a:ea typeface="BIZ UDPゴシック" panose="020B0400000000000000" pitchFamily="50" charset="-128"/>
              </a:rPr>
              <a:t>1</a:t>
            </a:r>
            <a:r>
              <a:rPr lang="ja-JP" altLang="en-US" sz="1200" dirty="0">
                <a:latin typeface="BIZ UDPゴシック" panose="020B0400000000000000" pitchFamily="50" charset="-128"/>
                <a:ea typeface="BIZ UDPゴシック" panose="020B0400000000000000" pitchFamily="50" charset="-128"/>
              </a:rPr>
              <a:t>件</a:t>
            </a:r>
            <a:r>
              <a:rPr lang="en-US" altLang="ja-JP" sz="1200" dirty="0">
                <a:latin typeface="BIZ UDPゴシック" panose="020B0400000000000000" pitchFamily="50" charset="-128"/>
                <a:ea typeface="BIZ UDPゴシック" panose="020B0400000000000000" pitchFamily="50" charset="-128"/>
              </a:rPr>
              <a:t>)</a:t>
            </a:r>
            <a:endParaRPr lang="ja-JP" altLang="en-US" sz="1200" dirty="0">
              <a:latin typeface="BIZ UDPゴシック" panose="020B0400000000000000" pitchFamily="50" charset="-128"/>
              <a:ea typeface="BIZ UDPゴシック" panose="020B0400000000000000" pitchFamily="50" charset="-128"/>
            </a:endParaRPr>
          </a:p>
        </p:txBody>
      </p:sp>
      <p:sp>
        <p:nvSpPr>
          <p:cNvPr id="5"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18</a:t>
            </a:fld>
            <a:endParaRPr lang="en-US" altLang="ja-JP" dirty="0"/>
          </a:p>
        </p:txBody>
      </p:sp>
      <p:sp>
        <p:nvSpPr>
          <p:cNvPr id="6" name="テキスト ボックス 5">
            <a:extLst>
              <a:ext uri="{FF2B5EF4-FFF2-40B4-BE49-F238E27FC236}">
                <a16:creationId xmlns:a16="http://schemas.microsoft.com/office/drawing/2014/main" id="{66C904E3-A1E7-4E29-AC2C-95E30B116A04}"/>
              </a:ext>
            </a:extLst>
          </p:cNvPr>
          <p:cNvSpPr txBox="1"/>
          <p:nvPr/>
        </p:nvSpPr>
        <p:spPr>
          <a:xfrm>
            <a:off x="3696362" y="6368698"/>
            <a:ext cx="4602479" cy="307777"/>
          </a:xfrm>
          <a:prstGeom prst="rect">
            <a:avLst/>
          </a:prstGeom>
          <a:noFill/>
        </p:spPr>
        <p:txBody>
          <a:bodyPr wrap="square" rtlCol="0">
            <a:spAutoFit/>
          </a:bodyPr>
          <a:lstStyle/>
          <a:p>
            <a:r>
              <a:rPr kumimoji="1" lang="ja-JP" altLang="en-US" sz="1400" dirty="0"/>
              <a:t>独立行政法人日本スポーツ振興センターデータベース</a:t>
            </a:r>
          </a:p>
        </p:txBody>
      </p:sp>
    </p:spTree>
    <p:extLst>
      <p:ext uri="{BB962C8B-B14F-4D97-AF65-F5344CB8AC3E}">
        <p14:creationId xmlns:p14="http://schemas.microsoft.com/office/powerpoint/2010/main" val="386721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164403" y="219049"/>
            <a:ext cx="6400989"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＜本日の研修の流れ（３０分）＞</a:t>
            </a:r>
            <a:endParaRPr lang="en-US" altLang="ja-JP" sz="36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440227" y="2590149"/>
            <a:ext cx="7926533" cy="3693319"/>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導入（１０分）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p>
          <a:p>
            <a:r>
              <a:rPr kumimoji="1" lang="ja-JP" altLang="en-US" dirty="0">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○心臓突然死の現状と死戦期呼吸について理解する。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○「学校事故対応に関する指針」と「救命アクションカード」について</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理解する。</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展開（１５分）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グループ</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○事故発生からリーダーが役割分担するまでの</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動きについて確認する。</a:t>
            </a:r>
            <a:endParaRPr lang="en-US" altLang="ja-JP" dirty="0">
              <a:latin typeface="ＭＳ ゴシック" panose="020B0609070205080204" pitchFamily="49" charset="-128"/>
              <a:ea typeface="ＭＳ ゴシック" panose="020B0609070205080204" pitchFamily="49" charset="-128"/>
            </a:endParaRPr>
          </a:p>
          <a:p>
            <a:endParaRPr kumimoji="1" lang="en-US" altLang="ja-JP" dirty="0">
              <a:latin typeface="ＭＳ ゴシック" panose="020B0609070205080204" pitchFamily="49" charset="-128"/>
              <a:ea typeface="ＭＳ ゴシック" panose="020B0609070205080204" pitchFamily="49" charset="-128"/>
            </a:endParaRPr>
          </a:p>
          <a:p>
            <a:endParaRPr kumimoji="1"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３　まとめ（５分）</a:t>
            </a:r>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個人</a:t>
            </a:r>
            <a:r>
              <a:rPr lang="en-US" altLang="ja-JP" dirty="0">
                <a:latin typeface="ＭＳ ゴシック" panose="020B0609070205080204" pitchFamily="49" charset="-128"/>
                <a:ea typeface="ＭＳ ゴシック" panose="020B0609070205080204" pitchFamily="49" charset="-128"/>
              </a:rPr>
              <a:t>】</a:t>
            </a:r>
          </a:p>
          <a:p>
            <a:r>
              <a:rPr kumimoji="1" lang="ja-JP" altLang="en-US" dirty="0">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○研修の振り返りを行い、</a:t>
            </a:r>
            <a:r>
              <a:rPr lang="en-US" altLang="ja-JP" dirty="0">
                <a:latin typeface="ＭＳ ゴシック" panose="020B0609070205080204" pitchFamily="49" charset="-128"/>
                <a:ea typeface="ＭＳ ゴシック" panose="020B0609070205080204" pitchFamily="49" charset="-128"/>
              </a:rPr>
              <a:t>Google</a:t>
            </a:r>
            <a:r>
              <a:rPr lang="ja-JP" altLang="en-US" dirty="0">
                <a:latin typeface="ＭＳ ゴシック" panose="020B0609070205080204" pitchFamily="49" charset="-128"/>
                <a:ea typeface="ＭＳ ゴシック" panose="020B0609070205080204" pitchFamily="49" charset="-128"/>
              </a:rPr>
              <a:t>フォームで事後アンケートに回答する。</a:t>
            </a:r>
            <a:endParaRPr kumimoji="1" lang="ja-JP" altLang="en-US" sz="2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440227" y="1096822"/>
            <a:ext cx="7999686" cy="1200329"/>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＜目的＞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児童生徒等の生命に関わる事故発生時に、管理職や養護教諭が不在の場合でも、迅速かつ組織的に救命処置を行うことができるようにするとともに、教職員の危機管理意識や資質の向上を図る。</a:t>
            </a:r>
          </a:p>
        </p:txBody>
      </p:sp>
      <p:pic>
        <p:nvPicPr>
          <p:cNvPr id="1026" name="Picture 2" descr="https://www.jpnsport.go.jp/anzen/Portals/0/anzen/kenko/siryou/character2/k/K-15-3.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250806" y="3852393"/>
            <a:ext cx="1730944" cy="1730944"/>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2</a:t>
            </a:fld>
            <a:endParaRPr lang="en-US" altLang="ja-JP" dirty="0"/>
          </a:p>
        </p:txBody>
      </p:sp>
    </p:spTree>
    <p:extLst>
      <p:ext uri="{BB962C8B-B14F-4D97-AF65-F5344CB8AC3E}">
        <p14:creationId xmlns:p14="http://schemas.microsoft.com/office/powerpoint/2010/main" val="1864400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3755B6D-8922-D84F-A671-9D45C2C329CC}"/>
              </a:ext>
            </a:extLst>
          </p:cNvPr>
          <p:cNvSpPr>
            <a:spLocks noGrp="1"/>
          </p:cNvSpPr>
          <p:nvPr>
            <p:ph idx="1"/>
          </p:nvPr>
        </p:nvSpPr>
        <p:spPr>
          <a:xfrm>
            <a:off x="1618488" y="217227"/>
            <a:ext cx="5742432" cy="1035501"/>
          </a:xfrm>
        </p:spPr>
        <p:txBody>
          <a:bodyPr>
            <a:normAutofit/>
          </a:bodyPr>
          <a:lstStyle/>
          <a:p>
            <a:pPr marL="0" indent="0" algn="ctr">
              <a:buNone/>
            </a:pPr>
            <a:r>
              <a:rPr lang="ja-JP" altLang="en-US" sz="3300" dirty="0">
                <a:ea typeface="HGMaruGothicMPRO" panose="020F0600000000000000" pitchFamily="34" charset="-128"/>
              </a:rPr>
              <a:t>　</a:t>
            </a:r>
            <a:r>
              <a:rPr lang="ja-JP" altLang="en-US" dirty="0">
                <a:ea typeface="BIZ UDゴシック" panose="020B0400000000000000" pitchFamily="49" charset="-128"/>
              </a:rPr>
              <a:t>学校管理下の死亡事故で</a:t>
            </a:r>
            <a:br>
              <a:rPr lang="ja-JP" altLang="en-US" dirty="0">
                <a:ea typeface="BIZ UDゴシック" panose="020B0400000000000000" pitchFamily="49" charset="-128"/>
              </a:rPr>
            </a:br>
            <a:r>
              <a:rPr lang="ja-JP" altLang="en-US" dirty="0">
                <a:ea typeface="BIZ UDゴシック" panose="020B0400000000000000" pitchFamily="49" charset="-128"/>
              </a:rPr>
              <a:t>一番多いのは「突然死」である。</a:t>
            </a:r>
            <a:endParaRPr lang="en-US" altLang="ja-JP" sz="3200" dirty="0">
              <a:ea typeface="BIZ UDゴシック" panose="020B0400000000000000" pitchFamily="49" charset="-128"/>
            </a:endParaRPr>
          </a:p>
        </p:txBody>
      </p:sp>
      <p:sp>
        <p:nvSpPr>
          <p:cNvPr id="4" name="スライド番号プレースホルダー 1"/>
          <p:cNvSpPr>
            <a:spLocks noGrp="1"/>
          </p:cNvSpPr>
          <p:nvPr>
            <p:ph type="sldNum" sz="quarter" idx="12"/>
          </p:nvPr>
        </p:nvSpPr>
        <p:spPr>
          <a:xfrm>
            <a:off x="7116975" y="6319349"/>
            <a:ext cx="1905000" cy="457200"/>
          </a:xfrm>
        </p:spPr>
        <p:txBody>
          <a:bodyPr/>
          <a:lstStyle/>
          <a:p>
            <a:fld id="{75446204-5050-4B83-8C84-1F5B942AB3C3}" type="slidenum">
              <a:rPr lang="en-US" altLang="ja-JP" smtClean="0"/>
              <a:pPr/>
              <a:t>3</a:t>
            </a:fld>
            <a:endParaRPr lang="en-US" altLang="ja-JP" dirty="0"/>
          </a:p>
        </p:txBody>
      </p:sp>
      <p:pic>
        <p:nvPicPr>
          <p:cNvPr id="5" name="図 4"/>
          <p:cNvPicPr>
            <a:picLocks noChangeAspect="1"/>
          </p:cNvPicPr>
          <p:nvPr/>
        </p:nvPicPr>
        <p:blipFill>
          <a:blip r:embed="rId3"/>
          <a:stretch>
            <a:fillRect/>
          </a:stretch>
        </p:blipFill>
        <p:spPr>
          <a:xfrm>
            <a:off x="1192819" y="1252728"/>
            <a:ext cx="6784534" cy="5194164"/>
          </a:xfrm>
          <a:prstGeom prst="rect">
            <a:avLst/>
          </a:prstGeom>
        </p:spPr>
      </p:pic>
    </p:spTree>
    <p:extLst>
      <p:ext uri="{BB962C8B-B14F-4D97-AF65-F5344CB8AC3E}">
        <p14:creationId xmlns:p14="http://schemas.microsoft.com/office/powerpoint/2010/main" val="32049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334B1403-3926-48B6-8F93-2A61B8710DF4}"/>
              </a:ext>
            </a:extLst>
          </p:cNvPr>
          <p:cNvGraphicFramePr>
            <a:graphicFrameLocks noGrp="1"/>
          </p:cNvGraphicFramePr>
          <p:nvPr/>
        </p:nvGraphicFramePr>
        <p:xfrm>
          <a:off x="600891" y="787309"/>
          <a:ext cx="7901425" cy="5283382"/>
        </p:xfrm>
        <a:graphic>
          <a:graphicData uri="http://schemas.openxmlformats.org/drawingml/2006/table">
            <a:tbl>
              <a:tblPr firstRow="1" bandRow="1">
                <a:tableStyleId>{5940675A-B579-460E-94D1-54222C63F5DA}</a:tableStyleId>
              </a:tblPr>
              <a:tblGrid>
                <a:gridCol w="1075387">
                  <a:extLst>
                    <a:ext uri="{9D8B030D-6E8A-4147-A177-3AD203B41FA5}">
                      <a16:colId xmlns:a16="http://schemas.microsoft.com/office/drawing/2014/main" val="1045329082"/>
                    </a:ext>
                  </a:extLst>
                </a:gridCol>
                <a:gridCol w="1245621">
                  <a:extLst>
                    <a:ext uri="{9D8B030D-6E8A-4147-A177-3AD203B41FA5}">
                      <a16:colId xmlns:a16="http://schemas.microsoft.com/office/drawing/2014/main" val="673307678"/>
                    </a:ext>
                  </a:extLst>
                </a:gridCol>
                <a:gridCol w="5580417">
                  <a:extLst>
                    <a:ext uri="{9D8B030D-6E8A-4147-A177-3AD203B41FA5}">
                      <a16:colId xmlns:a16="http://schemas.microsoft.com/office/drawing/2014/main" val="3674939760"/>
                    </a:ext>
                  </a:extLst>
                </a:gridCol>
              </a:tblGrid>
              <a:tr h="288475">
                <a:tc>
                  <a:txBody>
                    <a:bodyPr/>
                    <a:lstStyle/>
                    <a:p>
                      <a:pPr marL="0" marR="0" lvl="0" indent="0" algn="l" rtl="0">
                        <a:spcBef>
                          <a:spcPts val="0"/>
                        </a:spcBef>
                        <a:spcAft>
                          <a:spcPts val="0"/>
                        </a:spcAft>
                        <a:buNone/>
                      </a:pPr>
                      <a:endParaRPr sz="1600" b="0" dirty="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a:latin typeface="BIZ UDPゴシック" panose="020B0400000000000000" pitchFamily="50" charset="-128"/>
                          <a:ea typeface="BIZ UDPゴシック" panose="020B0400000000000000" pitchFamily="50" charset="-128"/>
                        </a:rPr>
                        <a:t>場合</a:t>
                      </a:r>
                      <a:endParaRPr sz="1600" b="0">
                        <a:latin typeface="BIZ UDPゴシック" panose="020B0400000000000000" pitchFamily="50" charset="-128"/>
                        <a:ea typeface="BIZ UDPゴシック" panose="020B0400000000000000" pitchFamily="50" charset="-128"/>
                      </a:endParaRPr>
                    </a:p>
                  </a:txBody>
                  <a:tcPr marL="91450" marR="91450" marT="45725" marB="45725"/>
                </a:tc>
                <a:tc>
                  <a:txBody>
                    <a:bodyPr/>
                    <a:lstStyle/>
                    <a:p>
                      <a:pPr marL="0" marR="0" lvl="0" indent="0" algn="ctr" rtl="0">
                        <a:spcBef>
                          <a:spcPts val="0"/>
                        </a:spcBef>
                        <a:spcAft>
                          <a:spcPts val="0"/>
                        </a:spcAft>
                        <a:buNone/>
                      </a:pPr>
                      <a:r>
                        <a:rPr lang="ja-JP" sz="1600" dirty="0">
                          <a:latin typeface="BIZ UDPゴシック" panose="020B0400000000000000" pitchFamily="50" charset="-128"/>
                          <a:ea typeface="BIZ UDPゴシック" panose="020B0400000000000000" pitchFamily="50" charset="-128"/>
                        </a:rPr>
                        <a:t>発生状況</a:t>
                      </a:r>
                      <a:endParaRPr sz="1600" b="0" dirty="0">
                        <a:latin typeface="BIZ UDPゴシック" panose="020B0400000000000000" pitchFamily="50" charset="-128"/>
                        <a:ea typeface="BIZ UDPゴシック" panose="020B0400000000000000" pitchFamily="50" charset="-128"/>
                      </a:endParaRPr>
                    </a:p>
                  </a:txBody>
                  <a:tcPr marL="91450" marR="91450" marT="45725" marB="45725"/>
                </a:tc>
                <a:extLst>
                  <a:ext uri="{0D108BD9-81ED-4DB2-BD59-A6C34878D82A}">
                    <a16:rowId xmlns:a16="http://schemas.microsoft.com/office/drawing/2014/main" val="2663761566"/>
                  </a:ext>
                </a:extLst>
              </a:tr>
              <a:tr h="869155">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運動場で自分のペースで走る</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分間走の際、体調が悪くなり倒れた。教育が駆け寄ると、起き上がりあぐらをかくように座って少し休んだ後、歩いて朝礼台付近まで行き、立ったまま朝礼台に顔を伏せて休んでいたが、</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分後に再び倒れているのを発見した。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3424172118"/>
                  </a:ext>
                </a:extLst>
              </a:tr>
              <a:tr h="921140">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2</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体育館でストレッチと</a:t>
                      </a:r>
                      <a:r>
                        <a:rPr lang="en-US" altLang="ja-JP" sz="1600" b="0" dirty="0">
                          <a:latin typeface="BIZ UDPゴシック" panose="020B0400000000000000" pitchFamily="50" charset="-128"/>
                          <a:ea typeface="BIZ UDPゴシック" panose="020B0400000000000000" pitchFamily="50" charset="-128"/>
                        </a:rPr>
                        <a:t>24m</a:t>
                      </a:r>
                      <a:r>
                        <a:rPr lang="ja-JP" altLang="en-US" sz="1600" b="0" dirty="0">
                          <a:latin typeface="BIZ UDPゴシック" panose="020B0400000000000000" pitchFamily="50" charset="-128"/>
                          <a:ea typeface="BIZ UDPゴシック" panose="020B0400000000000000" pitchFamily="50" charset="-128"/>
                        </a:rPr>
                        <a:t>走を</a:t>
                      </a:r>
                      <a:r>
                        <a:rPr lang="en-US" altLang="ja-JP" sz="1600" b="0" dirty="0">
                          <a:latin typeface="BIZ UDPゴシック" panose="020B0400000000000000" pitchFamily="50" charset="-128"/>
                          <a:ea typeface="BIZ UDPゴシック" panose="020B0400000000000000" pitchFamily="50" charset="-128"/>
                        </a:rPr>
                        <a:t>1</a:t>
                      </a:r>
                      <a:r>
                        <a:rPr lang="ja-JP" altLang="en-US" sz="1600" b="0" dirty="0">
                          <a:latin typeface="BIZ UDPゴシック" panose="020B0400000000000000" pitchFamily="50" charset="-128"/>
                          <a:ea typeface="BIZ UDPゴシック" panose="020B0400000000000000" pitchFamily="50" charset="-128"/>
                        </a:rPr>
                        <a:t>本は走った後に</a:t>
                      </a:r>
                      <a:endParaRPr lang="en-US" altLang="ja-JP" sz="1600" b="0" dirty="0">
                        <a:latin typeface="BIZ UDPゴシック" panose="020B0400000000000000" pitchFamily="50" charset="-128"/>
                        <a:ea typeface="BIZ UDPゴシック" panose="020B0400000000000000" pitchFamily="50" charset="-128"/>
                      </a:endParaRPr>
                    </a:p>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「頭が痛い、気持ちが悪い」と訴えた。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4054544461"/>
                  </a:ext>
                </a:extLst>
              </a:tr>
              <a:tr h="905434">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6</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理科</a:t>
                      </a:r>
                      <a:endParaRPr lang="en-US" altLang="ja-JP" sz="1600" b="0" dirty="0">
                        <a:latin typeface="BIZ UDPゴシック" panose="020B0400000000000000" pitchFamily="50" charset="-128"/>
                        <a:ea typeface="BIZ UDPゴシック" panose="020B0400000000000000" pitchFamily="50" charset="-128"/>
                      </a:endParaRP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教室で頭痛を訴え、迎えに来た保護者と早退した。</a:t>
                      </a:r>
                      <a:endParaRPr lang="en-US" altLang="ja-JP" sz="1600" b="0" dirty="0">
                        <a:latin typeface="BIZ UDPゴシック" panose="020B0400000000000000" pitchFamily="50" charset="-128"/>
                        <a:ea typeface="BIZ UDPゴシック" panose="020B0400000000000000" pitchFamily="50" charset="-128"/>
                      </a:endParaRPr>
                    </a:p>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帰宅後は我慢できないくらいの頭痛を訴えた。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2568521115"/>
                  </a:ext>
                </a:extLst>
              </a:tr>
              <a:tr h="905434">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2</a:t>
                      </a:r>
                      <a:r>
                        <a:rPr lang="ja-JP" altLang="en-US" sz="1600" b="0" dirty="0">
                          <a:latin typeface="BIZ UDPゴシック" panose="020B0400000000000000" pitchFamily="50" charset="-128"/>
                          <a:ea typeface="BIZ UDPゴシック" panose="020B0400000000000000" pitchFamily="50" charset="-128"/>
                        </a:rPr>
                        <a:t>女子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下校中</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突然死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徒歩で友人と下校中、具合が悪くなり歩けなくなった。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602677625"/>
                  </a:ext>
                </a:extLst>
              </a:tr>
              <a:tr h="905434">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小</a:t>
                      </a:r>
                      <a:r>
                        <a:rPr lang="en-US" altLang="ja-JP" sz="1600" b="0" dirty="0">
                          <a:latin typeface="BIZ UDPゴシック" panose="020B0400000000000000" pitchFamily="50" charset="-128"/>
                          <a:ea typeface="BIZ UDPゴシック" panose="020B0400000000000000" pitchFamily="50" charset="-128"/>
                        </a:rPr>
                        <a:t>5</a:t>
                      </a:r>
                      <a:r>
                        <a:rPr lang="ja-JP" altLang="en-US" sz="1600" b="0" dirty="0">
                          <a:latin typeface="BIZ UDPゴシック" panose="020B0400000000000000" pitchFamily="50" charset="-128"/>
                          <a:ea typeface="BIZ UDPゴシック" panose="020B0400000000000000" pitchFamily="50" charset="-128"/>
                        </a:rPr>
                        <a:t>男子</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ctr"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給食中</a:t>
                      </a:r>
                    </a:p>
                    <a:p>
                      <a:pPr marL="0" marR="0" lvl="0" indent="0" algn="ctr" rtl="0">
                        <a:spcBef>
                          <a:spcPts val="0"/>
                        </a:spcBef>
                        <a:spcAft>
                          <a:spcPts val="0"/>
                        </a:spcAft>
                        <a:buNone/>
                      </a:pPr>
                      <a:r>
                        <a:rPr lang="en-US" sz="1600" b="0" dirty="0">
                          <a:latin typeface="BIZ UDPゴシック" panose="020B0400000000000000" pitchFamily="50" charset="-128"/>
                          <a:ea typeface="BIZ UDPゴシック" panose="020B0400000000000000" pitchFamily="50" charset="-128"/>
                        </a:rPr>
                        <a:t>(</a:t>
                      </a:r>
                      <a:r>
                        <a:rPr lang="ja-JP" altLang="en-US" sz="1600" b="0" dirty="0">
                          <a:latin typeface="BIZ UDPゴシック" panose="020B0400000000000000" pitchFamily="50" charset="-128"/>
                          <a:ea typeface="BIZ UDPゴシック" panose="020B0400000000000000" pitchFamily="50" charset="-128"/>
                        </a:rPr>
                        <a:t>窒息死</a:t>
                      </a:r>
                      <a:r>
                        <a:rPr lang="en-US" sz="1600" b="0" dirty="0">
                          <a:latin typeface="BIZ UDPゴシック" panose="020B0400000000000000" pitchFamily="50" charset="-128"/>
                          <a:ea typeface="BIZ UDPゴシック" panose="020B0400000000000000" pitchFamily="50" charset="-128"/>
                        </a:rPr>
                        <a:t>)</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tc>
                  <a:txBody>
                    <a:bodyPr/>
                    <a:lstStyle/>
                    <a:p>
                      <a:pPr marL="0" marR="0" lvl="0" indent="0" algn="l" rtl="0">
                        <a:spcBef>
                          <a:spcPts val="0"/>
                        </a:spcBef>
                        <a:spcAft>
                          <a:spcPts val="0"/>
                        </a:spcAft>
                        <a:buNone/>
                      </a:pPr>
                      <a:r>
                        <a:rPr lang="ja-JP" altLang="en-US" sz="1600" b="0" dirty="0">
                          <a:latin typeface="BIZ UDPゴシック" panose="020B0400000000000000" pitchFamily="50" charset="-128"/>
                          <a:ea typeface="BIZ UDPゴシック" panose="020B0400000000000000" pitchFamily="50" charset="-128"/>
                        </a:rPr>
                        <a:t>教室でパンをのどに詰まらせた。教員が除去を試みたがすべてを吐き出すことはできなかった。</a:t>
                      </a:r>
                      <a:endParaRPr sz="1600" b="0" dirty="0">
                        <a:latin typeface="BIZ UDPゴシック" panose="020B0400000000000000" pitchFamily="50" charset="-128"/>
                        <a:ea typeface="BIZ UDPゴシック" panose="020B0400000000000000" pitchFamily="50" charset="-128"/>
                      </a:endParaRPr>
                    </a:p>
                  </a:txBody>
                  <a:tcPr marL="91450" marR="91450" marT="45725" marB="45725" anchor="ctr"/>
                </a:tc>
                <a:extLst>
                  <a:ext uri="{0D108BD9-81ED-4DB2-BD59-A6C34878D82A}">
                    <a16:rowId xmlns:a16="http://schemas.microsoft.com/office/drawing/2014/main" val="3761115682"/>
                  </a:ext>
                </a:extLst>
              </a:tr>
            </a:tbl>
          </a:graphicData>
        </a:graphic>
      </p:graphicFrame>
      <p:sp>
        <p:nvSpPr>
          <p:cNvPr id="3" name="Google Shape;203;p4">
            <a:extLst>
              <a:ext uri="{FF2B5EF4-FFF2-40B4-BE49-F238E27FC236}">
                <a16:creationId xmlns:a16="http://schemas.microsoft.com/office/drawing/2014/main" id="{105AE2DE-C720-4C13-8995-47D5B23E7E30}"/>
              </a:ext>
            </a:extLst>
          </p:cNvPr>
          <p:cNvSpPr txBox="1"/>
          <p:nvPr/>
        </p:nvSpPr>
        <p:spPr>
          <a:xfrm>
            <a:off x="600891" y="210732"/>
            <a:ext cx="5961274" cy="461624"/>
          </a:xfrm>
          <a:prstGeom prst="rect">
            <a:avLst/>
          </a:prstGeom>
          <a:noFill/>
          <a:ln>
            <a:noFill/>
          </a:ln>
        </p:spPr>
        <p:txBody>
          <a:bodyPr spcFirstLastPara="1" wrap="square" lIns="91425" tIns="45700" rIns="91425" bIns="45700" anchor="t" anchorCtr="0">
            <a:spAutoFit/>
          </a:bodyPr>
          <a:lstStyle/>
          <a:p>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令和３年度　小学校における死亡事例　</a:t>
            </a:r>
            <a:r>
              <a:rPr lang="en-US" altLang="ja-JP"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7</a:t>
            </a:r>
            <a:r>
              <a:rPr lang="ja-JP" altLang="en-US"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rPr>
              <a:t>件</a:t>
            </a:r>
            <a:endParaRPr sz="2400" b="1" dirty="0">
              <a:latin typeface="BIZ UDPゴシック" panose="020B0400000000000000" pitchFamily="50" charset="-128"/>
              <a:ea typeface="BIZ UDPゴシック" panose="020B0400000000000000" pitchFamily="50" charset="-128"/>
              <a:cs typeface="Arial" panose="020B0604020202020204"/>
              <a:sym typeface="Arial" panose="020B0604020202020204"/>
            </a:endParaRPr>
          </a:p>
        </p:txBody>
      </p:sp>
      <p:sp>
        <p:nvSpPr>
          <p:cNvPr id="4" name="テキスト ボックス 3">
            <a:extLst>
              <a:ext uri="{FF2B5EF4-FFF2-40B4-BE49-F238E27FC236}">
                <a16:creationId xmlns:a16="http://schemas.microsoft.com/office/drawing/2014/main" id="{8E79C962-F07A-4246-B5D6-9BEE3CDB36E5}"/>
              </a:ext>
            </a:extLst>
          </p:cNvPr>
          <p:cNvSpPr txBox="1"/>
          <p:nvPr/>
        </p:nvSpPr>
        <p:spPr>
          <a:xfrm>
            <a:off x="600891" y="6093270"/>
            <a:ext cx="2913531" cy="369332"/>
          </a:xfrm>
          <a:prstGeom prst="rect">
            <a:avLst/>
          </a:prstGeom>
          <a:noFill/>
        </p:spPr>
        <p:txBody>
          <a:bodyPr wrap="squar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自死・事件事例が</a:t>
            </a:r>
            <a:r>
              <a:rPr kumimoji="1" lang="en-US" altLang="ja-JP" dirty="0">
                <a:latin typeface="BIZ UDPゴシック" panose="020B0400000000000000" pitchFamily="50" charset="-128"/>
                <a:ea typeface="BIZ UDPゴシック" panose="020B0400000000000000" pitchFamily="50" charset="-128"/>
              </a:rPr>
              <a:t>2</a:t>
            </a:r>
            <a:r>
              <a:rPr kumimoji="1" lang="ja-JP" altLang="en-US" dirty="0">
                <a:latin typeface="BIZ UDPゴシック" panose="020B0400000000000000" pitchFamily="50" charset="-128"/>
                <a:ea typeface="BIZ UDPゴシック" panose="020B0400000000000000" pitchFamily="50" charset="-128"/>
              </a:rPr>
              <a:t>件</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66C904E3-A1E7-4E29-AC2C-95E30B116A04}"/>
              </a:ext>
            </a:extLst>
          </p:cNvPr>
          <p:cNvSpPr txBox="1"/>
          <p:nvPr/>
        </p:nvSpPr>
        <p:spPr>
          <a:xfrm>
            <a:off x="3899837" y="6383425"/>
            <a:ext cx="4602479" cy="307777"/>
          </a:xfrm>
          <a:prstGeom prst="rect">
            <a:avLst/>
          </a:prstGeom>
          <a:noFill/>
        </p:spPr>
        <p:txBody>
          <a:bodyPr wrap="square" rtlCol="0">
            <a:spAutoFit/>
          </a:bodyPr>
          <a:lstStyle/>
          <a:p>
            <a:r>
              <a:rPr kumimoji="1" lang="ja-JP" altLang="en-US" sz="1400" dirty="0"/>
              <a:t>独立行政法人日本スポーツ振興センターデータベース</a:t>
            </a:r>
          </a:p>
        </p:txBody>
      </p:sp>
      <p:sp>
        <p:nvSpPr>
          <p:cNvPr id="6" name="スライド番号プレースホルダー 1"/>
          <p:cNvSpPr>
            <a:spLocks noGrp="1"/>
          </p:cNvSpPr>
          <p:nvPr>
            <p:ph type="sldNum" sz="quarter" idx="12"/>
          </p:nvPr>
        </p:nvSpPr>
        <p:spPr>
          <a:xfrm>
            <a:off x="6849270" y="6234002"/>
            <a:ext cx="1905000" cy="457200"/>
          </a:xfrm>
        </p:spPr>
        <p:txBody>
          <a:bodyPr/>
          <a:lstStyle/>
          <a:p>
            <a:fld id="{75446204-5050-4B83-8C84-1F5B942AB3C3}" type="slidenum">
              <a:rPr lang="en-US" altLang="ja-JP" smtClean="0"/>
              <a:pPr/>
              <a:t>4</a:t>
            </a:fld>
            <a:endParaRPr lang="en-US" altLang="ja-JP" dirty="0"/>
          </a:p>
        </p:txBody>
      </p:sp>
    </p:spTree>
    <p:extLst>
      <p:ext uri="{BB962C8B-B14F-4D97-AF65-F5344CB8AC3E}">
        <p14:creationId xmlns:p14="http://schemas.microsoft.com/office/powerpoint/2010/main" val="1573079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14BE3E44-6A01-4459-BAC1-B1A9DF37C1A6}" type="slidenum">
              <a:rPr kumimoji="1" lang="ja-JP" altLang="en-US" smtClean="0"/>
              <a:t>5</a:t>
            </a:fld>
            <a:endParaRPr kumimoji="1" lang="ja-JP" altLang="en-US"/>
          </a:p>
        </p:txBody>
      </p:sp>
      <p:sp>
        <p:nvSpPr>
          <p:cNvPr id="3" name="フローチャート：代替処理 2"/>
          <p:cNvSpPr/>
          <p:nvPr/>
        </p:nvSpPr>
        <p:spPr>
          <a:xfrm>
            <a:off x="1569103" y="1917469"/>
            <a:ext cx="6328410" cy="2876550"/>
          </a:xfrm>
          <a:prstGeom prst="flowChartAlternateProcess">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b="1" dirty="0"/>
              <a:t>日本における心臓突然死　</a:t>
            </a:r>
          </a:p>
          <a:p>
            <a:pPr algn="ctr"/>
            <a:r>
              <a:rPr lang="ja-JP" altLang="en-US" sz="3000" b="1" dirty="0"/>
              <a:t>約８</a:t>
            </a:r>
            <a:r>
              <a:rPr lang="en-US" altLang="ja-JP" sz="3000" b="1" dirty="0"/>
              <a:t>.</a:t>
            </a:r>
            <a:r>
              <a:rPr lang="ja-JP" altLang="en-US" sz="3000" b="1" dirty="0"/>
              <a:t>２万人</a:t>
            </a:r>
            <a:r>
              <a:rPr lang="en-US" altLang="ja-JP" sz="3000" b="1" dirty="0"/>
              <a:t>/</a:t>
            </a:r>
            <a:r>
              <a:rPr lang="ja-JP" altLang="en-US" sz="3000" b="1" dirty="0"/>
              <a:t>年</a:t>
            </a:r>
            <a:endParaRPr lang="en-US" altLang="ja-JP" sz="3000" b="1" dirty="0"/>
          </a:p>
          <a:p>
            <a:pPr algn="ctr"/>
            <a:r>
              <a:rPr lang="ja-JP" altLang="en-US" sz="3000" b="1" dirty="0"/>
              <a:t>（２００人</a:t>
            </a:r>
            <a:r>
              <a:rPr lang="en-US" altLang="ja-JP" sz="3000" b="1" dirty="0"/>
              <a:t>/</a:t>
            </a:r>
            <a:r>
              <a:rPr lang="ja-JP" altLang="en-US" sz="3000" b="1" dirty="0"/>
              <a:t>日）</a:t>
            </a:r>
          </a:p>
          <a:p>
            <a:pPr algn="ctr"/>
            <a:endParaRPr lang="ja-JP" altLang="en-US" sz="2100" b="1" dirty="0"/>
          </a:p>
          <a:p>
            <a:pPr algn="ctr"/>
            <a:r>
              <a:rPr lang="ja-JP" altLang="en-US" b="1" dirty="0"/>
              <a:t>（日本における新型コロナによる死亡者数累計　</a:t>
            </a:r>
            <a:r>
              <a:rPr lang="en-US" altLang="ja-JP" b="1" dirty="0"/>
              <a:t>	</a:t>
            </a:r>
          </a:p>
          <a:p>
            <a:pPr algn="ctr"/>
            <a:r>
              <a:rPr lang="ja-JP" altLang="en-US" b="1" dirty="0"/>
              <a:t>７</a:t>
            </a:r>
            <a:r>
              <a:rPr lang="en-US" altLang="ja-JP" b="1" dirty="0"/>
              <a:t>.</a:t>
            </a:r>
            <a:r>
              <a:rPr lang="ja-JP" altLang="en-US" b="1" dirty="0"/>
              <a:t>５万人　</a:t>
            </a:r>
            <a:r>
              <a:rPr lang="en-US" altLang="ja-JP" b="1" dirty="0"/>
              <a:t>2023/5/8</a:t>
            </a:r>
            <a:r>
              <a:rPr lang="ja-JP" altLang="en-US" b="1" dirty="0"/>
              <a:t>現在）</a:t>
            </a:r>
            <a:endParaRPr lang="en-US" altLang="ja-JP" b="1" dirty="0"/>
          </a:p>
        </p:txBody>
      </p:sp>
      <p:sp>
        <p:nvSpPr>
          <p:cNvPr id="5" name="テキスト ボックス 4">
            <a:extLst>
              <a:ext uri="{FF2B5EF4-FFF2-40B4-BE49-F238E27FC236}">
                <a16:creationId xmlns:a16="http://schemas.microsoft.com/office/drawing/2014/main" id="{93C7C173-A5FA-4D53-8F62-8CA6509B0E42}"/>
              </a:ext>
            </a:extLst>
          </p:cNvPr>
          <p:cNvSpPr txBox="1"/>
          <p:nvPr/>
        </p:nvSpPr>
        <p:spPr>
          <a:xfrm>
            <a:off x="5636300" y="5425144"/>
            <a:ext cx="2261213" cy="300082"/>
          </a:xfrm>
          <a:prstGeom prst="rect">
            <a:avLst/>
          </a:prstGeom>
          <a:noFill/>
        </p:spPr>
        <p:txBody>
          <a:bodyPr wrap="square" rtlCol="0">
            <a:spAutoFit/>
          </a:bodyPr>
          <a:lstStyle/>
          <a:p>
            <a:r>
              <a:rPr lang="ja-JP" altLang="en-US" sz="1350" dirty="0">
                <a:latin typeface="BIZ UDPゴシック" panose="020B0400000000000000" pitchFamily="50" charset="-128"/>
                <a:ea typeface="BIZ UDPゴシック" panose="020B0400000000000000" pitchFamily="50" charset="-128"/>
              </a:rPr>
              <a:t>日本</a:t>
            </a:r>
            <a:r>
              <a:rPr lang="en-US" altLang="ja-JP" sz="1350" dirty="0">
                <a:latin typeface="BIZ UDPゴシック" panose="020B0400000000000000" pitchFamily="50" charset="-128"/>
                <a:ea typeface="BIZ UDPゴシック" panose="020B0400000000000000" pitchFamily="50" charset="-128"/>
              </a:rPr>
              <a:t>AED</a:t>
            </a:r>
            <a:r>
              <a:rPr lang="ja-JP" altLang="en-US" sz="1350" dirty="0">
                <a:latin typeface="BIZ UDPゴシック" panose="020B0400000000000000" pitchFamily="50" charset="-128"/>
                <a:ea typeface="BIZ UDPゴシック" panose="020B0400000000000000" pitchFamily="50" charset="-128"/>
              </a:rPr>
              <a:t>財団データより</a:t>
            </a:r>
          </a:p>
        </p:txBody>
      </p:sp>
    </p:spTree>
    <p:extLst>
      <p:ext uri="{BB962C8B-B14F-4D97-AF65-F5344CB8AC3E}">
        <p14:creationId xmlns:p14="http://schemas.microsoft.com/office/powerpoint/2010/main" val="178335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hlinkClick r:id="rId3"/>
          </p:cNvPr>
          <p:cNvPicPr>
            <a:picLocks noChangeAspect="1"/>
          </p:cNvPicPr>
          <p:nvPr/>
        </p:nvPicPr>
        <p:blipFill>
          <a:blip r:embed="rId4"/>
          <a:stretch>
            <a:fillRect/>
          </a:stretch>
        </p:blipFill>
        <p:spPr>
          <a:xfrm>
            <a:off x="413344" y="286200"/>
            <a:ext cx="8527846" cy="5267199"/>
          </a:xfrm>
          <a:prstGeom prst="rect">
            <a:avLst/>
          </a:prstGeom>
        </p:spPr>
      </p:pic>
      <p:sp>
        <p:nvSpPr>
          <p:cNvPr id="5" name="正方形/長方形 4"/>
          <p:cNvSpPr/>
          <p:nvPr/>
        </p:nvSpPr>
        <p:spPr>
          <a:xfrm>
            <a:off x="2430146" y="5657412"/>
            <a:ext cx="4643221" cy="338554"/>
          </a:xfrm>
          <a:prstGeom prst="rect">
            <a:avLst/>
          </a:prstGeom>
        </p:spPr>
        <p:txBody>
          <a:bodyPr wrap="square">
            <a:spAutoFit/>
          </a:bodyPr>
          <a:lstStyle/>
          <a:p>
            <a:r>
              <a:rPr lang="en-US" altLang="ja-JP" sz="1600" dirty="0">
                <a:latin typeface="ＭＳ ゴシック" panose="020B0609070205080204" pitchFamily="49" charset="-128"/>
                <a:ea typeface="ＭＳ ゴシック" panose="020B0609070205080204" pitchFamily="49" charset="-128"/>
                <a:hlinkClick r:id="rId3"/>
              </a:rPr>
              <a:t>https://www.youtube.com/watch?v=zxyKaaA-JcM</a:t>
            </a:r>
            <a:endParaRPr lang="en-US" altLang="ja-JP" sz="1600" dirty="0">
              <a:latin typeface="ＭＳ ゴシック" panose="020B0609070205080204" pitchFamily="49" charset="-128"/>
              <a:ea typeface="ＭＳ ゴシック" panose="020B0609070205080204" pitchFamily="49" charset="-128"/>
            </a:endParaRPr>
          </a:p>
        </p:txBody>
      </p:sp>
      <p:sp>
        <p:nvSpPr>
          <p:cNvPr id="6" name="Google Shape;64;p13">
            <a:extLst>
              <a:ext uri="{FF2B5EF4-FFF2-40B4-BE49-F238E27FC236}">
                <a16:creationId xmlns:a16="http://schemas.microsoft.com/office/drawing/2014/main" id="{C7A08D74-E03D-91D4-339B-7DF3DE2BBB84}"/>
              </a:ext>
            </a:extLst>
          </p:cNvPr>
          <p:cNvSpPr txBox="1">
            <a:spLocks/>
          </p:cNvSpPr>
          <p:nvPr/>
        </p:nvSpPr>
        <p:spPr>
          <a:xfrm>
            <a:off x="1244762" y="6196879"/>
            <a:ext cx="7772699" cy="3603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1pPr>
            <a:lvl2pPr marR="0" lvl="1"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2pPr>
            <a:lvl3pPr marR="0" lvl="2"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3pPr>
            <a:lvl4pPr marR="0" lvl="3"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4pPr>
            <a:lvl5pPr marR="0" lvl="4"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5pPr>
            <a:lvl6pPr marR="0" lvl="5"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6pPr>
            <a:lvl7pPr marR="0" lvl="6"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7pPr>
            <a:lvl8pPr marR="0" lvl="7"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8pPr>
            <a:lvl9pPr marR="0" lvl="8" algn="ctr" rtl="0">
              <a:lnSpc>
                <a:spcPct val="100000"/>
              </a:lnSpc>
              <a:spcBef>
                <a:spcPts val="0"/>
              </a:spcBef>
              <a:spcAft>
                <a:spcPts val="0"/>
              </a:spcAft>
              <a:buClr>
                <a:schemeClr val="dk2"/>
              </a:buClr>
              <a:buSzPts val="1200"/>
              <a:buFont typeface="Montserrat"/>
              <a:buNone/>
              <a:defRPr sz="1200" b="1" i="0" u="none" strike="noStrike" cap="none">
                <a:solidFill>
                  <a:schemeClr val="dk2"/>
                </a:solidFill>
                <a:latin typeface="Montserrat"/>
                <a:ea typeface="Montserrat"/>
                <a:cs typeface="Montserrat"/>
                <a:sym typeface="Montserrat"/>
              </a:defRPr>
            </a:lvl9pPr>
          </a:lstStyle>
          <a:p>
            <a:r>
              <a:rPr lang="ja-JP" altLang="en-US" sz="1400" dirty="0">
                <a:solidFill>
                  <a:schemeClr val="tx1"/>
                </a:solidFill>
                <a:latin typeface="Meiryo UI" panose="020B0604030504040204" pitchFamily="50" charset="-128"/>
                <a:ea typeface="Meiryo UI" panose="020B0604030504040204" pitchFamily="50" charset="-128"/>
              </a:rPr>
              <a:t>あなたにしか救えない大切な命～君の瞳とともに～</a:t>
            </a:r>
            <a:r>
              <a:rPr lang="en-US" altLang="ja-JP" sz="1400" dirty="0">
                <a:solidFill>
                  <a:schemeClr val="tx1"/>
                </a:solidFill>
                <a:latin typeface="Meiryo UI" panose="020B0604030504040204" pitchFamily="50" charset="-128"/>
                <a:ea typeface="Meiryo UI" panose="020B0604030504040204" pitchFamily="50" charset="-128"/>
              </a:rPr>
              <a:t>ASUKA</a:t>
            </a:r>
            <a:r>
              <a:rPr lang="ja-JP" altLang="en-US" sz="1400" dirty="0">
                <a:solidFill>
                  <a:schemeClr val="tx1"/>
                </a:solidFill>
                <a:latin typeface="Meiryo UI" panose="020B0604030504040204" pitchFamily="50" charset="-128"/>
                <a:ea typeface="Meiryo UI" panose="020B0604030504040204" pitchFamily="50" charset="-128"/>
              </a:rPr>
              <a:t>モデル編（公益財団法人日本</a:t>
            </a:r>
            <a:r>
              <a:rPr lang="en-US" altLang="ja-JP" sz="1400" dirty="0">
                <a:solidFill>
                  <a:schemeClr val="tx1"/>
                </a:solidFill>
                <a:latin typeface="Meiryo UI" panose="020B0604030504040204" pitchFamily="50" charset="-128"/>
                <a:ea typeface="Meiryo UI" panose="020B0604030504040204" pitchFamily="50" charset="-128"/>
              </a:rPr>
              <a:t>AED</a:t>
            </a:r>
            <a:r>
              <a:rPr lang="ja-JP" altLang="en-US" sz="1400" dirty="0">
                <a:solidFill>
                  <a:schemeClr val="tx1"/>
                </a:solidFill>
                <a:latin typeface="Meiryo UI" panose="020B0604030504040204" pitchFamily="50" charset="-128"/>
                <a:ea typeface="Meiryo UI" panose="020B0604030504040204" pitchFamily="50" charset="-128"/>
              </a:rPr>
              <a:t>財団）</a:t>
            </a:r>
          </a:p>
        </p:txBody>
      </p:sp>
      <p:sp>
        <p:nvSpPr>
          <p:cNvPr id="7" name="スライド番号プレースホルダー 1"/>
          <p:cNvSpPr>
            <a:spLocks noGrp="1"/>
          </p:cNvSpPr>
          <p:nvPr>
            <p:ph type="sldNum" sz="quarter" idx="12"/>
          </p:nvPr>
        </p:nvSpPr>
        <p:spPr>
          <a:xfrm>
            <a:off x="7073367" y="5826689"/>
            <a:ext cx="1905000" cy="457200"/>
          </a:xfrm>
        </p:spPr>
        <p:txBody>
          <a:bodyPr/>
          <a:lstStyle/>
          <a:p>
            <a:fld id="{75446204-5050-4B83-8C84-1F5B942AB3C3}" type="slidenum">
              <a:rPr lang="en-US" altLang="ja-JP" smtClean="0"/>
              <a:pPr/>
              <a:t>6</a:t>
            </a:fld>
            <a:endParaRPr lang="en-US" altLang="ja-JP" dirty="0"/>
          </a:p>
        </p:txBody>
      </p:sp>
    </p:spTree>
    <p:extLst>
      <p:ext uri="{BB962C8B-B14F-4D97-AF65-F5344CB8AC3E}">
        <p14:creationId xmlns:p14="http://schemas.microsoft.com/office/powerpoint/2010/main" val="500778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idx="1"/>
          </p:nvPr>
        </p:nvSpPr>
        <p:spPr>
          <a:xfrm>
            <a:off x="537729" y="1446928"/>
            <a:ext cx="8128289" cy="356556"/>
          </a:xfrm>
          <a:prstGeom prst="rect">
            <a:avLst/>
          </a:prstGeom>
          <a:noFill/>
          <a:ln>
            <a:noFill/>
          </a:ln>
        </p:spPr>
        <p:txBody>
          <a:bodyPr spcFirstLastPara="1" vert="horz" wrap="square" lIns="68569" tIns="34275" rIns="68569" bIns="34275" rtlCol="0" anchor="t" anchorCtr="0">
            <a:noAutofit/>
          </a:bodyPr>
          <a:lstStyle/>
          <a:p>
            <a:pPr marL="0" indent="0">
              <a:spcBef>
                <a:spcPts val="0"/>
              </a:spcBef>
              <a:buClr>
                <a:schemeClr val="dk1"/>
              </a:buClr>
              <a:buSzPts val="2800"/>
              <a:buNone/>
            </a:pPr>
            <a:r>
              <a:rPr lang="en-US" altLang="ja-JP" sz="2400" b="1" dirty="0" smtClean="0">
                <a:ea typeface="BIZ UDPゴシック" panose="020B0400000000000000" pitchFamily="50" charset="-128"/>
              </a:rPr>
              <a:t>【</a:t>
            </a:r>
            <a:r>
              <a:rPr lang="ja-JP" altLang="en-US" sz="2400" b="1" dirty="0" smtClean="0">
                <a:ea typeface="BIZ UDPゴシック" panose="020B0400000000000000" pitchFamily="50" charset="-128"/>
              </a:rPr>
              <a:t>２　事故</a:t>
            </a:r>
            <a:r>
              <a:rPr lang="ja-JP" altLang="en-US" sz="2400" b="1" dirty="0">
                <a:ea typeface="BIZ UDPゴシック" panose="020B0400000000000000" pitchFamily="50" charset="-128"/>
              </a:rPr>
              <a:t>発生の未然防止</a:t>
            </a:r>
            <a:r>
              <a:rPr lang="en-US" altLang="ja-JP" sz="2400" b="1" dirty="0" smtClean="0">
                <a:ea typeface="BIZ UDPゴシック" panose="020B0400000000000000" pitchFamily="50" charset="-128"/>
              </a:rPr>
              <a:t>】</a:t>
            </a:r>
            <a:endParaRPr lang="en-US" sz="2400" b="1" dirty="0">
              <a:ea typeface="BIZ UDPゴシック" panose="020B0400000000000000" pitchFamily="50" charset="-128"/>
            </a:endParaRPr>
          </a:p>
        </p:txBody>
      </p:sp>
      <p:sp>
        <p:nvSpPr>
          <p:cNvPr id="2" name="テキスト ボックス 1"/>
          <p:cNvSpPr txBox="1"/>
          <p:nvPr/>
        </p:nvSpPr>
        <p:spPr>
          <a:xfrm>
            <a:off x="2687444" y="6106243"/>
            <a:ext cx="5392177" cy="279307"/>
          </a:xfrm>
          <a:prstGeom prst="rect">
            <a:avLst/>
          </a:prstGeom>
          <a:noFill/>
        </p:spPr>
        <p:txBody>
          <a:bodyPr wrap="square" rtlCol="0">
            <a:spAutoFit/>
          </a:bodyPr>
          <a:lstStyle/>
          <a:p>
            <a:pPr algn="r">
              <a:lnSpc>
                <a:spcPct val="90000"/>
              </a:lnSpc>
              <a:spcBef>
                <a:spcPts val="563"/>
              </a:spcBef>
              <a:buClr>
                <a:schemeClr val="dk1"/>
              </a:buClr>
              <a:buSzPts val="2800"/>
            </a:pPr>
            <a:r>
              <a:rPr lang="ja-JP" altLang="en-US" sz="1350" dirty="0">
                <a:ea typeface="BIZ UDPゴシック" panose="020B0400000000000000" pitchFamily="50" charset="-128"/>
              </a:rPr>
              <a:t>「学校事故対応に関する</a:t>
            </a:r>
            <a:r>
              <a:rPr lang="ja-JP" altLang="en-US" sz="1350" dirty="0" smtClean="0">
                <a:ea typeface="BIZ UDPゴシック" panose="020B0400000000000000" pitchFamily="50" charset="-128"/>
              </a:rPr>
              <a:t>指針</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改訂版</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a:t>
            </a:r>
            <a:r>
              <a:rPr lang="ja-JP" altLang="en-US" sz="1350" dirty="0">
                <a:ea typeface="BIZ UDPゴシック" panose="020B0400000000000000" pitchFamily="50" charset="-128"/>
              </a:rPr>
              <a:t>（文部科学省</a:t>
            </a:r>
            <a:r>
              <a:rPr lang="ja-JP" altLang="en-US" sz="1350" dirty="0" smtClean="0">
                <a:ea typeface="BIZ UDPゴシック" panose="020B0400000000000000" pitchFamily="50" charset="-128"/>
              </a:rPr>
              <a:t>：令和６年</a:t>
            </a:r>
            <a:r>
              <a:rPr lang="ja-JP" altLang="en-US" sz="1350" dirty="0">
                <a:ea typeface="BIZ UDPゴシック" panose="020B0400000000000000" pitchFamily="50" charset="-128"/>
              </a:rPr>
              <a:t>３月）</a:t>
            </a:r>
            <a:endParaRPr lang="ja-JP" altLang="en-US" sz="1350" b="1" dirty="0">
              <a:ea typeface="BIZ UDPゴシック" panose="020B0400000000000000" pitchFamily="50" charset="-128"/>
            </a:endParaRPr>
          </a:p>
        </p:txBody>
      </p:sp>
      <p:sp>
        <p:nvSpPr>
          <p:cNvPr id="6" name="Google Shape;233;p9">
            <a:extLst>
              <a:ext uri="{FF2B5EF4-FFF2-40B4-BE49-F238E27FC236}">
                <a16:creationId xmlns:a16="http://schemas.microsoft.com/office/drawing/2014/main" id="{B0BEB535-483F-4212-A805-95A7648BA45A}"/>
              </a:ext>
            </a:extLst>
          </p:cNvPr>
          <p:cNvSpPr txBox="1">
            <a:spLocks/>
          </p:cNvSpPr>
          <p:nvPr/>
        </p:nvSpPr>
        <p:spPr>
          <a:xfrm>
            <a:off x="600075" y="1997635"/>
            <a:ext cx="8065943" cy="1372675"/>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BIZ UDPゴシック" panose="020B0400000000000000" pitchFamily="50" charset="-128"/>
                <a:ea typeface="BIZ UDPゴシック" panose="020B0400000000000000" pitchFamily="50" charset="-128"/>
              </a:rPr>
              <a:t>（３）</a:t>
            </a:r>
            <a:r>
              <a:rPr lang="ja-JP" altLang="en-US" sz="2100" b="1" dirty="0">
                <a:latin typeface="BIZ UDPゴシック" panose="020B0400000000000000" pitchFamily="50" charset="-128"/>
                <a:ea typeface="BIZ UDPゴシック" panose="020B0400000000000000" pitchFamily="50" charset="-128"/>
              </a:rPr>
              <a:t>教職員</a:t>
            </a:r>
            <a:r>
              <a:rPr lang="ja-JP" altLang="en-US" sz="2100" b="1" dirty="0" smtClean="0">
                <a:latin typeface="BIZ UDPゴシック" panose="020B0400000000000000" pitchFamily="50" charset="-128"/>
                <a:ea typeface="BIZ UDPゴシック" panose="020B0400000000000000" pitchFamily="50" charset="-128"/>
              </a:rPr>
              <a:t>の危機管理に関する資質</a:t>
            </a:r>
            <a:r>
              <a:rPr lang="ja-JP" altLang="en-US" sz="2100" b="1" dirty="0">
                <a:latin typeface="BIZ UDPゴシック" panose="020B0400000000000000" pitchFamily="50" charset="-128"/>
                <a:ea typeface="BIZ UDPゴシック" panose="020B0400000000000000" pitchFamily="50" charset="-128"/>
              </a:rPr>
              <a:t>の向上</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教職員個々に</a:t>
            </a:r>
            <a:r>
              <a:rPr lang="ja-JP" altLang="en-US" sz="2100" b="1" dirty="0">
                <a:latin typeface="BIZ UDPゴシック" panose="020B0400000000000000" pitchFamily="50" charset="-128"/>
                <a:ea typeface="BIZ UDPゴシック" panose="020B0400000000000000" pitchFamily="50" charset="-128"/>
              </a:rPr>
              <a:t>、状況に応じた的確な判断力や機敏な</a:t>
            </a:r>
            <a:r>
              <a:rPr lang="ja-JP" altLang="en-US" sz="2100" b="1" dirty="0" smtClean="0">
                <a:latin typeface="BIZ UDPゴシック" panose="020B0400000000000000" pitchFamily="50" charset="-128"/>
                <a:ea typeface="BIZ UDPゴシック" panose="020B0400000000000000" pitchFamily="50" charset="-128"/>
              </a:rPr>
              <a:t>行動力等が　　</a:t>
            </a:r>
            <a:endParaRPr lang="en-US" altLang="ja-JP" sz="2100" b="1" dirty="0" smtClean="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　求められて</a:t>
            </a:r>
            <a:r>
              <a:rPr lang="ja-JP" altLang="en-US" sz="2100" b="1" dirty="0">
                <a:latin typeface="BIZ UDPゴシック" panose="020B0400000000000000" pitchFamily="50" charset="-128"/>
                <a:ea typeface="BIZ UDPゴシック" panose="020B0400000000000000" pitchFamily="50" charset="-128"/>
              </a:rPr>
              <a:t>いる。</a:t>
            </a:r>
            <a:endParaRPr lang="en-US"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sz="2400" b="1" dirty="0"/>
          </a:p>
        </p:txBody>
      </p:sp>
      <p:sp>
        <p:nvSpPr>
          <p:cNvPr id="7" name="Google Shape;233;p9">
            <a:extLst>
              <a:ext uri="{FF2B5EF4-FFF2-40B4-BE49-F238E27FC236}">
                <a16:creationId xmlns:a16="http://schemas.microsoft.com/office/drawing/2014/main" id="{6C320676-6479-4D1B-91DA-48D666C2FD7F}"/>
              </a:ext>
            </a:extLst>
          </p:cNvPr>
          <p:cNvSpPr txBox="1">
            <a:spLocks/>
          </p:cNvSpPr>
          <p:nvPr/>
        </p:nvSpPr>
        <p:spPr>
          <a:xfrm>
            <a:off x="600075" y="3975553"/>
            <a:ext cx="8160725" cy="1630589"/>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BIZ UDPゴシック" panose="020B0400000000000000" pitchFamily="50" charset="-128"/>
                <a:ea typeface="BIZ UDPゴシック" panose="020B0400000000000000" pitchFamily="50" charset="-128"/>
              </a:rPr>
              <a:t>（１）</a:t>
            </a:r>
            <a:r>
              <a:rPr lang="ja-JP" altLang="en-US" sz="2100" b="1" dirty="0">
                <a:latin typeface="BIZ UDPゴシック" panose="020B0400000000000000" pitchFamily="50" charset="-128"/>
                <a:ea typeface="BIZ UDPゴシック" panose="020B0400000000000000" pitchFamily="50" charset="-128"/>
              </a:rPr>
              <a:t>緊急時対応に</a:t>
            </a:r>
            <a:r>
              <a:rPr lang="ja-JP" altLang="en-US" sz="2100" b="1" dirty="0" smtClean="0">
                <a:latin typeface="BIZ UDPゴシック" panose="020B0400000000000000" pitchFamily="50" charset="-128"/>
                <a:ea typeface="BIZ UDPゴシック" panose="020B0400000000000000" pitchFamily="50" charset="-128"/>
              </a:rPr>
              <a:t>関する事前の体制</a:t>
            </a:r>
            <a:r>
              <a:rPr lang="ja-JP" altLang="en-US" sz="2100" b="1" dirty="0">
                <a:latin typeface="BIZ UDPゴシック" panose="020B0400000000000000" pitchFamily="50" charset="-128"/>
                <a:ea typeface="BIZ UDPゴシック" panose="020B0400000000000000" pitchFamily="50" charset="-128"/>
              </a:rPr>
              <a:t>整備</a:t>
            </a: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altLang="ja-JP"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a:latin typeface="+mn-lt"/>
                <a:ea typeface="BIZ UDPゴシック" panose="020B0400000000000000" pitchFamily="50" charset="-128"/>
              </a:rPr>
              <a:t>管理</a:t>
            </a:r>
            <a:r>
              <a:rPr lang="ja-JP" altLang="en-US" sz="2100" b="1" dirty="0">
                <a:latin typeface="BIZ UDPゴシック" panose="020B0400000000000000" pitchFamily="50" charset="-128"/>
                <a:ea typeface="BIZ UDPゴシック" panose="020B0400000000000000" pitchFamily="50" charset="-128"/>
              </a:rPr>
              <a:t>職や担当</a:t>
            </a:r>
            <a:r>
              <a:rPr lang="ja-JP" altLang="en-US" sz="2100" b="1" dirty="0" smtClean="0">
                <a:latin typeface="BIZ UDPゴシック" panose="020B0400000000000000" pitchFamily="50" charset="-128"/>
                <a:ea typeface="BIZ UDPゴシック" panose="020B0400000000000000" pitchFamily="50" charset="-128"/>
              </a:rPr>
              <a:t>教職員が出張等で不在</a:t>
            </a:r>
            <a:r>
              <a:rPr lang="ja-JP" altLang="en-US" sz="2100" b="1" dirty="0">
                <a:latin typeface="BIZ UDPゴシック" panose="020B0400000000000000" pitchFamily="50" charset="-128"/>
                <a:ea typeface="BIZ UDPゴシック" panose="020B0400000000000000" pitchFamily="50" charset="-128"/>
              </a:rPr>
              <a:t>の場合でも組織的な対応</a:t>
            </a:r>
            <a:r>
              <a:rPr lang="ja-JP" altLang="en-US" sz="2100" b="1" dirty="0" smtClean="0">
                <a:latin typeface="BIZ UDPゴシック" panose="020B0400000000000000" pitchFamily="50" charset="-128"/>
                <a:ea typeface="BIZ UDPゴシック" panose="020B0400000000000000" pitchFamily="50" charset="-128"/>
              </a:rPr>
              <a:t>が　</a:t>
            </a:r>
            <a:endParaRPr lang="en-US" altLang="ja-JP" sz="2100" b="1" dirty="0" smtClean="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　行えるよう</a:t>
            </a:r>
            <a:r>
              <a:rPr lang="ja-JP" altLang="en-US" sz="2100" b="1" dirty="0">
                <a:latin typeface="BIZ UDPゴシック" panose="020B0400000000000000" pitchFamily="50" charset="-128"/>
                <a:ea typeface="BIZ UDPゴシック" panose="020B0400000000000000" pitchFamily="50" charset="-128"/>
              </a:rPr>
              <a:t>、事故発生時の指揮命令者を明確にするとともに、</a:t>
            </a:r>
            <a:r>
              <a:rPr lang="ja-JP" altLang="en-US" sz="2100" b="1" dirty="0" smtClean="0">
                <a:latin typeface="BIZ UDPゴシック" panose="020B0400000000000000" pitchFamily="50" charset="-128"/>
                <a:ea typeface="BIZ UDPゴシック" panose="020B0400000000000000" pitchFamily="50" charset="-128"/>
              </a:rPr>
              <a:t>事</a:t>
            </a:r>
            <a:endParaRPr lang="en-US" altLang="ja-JP" sz="2100" b="1" dirty="0" smtClean="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BIZ UDPゴシック" panose="020B0400000000000000" pitchFamily="50" charset="-128"/>
                <a:ea typeface="BIZ UDPゴシック" panose="020B0400000000000000" pitchFamily="50" charset="-128"/>
              </a:rPr>
              <a:t>　</a:t>
            </a:r>
            <a:r>
              <a:rPr lang="ja-JP" altLang="en-US" sz="2100" b="1" dirty="0" smtClean="0">
                <a:latin typeface="BIZ UDPゴシック" panose="020B0400000000000000" pitchFamily="50" charset="-128"/>
                <a:ea typeface="BIZ UDPゴシック" panose="020B0400000000000000" pitchFamily="50" charset="-128"/>
              </a:rPr>
              <a:t>　故発生時の</a:t>
            </a:r>
            <a:r>
              <a:rPr lang="ja-JP" altLang="en-US" sz="2100" b="1" dirty="0">
                <a:latin typeface="BIZ UDPゴシック" panose="020B0400000000000000" pitchFamily="50" charset="-128"/>
                <a:ea typeface="BIZ UDPゴシック" panose="020B0400000000000000" pitchFamily="50" charset="-128"/>
              </a:rPr>
              <a:t>役割</a:t>
            </a:r>
            <a:r>
              <a:rPr lang="ja-JP" altLang="en-US" sz="2100" b="1" dirty="0" smtClean="0">
                <a:latin typeface="BIZ UDPゴシック" panose="020B0400000000000000" pitchFamily="50" charset="-128"/>
                <a:ea typeface="BIZ UDPゴシック" panose="020B0400000000000000" pitchFamily="50" charset="-128"/>
              </a:rPr>
              <a:t>と業務内容</a:t>
            </a:r>
            <a:r>
              <a:rPr lang="ja-JP" altLang="en-US" sz="2100" b="1" dirty="0">
                <a:latin typeface="BIZ UDPゴシック" panose="020B0400000000000000" pitchFamily="50" charset="-128"/>
                <a:ea typeface="BIZ UDPゴシック" panose="020B0400000000000000" pitchFamily="50" charset="-128"/>
              </a:rPr>
              <a:t>を全教職員が共通理解して</a:t>
            </a:r>
            <a:r>
              <a:rPr lang="ja-JP" altLang="en-US" sz="2100" b="1" dirty="0" smtClean="0">
                <a:latin typeface="BIZ UDPゴシック" panose="020B0400000000000000" pitchFamily="50" charset="-128"/>
                <a:ea typeface="BIZ UDPゴシック" panose="020B0400000000000000" pitchFamily="50" charset="-128"/>
              </a:rPr>
              <a:t>おく。</a:t>
            </a:r>
            <a:endParaRPr lang="en-US" sz="2100" b="1" dirty="0">
              <a:latin typeface="BIZ UDPゴシック" panose="020B0400000000000000" pitchFamily="50" charset="-128"/>
              <a:ea typeface="BIZ UDPゴシック" panose="020B0400000000000000" pitchFamily="50" charset="-128"/>
            </a:endParaRPr>
          </a:p>
          <a:p>
            <a:pPr marL="0" indent="0">
              <a:lnSpc>
                <a:spcPct val="90000"/>
              </a:lnSpc>
              <a:spcBef>
                <a:spcPts val="0"/>
              </a:spcBef>
              <a:buClr>
                <a:schemeClr val="dk1"/>
              </a:buClr>
              <a:buSzPts val="2800"/>
              <a:buNone/>
            </a:pPr>
            <a:endParaRPr lang="en-US" sz="2400" b="1" dirty="0"/>
          </a:p>
        </p:txBody>
      </p:sp>
      <p:sp>
        <p:nvSpPr>
          <p:cNvPr id="1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7</a:t>
            </a:fld>
            <a:endParaRPr lang="en-US" altLang="ja-JP" dirty="0"/>
          </a:p>
        </p:txBody>
      </p:sp>
      <p:sp>
        <p:nvSpPr>
          <p:cNvPr id="8" name="Google Shape;233;p9"/>
          <p:cNvSpPr txBox="1">
            <a:spLocks/>
          </p:cNvSpPr>
          <p:nvPr/>
        </p:nvSpPr>
        <p:spPr>
          <a:xfrm>
            <a:off x="537729" y="3495840"/>
            <a:ext cx="8128289" cy="356556"/>
          </a:xfrm>
          <a:prstGeom prst="rect">
            <a:avLst/>
          </a:prstGeom>
          <a:noFill/>
          <a:ln>
            <a:noFill/>
          </a:ln>
        </p:spPr>
        <p:txBody>
          <a:bodyPr spcFirstLastPara="1" vert="horz" wrap="square" lIns="68569" tIns="34275" rIns="68569" bIns="3427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Clr>
                <a:schemeClr val="dk1"/>
              </a:buClr>
              <a:buSzPts val="2800"/>
              <a:buNone/>
            </a:pPr>
            <a:r>
              <a:rPr lang="en-US" altLang="ja-JP" sz="2400" b="1" dirty="0" smtClean="0">
                <a:ea typeface="BIZ UDPゴシック" panose="020B0400000000000000" pitchFamily="50" charset="-128"/>
              </a:rPr>
              <a:t>【</a:t>
            </a:r>
            <a:r>
              <a:rPr lang="ja-JP" altLang="en-US" sz="2400" b="1" dirty="0" smtClean="0">
                <a:ea typeface="BIZ UDPゴシック" panose="020B0400000000000000" pitchFamily="50" charset="-128"/>
              </a:rPr>
              <a:t>３　事故</a:t>
            </a:r>
            <a:r>
              <a:rPr lang="ja-JP" altLang="en-US" sz="2400" b="1" dirty="0">
                <a:ea typeface="BIZ UDPゴシック" panose="020B0400000000000000" pitchFamily="50" charset="-128"/>
              </a:rPr>
              <a:t>発生に備えた事前の</a:t>
            </a:r>
            <a:r>
              <a:rPr lang="ja-JP" altLang="en-US" sz="2400" b="1" dirty="0" smtClean="0">
                <a:ea typeface="BIZ UDPゴシック" panose="020B0400000000000000" pitchFamily="50" charset="-128"/>
              </a:rPr>
              <a:t>取組等</a:t>
            </a:r>
            <a:r>
              <a:rPr lang="en-US" altLang="ja-JP" sz="2400" b="1" dirty="0" smtClean="0">
                <a:ea typeface="BIZ UDPゴシック" panose="020B0400000000000000" pitchFamily="50" charset="-128"/>
              </a:rPr>
              <a:t>】</a:t>
            </a:r>
            <a:endParaRPr lang="en-US" sz="2400" b="1" dirty="0">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B8A47085-B9F2-4247-A90D-7F7E7B75DA44}"/>
              </a:ext>
            </a:extLst>
          </p:cNvPr>
          <p:cNvSpPr/>
          <p:nvPr/>
        </p:nvSpPr>
        <p:spPr>
          <a:xfrm>
            <a:off x="0" y="0"/>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3" name="テキスト ボックス 12">
            <a:extLst>
              <a:ext uri="{FF2B5EF4-FFF2-40B4-BE49-F238E27FC236}">
                <a16:creationId xmlns:a16="http://schemas.microsoft.com/office/drawing/2014/main" id="{070E3EB3-8FAD-4EA3-A9AB-422EC2AF8588}"/>
              </a:ext>
            </a:extLst>
          </p:cNvPr>
          <p:cNvSpPr txBox="1"/>
          <p:nvPr/>
        </p:nvSpPr>
        <p:spPr>
          <a:xfrm>
            <a:off x="978707" y="112163"/>
            <a:ext cx="7186586" cy="553998"/>
          </a:xfrm>
          <a:prstGeom prst="rect">
            <a:avLst/>
          </a:prstGeom>
          <a:noFill/>
        </p:spPr>
        <p:txBody>
          <a:bodyPr wrap="square" rtlCol="0">
            <a:spAutoFit/>
          </a:bodyPr>
          <a:lstStyle/>
          <a:p>
            <a:r>
              <a:rPr kumimoji="1" lang="ja-JP" altLang="en-US" sz="3000" b="1" dirty="0">
                <a:solidFill>
                  <a:schemeClr val="bg1"/>
                </a:solidFill>
              </a:rPr>
              <a:t>「学校事故対応に関する指針」（抜粋）</a:t>
            </a:r>
          </a:p>
        </p:txBody>
      </p:sp>
    </p:spTree>
    <p:extLst>
      <p:ext uri="{BB962C8B-B14F-4D97-AF65-F5344CB8AC3E}">
        <p14:creationId xmlns:p14="http://schemas.microsoft.com/office/powerpoint/2010/main" val="122350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9"/>
          <p:cNvSpPr txBox="1">
            <a:spLocks noGrp="1"/>
          </p:cNvSpPr>
          <p:nvPr>
            <p:ph idx="1"/>
          </p:nvPr>
        </p:nvSpPr>
        <p:spPr>
          <a:xfrm>
            <a:off x="494850" y="1265061"/>
            <a:ext cx="6397535" cy="465537"/>
          </a:xfrm>
          <a:prstGeom prst="rect">
            <a:avLst/>
          </a:prstGeom>
          <a:noFill/>
          <a:ln>
            <a:noFill/>
          </a:ln>
        </p:spPr>
        <p:txBody>
          <a:bodyPr spcFirstLastPara="1" vert="horz" wrap="square" lIns="68569" tIns="34275" rIns="68569" bIns="34275" rtlCol="0" anchor="t" anchorCtr="0">
            <a:noAutofit/>
          </a:bodyPr>
          <a:lstStyle/>
          <a:p>
            <a:pPr marL="0" indent="0">
              <a:spcBef>
                <a:spcPts val="0"/>
              </a:spcBef>
              <a:buSzPts val="2800"/>
              <a:buNone/>
            </a:pPr>
            <a:r>
              <a:rPr lang="en-US" altLang="ja-JP" sz="2400" b="1" dirty="0" smtClean="0">
                <a:ea typeface="BIZ UDPゴシック" panose="020B0400000000000000" pitchFamily="50" charset="-128"/>
              </a:rPr>
              <a:t>【</a:t>
            </a:r>
            <a:r>
              <a:rPr lang="ja-JP" altLang="en-US" sz="2400" b="1" dirty="0">
                <a:ea typeface="BIZ UDPゴシック" panose="020B0400000000000000" pitchFamily="50" charset="-128"/>
              </a:rPr>
              <a:t>４　</a:t>
            </a:r>
            <a:r>
              <a:rPr lang="ja-JP" altLang="en-US" sz="2400" b="1" dirty="0" smtClean="0">
                <a:ea typeface="BIZ UDPゴシック" panose="020B0400000000000000" pitchFamily="50" charset="-128"/>
              </a:rPr>
              <a:t>事故発生後の対応の流れ</a:t>
            </a:r>
            <a:r>
              <a:rPr lang="en-US" altLang="ja-JP" sz="2400" b="1" dirty="0" smtClean="0">
                <a:ea typeface="BIZ UDPゴシック" panose="020B0400000000000000" pitchFamily="50" charset="-128"/>
              </a:rPr>
              <a:t>】</a:t>
            </a:r>
            <a:endParaRPr lang="en-US" altLang="ja-JP" sz="2400" b="1" dirty="0">
              <a:ea typeface="BIZ UDPゴシック" panose="020B0400000000000000" pitchFamily="50" charset="-128"/>
            </a:endParaRPr>
          </a:p>
        </p:txBody>
      </p:sp>
      <p:sp>
        <p:nvSpPr>
          <p:cNvPr id="5" name="Google Shape;233;p9"/>
          <p:cNvSpPr txBox="1">
            <a:spLocks/>
          </p:cNvSpPr>
          <p:nvPr/>
        </p:nvSpPr>
        <p:spPr>
          <a:xfrm>
            <a:off x="509595" y="5750955"/>
            <a:ext cx="8315325" cy="796833"/>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a:t>
            </a:r>
            <a:r>
              <a:rPr lang="ja-JP" altLang="en-US" sz="2100" b="1" dirty="0">
                <a:latin typeface="+mn-lt"/>
                <a:ea typeface="BIZ UDPゴシック" panose="020B0400000000000000" pitchFamily="50" charset="-128"/>
              </a:rPr>
              <a:t>　被害児童生徒等の生命にかかる緊急事案については、管理職</a:t>
            </a:r>
            <a:r>
              <a:rPr lang="ja-JP" altLang="en-US" sz="2100" b="1" dirty="0" smtClean="0">
                <a:latin typeface="+mn-lt"/>
                <a:ea typeface="BIZ UDPゴシック" panose="020B0400000000000000" pitchFamily="50" charset="-128"/>
              </a:rPr>
              <a:t>へ</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　　の報告</a:t>
            </a:r>
            <a:r>
              <a:rPr lang="ja-JP" altLang="en-US" sz="2100" b="1" dirty="0">
                <a:latin typeface="+mn-lt"/>
                <a:ea typeface="BIZ UDPゴシック" panose="020B0400000000000000" pitchFamily="50" charset="-128"/>
              </a:rPr>
              <a:t>よりも救命処置を優先させ迅速に対応する。</a:t>
            </a:r>
            <a:endParaRPr lang="ja-JP" altLang="en-US" sz="1800" b="1" dirty="0">
              <a:latin typeface="+mn-lt"/>
              <a:ea typeface="BIZ UDPゴシック" panose="020B0400000000000000" pitchFamily="50" charset="-128"/>
            </a:endParaRPr>
          </a:p>
        </p:txBody>
      </p:sp>
      <p:sp>
        <p:nvSpPr>
          <p:cNvPr id="6" name="Google Shape;233;p9"/>
          <p:cNvSpPr txBox="1">
            <a:spLocks/>
          </p:cNvSpPr>
          <p:nvPr/>
        </p:nvSpPr>
        <p:spPr>
          <a:xfrm>
            <a:off x="825063" y="4440459"/>
            <a:ext cx="8151668" cy="1198286"/>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指揮</a:t>
            </a:r>
            <a:r>
              <a:rPr lang="ja-JP" altLang="en-US" sz="2100" b="1" dirty="0">
                <a:latin typeface="+mn-lt"/>
                <a:ea typeface="BIZ UDPゴシック" panose="020B0400000000000000" pitchFamily="50" charset="-128"/>
              </a:rPr>
              <a:t>命令者（近くにいる管理職又は教職員）は、応援に駆け付け</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err="1">
                <a:latin typeface="+mn-lt"/>
                <a:ea typeface="BIZ UDPゴシック" panose="020B0400000000000000" pitchFamily="50" charset="-128"/>
              </a:rPr>
              <a:t>た</a:t>
            </a:r>
            <a:r>
              <a:rPr lang="ja-JP" altLang="en-US" sz="2100" b="1" dirty="0">
                <a:latin typeface="+mn-lt"/>
                <a:ea typeface="BIZ UDPゴシック" panose="020B0400000000000000" pitchFamily="50" charset="-128"/>
              </a:rPr>
              <a:t>教職員に対して役割分担を指示し、速やかに救急車の要請やＡＥ</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Ｄの手配、アナフィラキシー症状が見られる場合にはエピペン</a:t>
            </a:r>
            <a:r>
              <a:rPr lang="en-US" altLang="ja-JP" sz="2100" b="1" dirty="0">
                <a:latin typeface="+mn-lt"/>
                <a:ea typeface="BIZ UDPゴシック" panose="020B0400000000000000" pitchFamily="50" charset="-128"/>
              </a:rPr>
              <a:t>®</a:t>
            </a:r>
            <a:r>
              <a:rPr lang="ja-JP" altLang="en-US" sz="2100" b="1" dirty="0">
                <a:latin typeface="+mn-lt"/>
                <a:ea typeface="BIZ UDPゴシック" panose="020B0400000000000000" pitchFamily="50" charset="-128"/>
              </a:rPr>
              <a:t>の手</a:t>
            </a:r>
            <a:endParaRPr lang="en-US" altLang="ja-JP" sz="2100" b="1" dirty="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配等、対応に当たる。</a:t>
            </a:r>
          </a:p>
        </p:txBody>
      </p:sp>
      <p:sp>
        <p:nvSpPr>
          <p:cNvPr id="7" name="Google Shape;233;p9"/>
          <p:cNvSpPr txBox="1">
            <a:spLocks/>
          </p:cNvSpPr>
          <p:nvPr/>
        </p:nvSpPr>
        <p:spPr>
          <a:xfrm>
            <a:off x="464370" y="2124310"/>
            <a:ext cx="8229600" cy="747428"/>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　事故</a:t>
            </a:r>
            <a:r>
              <a:rPr lang="ja-JP" altLang="en-US" sz="2100" b="1" dirty="0">
                <a:latin typeface="+mn-lt"/>
                <a:ea typeface="BIZ UDPゴシック" panose="020B0400000000000000" pitchFamily="50" charset="-128"/>
              </a:rPr>
              <a:t>発生時に優先すべきことは、事故にあった児童生徒等の</a:t>
            </a:r>
            <a:r>
              <a:rPr lang="ja-JP" altLang="en-US" sz="2100" b="1" dirty="0" smtClean="0">
                <a:latin typeface="+mn-lt"/>
                <a:ea typeface="BIZ UDPゴシック" panose="020B0400000000000000" pitchFamily="50" charset="-128"/>
              </a:rPr>
              <a:t>生</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　　命と</a:t>
            </a:r>
            <a:r>
              <a:rPr lang="ja-JP" altLang="en-US" sz="2100" b="1" dirty="0">
                <a:latin typeface="+mn-lt"/>
                <a:ea typeface="BIZ UDPゴシック" panose="020B0400000000000000" pitchFamily="50" charset="-128"/>
              </a:rPr>
              <a:t>健康である。</a:t>
            </a:r>
          </a:p>
          <a:p>
            <a:pPr marL="0" indent="0">
              <a:lnSpc>
                <a:spcPct val="90000"/>
              </a:lnSpc>
              <a:spcBef>
                <a:spcPts val="563"/>
              </a:spcBef>
              <a:buClr>
                <a:schemeClr val="dk1"/>
              </a:buClr>
              <a:buSzPts val="2800"/>
              <a:buNone/>
            </a:pPr>
            <a:endParaRPr lang="ja-JP" altLang="en-US" sz="1800" b="1" dirty="0">
              <a:latin typeface="+mn-lt"/>
              <a:ea typeface="BIZ UDPゴシック" panose="020B0400000000000000" pitchFamily="50" charset="-128"/>
            </a:endParaRPr>
          </a:p>
        </p:txBody>
      </p:sp>
      <p:sp>
        <p:nvSpPr>
          <p:cNvPr id="1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8</a:t>
            </a:fld>
            <a:endParaRPr lang="en-US" altLang="ja-JP" dirty="0"/>
          </a:p>
        </p:txBody>
      </p:sp>
      <p:sp>
        <p:nvSpPr>
          <p:cNvPr id="12" name="Google Shape;233;p9"/>
          <p:cNvSpPr txBox="1">
            <a:spLocks/>
          </p:cNvSpPr>
          <p:nvPr/>
        </p:nvSpPr>
        <p:spPr>
          <a:xfrm>
            <a:off x="747131" y="1741651"/>
            <a:ext cx="8229600" cy="747428"/>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（１）応急手当の実施</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endParaRPr lang="ja-JP" altLang="en-US" sz="2100" b="1" dirty="0">
              <a:latin typeface="+mn-lt"/>
              <a:ea typeface="BIZ UDPゴシック" panose="020B0400000000000000" pitchFamily="50" charset="-128"/>
            </a:endParaRPr>
          </a:p>
          <a:p>
            <a:pPr marL="0" indent="0">
              <a:lnSpc>
                <a:spcPct val="90000"/>
              </a:lnSpc>
              <a:spcBef>
                <a:spcPts val="563"/>
              </a:spcBef>
              <a:buClr>
                <a:schemeClr val="dk1"/>
              </a:buClr>
              <a:buSzPts val="2800"/>
              <a:buNone/>
            </a:pPr>
            <a:endParaRPr lang="ja-JP" altLang="en-US" sz="1800" b="1" dirty="0">
              <a:latin typeface="+mn-lt"/>
              <a:ea typeface="BIZ UDPゴシック" panose="020B0400000000000000" pitchFamily="50" charset="-128"/>
            </a:endParaRPr>
          </a:p>
        </p:txBody>
      </p:sp>
      <p:sp>
        <p:nvSpPr>
          <p:cNvPr id="13" name="テキスト ボックス 12"/>
          <p:cNvSpPr txBox="1"/>
          <p:nvPr/>
        </p:nvSpPr>
        <p:spPr>
          <a:xfrm>
            <a:off x="3127063" y="6449589"/>
            <a:ext cx="5392177" cy="279307"/>
          </a:xfrm>
          <a:prstGeom prst="rect">
            <a:avLst/>
          </a:prstGeom>
          <a:noFill/>
        </p:spPr>
        <p:txBody>
          <a:bodyPr wrap="square" rtlCol="0">
            <a:spAutoFit/>
          </a:bodyPr>
          <a:lstStyle/>
          <a:p>
            <a:pPr algn="r">
              <a:lnSpc>
                <a:spcPct val="90000"/>
              </a:lnSpc>
              <a:spcBef>
                <a:spcPts val="563"/>
              </a:spcBef>
              <a:buClr>
                <a:schemeClr val="dk1"/>
              </a:buClr>
              <a:buSzPts val="2800"/>
            </a:pPr>
            <a:r>
              <a:rPr lang="ja-JP" altLang="en-US" sz="1350" dirty="0">
                <a:ea typeface="BIZ UDPゴシック" panose="020B0400000000000000" pitchFamily="50" charset="-128"/>
              </a:rPr>
              <a:t>「学校事故対応に関する</a:t>
            </a:r>
            <a:r>
              <a:rPr lang="ja-JP" altLang="en-US" sz="1350" dirty="0" smtClean="0">
                <a:ea typeface="BIZ UDPゴシック" panose="020B0400000000000000" pitchFamily="50" charset="-128"/>
              </a:rPr>
              <a:t>指針</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改訂版</a:t>
            </a:r>
            <a:r>
              <a:rPr lang="en-US" altLang="ja-JP" sz="1350" dirty="0" smtClean="0">
                <a:ea typeface="BIZ UDPゴシック" panose="020B0400000000000000" pitchFamily="50" charset="-128"/>
              </a:rPr>
              <a:t>】</a:t>
            </a:r>
            <a:r>
              <a:rPr lang="ja-JP" altLang="en-US" sz="1350" dirty="0" smtClean="0">
                <a:ea typeface="BIZ UDPゴシック" panose="020B0400000000000000" pitchFamily="50" charset="-128"/>
              </a:rPr>
              <a:t>」</a:t>
            </a:r>
            <a:r>
              <a:rPr lang="ja-JP" altLang="en-US" sz="1350" dirty="0">
                <a:ea typeface="BIZ UDPゴシック" panose="020B0400000000000000" pitchFamily="50" charset="-128"/>
              </a:rPr>
              <a:t>（文部科学省</a:t>
            </a:r>
            <a:r>
              <a:rPr lang="ja-JP" altLang="en-US" sz="1350" dirty="0" smtClean="0">
                <a:ea typeface="BIZ UDPゴシック" panose="020B0400000000000000" pitchFamily="50" charset="-128"/>
              </a:rPr>
              <a:t>：令和６年</a:t>
            </a:r>
            <a:r>
              <a:rPr lang="ja-JP" altLang="en-US" sz="1350" dirty="0">
                <a:ea typeface="BIZ UDPゴシック" panose="020B0400000000000000" pitchFamily="50" charset="-128"/>
              </a:rPr>
              <a:t>３月）</a:t>
            </a:r>
            <a:endParaRPr lang="ja-JP" altLang="en-US" sz="1350" b="1" dirty="0">
              <a:ea typeface="BIZ UDPゴシック" panose="020B0400000000000000" pitchFamily="50" charset="-128"/>
            </a:endParaRPr>
          </a:p>
        </p:txBody>
      </p:sp>
      <p:sp>
        <p:nvSpPr>
          <p:cNvPr id="14" name="Google Shape;233;p9"/>
          <p:cNvSpPr txBox="1">
            <a:spLocks/>
          </p:cNvSpPr>
          <p:nvPr/>
        </p:nvSpPr>
        <p:spPr>
          <a:xfrm>
            <a:off x="825063" y="2854237"/>
            <a:ext cx="8151668" cy="1198286"/>
          </a:xfrm>
          <a:prstGeom prst="rect">
            <a:avLst/>
          </a:prstGeom>
          <a:noFill/>
          <a:ln>
            <a:noFill/>
          </a:ln>
        </p:spPr>
        <p:txBody>
          <a:bodyPr spcFirstLastPara="1" vert="horz" wrap="square" lIns="68569" tIns="34275" rIns="68569" bIns="34275"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solidFill>
                <a:latin typeface="+mj-lt"/>
                <a:ea typeface="+mj-ea"/>
                <a:cs typeface="+mj-cs"/>
              </a:defRPr>
            </a:lvl9pPr>
          </a:lstStyle>
          <a:p>
            <a:pPr marL="0" indent="0">
              <a:lnSpc>
                <a:spcPct val="90000"/>
              </a:lnSpc>
              <a:spcBef>
                <a:spcPts val="0"/>
              </a:spcBef>
              <a:buClr>
                <a:schemeClr val="dk1"/>
              </a:buClr>
              <a:buSzPts val="2800"/>
              <a:buNone/>
            </a:pPr>
            <a:r>
              <a:rPr lang="ja-JP" altLang="en-US" sz="2100" b="1" dirty="0" smtClean="0">
                <a:latin typeface="+mn-lt"/>
                <a:ea typeface="BIZ UDPゴシック" panose="020B0400000000000000" pitchFamily="50" charset="-128"/>
              </a:rPr>
              <a:t>○　事故が発生した場合には、第一発見者は、被害児童生徒等の症状</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を確認し、近くにいる管理職や教職員、児童生徒等に応援の要請を　</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行うとともに、被害児童生徒等の症状に応じて、速やかに、心肺蘇</a:t>
            </a:r>
            <a:endParaRPr lang="en-US" altLang="ja-JP" sz="2100" b="1" dirty="0" smtClean="0">
              <a:latin typeface="+mn-lt"/>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latin typeface="+mn-lt"/>
                <a:ea typeface="BIZ UDPゴシック" panose="020B0400000000000000" pitchFamily="50" charset="-128"/>
              </a:rPr>
              <a:t>　</a:t>
            </a:r>
            <a:r>
              <a:rPr lang="ja-JP" altLang="en-US" sz="2100" b="1" dirty="0" smtClean="0">
                <a:latin typeface="+mn-lt"/>
                <a:ea typeface="BIZ UDPゴシック" panose="020B0400000000000000" pitchFamily="50" charset="-128"/>
              </a:rPr>
              <a:t>生、</a:t>
            </a:r>
            <a:r>
              <a:rPr lang="ja-JP" altLang="en-US" sz="2100" b="1" dirty="0" smtClean="0">
                <a:ea typeface="BIZ UDPゴシック" panose="020B0400000000000000" pitchFamily="50" charset="-128"/>
              </a:rPr>
              <a:t>ＡＥＤの使用、気道異物除去、止血などの応急手当を行い、症状　</a:t>
            </a:r>
            <a:endParaRPr lang="en-US" altLang="ja-JP" sz="2100" b="1" dirty="0" smtClean="0">
              <a:ea typeface="BIZ UDPゴシック" panose="020B0400000000000000" pitchFamily="50" charset="-128"/>
            </a:endParaRPr>
          </a:p>
          <a:p>
            <a:pPr marL="0" indent="0">
              <a:lnSpc>
                <a:spcPct val="90000"/>
              </a:lnSpc>
              <a:spcBef>
                <a:spcPts val="0"/>
              </a:spcBef>
              <a:buClr>
                <a:schemeClr val="dk1"/>
              </a:buClr>
              <a:buSzPts val="2800"/>
              <a:buNone/>
            </a:pPr>
            <a:r>
              <a:rPr lang="ja-JP" altLang="en-US" sz="2100" b="1" dirty="0">
                <a:ea typeface="BIZ UDPゴシック" panose="020B0400000000000000" pitchFamily="50" charset="-128"/>
              </a:rPr>
              <a:t>　</a:t>
            </a:r>
            <a:r>
              <a:rPr lang="ja-JP" altLang="en-US" sz="2100" b="1" dirty="0" smtClean="0">
                <a:ea typeface="BIZ UDPゴシック" panose="020B0400000000000000" pitchFamily="50" charset="-128"/>
              </a:rPr>
              <a:t>が重篤にならないようにする。</a:t>
            </a:r>
            <a:endParaRPr lang="ja-JP" altLang="en-US" sz="2100" b="1" dirty="0">
              <a:latin typeface="+mn-lt"/>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15A48784-F076-4606-A0F4-0E0EAB34A52F}"/>
              </a:ext>
            </a:extLst>
          </p:cNvPr>
          <p:cNvSpPr/>
          <p:nvPr/>
        </p:nvSpPr>
        <p:spPr>
          <a:xfrm>
            <a:off x="0" y="0"/>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6" name="テキスト ボックス 15">
            <a:extLst>
              <a:ext uri="{FF2B5EF4-FFF2-40B4-BE49-F238E27FC236}">
                <a16:creationId xmlns:a16="http://schemas.microsoft.com/office/drawing/2014/main" id="{070E3EB3-8FAD-4EA3-A9AB-422EC2AF8588}"/>
              </a:ext>
            </a:extLst>
          </p:cNvPr>
          <p:cNvSpPr txBox="1"/>
          <p:nvPr/>
        </p:nvSpPr>
        <p:spPr>
          <a:xfrm>
            <a:off x="978707" y="112163"/>
            <a:ext cx="7186586" cy="553998"/>
          </a:xfrm>
          <a:prstGeom prst="rect">
            <a:avLst/>
          </a:prstGeom>
          <a:noFill/>
        </p:spPr>
        <p:txBody>
          <a:bodyPr wrap="square" rtlCol="0">
            <a:spAutoFit/>
          </a:bodyPr>
          <a:lstStyle/>
          <a:p>
            <a:r>
              <a:rPr kumimoji="1" lang="ja-JP" altLang="en-US" sz="3000" b="1" dirty="0">
                <a:solidFill>
                  <a:schemeClr val="bg1"/>
                </a:solidFill>
              </a:rPr>
              <a:t>「学校事故対応に関する指針」（抜粋）</a:t>
            </a:r>
          </a:p>
        </p:txBody>
      </p:sp>
    </p:spTree>
    <p:extLst>
      <p:ext uri="{BB962C8B-B14F-4D97-AF65-F5344CB8AC3E}">
        <p14:creationId xmlns:p14="http://schemas.microsoft.com/office/powerpoint/2010/main" val="205705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2"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2FC91C8F-4487-4E82-828B-1462715F9A31}"/>
              </a:ext>
            </a:extLst>
          </p:cNvPr>
          <p:cNvSpPr/>
          <p:nvPr/>
        </p:nvSpPr>
        <p:spPr>
          <a:xfrm>
            <a:off x="0" y="-2379"/>
            <a:ext cx="9144000" cy="816153"/>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pic>
        <p:nvPicPr>
          <p:cNvPr id="8" name="図 7" descr="抽象, 挿絵 が含まれている画像&#10;&#10;自動的に生成された説明">
            <a:extLst>
              <a:ext uri="{FF2B5EF4-FFF2-40B4-BE49-F238E27FC236}">
                <a16:creationId xmlns:a16="http://schemas.microsoft.com/office/drawing/2014/main" id="{04663D9A-22FC-407A-855D-B7B39884B62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68565" y="2309358"/>
            <a:ext cx="1737306" cy="1159652"/>
          </a:xfrm>
          <a:prstGeom prst="rect">
            <a:avLst/>
          </a:prstGeom>
        </p:spPr>
      </p:pic>
      <p:pic>
        <p:nvPicPr>
          <p:cNvPr id="10" name="図 9" descr="文字の書かれた紙&#10;&#10;中程度の精度で自動的に生成された説明">
            <a:extLst>
              <a:ext uri="{FF2B5EF4-FFF2-40B4-BE49-F238E27FC236}">
                <a16:creationId xmlns:a16="http://schemas.microsoft.com/office/drawing/2014/main" id="{11D29256-9D2A-4F54-AE60-59C17B8943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58155" y="1193040"/>
            <a:ext cx="2162153" cy="1621614"/>
          </a:xfrm>
          <a:prstGeom prst="rect">
            <a:avLst/>
          </a:prstGeom>
          <a:ln>
            <a:solidFill>
              <a:schemeClr val="bg1"/>
            </a:solidFill>
          </a:ln>
        </p:spPr>
      </p:pic>
      <p:pic>
        <p:nvPicPr>
          <p:cNvPr id="12" name="図 11" descr="テキスト&#10;&#10;自動的に生成された説明">
            <a:extLst>
              <a:ext uri="{FF2B5EF4-FFF2-40B4-BE49-F238E27FC236}">
                <a16:creationId xmlns:a16="http://schemas.microsoft.com/office/drawing/2014/main" id="{0EFA8910-529A-4084-B6FF-4BD0344D726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95759" y="1138507"/>
            <a:ext cx="2115913" cy="1586934"/>
          </a:xfrm>
          <a:prstGeom prst="rect">
            <a:avLst/>
          </a:prstGeom>
          <a:ln>
            <a:solidFill>
              <a:schemeClr val="tx1"/>
            </a:solidFill>
          </a:ln>
        </p:spPr>
      </p:pic>
      <p:pic>
        <p:nvPicPr>
          <p:cNvPr id="19" name="図 18" descr="テキスト&#10;&#10;自動的に生成された説明">
            <a:extLst>
              <a:ext uri="{FF2B5EF4-FFF2-40B4-BE49-F238E27FC236}">
                <a16:creationId xmlns:a16="http://schemas.microsoft.com/office/drawing/2014/main" id="{CEE51B43-ED4E-4612-88D5-894CFF16F3E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8824" y="4000499"/>
            <a:ext cx="1955075" cy="1466306"/>
          </a:xfrm>
          <a:prstGeom prst="rect">
            <a:avLst/>
          </a:prstGeom>
          <a:ln>
            <a:solidFill>
              <a:schemeClr val="tx1"/>
            </a:solidFill>
          </a:ln>
        </p:spPr>
      </p:pic>
      <p:pic>
        <p:nvPicPr>
          <p:cNvPr id="21" name="図 20" descr="ダイアグラム&#10;&#10;自動的に生成された説明">
            <a:extLst>
              <a:ext uri="{FF2B5EF4-FFF2-40B4-BE49-F238E27FC236}">
                <a16:creationId xmlns:a16="http://schemas.microsoft.com/office/drawing/2014/main" id="{CBB0D102-ACD7-45E6-B9F8-27FB2EC91AF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39232" y="3174811"/>
            <a:ext cx="1989293" cy="1491969"/>
          </a:xfrm>
          <a:prstGeom prst="rect">
            <a:avLst/>
          </a:prstGeom>
          <a:ln>
            <a:solidFill>
              <a:schemeClr val="tx1"/>
            </a:solidFill>
          </a:ln>
        </p:spPr>
      </p:pic>
      <p:pic>
        <p:nvPicPr>
          <p:cNvPr id="23" name="図 22" descr="テキスト&#10;&#10;自動的に生成された説明">
            <a:extLst>
              <a:ext uri="{FF2B5EF4-FFF2-40B4-BE49-F238E27FC236}">
                <a16:creationId xmlns:a16="http://schemas.microsoft.com/office/drawing/2014/main" id="{18F3D763-8546-4115-A6F0-B776B9EE85C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03858" y="3179609"/>
            <a:ext cx="1949857" cy="1462392"/>
          </a:xfrm>
          <a:prstGeom prst="rect">
            <a:avLst/>
          </a:prstGeom>
          <a:ln>
            <a:solidFill>
              <a:schemeClr val="tx1"/>
            </a:solidFill>
          </a:ln>
        </p:spPr>
      </p:pic>
      <p:pic>
        <p:nvPicPr>
          <p:cNvPr id="25" name="図 24" descr="テキスト&#10;&#10;自動的に生成された説明">
            <a:extLst>
              <a:ext uri="{FF2B5EF4-FFF2-40B4-BE49-F238E27FC236}">
                <a16:creationId xmlns:a16="http://schemas.microsoft.com/office/drawing/2014/main" id="{E0D14511-B94F-4757-8B53-9FFE07EDA39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89669" y="3167248"/>
            <a:ext cx="1982821" cy="1487115"/>
          </a:xfrm>
          <a:prstGeom prst="rect">
            <a:avLst/>
          </a:prstGeom>
          <a:ln>
            <a:solidFill>
              <a:schemeClr val="tx1"/>
            </a:solidFill>
          </a:ln>
        </p:spPr>
      </p:pic>
      <p:pic>
        <p:nvPicPr>
          <p:cNvPr id="27" name="図 26" descr="テキスト&#10;&#10;自動的に生成された説明">
            <a:extLst>
              <a:ext uri="{FF2B5EF4-FFF2-40B4-BE49-F238E27FC236}">
                <a16:creationId xmlns:a16="http://schemas.microsoft.com/office/drawing/2014/main" id="{AE4E553B-FC35-420B-8276-76C33E3DF01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642770" y="4753029"/>
            <a:ext cx="1985755" cy="1489316"/>
          </a:xfrm>
          <a:prstGeom prst="rect">
            <a:avLst/>
          </a:prstGeom>
          <a:ln>
            <a:solidFill>
              <a:schemeClr val="tx1"/>
            </a:solidFill>
          </a:ln>
        </p:spPr>
      </p:pic>
      <p:pic>
        <p:nvPicPr>
          <p:cNvPr id="31" name="図 30" descr="テキスト&#10;&#10;自動的に生成された説明">
            <a:extLst>
              <a:ext uri="{FF2B5EF4-FFF2-40B4-BE49-F238E27FC236}">
                <a16:creationId xmlns:a16="http://schemas.microsoft.com/office/drawing/2014/main" id="{63D0E0AE-1B70-428F-8FB2-945DB33FA37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89669" y="4781359"/>
            <a:ext cx="1960272" cy="1470203"/>
          </a:xfrm>
          <a:prstGeom prst="rect">
            <a:avLst/>
          </a:prstGeom>
          <a:ln>
            <a:solidFill>
              <a:schemeClr val="tx1"/>
            </a:solidFill>
          </a:ln>
        </p:spPr>
      </p:pic>
      <p:sp>
        <p:nvSpPr>
          <p:cNvPr id="32" name="矢印: 右 31">
            <a:extLst>
              <a:ext uri="{FF2B5EF4-FFF2-40B4-BE49-F238E27FC236}">
                <a16:creationId xmlns:a16="http://schemas.microsoft.com/office/drawing/2014/main" id="{06CA51F1-9D76-478D-BFFE-7FCC7D14D478}"/>
              </a:ext>
            </a:extLst>
          </p:cNvPr>
          <p:cNvSpPr/>
          <p:nvPr/>
        </p:nvSpPr>
        <p:spPr>
          <a:xfrm>
            <a:off x="4125593" y="1590722"/>
            <a:ext cx="1183256" cy="2925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33" name="矢印: 右 32">
            <a:extLst>
              <a:ext uri="{FF2B5EF4-FFF2-40B4-BE49-F238E27FC236}">
                <a16:creationId xmlns:a16="http://schemas.microsoft.com/office/drawing/2014/main" id="{B430CD23-08E3-48C0-8EFD-212B0277516C}"/>
              </a:ext>
            </a:extLst>
          </p:cNvPr>
          <p:cNvSpPr/>
          <p:nvPr/>
        </p:nvSpPr>
        <p:spPr>
          <a:xfrm rot="9212977">
            <a:off x="4088998" y="2638842"/>
            <a:ext cx="1183256" cy="2925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grpSp>
        <p:nvGrpSpPr>
          <p:cNvPr id="2" name="グループ化 1">
            <a:extLst>
              <a:ext uri="{FF2B5EF4-FFF2-40B4-BE49-F238E27FC236}">
                <a16:creationId xmlns:a16="http://schemas.microsoft.com/office/drawing/2014/main" id="{9E11F35D-57DA-4F80-A49F-7104BCDE25BA}"/>
              </a:ext>
            </a:extLst>
          </p:cNvPr>
          <p:cNvGrpSpPr/>
          <p:nvPr/>
        </p:nvGrpSpPr>
        <p:grpSpPr>
          <a:xfrm>
            <a:off x="4790798" y="4754296"/>
            <a:ext cx="1962917" cy="1470203"/>
            <a:chOff x="4710168" y="5197525"/>
            <a:chExt cx="1994050" cy="1516049"/>
          </a:xfrm>
        </p:grpSpPr>
        <p:pic>
          <p:nvPicPr>
            <p:cNvPr id="29" name="図 28" descr="ダイアグラム&#10;&#10;自動的に生成された説明">
              <a:extLst>
                <a:ext uri="{FF2B5EF4-FFF2-40B4-BE49-F238E27FC236}">
                  <a16:creationId xmlns:a16="http://schemas.microsoft.com/office/drawing/2014/main" id="{051CF538-0056-45CF-87B2-4FBBAEE7620F}"/>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710168" y="5197525"/>
              <a:ext cx="1994050" cy="1495537"/>
            </a:xfrm>
            <a:prstGeom prst="rect">
              <a:avLst/>
            </a:prstGeom>
            <a:ln>
              <a:solidFill>
                <a:schemeClr val="tx1"/>
              </a:solidFill>
            </a:ln>
          </p:spPr>
        </p:pic>
        <p:sp>
          <p:nvSpPr>
            <p:cNvPr id="18" name="正方形/長方形 17">
              <a:extLst>
                <a:ext uri="{FF2B5EF4-FFF2-40B4-BE49-F238E27FC236}">
                  <a16:creationId xmlns:a16="http://schemas.microsoft.com/office/drawing/2014/main" id="{9138E5B5-2E57-48ED-AC9E-BD7D85437275}"/>
                </a:ext>
              </a:extLst>
            </p:cNvPr>
            <p:cNvSpPr/>
            <p:nvPr/>
          </p:nvSpPr>
          <p:spPr>
            <a:xfrm>
              <a:off x="5269574" y="6467353"/>
              <a:ext cx="1434644" cy="246221"/>
            </a:xfrm>
            <a:prstGeom prst="rect">
              <a:avLst/>
            </a:prstGeom>
          </p:spPr>
          <p:txBody>
            <a:bodyPr wrap="square">
              <a:spAutoFit/>
            </a:bodyPr>
            <a:lstStyle/>
            <a:p>
              <a:pPr algn="r"/>
              <a:r>
                <a:rPr kumimoji="1" lang="ja-JP" altLang="en-US" sz="600" dirty="0">
                  <a:solidFill>
                    <a:schemeClr val="bg1"/>
                  </a:solidFill>
                  <a:latin typeface="HGP創英角ｺﾞｼｯｸUB" panose="020B0900000000000000" pitchFamily="50" charset="-128"/>
                  <a:ea typeface="HGP創英角ｺﾞｼｯｸUB" panose="020B0900000000000000" pitchFamily="50" charset="-128"/>
                </a:rPr>
                <a:t>（ウラをみて確認）</a:t>
              </a:r>
            </a:p>
          </p:txBody>
        </p:sp>
      </p:grpSp>
      <p:sp>
        <p:nvSpPr>
          <p:cNvPr id="16" name="タイトル 1">
            <a:extLst>
              <a:ext uri="{FF2B5EF4-FFF2-40B4-BE49-F238E27FC236}">
                <a16:creationId xmlns:a16="http://schemas.microsoft.com/office/drawing/2014/main" id="{5A46BEB2-E750-4FA6-BE56-DBC1BE3C4D82}"/>
              </a:ext>
            </a:extLst>
          </p:cNvPr>
          <p:cNvSpPr txBox="1">
            <a:spLocks/>
          </p:cNvSpPr>
          <p:nvPr/>
        </p:nvSpPr>
        <p:spPr>
          <a:xfrm>
            <a:off x="1582559" y="48708"/>
            <a:ext cx="6266168" cy="697835"/>
          </a:xfrm>
          <a:prstGeom prst="rect">
            <a:avLst/>
          </a:prstGeom>
        </p:spPr>
        <p:txBody>
          <a:bodyPr vert="horz" lIns="68580" tIns="34290" rIns="68580" bIns="34290" rtlCol="0" anchor="b">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600" b="1" dirty="0">
                <a:ln>
                  <a:solidFill>
                    <a:schemeClr val="bg2"/>
                  </a:solidFill>
                </a:ln>
                <a:solidFill>
                  <a:schemeClr val="bg1"/>
                </a:solidFill>
                <a:latin typeface="+mn-ea"/>
                <a:ea typeface="+mn-ea"/>
              </a:rPr>
              <a:t>救命アクションカード</a:t>
            </a:r>
          </a:p>
        </p:txBody>
      </p:sp>
      <p:sp>
        <p:nvSpPr>
          <p:cNvPr id="3" name="テキスト ボックス 2">
            <a:extLst>
              <a:ext uri="{FF2B5EF4-FFF2-40B4-BE49-F238E27FC236}">
                <a16:creationId xmlns:a16="http://schemas.microsoft.com/office/drawing/2014/main" id="{402571E2-F8C7-42A0-8816-51E420B29066}"/>
              </a:ext>
            </a:extLst>
          </p:cNvPr>
          <p:cNvSpPr txBox="1"/>
          <p:nvPr/>
        </p:nvSpPr>
        <p:spPr>
          <a:xfrm>
            <a:off x="4739139" y="6429197"/>
            <a:ext cx="1720454"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イラスト出典　少年写真出版社　</a:t>
            </a:r>
          </a:p>
        </p:txBody>
      </p:sp>
      <p:sp>
        <p:nvSpPr>
          <p:cNvPr id="20"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9</a:t>
            </a:fld>
            <a:endParaRPr lang="en-US" altLang="ja-JP" dirty="0"/>
          </a:p>
        </p:txBody>
      </p:sp>
    </p:spTree>
    <p:extLst>
      <p:ext uri="{BB962C8B-B14F-4D97-AF65-F5344CB8AC3E}">
        <p14:creationId xmlns:p14="http://schemas.microsoft.com/office/powerpoint/2010/main" val="90453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500"/>
                                        <p:tgtEl>
                                          <p:spTgt spid="32"/>
                                        </p:tgtEl>
                                      </p:cBhvr>
                                    </p:animEffect>
                                  </p:childTnLst>
                                </p:cTn>
                              </p:par>
                              <p:par>
                                <p:cTn id="12" presetID="1" presetClass="entr" presetSubtype="0" fill="hold" nodeType="withEffect">
                                  <p:stCondLst>
                                    <p:cond delay="100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500"/>
                                        <p:tgtEl>
                                          <p:spTgt spid="33"/>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518</TotalTime>
  <Words>3090</Words>
  <Application>Microsoft Office PowerPoint</Application>
  <PresentationFormat>画面に合わせる (4:3)</PresentationFormat>
  <Paragraphs>335</Paragraphs>
  <Slides>18</Slides>
  <Notes>18</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BIZ UDPゴシック</vt:lpstr>
      <vt:lpstr>BIZ UDゴシック</vt:lpstr>
      <vt:lpstr>HGP創英角ｺﾞｼｯｸUB</vt:lpstr>
      <vt:lpstr>HGMaruGothicMPRO</vt:lpstr>
      <vt:lpstr>Meiryo UI</vt:lpstr>
      <vt:lpstr>Montserrat</vt:lpstr>
      <vt:lpstr>ＭＳ ゴシック</vt:lpstr>
      <vt:lpstr>游ゴシック</vt:lpstr>
      <vt:lpstr>游ゴシック Light</vt:lpstr>
      <vt:lpstr>Arial</vt:lpstr>
      <vt:lpstr>Calibri</vt:lpstr>
      <vt:lpstr>Calibri Light</vt:lpstr>
      <vt:lpstr>Wingdings 3</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vt:lpstr>
      <vt:lpstr>（参考スライド）  ※各学校の実情に応じて、 以下のスライドを差し替えて 使用してください。</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緊急時対応訓練研修</dc:title>
  <dc:creator>鳴瀬未来中学校 教員05</dc:creator>
  <cp:lastModifiedBy>千葉　貴浩</cp:lastModifiedBy>
  <cp:revision>63</cp:revision>
  <dcterms:created xsi:type="dcterms:W3CDTF">2023-09-25T23:59:13Z</dcterms:created>
  <dcterms:modified xsi:type="dcterms:W3CDTF">2024-04-02T08:56:19Z</dcterms:modified>
</cp:coreProperties>
</file>