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507" r:id="rId2"/>
    <p:sldId id="508" r:id="rId3"/>
    <p:sldId id="520" r:id="rId4"/>
    <p:sldId id="535" r:id="rId5"/>
    <p:sldId id="545" r:id="rId6"/>
    <p:sldId id="537" r:id="rId7"/>
    <p:sldId id="546" r:id="rId8"/>
    <p:sldId id="547" r:id="rId9"/>
    <p:sldId id="540" r:id="rId10"/>
    <p:sldId id="503" r:id="rId11"/>
    <p:sldId id="529" r:id="rId12"/>
    <p:sldId id="530" r:id="rId13"/>
    <p:sldId id="531" r:id="rId14"/>
    <p:sldId id="544" r:id="rId15"/>
    <p:sldId id="541" r:id="rId16"/>
    <p:sldId id="542" r:id="rId17"/>
    <p:sldId id="54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120" autoAdjust="0"/>
  </p:normalViewPr>
  <p:slideViewPr>
    <p:cSldViewPr snapToGrid="0">
      <p:cViewPr varScale="1">
        <p:scale>
          <a:sx n="95" d="100"/>
          <a:sy n="95" d="100"/>
        </p:scale>
        <p:origin x="2100" y="96"/>
      </p:cViewPr>
      <p:guideLst/>
    </p:cSldViewPr>
  </p:slideViewPr>
  <p:notesTextViewPr>
    <p:cViewPr>
      <p:scale>
        <a:sx n="1" d="1"/>
        <a:sy n="1" d="1"/>
      </p:scale>
      <p:origin x="0" y="0"/>
    </p:cViewPr>
  </p:notesTextViewPr>
  <p:notesViewPr>
    <p:cSldViewPr snapToGrid="0">
      <p:cViewPr>
        <p:scale>
          <a:sx n="93" d="100"/>
          <a:sy n="93" d="100"/>
        </p:scale>
        <p:origin x="370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9BAD51-E68F-4FFD-BBC9-6FA442272BF4}" type="slidenum">
              <a:rPr kumimoji="1" lang="ja-JP" altLang="en-US" smtClean="0"/>
              <a:t>‹#›</a:t>
            </a:fld>
            <a:endParaRPr kumimoji="1" lang="ja-JP" altLang="en-US"/>
          </a:p>
        </p:txBody>
      </p:sp>
    </p:spTree>
    <p:extLst>
      <p:ext uri="{BB962C8B-B14F-4D97-AF65-F5344CB8AC3E}">
        <p14:creationId xmlns:p14="http://schemas.microsoft.com/office/powerpoint/2010/main" val="114689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029099-01F1-4A86-9178-CA1C3B4B86DF}" type="datetimeFigureOut">
              <a:rPr kumimoji="1" lang="ja-JP" altLang="en-US" smtClean="0"/>
              <a:t>2024/4/2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F3E1-9A39-4AE9-9F0C-51AB944BA3C0}" type="slidenum">
              <a:rPr kumimoji="1" lang="ja-JP" altLang="en-US" smtClean="0"/>
              <a:t>‹#›</a:t>
            </a:fld>
            <a:endParaRPr kumimoji="1" lang="ja-JP" altLang="en-US"/>
          </a:p>
        </p:txBody>
      </p:sp>
    </p:spTree>
    <p:extLst>
      <p:ext uri="{BB962C8B-B14F-4D97-AF65-F5344CB8AC3E}">
        <p14:creationId xmlns:p14="http://schemas.microsoft.com/office/powerpoint/2010/main" val="41727989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緊急時の対応で重要なことは、訓練とチームワークだと言われます。</a:t>
            </a:r>
            <a:endParaRPr lang="en-US" altLang="ja-JP" dirty="0"/>
          </a:p>
          <a:p>
            <a:endParaRPr lang="en-US" altLang="ja-JP" dirty="0"/>
          </a:p>
          <a:p>
            <a:r>
              <a:rPr lang="ja-JP" altLang="en-US" dirty="0"/>
              <a:t>職員同士の連携と児童生徒にも協力をもらいながら、心肺蘇生を行ったり、救急車に引き継いだりすることが大切です。</a:t>
            </a:r>
            <a:endParaRPr lang="en-US" altLang="ja-JP" dirty="0"/>
          </a:p>
          <a:p>
            <a:endParaRPr lang="en-US" altLang="ja-JP" dirty="0"/>
          </a:p>
          <a:p>
            <a:r>
              <a:rPr lang="ja-JP" altLang="en-US" dirty="0"/>
              <a:t>今日は、緊急時に落ち着いた漏れのない対応で、児童生徒や教職員の命を守ることができることを目的とした研修を行います。 </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1</a:t>
            </a:fld>
            <a:endParaRPr kumimoji="1" lang="ja-JP" altLang="en-US"/>
          </a:p>
        </p:txBody>
      </p:sp>
    </p:spTree>
    <p:extLst>
      <p:ext uri="{BB962C8B-B14F-4D97-AF65-F5344CB8AC3E}">
        <p14:creationId xmlns:p14="http://schemas.microsoft.com/office/powerpoint/2010/main" val="2837619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89038" y="1252538"/>
            <a:ext cx="4510087" cy="3381375"/>
          </a:xfrm>
        </p:spPr>
      </p:sp>
      <p:sp>
        <p:nvSpPr>
          <p:cNvPr id="3" name="ノート プレースホルダー 2"/>
          <p:cNvSpPr>
            <a:spLocks noGrp="1"/>
          </p:cNvSpPr>
          <p:nvPr>
            <p:ph type="body" idx="1"/>
          </p:nvPr>
        </p:nvSpPr>
        <p:spPr>
          <a:xfrm>
            <a:off x="700881" y="5275021"/>
            <a:ext cx="5486400" cy="3600450"/>
          </a:xfrm>
        </p:spPr>
        <p:txBody>
          <a:bodyPr/>
          <a:lstStyle/>
          <a:p>
            <a:r>
              <a:rPr lang="ja-JP" altLang="en-US" dirty="0"/>
              <a:t>２つのグループに分け、訓練する側と参観する側になり、シミュレーション訓練を行います。</a:t>
            </a:r>
            <a:endParaRPr lang="en-US" altLang="ja-JP" dirty="0"/>
          </a:p>
          <a:p>
            <a:endParaRPr lang="en-US" altLang="ja-JP" dirty="0"/>
          </a:p>
          <a:p>
            <a:r>
              <a:rPr lang="ja-JP" altLang="en-US" dirty="0"/>
              <a:t>参観側は生徒役です。</a:t>
            </a:r>
            <a:endParaRPr lang="en-US" altLang="ja-JP" dirty="0"/>
          </a:p>
          <a:p>
            <a:endParaRPr lang="en-US" altLang="ja-JP" dirty="0"/>
          </a:p>
          <a:p>
            <a:r>
              <a:rPr lang="ja-JP" altLang="en-US" dirty="0"/>
              <a:t>訓練後は、その場で振り返りを行い、気付いた点や改善点を出し合います。</a:t>
            </a:r>
            <a:endParaRPr lang="en-US" altLang="ja-JP" dirty="0"/>
          </a:p>
          <a:p>
            <a:endParaRPr lang="en-US" altLang="ja-JP" dirty="0"/>
          </a:p>
          <a:p>
            <a:r>
              <a:rPr lang="ja-JP" altLang="en-US" dirty="0"/>
              <a:t>その後、振り返った内容を基に、役割を交代して再度シミュレーション訓練を行います。</a:t>
            </a:r>
            <a:endParaRPr lang="en-US" altLang="ja-JP" dirty="0"/>
          </a:p>
          <a:p>
            <a:endParaRPr lang="en-US" altLang="ja-JP" dirty="0"/>
          </a:p>
        </p:txBody>
      </p:sp>
      <p:sp>
        <p:nvSpPr>
          <p:cNvPr id="4" name="スライド番号プレースホルダー 3"/>
          <p:cNvSpPr>
            <a:spLocks noGrp="1"/>
          </p:cNvSpPr>
          <p:nvPr>
            <p:ph type="sldNum" sz="quarter" idx="10"/>
          </p:nvPr>
        </p:nvSpPr>
        <p:spPr>
          <a:xfrm>
            <a:off x="3901699" y="9516579"/>
            <a:ext cx="2984871" cy="502135"/>
          </a:xfrm>
          <a:prstGeom prst="rect">
            <a:avLst/>
          </a:prstGeom>
        </p:spPr>
        <p:txBody>
          <a:bodyPr/>
          <a:lstStyle/>
          <a:p>
            <a:fld id="{B9B502F1-2405-4A80-A7E8-03FF2B1F6784}" type="slidenum">
              <a:rPr kumimoji="1" lang="ja-JP" altLang="en-US" smtClean="0"/>
              <a:t>10</a:t>
            </a:fld>
            <a:endParaRPr kumimoji="1" lang="ja-JP" altLang="en-US"/>
          </a:p>
        </p:txBody>
      </p:sp>
    </p:spTree>
    <p:extLst>
      <p:ext uri="{BB962C8B-B14F-4D97-AF65-F5344CB8AC3E}">
        <p14:creationId xmlns:p14="http://schemas.microsoft.com/office/powerpoint/2010/main" val="3163696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71600" y="1143000"/>
            <a:ext cx="4114800" cy="3086100"/>
          </a:xfrm>
        </p:spPr>
      </p:sp>
      <p:sp>
        <p:nvSpPr>
          <p:cNvPr id="3" name="文字列プレースホルダ 2"/>
          <p:cNvSpPr>
            <a:spLocks noGrp="1"/>
          </p:cNvSpPr>
          <p:nvPr>
            <p:ph type="body" idx="3"/>
          </p:nvPr>
        </p:nvSpPr>
        <p:spPr/>
        <p:txBody>
          <a:bodyPr/>
          <a:lstStyle/>
          <a:p>
            <a:endParaRPr lang="ja-JP" altLang="en-US" dirty="0"/>
          </a:p>
        </p:txBody>
      </p:sp>
    </p:spTree>
    <p:extLst>
      <p:ext uri="{BB962C8B-B14F-4D97-AF65-F5344CB8AC3E}">
        <p14:creationId xmlns:p14="http://schemas.microsoft.com/office/powerpoint/2010/main" val="1454835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71600" y="1143000"/>
            <a:ext cx="4114800" cy="3086100"/>
          </a:xfrm>
        </p:spPr>
      </p:sp>
      <p:sp>
        <p:nvSpPr>
          <p:cNvPr id="3" name="文字列プレースホルダ 2"/>
          <p:cNvSpPr>
            <a:spLocks noGrp="1"/>
          </p:cNvSpPr>
          <p:nvPr>
            <p:ph type="body" idx="3"/>
          </p:nvPr>
        </p:nvSpPr>
        <p:spPr/>
        <p:txBody>
          <a:bodyPr/>
          <a:lstStyle/>
          <a:p>
            <a:r>
              <a:rPr lang="en-US" altLang="ja-JP" dirty="0"/>
              <a:t>(</a:t>
            </a:r>
            <a:r>
              <a:rPr lang="ja-JP" altLang="en-US" dirty="0"/>
              <a:t>あらかじめ役割分担を研修前に伝えておくとスムーズです。</a:t>
            </a:r>
            <a:r>
              <a:rPr lang="en-US" altLang="ja-JP" dirty="0"/>
              <a:t>)</a:t>
            </a:r>
            <a:endParaRPr lang="ja-JP" altLang="en-US" dirty="0"/>
          </a:p>
        </p:txBody>
      </p:sp>
    </p:spTree>
    <p:extLst>
      <p:ext uri="{BB962C8B-B14F-4D97-AF65-F5344CB8AC3E}">
        <p14:creationId xmlns:p14="http://schemas.microsoft.com/office/powerpoint/2010/main" val="3615352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71600" y="1143000"/>
            <a:ext cx="4114800" cy="3086100"/>
          </a:xfrm>
        </p:spPr>
      </p:sp>
      <p:sp>
        <p:nvSpPr>
          <p:cNvPr id="3" name="文字列プレースホルダ 2"/>
          <p:cNvSpPr>
            <a:spLocks noGrp="1"/>
          </p:cNvSpPr>
          <p:nvPr>
            <p:ph type="body" idx="3"/>
          </p:nvPr>
        </p:nvSpPr>
        <p:spPr/>
        <p:txBody>
          <a:bodyPr/>
          <a:lstStyle/>
          <a:p>
            <a:endParaRPr lang="ja-JP" altLang="en-US"/>
          </a:p>
        </p:txBody>
      </p:sp>
    </p:spTree>
    <p:extLst>
      <p:ext uri="{BB962C8B-B14F-4D97-AF65-F5344CB8AC3E}">
        <p14:creationId xmlns:p14="http://schemas.microsoft.com/office/powerpoint/2010/main" val="3388403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（各学校の実情に応じて作成する。）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（本研修のまとめを行い、</a:t>
            </a:r>
            <a:r>
              <a:rPr kumimoji="1" lang="en-US" altLang="ja-JP" sz="1200" dirty="0">
                <a:latin typeface="+mn-ea"/>
                <a:ea typeface="+mn-ea"/>
              </a:rPr>
              <a:t>Google</a:t>
            </a:r>
            <a:r>
              <a:rPr kumimoji="1" lang="ja-JP" altLang="en-US" sz="1200" dirty="0">
                <a:latin typeface="+mn-ea"/>
                <a:ea typeface="+mn-ea"/>
              </a:rPr>
              <a:t>フォームでアンケートを行う。</a:t>
            </a:r>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14</a:t>
            </a:fld>
            <a:endParaRPr kumimoji="1" lang="ja-JP" altLang="en-US"/>
          </a:p>
        </p:txBody>
      </p:sp>
    </p:spTree>
    <p:extLst>
      <p:ext uri="{BB962C8B-B14F-4D97-AF65-F5344CB8AC3E}">
        <p14:creationId xmlns:p14="http://schemas.microsoft.com/office/powerpoint/2010/main" val="1176274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86343F-110F-45A2-8EE6-6D5149F188A9}" type="slidenum">
              <a:rPr kumimoji="1" lang="ja-JP" altLang="en-US" smtClean="0"/>
              <a:t>15</a:t>
            </a:fld>
            <a:endParaRPr kumimoji="1" lang="ja-JP" altLang="en-US"/>
          </a:p>
        </p:txBody>
      </p:sp>
    </p:spTree>
    <p:extLst>
      <p:ext uri="{BB962C8B-B14F-4D97-AF65-F5344CB8AC3E}">
        <p14:creationId xmlns:p14="http://schemas.microsoft.com/office/powerpoint/2010/main" val="1897088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（各学校の実情に応じてスライドを選択し、説明を加える）</a:t>
            </a:r>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16</a:t>
            </a:fld>
            <a:endParaRPr kumimoji="1" lang="ja-JP" altLang="en-US"/>
          </a:p>
        </p:txBody>
      </p:sp>
    </p:spTree>
    <p:extLst>
      <p:ext uri="{BB962C8B-B14F-4D97-AF65-F5344CB8AC3E}">
        <p14:creationId xmlns:p14="http://schemas.microsoft.com/office/powerpoint/2010/main" val="3772320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（各学校の実情に応じてスライドを選択し、説明を加える）</a:t>
            </a:r>
          </a:p>
          <a:p>
            <a:endParaRPr kumimoji="1" lang="ja-JP" altLang="en-US" dirty="0"/>
          </a:p>
        </p:txBody>
      </p:sp>
      <p:sp>
        <p:nvSpPr>
          <p:cNvPr id="4" name="スライド番号プレースホルダー 3"/>
          <p:cNvSpPr>
            <a:spLocks noGrp="1"/>
          </p:cNvSpPr>
          <p:nvPr>
            <p:ph type="sldNum" sz="quarter" idx="5"/>
          </p:nvPr>
        </p:nvSpPr>
        <p:spPr>
          <a:xfrm>
            <a:off x="3815375" y="9374305"/>
            <a:ext cx="2918831" cy="495187"/>
          </a:xfrm>
          <a:prstGeom prst="rect">
            <a:avLst/>
          </a:prstGeom>
        </p:spPr>
        <p:txBody>
          <a:bodyPr/>
          <a:lstStyle/>
          <a:p>
            <a:fld id="{AD976806-A1CE-4330-B37F-96A42EEA0EE9}" type="slidenum">
              <a:rPr kumimoji="1" lang="ja-JP" altLang="en-US" smtClean="0"/>
              <a:t>17</a:t>
            </a:fld>
            <a:endParaRPr kumimoji="1" lang="ja-JP" altLang="en-US"/>
          </a:p>
        </p:txBody>
      </p:sp>
    </p:spTree>
    <p:extLst>
      <p:ext uri="{BB962C8B-B14F-4D97-AF65-F5344CB8AC3E}">
        <p14:creationId xmlns:p14="http://schemas.microsoft.com/office/powerpoint/2010/main" val="440027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本日の研修の流れになります。</a:t>
            </a:r>
            <a:endParaRPr kumimoji="1" lang="en-US" altLang="ja-JP" dirty="0"/>
          </a:p>
          <a:p>
            <a:endParaRPr kumimoji="1" lang="en-US" altLang="ja-JP" dirty="0"/>
          </a:p>
          <a:p>
            <a:r>
              <a:rPr kumimoji="1" lang="ja-JP" altLang="en-US" dirty="0"/>
              <a:t>研修では、救命アクションカードを活用して、事故発生から救急車の要請と</a:t>
            </a:r>
            <a:r>
              <a:rPr kumimoji="1" lang="en-US" altLang="ja-JP" dirty="0"/>
              <a:t>AED</a:t>
            </a:r>
            <a:r>
              <a:rPr kumimoji="1" lang="ja-JP" altLang="en-US" dirty="0"/>
              <a:t>使用までの流れについて、シミュレーション訓練を行います。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2</a:t>
            </a:fld>
            <a:endParaRPr kumimoji="1" lang="ja-JP" altLang="en-US"/>
          </a:p>
        </p:txBody>
      </p:sp>
    </p:spTree>
    <p:extLst>
      <p:ext uri="{BB962C8B-B14F-4D97-AF65-F5344CB8AC3E}">
        <p14:creationId xmlns:p14="http://schemas.microsoft.com/office/powerpoint/2010/main" val="2132249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3638" y="1238250"/>
            <a:ext cx="4457700" cy="3344863"/>
          </a:xfrm>
        </p:spPr>
      </p:sp>
      <p:sp>
        <p:nvSpPr>
          <p:cNvPr id="3" name="ノート プレースホルダー 2"/>
          <p:cNvSpPr>
            <a:spLocks noGrp="1"/>
          </p:cNvSpPr>
          <p:nvPr>
            <p:ph type="body" idx="1"/>
          </p:nvPr>
        </p:nvSpPr>
        <p:spPr>
          <a:xfrm>
            <a:off x="685800" y="4951533"/>
            <a:ext cx="5486400" cy="360045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学校管理下において、一番多く発生しているのは、突然死です。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スポーツ振興センターのデータからまとめた、１０年間の学校管理下での死亡事故の割合です。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全体の４３</a:t>
            </a:r>
            <a:r>
              <a:rPr lang="en-US" altLang="ja-JP" dirty="0"/>
              <a:t>%</a:t>
            </a:r>
            <a:r>
              <a:rPr lang="ja-JP" altLang="en-US" dirty="0"/>
              <a:t>（２３３件）が突然死になっています。</a:t>
            </a:r>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3</a:t>
            </a:fld>
            <a:endParaRPr kumimoji="1" lang="ja-JP" altLang="en-US"/>
          </a:p>
        </p:txBody>
      </p:sp>
    </p:spTree>
    <p:extLst>
      <p:ext uri="{BB962C8B-B14F-4D97-AF65-F5344CB8AC3E}">
        <p14:creationId xmlns:p14="http://schemas.microsoft.com/office/powerpoint/2010/main" val="927136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8818" y="4821457"/>
            <a:ext cx="5510530" cy="2141460"/>
          </a:xfrm>
        </p:spPr>
        <p:txBody>
          <a:bodyPr/>
          <a:lstStyle/>
          <a:p>
            <a:r>
              <a:rPr lang="en-US" altLang="ja-JP" sz="1200" dirty="0">
                <a:latin typeface="+mn-ea"/>
                <a:ea typeface="+mn-ea"/>
              </a:rPr>
              <a:t>(</a:t>
            </a:r>
            <a:r>
              <a:rPr lang="ja-JP" altLang="en-US" sz="1200" dirty="0">
                <a:latin typeface="+mn-ea"/>
                <a:ea typeface="+mn-ea"/>
              </a:rPr>
              <a:t>学校の実情に応じて、スライドを選択する</a:t>
            </a:r>
            <a:r>
              <a:rPr lang="en-US" altLang="ja-JP" sz="1200" dirty="0">
                <a:latin typeface="+mn-ea"/>
                <a:ea typeface="+mn-ea"/>
              </a:rPr>
              <a:t>)</a:t>
            </a:r>
          </a:p>
          <a:p>
            <a:endParaRPr lang="en-US" altLang="ja-JP" sz="1200" dirty="0">
              <a:latin typeface="+mn-ea"/>
              <a:ea typeface="+mn-ea"/>
            </a:endParaRPr>
          </a:p>
          <a:p>
            <a:r>
              <a:rPr lang="en-US" altLang="ja-JP" sz="1200" dirty="0">
                <a:latin typeface="+mn-ea"/>
                <a:ea typeface="+mn-ea"/>
              </a:rPr>
              <a:t> </a:t>
            </a:r>
            <a:r>
              <a:rPr lang="ja-JP" altLang="en-US" sz="1200" dirty="0">
                <a:latin typeface="+mn-ea"/>
                <a:ea typeface="+mn-ea"/>
              </a:rPr>
              <a:t>これは令和３年度分です。７件のうち４件が突然死です。 </a:t>
            </a:r>
            <a:endParaRPr lang="en-US" altLang="ja-JP" sz="1200" dirty="0">
              <a:latin typeface="+mn-ea"/>
              <a:ea typeface="+mn-ea"/>
            </a:endParaRPr>
          </a:p>
          <a:p>
            <a:r>
              <a:rPr lang="ja-JP" altLang="en-US" sz="1200" dirty="0">
                <a:latin typeface="+mn-ea"/>
                <a:ea typeface="+mn-ea"/>
              </a:rPr>
              <a:t>２件は自死と事件事例なので、実質は５件中４件が突然死ということになります。</a:t>
            </a:r>
            <a:endParaRPr lang="en-US" altLang="ja-JP" sz="1200" dirty="0">
              <a:latin typeface="+mn-ea"/>
              <a:ea typeface="+mn-ea"/>
            </a:endParaRPr>
          </a:p>
          <a:p>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突然死事例の多くは、運動強度がそれほど強くない、日常生活の中で発生し ています。</a:t>
            </a:r>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mn-ea"/>
                <a:ea typeface="+mn-ea"/>
              </a:rPr>
              <a:t>AED</a:t>
            </a:r>
            <a:r>
              <a:rPr lang="ja-JP" altLang="en-US" sz="1200" dirty="0">
                <a:latin typeface="+mn-ea"/>
                <a:ea typeface="+mn-ea"/>
              </a:rPr>
              <a:t>を使用すれば救命できたのか、それはまた別の問題になりますが、</a:t>
            </a:r>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学校現場で</a:t>
            </a:r>
            <a:r>
              <a:rPr lang="en-US" altLang="ja-JP" sz="1200" dirty="0">
                <a:latin typeface="+mn-ea"/>
                <a:ea typeface="+mn-ea"/>
              </a:rPr>
              <a:t>AED</a:t>
            </a:r>
            <a:r>
              <a:rPr lang="ja-JP" altLang="en-US" sz="1200" dirty="0">
                <a:latin typeface="+mn-ea"/>
                <a:ea typeface="+mn-ea"/>
              </a:rPr>
              <a:t>を使用して救命処置をしたかどうかは対応を問われる問題になります。</a:t>
            </a:r>
            <a:endParaRPr kumimoji="1" lang="ja-JP" altLang="en-US" sz="1200" dirty="0">
              <a:latin typeface="+mn-ea"/>
              <a:ea typeface="+mn-ea"/>
            </a:endParaRPr>
          </a:p>
          <a:p>
            <a:endParaRPr lang="en-US" altLang="ja-JP" sz="1200" dirty="0">
              <a:latin typeface="+mn-ea"/>
              <a:ea typeface="+mn-ea"/>
            </a:endParaRPr>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4</a:t>
            </a:fld>
            <a:endParaRPr kumimoji="1" lang="ja-JP" altLang="en-US"/>
          </a:p>
        </p:txBody>
      </p:sp>
    </p:spTree>
    <p:extLst>
      <p:ext uri="{BB962C8B-B14F-4D97-AF65-F5344CB8AC3E}">
        <p14:creationId xmlns:p14="http://schemas.microsoft.com/office/powerpoint/2010/main" val="332911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p:sp>
      <p:sp>
        <p:nvSpPr>
          <p:cNvPr id="3" name="文字列プレースホルダ 2"/>
          <p:cNvSpPr>
            <a:spLocks noGrp="1"/>
          </p:cNvSpPr>
          <p:nvPr>
            <p:ph type="body" idx="3"/>
          </p:nvPr>
        </p:nvSpPr>
        <p:spPr>
          <a:xfrm>
            <a:off x="673578" y="4749695"/>
            <a:ext cx="5388610" cy="1445367"/>
          </a:xfrm>
        </p:spPr>
        <p:txBody>
          <a:bodyPr/>
          <a:lstStyle/>
          <a:p>
            <a:r>
              <a:rPr lang="ja-JP" altLang="en-US" dirty="0"/>
              <a:t>日本では、毎年８万人を超える人が心臓突然死で亡くなっています。</a:t>
            </a:r>
            <a:endParaRPr lang="en-US" altLang="ja-JP" dirty="0"/>
          </a:p>
          <a:p>
            <a:endParaRPr lang="en-US" altLang="ja-JP" dirty="0"/>
          </a:p>
          <a:p>
            <a:r>
              <a:rPr lang="ja-JP" altLang="en-US" dirty="0"/>
              <a:t>いつ、誰にでも起こるかもしれないという意識で、日頃から訓練をしておく必要があります。</a:t>
            </a:r>
          </a:p>
        </p:txBody>
      </p:sp>
    </p:spTree>
    <p:extLst>
      <p:ext uri="{BB962C8B-B14F-4D97-AF65-F5344CB8AC3E}">
        <p14:creationId xmlns:p14="http://schemas.microsoft.com/office/powerpoint/2010/main" val="191558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これから、「</a:t>
            </a:r>
            <a:r>
              <a:rPr kumimoji="1" lang="en-US" altLang="ja-JP" dirty="0"/>
              <a:t>ASUKA</a:t>
            </a:r>
            <a:r>
              <a:rPr kumimoji="1" lang="ja-JP" altLang="en-US" dirty="0"/>
              <a:t>モデル」の動画を視聴します。</a:t>
            </a:r>
            <a:endParaRPr kumimoji="1" lang="en-US" altLang="ja-JP" dirty="0"/>
          </a:p>
          <a:p>
            <a:r>
              <a:rPr kumimoji="1" lang="ja-JP" altLang="en-US" dirty="0"/>
              <a:t>動画の中で、特に、死戦期呼吸についての説明部分がありますので、よく見てください。</a:t>
            </a:r>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6</a:t>
            </a:fld>
            <a:endParaRPr kumimoji="1" lang="ja-JP" altLang="en-US"/>
          </a:p>
        </p:txBody>
      </p:sp>
    </p:spTree>
    <p:extLst>
      <p:ext uri="{BB962C8B-B14F-4D97-AF65-F5344CB8AC3E}">
        <p14:creationId xmlns:p14="http://schemas.microsoft.com/office/powerpoint/2010/main" val="467755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pPr marL="0" lvl="0" indent="0" algn="l" rtl="0">
              <a:spcBef>
                <a:spcPts val="0"/>
              </a:spcBef>
              <a:spcAft>
                <a:spcPts val="0"/>
              </a:spcAft>
              <a:buNone/>
            </a:pPr>
            <a:r>
              <a:rPr lang="ja-JP" altLang="en-US" dirty="0"/>
              <a:t>平成２８年３月に文科省がまとめた「学校事故対応に関する指針」では、</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１ 事故発生の未然防止及び事故発生に備えた事前の取組の中に、教職員の資質の向上として、教職員一人一人に、状況に応じた的確な判断力や機敏な行動力等が求められています。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さらに，緊急時対応に関する体制整備として、</a:t>
            </a:r>
            <a:endParaRPr lang="en-US" altLang="ja-JP" dirty="0"/>
          </a:p>
          <a:p>
            <a:pPr marL="0" lvl="0" indent="0" algn="l" rtl="0">
              <a:spcBef>
                <a:spcPts val="0"/>
              </a:spcBef>
              <a:spcAft>
                <a:spcPts val="0"/>
              </a:spcAft>
              <a:buNone/>
            </a:pPr>
            <a:r>
              <a:rPr lang="ja-JP" altLang="en-US" dirty="0"/>
              <a:t>管理職や養護教諭が不在の場合でも、組織的な対応が行えるよう、事故発生時の役割を全教職員で共通理解しておくことが必要です。と記されています。</a:t>
            </a:r>
            <a:endParaRPr lang="en-US" altLang="ja-JP" dirty="0"/>
          </a:p>
        </p:txBody>
      </p:sp>
    </p:spTree>
    <p:extLst>
      <p:ext uri="{BB962C8B-B14F-4D97-AF65-F5344CB8AC3E}">
        <p14:creationId xmlns:p14="http://schemas.microsoft.com/office/powerpoint/2010/main" val="422115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pPr marL="0" lvl="0" indent="0" algn="l" rtl="0">
              <a:spcBef>
                <a:spcPts val="0"/>
              </a:spcBef>
              <a:spcAft>
                <a:spcPts val="0"/>
              </a:spcAft>
              <a:buNone/>
            </a:pPr>
            <a:r>
              <a:rPr lang="ja-JP" altLang="en-US" dirty="0"/>
              <a:t>事故発生時は、</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①優先すべきことは、事故にあった児童生徒等の生命と健康であること。</a:t>
            </a:r>
            <a:endParaRPr lang="en-US" altLang="ja-JP" dirty="0"/>
          </a:p>
          <a:p>
            <a:pPr marL="0" lvl="0" indent="0" algn="l" rtl="0">
              <a:spcBef>
                <a:spcPts val="0"/>
              </a:spcBef>
              <a:spcAft>
                <a:spcPts val="0"/>
              </a:spcAft>
              <a:buNone/>
            </a:pPr>
            <a:r>
              <a:rPr lang="ja-JP" altLang="en-US" dirty="0"/>
              <a:t>②命にかかわる事故の場合は、管理職への報告よりも救命処置を優先させること。</a:t>
            </a:r>
            <a:endParaRPr lang="en-US" altLang="ja-JP" dirty="0"/>
          </a:p>
          <a:p>
            <a:pPr marL="0" lvl="0" indent="0" algn="l" rtl="0">
              <a:spcBef>
                <a:spcPts val="0"/>
              </a:spcBef>
              <a:spcAft>
                <a:spcPts val="0"/>
              </a:spcAft>
              <a:buNone/>
            </a:pPr>
            <a:r>
              <a:rPr lang="ja-JP" altLang="en-US" dirty="0"/>
              <a:t>③指揮命令者は役割分担を指示し、速やかに救急車の要請や</a:t>
            </a:r>
            <a:r>
              <a:rPr lang="en-US" altLang="ja-JP" dirty="0"/>
              <a:t>AED</a:t>
            </a:r>
            <a:r>
              <a:rPr lang="ja-JP" altLang="en-US" dirty="0"/>
              <a:t>の手配等の対応に当たること。</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 と示されています。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ja-JP" alt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1212211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52538"/>
            <a:ext cx="4508500" cy="3381375"/>
          </a:xfrm>
        </p:spPr>
      </p:sp>
      <p:sp>
        <p:nvSpPr>
          <p:cNvPr id="3" name="ノート プレースホルダー 2"/>
          <p:cNvSpPr>
            <a:spLocks noGrp="1"/>
          </p:cNvSpPr>
          <p:nvPr>
            <p:ph type="body" idx="1"/>
          </p:nvPr>
        </p:nvSpPr>
        <p:spPr>
          <a:xfrm>
            <a:off x="700881" y="4810125"/>
            <a:ext cx="5486400" cy="3600451"/>
          </a:xfrm>
        </p:spPr>
        <p:txBody>
          <a:bodyPr/>
          <a:lstStyle/>
          <a:p>
            <a:r>
              <a:rPr kumimoji="1" lang="ja-JP" altLang="en-US" sz="1200" b="0" i="0" u="none" strike="noStrike" kern="1200" baseline="0" dirty="0">
                <a:solidFill>
                  <a:schemeClr val="tx1"/>
                </a:solidFill>
                <a:latin typeface="+mn-lt"/>
                <a:ea typeface="+mn-ea"/>
                <a:cs typeface="+mn-cs"/>
              </a:rPr>
              <a:t>緊急時にもれのない対応ができるための救命アクションカードは全部で９種類あります。</a:t>
            </a:r>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優先順位で番号がついています。</a:t>
            </a:r>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基本的に、カードは両面印刷になっており、裏面には具体的な行動が示されています。</a:t>
            </a:r>
            <a:endParaRPr lang="ja-JP" altLang="en-US" sz="1100" dirty="0"/>
          </a:p>
          <a:p>
            <a:endParaRPr lang="ja-JP" altLang="en-US" sz="1100" dirty="0"/>
          </a:p>
          <a:p>
            <a:endParaRPr kumimoji="1" lang="ja-JP" altLang="en-US" dirty="0"/>
          </a:p>
        </p:txBody>
      </p:sp>
      <p:sp>
        <p:nvSpPr>
          <p:cNvPr id="4" name="スライド番号プレースホルダー 3"/>
          <p:cNvSpPr>
            <a:spLocks noGrp="1"/>
          </p:cNvSpPr>
          <p:nvPr>
            <p:ph type="sldNum" sz="quarter" idx="10"/>
          </p:nvPr>
        </p:nvSpPr>
        <p:spPr>
          <a:xfrm>
            <a:off x="3901700" y="9516580"/>
            <a:ext cx="2984871" cy="502135"/>
          </a:xfrm>
          <a:prstGeom prst="rect">
            <a:avLst/>
          </a:prstGeom>
        </p:spPr>
        <p:txBody>
          <a:bodyPr/>
          <a:lstStyle/>
          <a:p>
            <a:fld id="{B9B502F1-2405-4A80-A7E8-03FF2B1F6784}" type="slidenum">
              <a:rPr kumimoji="1" lang="ja-JP" altLang="en-US" smtClean="0"/>
              <a:t>9</a:t>
            </a:fld>
            <a:endParaRPr kumimoji="1" lang="ja-JP" altLang="en-US"/>
          </a:p>
        </p:txBody>
      </p:sp>
    </p:spTree>
    <p:extLst>
      <p:ext uri="{BB962C8B-B14F-4D97-AF65-F5344CB8AC3E}">
        <p14:creationId xmlns:p14="http://schemas.microsoft.com/office/powerpoint/2010/main" val="1294641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73423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14193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9895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53226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0064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6955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6148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85248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9659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423934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75658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20353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zxyKaaA-Jc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433926" y="556770"/>
            <a:ext cx="3953435" cy="523220"/>
          </a:xfrm>
          <a:prstGeom prst="rect">
            <a:avLst/>
          </a:prstGeom>
          <a:noFill/>
        </p:spPr>
        <p:txBody>
          <a:bodyPr wrap="square" rtlCol="0">
            <a:spAutoFit/>
          </a:bodyPr>
          <a:lstStyle/>
          <a:p>
            <a:r>
              <a:rPr kumimoji="1" lang="ja-JP" altLang="en-US" sz="2800" dirty="0">
                <a:latin typeface="ＭＳ ゴシック" panose="020B0609070205080204" pitchFamily="49" charset="-128"/>
                <a:ea typeface="ＭＳ ゴシック" panose="020B0609070205080204" pitchFamily="49" charset="-128"/>
              </a:rPr>
              <a:t>令和○年度　職員研修</a:t>
            </a:r>
            <a:endParaRPr kumimoji="1" lang="ja-JP" altLang="en-US" sz="135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997395" y="4827989"/>
            <a:ext cx="514660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日時：令和○年○月○日（○）</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□□時</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場所：○○立△△学校（会議室）</a:t>
            </a:r>
            <a:endParaRPr lang="en-US" altLang="ja-JP" sz="1100" dirty="0">
              <a:latin typeface="ＭＳ ゴシック" panose="020B0609070205080204" pitchFamily="49" charset="-128"/>
              <a:ea typeface="ＭＳ ゴシック" panose="020B0609070205080204" pitchFamily="49" charset="-128"/>
            </a:endParaRPr>
          </a:p>
        </p:txBody>
      </p:sp>
      <p:pic>
        <p:nvPicPr>
          <p:cNvPr id="1026" name="Picture 2" descr="https://www.jpnsport.go.jp/anzen/Portals/0/anzen/kenko/siryou/character2/k/K-15-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632" y="3776344"/>
            <a:ext cx="2587048" cy="2587048"/>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
        <p:nvSpPr>
          <p:cNvPr id="8" name="テキスト ボックス 7">
            <a:extLst>
              <a:ext uri="{FF2B5EF4-FFF2-40B4-BE49-F238E27FC236}">
                <a16:creationId xmlns:a16="http://schemas.microsoft.com/office/drawing/2014/main" id="{BAFFDAEE-37AB-6CF2-B85E-405D82CC7AD0}"/>
              </a:ext>
            </a:extLst>
          </p:cNvPr>
          <p:cNvSpPr txBox="1"/>
          <p:nvPr/>
        </p:nvSpPr>
        <p:spPr>
          <a:xfrm>
            <a:off x="530942" y="1621126"/>
            <a:ext cx="8413940" cy="2000548"/>
          </a:xfrm>
          <a:prstGeom prst="rect">
            <a:avLst/>
          </a:prstGeom>
          <a:noFill/>
        </p:spPr>
        <p:txBody>
          <a:bodyPr wrap="square" rtlCol="0">
            <a:spAutoFit/>
          </a:bodyPr>
          <a:lstStyle/>
          <a:p>
            <a:pPr algn="ctr"/>
            <a:r>
              <a:rPr lang="ja-JP" altLang="en-US" sz="4200" dirty="0">
                <a:latin typeface="ＭＳ ゴシック" panose="020B0609070205080204" pitchFamily="49" charset="-128"/>
                <a:ea typeface="ＭＳ ゴシック" panose="020B0609070205080204" pitchFamily="49" charset="-128"/>
              </a:rPr>
              <a:t>応急手当（心肺蘇生、ＡＥＤ使用含む）に関する</a:t>
            </a:r>
            <a:r>
              <a:rPr kumimoji="1" lang="ja-JP" altLang="en-US" sz="4200" dirty="0">
                <a:latin typeface="ＭＳ ゴシック" panose="020B0609070205080204" pitchFamily="49" charset="-128"/>
                <a:ea typeface="ＭＳ ゴシック" panose="020B0609070205080204" pitchFamily="49" charset="-128"/>
              </a:rPr>
              <a:t>研修</a:t>
            </a:r>
            <a:r>
              <a:rPr kumimoji="1" lang="en-US" altLang="ja-JP" sz="4200" dirty="0">
                <a:latin typeface="ＭＳ ゴシック" panose="020B0609070205080204" pitchFamily="49" charset="-128"/>
                <a:ea typeface="ＭＳ ゴシック" panose="020B0609070205080204" pitchFamily="49" charset="-128"/>
              </a:rPr>
              <a:t>【</a:t>
            </a:r>
            <a:r>
              <a:rPr kumimoji="1" lang="ja-JP" altLang="en-US" sz="4200" dirty="0">
                <a:latin typeface="ＭＳ ゴシック" panose="020B0609070205080204" pitchFamily="49" charset="-128"/>
                <a:ea typeface="ＭＳ ゴシック" panose="020B0609070205080204" pitchFamily="49" charset="-128"/>
              </a:rPr>
              <a:t>展開Ｂ</a:t>
            </a:r>
            <a:r>
              <a:rPr kumimoji="1" lang="en-US" altLang="ja-JP" sz="4200" dirty="0">
                <a:latin typeface="ＭＳ ゴシック" panose="020B0609070205080204" pitchFamily="49" charset="-128"/>
                <a:ea typeface="ＭＳ ゴシック" panose="020B0609070205080204" pitchFamily="49" charset="-128"/>
              </a:rPr>
              <a:t>】</a:t>
            </a:r>
          </a:p>
          <a:p>
            <a:pPr algn="ctr"/>
            <a:r>
              <a:rPr kumimoji="1" lang="ja-JP" altLang="en-US" sz="4000" dirty="0">
                <a:latin typeface="ＭＳ ゴシック" panose="020B0609070205080204" pitchFamily="49" charset="-128"/>
                <a:ea typeface="ＭＳ ゴシック" panose="020B0609070205080204" pitchFamily="49" charset="-128"/>
              </a:rPr>
              <a:t>（救命アクションカードの活用）</a:t>
            </a:r>
            <a:endParaRPr kumimoji="1" lang="ja-JP" altLang="en-US" sz="5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80576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1143001" y="10616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spAutoFit/>
          </a:bodyPr>
          <a:lstStyle/>
          <a:p>
            <a:endParaRPr lang="ja-JP" altLang="en-US" sz="1350"/>
          </a:p>
        </p:txBody>
      </p:sp>
      <p:sp>
        <p:nvSpPr>
          <p:cNvPr id="2" name="正方形/長方形 1"/>
          <p:cNvSpPr/>
          <p:nvPr/>
        </p:nvSpPr>
        <p:spPr>
          <a:xfrm>
            <a:off x="446018" y="1338650"/>
            <a:ext cx="8251964" cy="3831818"/>
          </a:xfrm>
          <a:prstGeom prst="rect">
            <a:avLst/>
          </a:prstGeom>
        </p:spPr>
        <p:txBody>
          <a:bodyPr wrap="square">
            <a:spAutoFit/>
          </a:bodyPr>
          <a:lstStyle/>
          <a:p>
            <a:pPr algn="just"/>
            <a:r>
              <a:rPr lang="en-US" altLang="ja-JP" sz="2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2400" kern="100" dirty="0">
                <a:latin typeface="BIZ UDPゴシック" panose="020B0400000000000000" pitchFamily="50" charset="-128"/>
                <a:ea typeface="BIZ UDPゴシック" panose="020B0400000000000000" pitchFamily="50" charset="-128"/>
                <a:cs typeface="Times New Roman" panose="02020603050405020304" pitchFamily="18" charset="0"/>
              </a:rPr>
              <a:t>演習方法</a:t>
            </a:r>
            <a:r>
              <a:rPr lang="en-US" altLang="ja-JP" sz="2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gn="just"/>
            <a:r>
              <a:rPr lang="ja-JP" altLang="en-US" sz="2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p>
          <a:p>
            <a:pPr algn="just"/>
            <a:r>
              <a:rPr lang="ja-JP" altLang="en-US" sz="2100" kern="100" dirty="0">
                <a:latin typeface="BIZ UDPゴシック" panose="020B0400000000000000" pitchFamily="50" charset="-128"/>
                <a:ea typeface="BIZ UDPゴシック" panose="020B0400000000000000" pitchFamily="50" charset="-128"/>
                <a:cs typeface="Times New Roman" panose="02020603050405020304" pitchFamily="18" charset="0"/>
              </a:rPr>
              <a:t>○教員役と児童生徒役</a:t>
            </a:r>
            <a:r>
              <a:rPr lang="ja-JP" altLang="ja-JP" sz="2100" dirty="0">
                <a:latin typeface="BIZ UDPゴシック" panose="020B0400000000000000" pitchFamily="50" charset="-128"/>
                <a:ea typeface="BIZ UDPゴシック" panose="020B0400000000000000" pitchFamily="50" charset="-128"/>
                <a:cs typeface="Times New Roman" panose="02020603050405020304" pitchFamily="18" charset="0"/>
              </a:rPr>
              <a:t>に分かれ、</a:t>
            </a:r>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第一発見者</a:t>
            </a:r>
            <a:r>
              <a:rPr lang="en-US" altLang="ja-JP" sz="2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授業担任者</a:t>
            </a:r>
            <a:r>
              <a:rPr lang="en-US" altLang="ja-JP" sz="2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が職員室</a:t>
            </a:r>
            <a:endParaRPr lang="en-US" altLang="ja-JP" sz="2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　に応援要請し、救急車が到着するまでの一連の流れを確認する。</a:t>
            </a:r>
          </a:p>
          <a:p>
            <a:pPr algn="just"/>
            <a:endPar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○児童生徒役は</a:t>
            </a:r>
            <a:r>
              <a:rPr lang="ja-JP" altLang="ja-JP" sz="2100" dirty="0">
                <a:latin typeface="BIZ UDPゴシック" panose="020B0400000000000000" pitchFamily="50" charset="-128"/>
                <a:ea typeface="BIZ UDPゴシック" panose="020B0400000000000000" pitchFamily="50" charset="-128"/>
                <a:cs typeface="Times New Roman" panose="02020603050405020304" pitchFamily="18" charset="0"/>
              </a:rPr>
              <a:t>参観</a:t>
            </a:r>
            <a:r>
              <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rPr>
              <a:t>し、批判的な視点で観察する</a:t>
            </a:r>
            <a:r>
              <a:rPr lang="ja-JP" altLang="ja-JP" sz="2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2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en-US" altLang="ja-JP" sz="2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2100" kern="100" dirty="0">
                <a:latin typeface="BIZ UDPゴシック" panose="020B0400000000000000" pitchFamily="50" charset="-128"/>
                <a:ea typeface="BIZ UDPゴシック" panose="020B0400000000000000" pitchFamily="50" charset="-128"/>
                <a:cs typeface="Times New Roman" panose="02020603050405020304" pitchFamily="18" charset="0"/>
              </a:rPr>
              <a:t>○直後に動画を見ながら振り返りをする。</a:t>
            </a:r>
            <a:endParaRPr lang="en-US" altLang="ja-JP" sz="2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en-US" sz="2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2100" kern="100" dirty="0">
                <a:latin typeface="BIZ UDPゴシック" panose="020B0400000000000000" pitchFamily="50" charset="-128"/>
                <a:ea typeface="BIZ UDPゴシック" panose="020B0400000000000000" pitchFamily="50" charset="-128"/>
                <a:cs typeface="Times New Roman" panose="02020603050405020304" pitchFamily="18" charset="0"/>
              </a:rPr>
              <a:t>○役を入れ替えて再度実施する。</a:t>
            </a:r>
          </a:p>
          <a:p>
            <a:pPr algn="just"/>
            <a:endParaRPr lang="en-US" altLang="ja-JP" sz="27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74DCE77C-486F-44D8-A67C-F41DE07103B8}"/>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4" name="タイトル 3"/>
          <p:cNvSpPr>
            <a:spLocks noGrp="1"/>
          </p:cNvSpPr>
          <p:nvPr>
            <p:ph type="title" idx="4294967295"/>
          </p:nvPr>
        </p:nvSpPr>
        <p:spPr>
          <a:xfrm>
            <a:off x="2177802" y="100678"/>
            <a:ext cx="4509325" cy="614795"/>
          </a:xfrm>
          <a:noFill/>
        </p:spPr>
        <p:txBody>
          <a:bodyPr anchor="b">
            <a:normAutofit/>
          </a:bodyPr>
          <a:lstStyle/>
          <a:p>
            <a:r>
              <a:rPr lang="ja-JP" altLang="en-US" sz="3000" b="1" dirty="0">
                <a:latin typeface="メイリオ" panose="020B0604030504040204" pitchFamily="50" charset="-128"/>
                <a:ea typeface="メイリオ" panose="020B0604030504040204" pitchFamily="50" charset="-128"/>
              </a:rPr>
              <a:t>　</a:t>
            </a:r>
            <a:r>
              <a:rPr lang="ja-JP" altLang="en-US" sz="2925" b="1" dirty="0">
                <a:solidFill>
                  <a:schemeClr val="bg1"/>
                </a:solidFill>
                <a:latin typeface="メイリオ" panose="020B0604030504040204" pitchFamily="50" charset="-128"/>
                <a:ea typeface="メイリオ" panose="020B0604030504040204" pitchFamily="50" charset="-128"/>
              </a:rPr>
              <a:t>シミュレーション訓練</a:t>
            </a:r>
            <a:endParaRPr lang="ja-JP" altLang="en-US" sz="30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10</a:t>
            </a:fld>
            <a:endParaRPr lang="en-US" altLang="ja-JP" dirty="0"/>
          </a:p>
        </p:txBody>
      </p:sp>
    </p:spTree>
    <p:extLst>
      <p:ext uri="{BB962C8B-B14F-4D97-AF65-F5344CB8AC3E}">
        <p14:creationId xmlns:p14="http://schemas.microsoft.com/office/powerpoint/2010/main" val="2014363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4BE3E44-6A01-4459-BAC1-B1A9DF37C1A6}" type="slidenum">
              <a:rPr kumimoji="1" lang="ja-JP" altLang="en-US" smtClean="0"/>
              <a:t>11</a:t>
            </a:fld>
            <a:endParaRPr kumimoji="1" lang="ja-JP" altLang="en-US" dirty="0"/>
          </a:p>
        </p:txBody>
      </p:sp>
      <p:sp>
        <p:nvSpPr>
          <p:cNvPr id="4" name="正方形/長方形 3"/>
          <p:cNvSpPr/>
          <p:nvPr/>
        </p:nvSpPr>
        <p:spPr>
          <a:xfrm>
            <a:off x="496388" y="908706"/>
            <a:ext cx="8361522" cy="3785652"/>
          </a:xfrm>
          <a:prstGeom prst="rect">
            <a:avLst/>
          </a:prstGeom>
        </p:spPr>
        <p:txBody>
          <a:bodyPr wrap="square">
            <a:spAutoFit/>
          </a:bodyPr>
          <a:lstStyle/>
          <a:p>
            <a:r>
              <a:rPr lang="en-US" altLang="ja-JP" sz="3200" dirty="0">
                <a:latin typeface="BIZ UDPゴシック" panose="020B0400000000000000" pitchFamily="50" charset="-128"/>
                <a:ea typeface="BIZ UDPゴシック" panose="020B0400000000000000" pitchFamily="50" charset="-128"/>
              </a:rPr>
              <a:t>【</a:t>
            </a:r>
            <a:r>
              <a:rPr lang="ja-JP" altLang="en-US" sz="3200" dirty="0">
                <a:latin typeface="BIZ UDPゴシック" panose="020B0400000000000000" pitchFamily="50" charset="-128"/>
                <a:ea typeface="BIZ UDPゴシック" panose="020B0400000000000000" pitchFamily="50" charset="-128"/>
              </a:rPr>
              <a:t>想定</a:t>
            </a:r>
            <a:r>
              <a:rPr lang="en-US" altLang="ja-JP" sz="3200" dirty="0">
                <a:latin typeface="BIZ UDPゴシック" panose="020B0400000000000000" pitchFamily="50" charset="-128"/>
                <a:ea typeface="BIZ UDPゴシック" panose="020B0400000000000000" pitchFamily="50" charset="-128"/>
              </a:rPr>
              <a:t>】</a:t>
            </a:r>
            <a:endParaRPr lang="ja-JP" altLang="en-US" sz="3200" dirty="0">
              <a:latin typeface="BIZ UDPゴシック" panose="020B0400000000000000" pitchFamily="50" charset="-128"/>
              <a:ea typeface="BIZ UDPゴシック" panose="020B0400000000000000" pitchFamily="50" charset="-128"/>
            </a:endParaRPr>
          </a:p>
          <a:p>
            <a:r>
              <a:rPr lang="ja-JP" altLang="en-US" sz="3200" dirty="0">
                <a:latin typeface="BIZ UDPゴシック" panose="020B0400000000000000" pitchFamily="50" charset="-128"/>
                <a:ea typeface="BIZ UDPゴシック" panose="020B0400000000000000" pitchFamily="50" charset="-128"/>
              </a:rPr>
              <a:t>　</a:t>
            </a:r>
          </a:p>
          <a:p>
            <a:endParaRPr lang="ja-JP" altLang="en-US" sz="3200" dirty="0">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・違うグループは生徒役になり、周囲の生徒がどのような反応</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をするか想像して演じてください。</a:t>
            </a: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・生徒へ指示が出た後は、全体の動きを批判的に観察してく</a:t>
            </a:r>
            <a:r>
              <a:rPr lang="ja-JP" altLang="en-US" sz="2400" dirty="0" err="1">
                <a:latin typeface="BIZ UDPゴシック" panose="020B0400000000000000" pitchFamily="50" charset="-128"/>
                <a:ea typeface="BIZ UDPゴシック" panose="020B0400000000000000" pitchFamily="50" charset="-128"/>
              </a:rPr>
              <a:t>だ</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さい。</a:t>
            </a:r>
          </a:p>
        </p:txBody>
      </p:sp>
      <p:sp>
        <p:nvSpPr>
          <p:cNvPr id="5" name="テキスト ボックス 4">
            <a:extLst>
              <a:ext uri="{FF2B5EF4-FFF2-40B4-BE49-F238E27FC236}">
                <a16:creationId xmlns:a16="http://schemas.microsoft.com/office/drawing/2014/main" id="{067F78E9-3607-4CB8-8016-0D3F4CD63FC1}"/>
              </a:ext>
            </a:extLst>
          </p:cNvPr>
          <p:cNvSpPr txBox="1"/>
          <p:nvPr/>
        </p:nvSpPr>
        <p:spPr>
          <a:xfrm>
            <a:off x="364016" y="5368269"/>
            <a:ext cx="8493894" cy="369332"/>
          </a:xfrm>
          <a:prstGeom prst="rect">
            <a:avLst/>
          </a:prstGeom>
          <a:noFill/>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〇</a:t>
            </a:r>
            <a:r>
              <a:rPr lang="en-US" altLang="ja-JP" dirty="0">
                <a:latin typeface="BIZ UDPゴシック" panose="020B0400000000000000" pitchFamily="50" charset="-128"/>
                <a:ea typeface="BIZ UDPゴシック" panose="020B0400000000000000" pitchFamily="50" charset="-128"/>
              </a:rPr>
              <a:t>119</a:t>
            </a:r>
            <a:r>
              <a:rPr lang="ja-JP" altLang="en-US" dirty="0">
                <a:latin typeface="BIZ UDPゴシック" panose="020B0400000000000000" pitchFamily="50" charset="-128"/>
                <a:ea typeface="BIZ UDPゴシック" panose="020B0400000000000000" pitchFamily="50" charset="-128"/>
              </a:rPr>
              <a:t>番通報後、自校到着までの時間を想定して、サイレンが聞こえたところで終了</a:t>
            </a:r>
          </a:p>
        </p:txBody>
      </p:sp>
      <p:sp>
        <p:nvSpPr>
          <p:cNvPr id="6" name="正方形/長方形 5">
            <a:extLst>
              <a:ext uri="{FF2B5EF4-FFF2-40B4-BE49-F238E27FC236}">
                <a16:creationId xmlns:a16="http://schemas.microsoft.com/office/drawing/2014/main" id="{E8BB394A-7ECC-469D-85F5-0D0621AFD450}"/>
              </a:ext>
            </a:extLst>
          </p:cNvPr>
          <p:cNvSpPr/>
          <p:nvPr/>
        </p:nvSpPr>
        <p:spPr>
          <a:xfrm>
            <a:off x="738554" y="1582617"/>
            <a:ext cx="7666892" cy="926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独立行政法人日本スポーツ振興センターの事例や</a:t>
            </a:r>
            <a:endParaRPr lang="en-US" altLang="ja-JP" b="1" dirty="0"/>
          </a:p>
          <a:p>
            <a:pPr algn="ctr"/>
            <a:r>
              <a:rPr lang="ja-JP" altLang="en-US" b="1" dirty="0"/>
              <a:t>自校の課題に合った想定を設定するとよい</a:t>
            </a:r>
          </a:p>
        </p:txBody>
      </p:sp>
      <p:sp>
        <p:nvSpPr>
          <p:cNvPr id="7" name="正方形/長方形 6">
            <a:extLst>
              <a:ext uri="{FF2B5EF4-FFF2-40B4-BE49-F238E27FC236}">
                <a16:creationId xmlns:a16="http://schemas.microsoft.com/office/drawing/2014/main" id="{CC4DB6ED-EA7E-4155-957D-3FD8145CC27D}"/>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8" name="タイトル 3"/>
          <p:cNvSpPr txBox="1">
            <a:spLocks/>
          </p:cNvSpPr>
          <p:nvPr/>
        </p:nvSpPr>
        <p:spPr>
          <a:xfrm>
            <a:off x="2177802" y="100678"/>
            <a:ext cx="4509325" cy="614795"/>
          </a:xfrm>
          <a:prstGeom prst="rect">
            <a:avLst/>
          </a:prstGeom>
          <a:noFill/>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000" b="1" dirty="0">
                <a:latin typeface="メイリオ" panose="020B0604030504040204" pitchFamily="50" charset="-128"/>
                <a:ea typeface="メイリオ" panose="020B0604030504040204" pitchFamily="50" charset="-128"/>
              </a:rPr>
              <a:t>　</a:t>
            </a:r>
            <a:r>
              <a:rPr lang="ja-JP" altLang="en-US" sz="2925" b="1" dirty="0">
                <a:solidFill>
                  <a:schemeClr val="bg1"/>
                </a:solidFill>
                <a:latin typeface="メイリオ" panose="020B0604030504040204" pitchFamily="50" charset="-128"/>
                <a:ea typeface="メイリオ" panose="020B0604030504040204" pitchFamily="50" charset="-128"/>
              </a:rPr>
              <a:t>シミュレーション訓練</a:t>
            </a:r>
            <a:endParaRPr lang="ja-JP" altLang="en-US" sz="30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48404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87403" y="254629"/>
            <a:ext cx="3327991" cy="2339102"/>
          </a:xfrm>
          <a:prstGeom prst="rect">
            <a:avLst/>
          </a:prstGeom>
          <a:noFill/>
        </p:spPr>
        <p:txBody>
          <a:bodyPr wrap="square" rtlCol="0">
            <a:spAutoFit/>
          </a:bodyPr>
          <a:lstStyle/>
          <a:p>
            <a:pPr algn="ctr"/>
            <a:r>
              <a:rPr lang="en-US" altLang="ja-JP" sz="2800" dirty="0">
                <a:latin typeface="BIZ UDPゴシック" panose="020B0400000000000000" pitchFamily="50" charset="-128"/>
                <a:ea typeface="BIZ UDPゴシック" panose="020B0400000000000000" pitchFamily="50" charset="-128"/>
              </a:rPr>
              <a:t>&lt;A</a:t>
            </a:r>
            <a:r>
              <a:rPr lang="ja-JP" altLang="en-US" sz="2800" dirty="0">
                <a:latin typeface="BIZ UDPゴシック" panose="020B0400000000000000" pitchFamily="50" charset="-128"/>
                <a:ea typeface="BIZ UDPゴシック" panose="020B0400000000000000" pitchFamily="50" charset="-128"/>
              </a:rPr>
              <a:t>グループ</a:t>
            </a:r>
            <a:r>
              <a:rPr lang="en-US" altLang="ja-JP" sz="2800" dirty="0">
                <a:latin typeface="BIZ UDPゴシック" panose="020B0400000000000000" pitchFamily="50" charset="-128"/>
                <a:ea typeface="BIZ UDPゴシック" panose="020B0400000000000000" pitchFamily="50" charset="-128"/>
              </a:rPr>
              <a:t>&gt;</a:t>
            </a:r>
            <a:endParaRPr lang="ja-JP" altLang="en-US" sz="2800" dirty="0">
              <a:latin typeface="BIZ UDPゴシック" panose="020B0400000000000000" pitchFamily="50" charset="-128"/>
              <a:ea typeface="BIZ UDPゴシック" panose="020B0400000000000000" pitchFamily="50" charset="-128"/>
            </a:endParaRPr>
          </a:p>
          <a:p>
            <a:endParaRPr lang="ja-JP" altLang="en-US" sz="2800"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第一発見者</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p>
          <a:p>
            <a:r>
              <a:rPr lang="ja-JP" altLang="en-US" dirty="0">
                <a:latin typeface="BIZ UDPゴシック" panose="020B0400000000000000" pitchFamily="50" charset="-128"/>
                <a:ea typeface="BIZ UDPゴシック" panose="020B0400000000000000" pitchFamily="50" charset="-128"/>
              </a:rPr>
              <a:t>・</a:t>
            </a:r>
            <a:endParaRPr lang="ja-JP" altLang="en-US" strike="sngStrike"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p>
        </p:txBody>
      </p:sp>
      <p:sp>
        <p:nvSpPr>
          <p:cNvPr id="3" name="テキスト ボックス 2"/>
          <p:cNvSpPr txBox="1"/>
          <p:nvPr/>
        </p:nvSpPr>
        <p:spPr>
          <a:xfrm>
            <a:off x="5187361" y="216670"/>
            <a:ext cx="3327991" cy="2339102"/>
          </a:xfrm>
          <a:prstGeom prst="rect">
            <a:avLst/>
          </a:prstGeom>
          <a:noFill/>
        </p:spPr>
        <p:txBody>
          <a:bodyPr wrap="square" rtlCol="0">
            <a:spAutoFit/>
          </a:bodyPr>
          <a:lstStyle/>
          <a:p>
            <a:pPr algn="ctr"/>
            <a:r>
              <a:rPr lang="en-US" altLang="ja-JP" sz="2800" dirty="0">
                <a:latin typeface="BIZ UDPゴシック" panose="020B0400000000000000" pitchFamily="50" charset="-128"/>
                <a:ea typeface="BIZ UDPゴシック" panose="020B0400000000000000" pitchFamily="50" charset="-128"/>
              </a:rPr>
              <a:t>&lt;B</a:t>
            </a:r>
            <a:r>
              <a:rPr lang="ja-JP" altLang="en-US" sz="2800" dirty="0">
                <a:latin typeface="BIZ UDPゴシック" panose="020B0400000000000000" pitchFamily="50" charset="-128"/>
                <a:ea typeface="BIZ UDPゴシック" panose="020B0400000000000000" pitchFamily="50" charset="-128"/>
              </a:rPr>
              <a:t>グループ</a:t>
            </a:r>
            <a:r>
              <a:rPr lang="en-US" altLang="ja-JP" sz="2800" dirty="0">
                <a:latin typeface="BIZ UDPゴシック" panose="020B0400000000000000" pitchFamily="50" charset="-128"/>
                <a:ea typeface="BIZ UDPゴシック" panose="020B0400000000000000" pitchFamily="50" charset="-128"/>
              </a:rPr>
              <a:t>&gt;</a:t>
            </a:r>
            <a:endParaRPr lang="ja-JP" altLang="en-US" sz="2800" dirty="0">
              <a:latin typeface="BIZ UDPゴシック" panose="020B0400000000000000" pitchFamily="50" charset="-128"/>
              <a:ea typeface="BIZ UDPゴシック" panose="020B0400000000000000" pitchFamily="50" charset="-128"/>
            </a:endParaRPr>
          </a:p>
          <a:p>
            <a:endParaRPr lang="ja-JP" altLang="en-US" sz="2800"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第一発見者</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endParaRPr lang="ja-JP" altLang="en-US" strike="sngStrike"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p>
          <a:p>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endParaRPr lang="ja-JP" altLang="en-US" dirty="0">
              <a:solidFill>
                <a:srgbClr val="FF0000"/>
              </a:solidFill>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438150" y="3771030"/>
            <a:ext cx="7954484" cy="2585323"/>
          </a:xfrm>
          <a:prstGeom prst="rect">
            <a:avLst/>
          </a:prstGeom>
          <a:noFill/>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・第一発見者以外は職員室で待機する。</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他のグループは生徒役としての動き</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・発生場所・・・生徒役グループで決定　　</a:t>
            </a:r>
          </a:p>
          <a:p>
            <a:r>
              <a:rPr lang="ja-JP" altLang="en-US" dirty="0">
                <a:latin typeface="BIZ UDPゴシック" panose="020B0400000000000000" pitchFamily="50" charset="-128"/>
                <a:ea typeface="BIZ UDPゴシック" panose="020B0400000000000000" pitchFamily="50" charset="-128"/>
              </a:rPr>
              <a:t>・消防署・・・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学校緊急電話で対応</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・保護者・・・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学校緊急電話で対応</a:t>
            </a:r>
            <a:r>
              <a:rPr lang="en-US" altLang="ja-JP" dirty="0">
                <a:latin typeface="BIZ UDPゴシック" panose="020B0400000000000000" pitchFamily="50" charset="-128"/>
                <a:ea typeface="BIZ UDPゴシック" panose="020B0400000000000000" pitchFamily="50" charset="-128"/>
              </a:rPr>
              <a:t>)</a:t>
            </a: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・動画撮影・・・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職員室での動き、保護者連絡、全体</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発生場所での動き、</a:t>
            </a:r>
            <a:r>
              <a:rPr lang="en-US" altLang="ja-JP" dirty="0">
                <a:latin typeface="BIZ UDPゴシック" panose="020B0400000000000000" pitchFamily="50" charset="-128"/>
                <a:ea typeface="BIZ UDPゴシック" panose="020B0400000000000000" pitchFamily="50" charset="-128"/>
              </a:rPr>
              <a:t>119</a:t>
            </a:r>
            <a:r>
              <a:rPr lang="ja-JP" altLang="en-US" dirty="0">
                <a:latin typeface="BIZ UDPゴシック" panose="020B0400000000000000" pitchFamily="50" charset="-128"/>
                <a:ea typeface="BIZ UDPゴシック" panose="020B0400000000000000" pitchFamily="50" charset="-128"/>
              </a:rPr>
              <a:t>通報、リーダー・記録中心</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14BE3E44-6A01-4459-BAC1-B1A9DF37C1A6}" type="slidenum">
              <a:rPr kumimoji="1" lang="ja-JP" altLang="en-US" smtClean="0"/>
              <a:t>12</a:t>
            </a:fld>
            <a:endParaRPr kumimoji="1" lang="ja-JP" altLang="en-US"/>
          </a:p>
        </p:txBody>
      </p:sp>
      <p:sp>
        <p:nvSpPr>
          <p:cNvPr id="7" name="テキスト ボックス 6">
            <a:extLst>
              <a:ext uri="{FF2B5EF4-FFF2-40B4-BE49-F238E27FC236}">
                <a16:creationId xmlns:a16="http://schemas.microsoft.com/office/drawing/2014/main" id="{E5D2BF31-15BA-42AD-92EB-7164B4F6E68D}"/>
              </a:ext>
            </a:extLst>
          </p:cNvPr>
          <p:cNvSpPr txBox="1"/>
          <p:nvPr/>
        </p:nvSpPr>
        <p:spPr>
          <a:xfrm>
            <a:off x="666208" y="2864974"/>
            <a:ext cx="8201841" cy="646331"/>
          </a:xfrm>
          <a:prstGeom prst="rect">
            <a:avLst/>
          </a:prstGeom>
          <a:noFill/>
        </p:spPr>
        <p:txBody>
          <a:bodyPr wrap="square">
            <a:spAutoFit/>
          </a:bodyPr>
          <a:lstStyle/>
          <a:p>
            <a:r>
              <a:rPr lang="ja-JP" altLang="en-US" dirty="0">
                <a:solidFill>
                  <a:srgbClr val="FF0000"/>
                </a:solidFill>
                <a:latin typeface="BIZ UDPゴシック" panose="020B0400000000000000" pitchFamily="50" charset="-128"/>
                <a:ea typeface="BIZ UDPゴシック" panose="020B0400000000000000" pitchFamily="50" charset="-128"/>
              </a:rPr>
              <a:t>☆　被災生徒の想定は生徒役グループに任せます。</a:t>
            </a:r>
          </a:p>
          <a:p>
            <a:r>
              <a:rPr lang="ja-JP" altLang="en-US" dirty="0">
                <a:solidFill>
                  <a:srgbClr val="FF0000"/>
                </a:solidFill>
                <a:latin typeface="BIZ UDPゴシック" panose="020B0400000000000000" pitchFamily="50" charset="-128"/>
                <a:ea typeface="BIZ UDPゴシック" panose="020B0400000000000000" pitchFamily="50" charset="-128"/>
              </a:rPr>
              <a:t> 　  具体的に「〇年の誰がどこで何をしていてどうなった」と決めてください。</a:t>
            </a:r>
          </a:p>
        </p:txBody>
      </p:sp>
    </p:spTree>
    <p:extLst>
      <p:ext uri="{BB962C8B-B14F-4D97-AF65-F5344CB8AC3E}">
        <p14:creationId xmlns:p14="http://schemas.microsoft.com/office/powerpoint/2010/main" val="3012506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94621" y="563272"/>
            <a:ext cx="4177381" cy="4801314"/>
          </a:xfrm>
          <a:prstGeom prst="rect">
            <a:avLst/>
          </a:prstGeom>
          <a:noFill/>
          <a:ln>
            <a:solidFill>
              <a:schemeClr val="tx1"/>
            </a:solidFill>
          </a:ln>
        </p:spPr>
        <p:txBody>
          <a:bodyPr wrap="square" rtlCol="0">
            <a:spAutoFit/>
          </a:bodyPr>
          <a:lstStyle/>
          <a:p>
            <a:r>
              <a:rPr lang="en-US" altLang="ja-JP" dirty="0">
                <a:latin typeface="BIZ UDPゴシック" panose="020B0400000000000000" pitchFamily="50" charset="-128"/>
                <a:ea typeface="BIZ UDPゴシック" panose="020B0400000000000000" pitchFamily="50" charset="-128"/>
              </a:rPr>
              <a:t>&lt;</a:t>
            </a:r>
            <a:r>
              <a:rPr lang="ja-JP" altLang="en-US" dirty="0">
                <a:latin typeface="BIZ UDPゴシック" panose="020B0400000000000000" pitchFamily="50" charset="-128"/>
                <a:ea typeface="BIZ UDPゴシック" panose="020B0400000000000000" pitchFamily="50" charset="-128"/>
              </a:rPr>
              <a:t>保護者役シナリオ</a:t>
            </a:r>
            <a:r>
              <a:rPr lang="en-US" altLang="ja-JP" dirty="0">
                <a:latin typeface="BIZ UDPゴシック" panose="020B0400000000000000" pitchFamily="50" charset="-128"/>
                <a:ea typeface="BIZ UDPゴシック" panose="020B0400000000000000" pitchFamily="50" charset="-128"/>
              </a:rPr>
              <a:t>&gt;</a:t>
            </a:r>
            <a:endParaRPr lang="ja-JP" altLang="en-US"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a:p>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回目</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・いつもお世話になっております。</a:t>
            </a:r>
          </a:p>
          <a:p>
            <a:r>
              <a:rPr lang="ja-JP" altLang="en-US" dirty="0">
                <a:latin typeface="BIZ UDPゴシック" panose="020B0400000000000000" pitchFamily="50" charset="-128"/>
                <a:ea typeface="BIZ UDPゴシック" panose="020B0400000000000000" pitchFamily="50" charset="-128"/>
              </a:rPr>
              <a:t>・倒れた</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　どんな状態なんですか。大丈夫ですか。</a:t>
            </a:r>
          </a:p>
          <a:p>
            <a:r>
              <a:rPr lang="ja-JP" altLang="en-US" dirty="0">
                <a:latin typeface="BIZ UDPゴシック" panose="020B0400000000000000" pitchFamily="50" charset="-128"/>
                <a:ea typeface="BIZ UDPゴシック" panose="020B0400000000000000" pitchFamily="50" charset="-128"/>
              </a:rPr>
              <a:t>・今、出先なので学校に行けるのは</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時間後ぐらいになります。どうすればいいですか。</a:t>
            </a:r>
          </a:p>
          <a:p>
            <a:endParaRPr lang="ja-JP" altLang="en-US" dirty="0">
              <a:latin typeface="BIZ UDPゴシック" panose="020B0400000000000000" pitchFamily="50" charset="-128"/>
              <a:ea typeface="BIZ UDPゴシック" panose="020B0400000000000000" pitchFamily="50" charset="-128"/>
            </a:endParaRPr>
          </a:p>
          <a:p>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回目</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・学校と病院のどちらに行けばいいですか。</a:t>
            </a:r>
          </a:p>
          <a:p>
            <a:r>
              <a:rPr lang="ja-JP" altLang="en-US" dirty="0">
                <a:latin typeface="BIZ UDPゴシック" panose="020B0400000000000000" pitchFamily="50" charset="-128"/>
                <a:ea typeface="BIZ UDPゴシック" panose="020B0400000000000000" pitchFamily="50" charset="-128"/>
              </a:rPr>
              <a:t>・うちの子は大丈夫ですね</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　大丈夫なんですね</a:t>
            </a:r>
            <a:r>
              <a:rPr lang="en-US" altLang="ja-JP" dirty="0">
                <a:latin typeface="BIZ UDPゴシック" panose="020B0400000000000000" pitchFamily="50" charset="-128"/>
                <a:ea typeface="BIZ UDPゴシック" panose="020B0400000000000000" pitchFamily="50" charset="-128"/>
              </a:rPr>
              <a:t>!</a:t>
            </a:r>
          </a:p>
          <a:p>
            <a:r>
              <a:rPr lang="ja-JP" altLang="en-US" dirty="0">
                <a:latin typeface="BIZ UDPゴシック" panose="020B0400000000000000" pitchFamily="50" charset="-128"/>
                <a:ea typeface="BIZ UDPゴシック" panose="020B0400000000000000" pitchFamily="50" charset="-128"/>
              </a:rPr>
              <a:t>・どうしてそんなことになったんですか</a:t>
            </a:r>
            <a:r>
              <a:rPr lang="en-US" altLang="ja-JP" dirty="0">
                <a:latin typeface="BIZ UDPゴシック" panose="020B0400000000000000" pitchFamily="50" charset="-128"/>
                <a:ea typeface="BIZ UDPゴシック" panose="020B0400000000000000" pitchFamily="50" charset="-128"/>
              </a:rPr>
              <a:t>!</a:t>
            </a:r>
          </a:p>
          <a:p>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14BE3E44-6A01-4459-BAC1-B1A9DF37C1A6}"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925287D4-A149-464B-9BC4-BBD8EE358B56}"/>
              </a:ext>
            </a:extLst>
          </p:cNvPr>
          <p:cNvSpPr txBox="1"/>
          <p:nvPr/>
        </p:nvSpPr>
        <p:spPr>
          <a:xfrm>
            <a:off x="4941027" y="592537"/>
            <a:ext cx="3787129" cy="4524315"/>
          </a:xfrm>
          <a:prstGeom prst="rect">
            <a:avLst/>
          </a:prstGeom>
          <a:noFill/>
          <a:ln>
            <a:solidFill>
              <a:schemeClr val="tx1"/>
            </a:solidFill>
          </a:ln>
        </p:spPr>
        <p:txBody>
          <a:bodyPr wrap="square" rtlCol="0">
            <a:spAutoFit/>
          </a:bodyPr>
          <a:lstStyle/>
          <a:p>
            <a:r>
              <a:rPr lang="en-US" altLang="ja-JP" dirty="0">
                <a:latin typeface="BIZ UDPゴシック" panose="020B0400000000000000" pitchFamily="50" charset="-128"/>
                <a:ea typeface="BIZ UDPゴシック" panose="020B0400000000000000" pitchFamily="50" charset="-128"/>
              </a:rPr>
              <a:t>&lt;119</a:t>
            </a:r>
            <a:r>
              <a:rPr lang="ja-JP" altLang="en-US" dirty="0">
                <a:latin typeface="BIZ UDPゴシック" panose="020B0400000000000000" pitchFamily="50" charset="-128"/>
                <a:ea typeface="BIZ UDPゴシック" panose="020B0400000000000000" pitchFamily="50" charset="-128"/>
              </a:rPr>
              <a:t>番シナリオ</a:t>
            </a:r>
            <a:r>
              <a:rPr lang="en-US" altLang="ja-JP" dirty="0">
                <a:latin typeface="BIZ UDPゴシック" panose="020B0400000000000000" pitchFamily="50" charset="-128"/>
                <a:ea typeface="BIZ UDPゴシック" panose="020B0400000000000000" pitchFamily="50" charset="-128"/>
              </a:rPr>
              <a:t>&gt;</a:t>
            </a: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・火事ですか、救急ですか</a:t>
            </a: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・場所はどこですか</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住所・名前・目標物</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・どうしましたか</a:t>
            </a:r>
          </a:p>
          <a:p>
            <a:r>
              <a:rPr lang="ja-JP" altLang="en-US" dirty="0">
                <a:latin typeface="BIZ UDPゴシック" panose="020B0400000000000000" pitchFamily="50" charset="-128"/>
                <a:ea typeface="BIZ UDPゴシック" panose="020B0400000000000000" pitchFamily="50" charset="-128"/>
              </a:rPr>
              <a:t>　　病人か、けが人か</a:t>
            </a:r>
          </a:p>
          <a:p>
            <a:r>
              <a:rPr lang="ja-JP" altLang="en-US" dirty="0">
                <a:latin typeface="BIZ UDPゴシック" panose="020B0400000000000000" pitchFamily="50" charset="-128"/>
                <a:ea typeface="BIZ UDPゴシック" panose="020B0400000000000000" pitchFamily="50" charset="-128"/>
              </a:rPr>
              <a:t>　　意識・呼吸の有無</a:t>
            </a:r>
          </a:p>
          <a:p>
            <a:r>
              <a:rPr lang="ja-JP" altLang="en-US" dirty="0">
                <a:latin typeface="BIZ UDPゴシック" panose="020B0400000000000000" pitchFamily="50" charset="-128"/>
                <a:ea typeface="BIZ UDPゴシック" panose="020B0400000000000000" pitchFamily="50" charset="-128"/>
              </a:rPr>
              <a:t>　　病歴</a:t>
            </a:r>
          </a:p>
          <a:p>
            <a:r>
              <a:rPr lang="ja-JP" altLang="en-US" dirty="0">
                <a:latin typeface="BIZ UDPゴシック" panose="020B0400000000000000" pitchFamily="50" charset="-128"/>
                <a:ea typeface="BIZ UDPゴシック" panose="020B0400000000000000" pitchFamily="50" charset="-128"/>
              </a:rPr>
              <a:t>　　かかりつけ病院　など</a:t>
            </a:r>
          </a:p>
          <a:p>
            <a:endParaRPr lang="ja-JP" altLang="en-US"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・あなたのお名前、かけている電話番号を教えてください。</a:t>
            </a:r>
          </a:p>
          <a:p>
            <a:endParaRPr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29860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4231" y="182881"/>
            <a:ext cx="8101844" cy="1137919"/>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＜まとめ＞</a:t>
            </a: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14</a:t>
            </a:fld>
            <a:endParaRPr lang="en-US" altLang="ja-JP" dirty="0"/>
          </a:p>
        </p:txBody>
      </p:sp>
      <p:sp>
        <p:nvSpPr>
          <p:cNvPr id="4" name="サブタイトル 2"/>
          <p:cNvSpPr txBox="1">
            <a:spLocks/>
          </p:cNvSpPr>
          <p:nvPr/>
        </p:nvSpPr>
        <p:spPr>
          <a:xfrm>
            <a:off x="1357913" y="1503680"/>
            <a:ext cx="6790407" cy="49783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アンケート（例）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　「学校事故対応に関する指針」の内容に</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ついて理解できたか。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２　事故発生から救急車要請までに必要な</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動きについて理解できたか。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３　研修を終えての意見や感想</a:t>
            </a:r>
          </a:p>
        </p:txBody>
      </p:sp>
    </p:spTree>
    <p:extLst>
      <p:ext uri="{BB962C8B-B14F-4D97-AF65-F5344CB8AC3E}">
        <p14:creationId xmlns:p14="http://schemas.microsoft.com/office/powerpoint/2010/main" val="2257813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46760" y="1141970"/>
            <a:ext cx="7650480" cy="4131070"/>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（参考スライド）</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各学校の実情に応じて、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以下のスライドを差し替えて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使用してください。</a:t>
            </a:r>
          </a:p>
        </p:txBody>
      </p:sp>
    </p:spTree>
    <p:extLst>
      <p:ext uri="{BB962C8B-B14F-4D97-AF65-F5344CB8AC3E}">
        <p14:creationId xmlns:p14="http://schemas.microsoft.com/office/powerpoint/2010/main" val="1591010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03;p4">
            <a:extLst>
              <a:ext uri="{FF2B5EF4-FFF2-40B4-BE49-F238E27FC236}">
                <a16:creationId xmlns:a16="http://schemas.microsoft.com/office/drawing/2014/main" id="{51B772DD-E83F-460F-AE71-7F6FD1B4950F}"/>
              </a:ext>
            </a:extLst>
          </p:cNvPr>
          <p:cNvSpPr txBox="1"/>
          <p:nvPr/>
        </p:nvSpPr>
        <p:spPr>
          <a:xfrm>
            <a:off x="538137" y="593120"/>
            <a:ext cx="6257109" cy="461624"/>
          </a:xfrm>
          <a:prstGeom prst="rect">
            <a:avLst/>
          </a:prstGeom>
          <a:noFill/>
          <a:ln>
            <a:noFill/>
          </a:ln>
        </p:spPr>
        <p:txBody>
          <a:bodyPr spcFirstLastPara="1" wrap="square" lIns="91425" tIns="45700" rIns="91425" bIns="45700" anchor="t" anchorCtr="0">
            <a:spAutoFit/>
          </a:bodyPr>
          <a:lstStyle/>
          <a:p>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令和</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3</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年度　中学校における死亡事例　</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1</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５件</a:t>
            </a:r>
            <a:endParaRPr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endParaRPr>
          </a:p>
        </p:txBody>
      </p:sp>
      <p:graphicFrame>
        <p:nvGraphicFramePr>
          <p:cNvPr id="3" name="表 2">
            <a:extLst>
              <a:ext uri="{FF2B5EF4-FFF2-40B4-BE49-F238E27FC236}">
                <a16:creationId xmlns:a16="http://schemas.microsoft.com/office/drawing/2014/main" id="{0AD73210-A039-4C00-B342-195BC18046C5}"/>
              </a:ext>
            </a:extLst>
          </p:cNvPr>
          <p:cNvGraphicFramePr>
            <a:graphicFrameLocks noGrp="1"/>
          </p:cNvGraphicFramePr>
          <p:nvPr>
            <p:extLst>
              <p:ext uri="{D42A27DB-BD31-4B8C-83A1-F6EECF244321}">
                <p14:modId xmlns:p14="http://schemas.microsoft.com/office/powerpoint/2010/main" val="2971483469"/>
              </p:ext>
            </p:extLst>
          </p:nvPr>
        </p:nvGraphicFramePr>
        <p:xfrm>
          <a:off x="621287" y="1264027"/>
          <a:ext cx="7901425" cy="4528912"/>
        </p:xfrm>
        <a:graphic>
          <a:graphicData uri="http://schemas.openxmlformats.org/drawingml/2006/table">
            <a:tbl>
              <a:tblPr firstRow="1" bandRow="1">
                <a:tableStyleId>{5940675A-B579-460E-94D1-54222C63F5DA}</a:tableStyleId>
              </a:tblPr>
              <a:tblGrid>
                <a:gridCol w="1075387">
                  <a:extLst>
                    <a:ext uri="{9D8B030D-6E8A-4147-A177-3AD203B41FA5}">
                      <a16:colId xmlns:a16="http://schemas.microsoft.com/office/drawing/2014/main" val="1408389471"/>
                    </a:ext>
                  </a:extLst>
                </a:gridCol>
                <a:gridCol w="1245621">
                  <a:extLst>
                    <a:ext uri="{9D8B030D-6E8A-4147-A177-3AD203B41FA5}">
                      <a16:colId xmlns:a16="http://schemas.microsoft.com/office/drawing/2014/main" val="17246851"/>
                    </a:ext>
                  </a:extLst>
                </a:gridCol>
                <a:gridCol w="5580417">
                  <a:extLst>
                    <a:ext uri="{9D8B030D-6E8A-4147-A177-3AD203B41FA5}">
                      <a16:colId xmlns:a16="http://schemas.microsoft.com/office/drawing/2014/main" val="3052987448"/>
                    </a:ext>
                  </a:extLst>
                </a:gridCol>
              </a:tblGrid>
              <a:tr h="288475">
                <a:tc>
                  <a:txBody>
                    <a:bodyPr/>
                    <a:lstStyle/>
                    <a:p>
                      <a:pPr marL="0" marR="0" lvl="0" indent="0" algn="l" rtl="0">
                        <a:spcBef>
                          <a:spcPts val="0"/>
                        </a:spcBef>
                        <a:spcAft>
                          <a:spcPts val="0"/>
                        </a:spcAft>
                        <a:buNone/>
                      </a:pPr>
                      <a:endParaRPr sz="1600" b="0" dirty="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a:latin typeface="BIZ UDPゴシック" panose="020B0400000000000000" pitchFamily="50" charset="-128"/>
                          <a:ea typeface="BIZ UDPゴシック" panose="020B0400000000000000" pitchFamily="50" charset="-128"/>
                        </a:rPr>
                        <a:t>場合</a:t>
                      </a:r>
                      <a:endParaRPr sz="1600" b="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dirty="0">
                          <a:latin typeface="BIZ UDPゴシック" panose="020B0400000000000000" pitchFamily="50" charset="-128"/>
                          <a:ea typeface="BIZ UDPゴシック" panose="020B0400000000000000" pitchFamily="50" charset="-128"/>
                        </a:rPr>
                        <a:t>発生状況</a:t>
                      </a:r>
                      <a:endParaRPr sz="1600" b="0" dirty="0">
                        <a:latin typeface="BIZ UDPゴシック" panose="020B0400000000000000" pitchFamily="50" charset="-128"/>
                        <a:ea typeface="BIZ UDPゴシック" panose="020B0400000000000000" pitchFamily="50" charset="-128"/>
                      </a:endParaRPr>
                    </a:p>
                  </a:txBody>
                  <a:tcPr marL="91450" marR="91450" marT="45725" marB="45725"/>
                </a:tc>
                <a:extLst>
                  <a:ext uri="{0D108BD9-81ED-4DB2-BD59-A6C34878D82A}">
                    <a16:rowId xmlns:a16="http://schemas.microsoft.com/office/drawing/2014/main" val="1717648265"/>
                  </a:ext>
                </a:extLst>
              </a:tr>
              <a:tr h="903157">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校庭でサッカーをしていた際、頭痛を訴えた。教員は、ひどくなるようなら申し出るように伝え、ゲームを続行した。ゲーム終了後、頭を抱えてうずくまっていたため安全な場所に移動させたが、痛みが増し動け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177670122"/>
                  </a:ext>
                </a:extLst>
              </a:tr>
              <a:tr h="101140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国語</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授業中、過呼吸のような症状が現れ嘔吐した。保健室への移動中は意識があり頭痛を訴えていたが、徐々に意識を失っていった。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356816901"/>
                  </a:ext>
                </a:extLst>
              </a:tr>
              <a:tr h="80475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バレー部</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体育館でランニングをしていた際、突然前方に倒れ意識がなくなった。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999613675"/>
                  </a:ext>
                </a:extLst>
              </a:tr>
              <a:tr h="80475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3</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陸上部</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熱中症</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競技大会中、</a:t>
                      </a:r>
                      <a:r>
                        <a:rPr lang="en-US" altLang="ja-JP" sz="1600" b="0" dirty="0">
                          <a:latin typeface="BIZ UDPゴシック" panose="020B0400000000000000" pitchFamily="50" charset="-128"/>
                          <a:ea typeface="BIZ UDPゴシック" panose="020B0400000000000000" pitchFamily="50" charset="-128"/>
                        </a:rPr>
                        <a:t>400m</a:t>
                      </a:r>
                      <a:r>
                        <a:rPr lang="ja-JP" altLang="en-US" sz="1600" b="0" dirty="0">
                          <a:latin typeface="BIZ UDPゴシック" panose="020B0400000000000000" pitchFamily="50" charset="-128"/>
                          <a:ea typeface="BIZ UDPゴシック" panose="020B0400000000000000" pitchFamily="50" charset="-128"/>
                        </a:rPr>
                        <a:t>走のゴール直後に倒れこんだ。意識はあり呼吸もしてたが非常に苦しそうな様子で、医務室に移動した。暑さを訴えていたため、氷で脇を冷やすとともに経口補水液を渡したが飲むことができなかった。その後、通常ではない呼吸に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134225697"/>
                  </a:ext>
                </a:extLst>
              </a:tr>
            </a:tbl>
          </a:graphicData>
        </a:graphic>
      </p:graphicFrame>
      <p:sp>
        <p:nvSpPr>
          <p:cNvPr id="4" name="テキスト ボックス 3">
            <a:extLst>
              <a:ext uri="{FF2B5EF4-FFF2-40B4-BE49-F238E27FC236}">
                <a16:creationId xmlns:a16="http://schemas.microsoft.com/office/drawing/2014/main" id="{76360013-CDD8-454A-9645-B1F1C3787C04}"/>
              </a:ext>
            </a:extLst>
          </p:cNvPr>
          <p:cNvSpPr txBox="1"/>
          <p:nvPr/>
        </p:nvSpPr>
        <p:spPr>
          <a:xfrm>
            <a:off x="538137" y="5817556"/>
            <a:ext cx="6078071" cy="369332"/>
          </a:xfrm>
          <a:prstGeom prst="rect">
            <a:avLst/>
          </a:prstGeom>
          <a:noFill/>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自死・事故他、詳細を明らかにしていない事例が</a:t>
            </a:r>
            <a:r>
              <a:rPr kumimoji="1" lang="en-US" altLang="ja-JP" dirty="0">
                <a:latin typeface="BIZ UDPゴシック" panose="020B0400000000000000" pitchFamily="50" charset="-128"/>
                <a:ea typeface="BIZ UDPゴシック" panose="020B0400000000000000" pitchFamily="50" charset="-128"/>
              </a:rPr>
              <a:t>1</a:t>
            </a:r>
            <a:r>
              <a:rPr kumimoji="1" lang="ja-JP" altLang="en-US" dirty="0">
                <a:latin typeface="BIZ UDPゴシック" panose="020B0400000000000000" pitchFamily="50" charset="-128"/>
                <a:ea typeface="BIZ UDPゴシック" panose="020B0400000000000000" pitchFamily="50" charset="-128"/>
              </a:rPr>
              <a:t>１件</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16</a:t>
            </a:fld>
            <a:endParaRPr lang="en-US" altLang="ja-JP" dirty="0"/>
          </a:p>
        </p:txBody>
      </p:sp>
      <p:sp>
        <p:nvSpPr>
          <p:cNvPr id="7" name="テキスト ボックス 6">
            <a:extLst>
              <a:ext uri="{FF2B5EF4-FFF2-40B4-BE49-F238E27FC236}">
                <a16:creationId xmlns:a16="http://schemas.microsoft.com/office/drawing/2014/main" id="{66C904E3-A1E7-4E29-AC2C-95E30B116A04}"/>
              </a:ext>
            </a:extLst>
          </p:cNvPr>
          <p:cNvSpPr txBox="1"/>
          <p:nvPr/>
        </p:nvSpPr>
        <p:spPr>
          <a:xfrm>
            <a:off x="3666691" y="6385550"/>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Tree>
    <p:extLst>
      <p:ext uri="{BB962C8B-B14F-4D97-AF65-F5344CB8AC3E}">
        <p14:creationId xmlns:p14="http://schemas.microsoft.com/office/powerpoint/2010/main" val="158466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A33C6B79-5E2A-418C-B71D-190AA1A4161C}"/>
              </a:ext>
            </a:extLst>
          </p:cNvPr>
          <p:cNvGraphicFramePr>
            <a:graphicFrameLocks noGrp="1"/>
          </p:cNvGraphicFramePr>
          <p:nvPr>
            <p:extLst>
              <p:ext uri="{D42A27DB-BD31-4B8C-83A1-F6EECF244321}">
                <p14:modId xmlns:p14="http://schemas.microsoft.com/office/powerpoint/2010/main" val="2083269191"/>
              </p:ext>
            </p:extLst>
          </p:nvPr>
        </p:nvGraphicFramePr>
        <p:xfrm>
          <a:off x="419488" y="1046477"/>
          <a:ext cx="8264385" cy="4612642"/>
        </p:xfrm>
        <a:graphic>
          <a:graphicData uri="http://schemas.openxmlformats.org/drawingml/2006/table">
            <a:tbl>
              <a:tblPr firstRow="1" bandRow="1">
                <a:tableStyleId>{5940675A-B579-460E-94D1-54222C63F5DA}</a:tableStyleId>
              </a:tblPr>
              <a:tblGrid>
                <a:gridCol w="832214">
                  <a:extLst>
                    <a:ext uri="{9D8B030D-6E8A-4147-A177-3AD203B41FA5}">
                      <a16:colId xmlns:a16="http://schemas.microsoft.com/office/drawing/2014/main" val="3674810612"/>
                    </a:ext>
                  </a:extLst>
                </a:gridCol>
                <a:gridCol w="1227560">
                  <a:extLst>
                    <a:ext uri="{9D8B030D-6E8A-4147-A177-3AD203B41FA5}">
                      <a16:colId xmlns:a16="http://schemas.microsoft.com/office/drawing/2014/main" val="1453420107"/>
                    </a:ext>
                  </a:extLst>
                </a:gridCol>
                <a:gridCol w="6204611">
                  <a:extLst>
                    <a:ext uri="{9D8B030D-6E8A-4147-A177-3AD203B41FA5}">
                      <a16:colId xmlns:a16="http://schemas.microsoft.com/office/drawing/2014/main" val="727373980"/>
                    </a:ext>
                  </a:extLst>
                </a:gridCol>
              </a:tblGrid>
              <a:tr h="396287">
                <a:tc>
                  <a:txBody>
                    <a:bodyPr/>
                    <a:lstStyle/>
                    <a:p>
                      <a:endParaRPr kumimoji="1" lang="ja-JP" altLang="en-US" sz="1400" dirty="0"/>
                    </a:p>
                  </a:txBody>
                  <a:tcPr marL="68580" marR="68580" marT="34290" marB="34290"/>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場合</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発生状況</a:t>
                      </a:r>
                    </a:p>
                  </a:txBody>
                  <a:tcPr marL="51435" marR="51435" marT="25718" marB="25718"/>
                </a:tc>
                <a:extLst>
                  <a:ext uri="{0D108BD9-81ED-4DB2-BD59-A6C34878D82A}">
                    <a16:rowId xmlns:a16="http://schemas.microsoft.com/office/drawing/2014/main" val="1901280679"/>
                  </a:ext>
                </a:extLst>
              </a:tr>
              <a:tr h="751317">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p>
                    <a:p>
                      <a:pPr algn="ctr"/>
                      <a:r>
                        <a:rPr kumimoji="1" lang="en-US" altLang="ja-JP" sz="900" b="0" dirty="0">
                          <a:latin typeface="BIZ UDPゴシック" panose="020B0400000000000000" pitchFamily="50" charset="-128"/>
                          <a:ea typeface="BIZ UDPゴシック" panose="020B0400000000000000" pitchFamily="50" charset="-128"/>
                        </a:rPr>
                        <a:t>(</a:t>
                      </a:r>
                      <a:r>
                        <a:rPr kumimoji="1" lang="ja-JP" altLang="en-US" sz="900" b="0" dirty="0">
                          <a:latin typeface="BIZ UDPゴシック" panose="020B0400000000000000" pitchFamily="50" charset="-128"/>
                          <a:ea typeface="BIZ UDPゴシック" panose="020B0400000000000000" pitchFamily="50" charset="-128"/>
                        </a:rPr>
                        <a:t>水泳</a:t>
                      </a:r>
                      <a:r>
                        <a:rPr kumimoji="1" lang="en-US" altLang="ja-JP" sz="900" b="0" dirty="0">
                          <a:latin typeface="BIZ UDPゴシック" panose="020B0400000000000000" pitchFamily="50" charset="-128"/>
                          <a:ea typeface="BIZ UDPゴシック" panose="020B0400000000000000" pitchFamily="50" charset="-128"/>
                        </a:rPr>
                        <a:t>)</a:t>
                      </a: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泳いでいる最中に突然気分が悪くなり、自力でプールサイドにあがってうなだれていた。その後、ひきつけをおこし、白眼をむいて意識を消失し、呼吸も見られなくなった。</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extLst>
                  <a:ext uri="{0D108BD9-81ED-4DB2-BD59-A6C34878D82A}">
                    <a16:rowId xmlns:a16="http://schemas.microsoft.com/office/drawing/2014/main" val="3474324142"/>
                  </a:ext>
                </a:extLst>
              </a:tr>
              <a:tr h="664401">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900" b="0" dirty="0">
                          <a:latin typeface="BIZ UDPゴシック" panose="020B0400000000000000" pitchFamily="50" charset="-128"/>
                          <a:ea typeface="BIZ UDPゴシック" panose="020B0400000000000000" pitchFamily="50" charset="-128"/>
                        </a:rPr>
                        <a:t>(</a:t>
                      </a:r>
                      <a:r>
                        <a:rPr kumimoji="1" lang="ja-JP" altLang="en-US" sz="900" b="0" dirty="0">
                          <a:latin typeface="BIZ UDPゴシック" panose="020B0400000000000000" pitchFamily="50" charset="-128"/>
                          <a:ea typeface="BIZ UDPゴシック" panose="020B0400000000000000" pitchFamily="50" charset="-128"/>
                        </a:rPr>
                        <a:t>長距離走</a:t>
                      </a:r>
                      <a:r>
                        <a:rPr kumimoji="1" lang="en-US" altLang="ja-JP" sz="900" b="0" dirty="0">
                          <a:latin typeface="BIZ UDPゴシック" panose="020B0400000000000000" pitchFamily="50" charset="-128"/>
                          <a:ea typeface="BIZ UDPゴシック" panose="020B0400000000000000" pitchFamily="50" charset="-128"/>
                        </a:rPr>
                        <a:t>)</a:t>
                      </a: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準備運動のあと、約</a:t>
                      </a:r>
                      <a:r>
                        <a:rPr kumimoji="1" lang="en-US" altLang="ja-JP" sz="1400" b="0" dirty="0">
                          <a:latin typeface="BIZ UDPゴシック" panose="020B0400000000000000" pitchFamily="50" charset="-128"/>
                          <a:ea typeface="BIZ UDPゴシック" panose="020B0400000000000000" pitchFamily="50" charset="-128"/>
                        </a:rPr>
                        <a:t>700m</a:t>
                      </a:r>
                      <a:r>
                        <a:rPr kumimoji="1" lang="ja-JP" altLang="en-US" sz="1400" b="0" dirty="0">
                          <a:latin typeface="BIZ UDPゴシック" panose="020B0400000000000000" pitchFamily="50" charset="-128"/>
                          <a:ea typeface="BIZ UDPゴシック" panose="020B0400000000000000" pitchFamily="50" charset="-128"/>
                        </a:rPr>
                        <a:t>走ったところで歩き出し、さらに</a:t>
                      </a:r>
                      <a:r>
                        <a:rPr kumimoji="1" lang="en-US" altLang="ja-JP" sz="1400" b="0" dirty="0">
                          <a:latin typeface="BIZ UDPゴシック" panose="020B0400000000000000" pitchFamily="50" charset="-128"/>
                          <a:ea typeface="BIZ UDPゴシック" panose="020B0400000000000000" pitchFamily="50" charset="-128"/>
                        </a:rPr>
                        <a:t>100m</a:t>
                      </a:r>
                      <a:r>
                        <a:rPr kumimoji="1" lang="ja-JP" altLang="en-US" sz="1400" b="0" dirty="0">
                          <a:latin typeface="BIZ UDPゴシック" panose="020B0400000000000000" pitchFamily="50" charset="-128"/>
                          <a:ea typeface="BIZ UDPゴシック" panose="020B0400000000000000" pitchFamily="50" charset="-128"/>
                        </a:rPr>
                        <a:t>歩いたところで座り込んだ跡、仰向けに倒れた。</a:t>
                      </a:r>
                    </a:p>
                  </a:txBody>
                  <a:tcPr marL="51435" marR="51435" marT="25718" marB="25718"/>
                </a:tc>
                <a:extLst>
                  <a:ext uri="{0D108BD9-81ED-4DB2-BD59-A6C34878D82A}">
                    <a16:rowId xmlns:a16="http://schemas.microsoft.com/office/drawing/2014/main" val="2203752398"/>
                  </a:ext>
                </a:extLst>
              </a:tr>
              <a:tr h="654334">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3</a:t>
                      </a:r>
                      <a:r>
                        <a:rPr kumimoji="1" lang="ja-JP" altLang="en-US" sz="1400" b="0" dirty="0">
                          <a:latin typeface="BIZ UDPゴシック" panose="020B0400000000000000" pitchFamily="50" charset="-128"/>
                          <a:ea typeface="BIZ UDPゴシック" panose="020B0400000000000000" pitchFamily="50" charset="-128"/>
                        </a:rPr>
                        <a:t>女子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p>
                    <a:p>
                      <a:pPr algn="ctr"/>
                      <a:r>
                        <a:rPr kumimoji="1" lang="en-US" altLang="ja-JP" sz="900" b="0" i="1" dirty="0">
                          <a:latin typeface="BIZ UDPゴシック" panose="020B0400000000000000" pitchFamily="50" charset="-128"/>
                          <a:ea typeface="BIZ UDPゴシック" panose="020B0400000000000000" pitchFamily="50" charset="-128"/>
                        </a:rPr>
                        <a:t>(</a:t>
                      </a:r>
                      <a:r>
                        <a:rPr kumimoji="1" lang="ja-JP" altLang="en-US" sz="900" b="0" i="1" dirty="0">
                          <a:latin typeface="BIZ UDPゴシック" panose="020B0400000000000000" pitchFamily="50" charset="-128"/>
                          <a:ea typeface="BIZ UDPゴシック" panose="020B0400000000000000" pitchFamily="50" charset="-128"/>
                        </a:rPr>
                        <a:t>バスケ</a:t>
                      </a:r>
                      <a:r>
                        <a:rPr kumimoji="1" lang="en-US" altLang="ja-JP" sz="900" b="0" i="1" dirty="0">
                          <a:latin typeface="BIZ UDPゴシック" panose="020B0400000000000000" pitchFamily="50" charset="-128"/>
                          <a:ea typeface="BIZ UDPゴシック" panose="020B0400000000000000" pitchFamily="50" charset="-128"/>
                        </a:rPr>
                        <a:t>)</a:t>
                      </a:r>
                    </a:p>
                    <a:p>
                      <a:pPr algn="ctr"/>
                      <a:r>
                        <a:rPr kumimoji="1" lang="ja-JP" altLang="en-US" sz="1400" b="0" dirty="0">
                          <a:latin typeface="BIZ UDPゴシック" panose="020B0400000000000000" pitchFamily="50" charset="-128"/>
                          <a:ea typeface="BIZ UDPゴシック" panose="020B0400000000000000" pitchFamily="50" charset="-128"/>
                        </a:rPr>
                        <a:t>突然死</a:t>
                      </a: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授業中に気分不良を訴えた。授業終了後、休んでいる際に数回嘔吐した。全身から発汗、嘔吐が続き、</a:t>
                      </a:r>
                      <a:r>
                        <a:rPr kumimoji="1" lang="en-US" altLang="ja-JP" sz="1400" b="0" dirty="0">
                          <a:latin typeface="BIZ UDPゴシック" panose="020B0400000000000000" pitchFamily="50" charset="-128"/>
                          <a:ea typeface="BIZ UDPゴシック" panose="020B0400000000000000" pitchFamily="50" charset="-128"/>
                        </a:rPr>
                        <a:t>5</a:t>
                      </a:r>
                      <a:r>
                        <a:rPr kumimoji="1" lang="ja-JP" altLang="en-US" sz="1400" b="0" dirty="0">
                          <a:latin typeface="BIZ UDPゴシック" panose="020B0400000000000000" pitchFamily="50" charset="-128"/>
                          <a:ea typeface="BIZ UDPゴシック" panose="020B0400000000000000" pitchFamily="50" charset="-128"/>
                        </a:rPr>
                        <a:t>分後に手足が硬直してきた。</a:t>
                      </a:r>
                    </a:p>
                  </a:txBody>
                  <a:tcPr marL="51435" marR="51435" marT="25718" marB="25718"/>
                </a:tc>
                <a:extLst>
                  <a:ext uri="{0D108BD9-81ED-4DB2-BD59-A6C34878D82A}">
                    <a16:rowId xmlns:a16="http://schemas.microsoft.com/office/drawing/2014/main" val="2125777812"/>
                  </a:ext>
                </a:extLst>
              </a:tr>
              <a:tr h="734868">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休憩時間</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考査終了後にトイレに行ったが、一緒に行った他の生徒がトイレ個室での異音を聞き、声をかけたが応答がなかった。ほどなくしてドアが開いたが、自力で立つことができず、ドアにぶつかりながら倒れた。</a:t>
                      </a:r>
                    </a:p>
                  </a:txBody>
                  <a:tcPr marL="51435" marR="51435" marT="25718" marB="25718"/>
                </a:tc>
                <a:extLst>
                  <a:ext uri="{0D108BD9-81ED-4DB2-BD59-A6C34878D82A}">
                    <a16:rowId xmlns:a16="http://schemas.microsoft.com/office/drawing/2014/main" val="1445575030"/>
                  </a:ext>
                </a:extLst>
              </a:tr>
              <a:tr h="775134">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2</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登校中</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自転車で登校中に頭痛が起きたが登校した。午前の授業中に我慢</a:t>
                      </a:r>
                      <a:r>
                        <a:rPr kumimoji="1" lang="ja-JP" altLang="en-US" sz="1400" b="0">
                          <a:latin typeface="BIZ UDPゴシック" panose="020B0400000000000000" pitchFamily="50" charset="-128"/>
                          <a:ea typeface="BIZ UDPゴシック" panose="020B0400000000000000" pitchFamily="50" charset="-128"/>
                        </a:rPr>
                        <a:t>できず保健室に来室</a:t>
                      </a:r>
                      <a:r>
                        <a:rPr kumimoji="1" lang="ja-JP" altLang="en-US" sz="1400" b="0" dirty="0">
                          <a:latin typeface="BIZ UDPゴシック" panose="020B0400000000000000" pitchFamily="50" charset="-128"/>
                          <a:ea typeface="BIZ UDPゴシック" panose="020B0400000000000000" pitchFamily="50" charset="-128"/>
                        </a:rPr>
                        <a:t>し、その後保護者迎えで早退した。嘔吐を繰り返し医療機関を受診し、薬を処方された。その後容態が急変した。</a:t>
                      </a:r>
                    </a:p>
                  </a:txBody>
                  <a:tcPr marL="51435" marR="51435" marT="25718" marB="25718"/>
                </a:tc>
                <a:extLst>
                  <a:ext uri="{0D108BD9-81ED-4DB2-BD59-A6C34878D82A}">
                    <a16:rowId xmlns:a16="http://schemas.microsoft.com/office/drawing/2014/main" val="3635282579"/>
                  </a:ext>
                </a:extLst>
              </a:tr>
              <a:tr h="636301">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2</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下校中</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徒歩で下校中、通学路の店舗内多目的トイレで倒れていた。</a:t>
                      </a:r>
                    </a:p>
                  </a:txBody>
                  <a:tcPr marL="51435" marR="51435" marT="25718" marB="25718"/>
                </a:tc>
                <a:extLst>
                  <a:ext uri="{0D108BD9-81ED-4DB2-BD59-A6C34878D82A}">
                    <a16:rowId xmlns:a16="http://schemas.microsoft.com/office/drawing/2014/main" val="1024487602"/>
                  </a:ext>
                </a:extLst>
              </a:tr>
            </a:tbl>
          </a:graphicData>
        </a:graphic>
      </p:graphicFrame>
      <p:sp>
        <p:nvSpPr>
          <p:cNvPr id="3" name="Google Shape;196;p3">
            <a:extLst>
              <a:ext uri="{FF2B5EF4-FFF2-40B4-BE49-F238E27FC236}">
                <a16:creationId xmlns:a16="http://schemas.microsoft.com/office/drawing/2014/main" id="{43EDCF6A-D4D5-45A6-BCA7-231B5733483B}"/>
              </a:ext>
            </a:extLst>
          </p:cNvPr>
          <p:cNvSpPr txBox="1"/>
          <p:nvPr/>
        </p:nvSpPr>
        <p:spPr>
          <a:xfrm>
            <a:off x="309179" y="244934"/>
            <a:ext cx="4712525" cy="328913"/>
          </a:xfrm>
          <a:prstGeom prst="rect">
            <a:avLst/>
          </a:prstGeom>
          <a:noFill/>
          <a:ln>
            <a:noFill/>
          </a:ln>
        </p:spPr>
        <p:txBody>
          <a:bodyPr spcFirstLastPara="1" wrap="square" lIns="51427" tIns="25706" rIns="51427" bIns="25706" anchor="t" anchorCtr="0">
            <a:spAutoFit/>
          </a:bodyPr>
          <a:lstStyle/>
          <a:p>
            <a:r>
              <a:rPr lang="ja-JP" altLang="en-US" b="1" dirty="0">
                <a:latin typeface="BIZ UDPゴシック" panose="020B0400000000000000" pitchFamily="50" charset="-128"/>
                <a:ea typeface="BIZ UDPゴシック" panose="020B0400000000000000" pitchFamily="50" charset="-128"/>
                <a:cs typeface="Arial"/>
                <a:sym typeface="Arial"/>
              </a:rPr>
              <a:t>令和</a:t>
            </a:r>
            <a:r>
              <a:rPr lang="en-US" altLang="ja-JP" b="1" dirty="0">
                <a:latin typeface="BIZ UDPゴシック" panose="020B0400000000000000" pitchFamily="50" charset="-128"/>
                <a:ea typeface="BIZ UDPゴシック" panose="020B0400000000000000" pitchFamily="50" charset="-128"/>
                <a:cs typeface="Arial"/>
                <a:sym typeface="Arial"/>
              </a:rPr>
              <a:t>3</a:t>
            </a:r>
            <a:r>
              <a:rPr lang="ja-JP" altLang="en-US" b="1" dirty="0">
                <a:latin typeface="BIZ UDPゴシック" panose="020B0400000000000000" pitchFamily="50" charset="-128"/>
                <a:ea typeface="BIZ UDPゴシック" panose="020B0400000000000000" pitchFamily="50" charset="-128"/>
                <a:cs typeface="Arial"/>
                <a:sym typeface="Arial"/>
              </a:rPr>
              <a:t>年度　高等学校死亡事例　　</a:t>
            </a:r>
            <a:r>
              <a:rPr lang="en-US" altLang="ja-JP" b="1" dirty="0">
                <a:latin typeface="BIZ UDPゴシック" panose="020B0400000000000000" pitchFamily="50" charset="-128"/>
                <a:ea typeface="BIZ UDPゴシック" panose="020B0400000000000000" pitchFamily="50" charset="-128"/>
                <a:cs typeface="Arial"/>
                <a:sym typeface="Arial"/>
              </a:rPr>
              <a:t>1</a:t>
            </a:r>
            <a:r>
              <a:rPr lang="ja-JP" altLang="en-US" b="1" dirty="0">
                <a:latin typeface="BIZ UDPゴシック" panose="020B0400000000000000" pitchFamily="50" charset="-128"/>
                <a:ea typeface="BIZ UDPゴシック" panose="020B0400000000000000" pitchFamily="50" charset="-128"/>
                <a:cs typeface="Arial"/>
                <a:sym typeface="Arial"/>
              </a:rPr>
              <a:t>８件</a:t>
            </a:r>
            <a:endParaRPr b="1" dirty="0">
              <a:latin typeface="BIZ UDPゴシック" panose="020B0400000000000000" pitchFamily="50" charset="-128"/>
              <a:ea typeface="BIZ UDPゴシック" panose="020B0400000000000000" pitchFamily="50" charset="-128"/>
              <a:cs typeface="Arial"/>
              <a:sym typeface="Arial"/>
            </a:endParaRPr>
          </a:p>
        </p:txBody>
      </p:sp>
      <p:sp>
        <p:nvSpPr>
          <p:cNvPr id="4" name="テキスト ボックス 3">
            <a:extLst>
              <a:ext uri="{FF2B5EF4-FFF2-40B4-BE49-F238E27FC236}">
                <a16:creationId xmlns:a16="http://schemas.microsoft.com/office/drawing/2014/main" id="{0DC5B12D-F143-4D44-B558-83B105E06E19}"/>
              </a:ext>
            </a:extLst>
          </p:cNvPr>
          <p:cNvSpPr txBox="1"/>
          <p:nvPr/>
        </p:nvSpPr>
        <p:spPr>
          <a:xfrm>
            <a:off x="309179" y="5857634"/>
            <a:ext cx="5688423" cy="276999"/>
          </a:xfrm>
          <a:prstGeom prst="rect">
            <a:avLst/>
          </a:prstGeom>
          <a:noFill/>
        </p:spPr>
        <p:txBody>
          <a:bodyPr wrap="square" rtlCol="0">
            <a:spAutoFit/>
          </a:bodyPr>
          <a:lstStyle/>
          <a:p>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突然死７件、窒息</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件、頭部外傷</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件、全身打撲</a:t>
            </a:r>
            <a:r>
              <a:rPr lang="en-US" altLang="ja-JP" sz="12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件、内臓損傷１件、溺死</a:t>
            </a:r>
            <a:r>
              <a:rPr lang="en-US" altLang="ja-JP" sz="1200" dirty="0">
                <a:latin typeface="BIZ UDPゴシック" panose="020B0400000000000000" pitchFamily="50" charset="-128"/>
                <a:ea typeface="BIZ UDPゴシック" panose="020B0400000000000000" pitchFamily="50" charset="-128"/>
              </a:rPr>
              <a:t>1</a:t>
            </a:r>
            <a:r>
              <a:rPr lang="ja-JP" altLang="en-US" sz="1200" dirty="0">
                <a:latin typeface="BIZ UDPゴシック" panose="020B0400000000000000" pitchFamily="50" charset="-128"/>
                <a:ea typeface="BIZ UDPゴシック" panose="020B0400000000000000" pitchFamily="50" charset="-128"/>
              </a:rPr>
              <a:t>件</a:t>
            </a:r>
            <a:r>
              <a:rPr lang="en-US" altLang="ja-JP" sz="1200" dirty="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17</a:t>
            </a:fld>
            <a:endParaRPr lang="en-US" altLang="ja-JP" dirty="0"/>
          </a:p>
        </p:txBody>
      </p:sp>
      <p:sp>
        <p:nvSpPr>
          <p:cNvPr id="6" name="テキスト ボックス 5">
            <a:extLst>
              <a:ext uri="{FF2B5EF4-FFF2-40B4-BE49-F238E27FC236}">
                <a16:creationId xmlns:a16="http://schemas.microsoft.com/office/drawing/2014/main" id="{66C904E3-A1E7-4E29-AC2C-95E30B116A04}"/>
              </a:ext>
            </a:extLst>
          </p:cNvPr>
          <p:cNvSpPr txBox="1"/>
          <p:nvPr/>
        </p:nvSpPr>
        <p:spPr>
          <a:xfrm>
            <a:off x="3696362" y="6368698"/>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Tree>
    <p:extLst>
      <p:ext uri="{BB962C8B-B14F-4D97-AF65-F5344CB8AC3E}">
        <p14:creationId xmlns:p14="http://schemas.microsoft.com/office/powerpoint/2010/main" val="3659213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164403" y="219049"/>
            <a:ext cx="7084079" cy="646331"/>
          </a:xfrm>
          <a:prstGeom prst="rect">
            <a:avLst/>
          </a:prstGeom>
          <a:noFill/>
        </p:spPr>
        <p:txBody>
          <a:bodyPr wrap="square" rtlCol="0">
            <a:spAutoFit/>
          </a:bodyPr>
          <a:lstStyle/>
          <a:p>
            <a:r>
              <a:rPr lang="ja-JP" altLang="en-US" sz="3600" dirty="0">
                <a:latin typeface="ＭＳ ゴシック" panose="020B0609070205080204" pitchFamily="49" charset="-128"/>
                <a:ea typeface="ＭＳ ゴシック" panose="020B0609070205080204" pitchFamily="49" charset="-128"/>
              </a:rPr>
              <a:t>＜本日の研修の流れ（４５分）＞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376218" y="2962599"/>
            <a:ext cx="7881091" cy="3416320"/>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導入（１０分）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○心臓突然死の現状と死戦期呼吸について理解する。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○「学校事故対応に関する指針」と「救命アクションカード」について</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理解する。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展開（３０分）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○事故発生から１１９番通報及びＡＥＤ使用までの流れについて、</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シミュレーション訓練を行う。</a:t>
            </a:r>
            <a:endParaRPr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○研修のまとめを行い、</a:t>
            </a:r>
            <a:r>
              <a:rPr lang="en-US" altLang="ja-JP" dirty="0">
                <a:latin typeface="ＭＳ ゴシック" panose="020B0609070205080204" pitchFamily="49" charset="-128"/>
                <a:ea typeface="ＭＳ ゴシック" panose="020B0609070205080204" pitchFamily="49" charset="-128"/>
              </a:rPr>
              <a:t>Google</a:t>
            </a:r>
            <a:r>
              <a:rPr lang="ja-JP" altLang="en-US" dirty="0">
                <a:latin typeface="ＭＳ ゴシック" panose="020B0609070205080204" pitchFamily="49" charset="-128"/>
                <a:ea typeface="ＭＳ ゴシック" panose="020B0609070205080204" pitchFamily="49" charset="-128"/>
              </a:rPr>
              <a:t>フォームで事後アンケートを回答する。</a:t>
            </a:r>
            <a:endParaRPr kumimoji="1" lang="ja-JP" altLang="en-US" sz="2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376218" y="1252270"/>
            <a:ext cx="8251031"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＜目的＞</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児童生徒等の生命に関わる事故発生時に、管理職や養護教諭が不在の場合でも、迅速かつ組織的に救命処置を行うことができるようにするとともに、教職員の危機管理意識や資質の向上を図る。</a:t>
            </a:r>
          </a:p>
        </p:txBody>
      </p:sp>
      <p:pic>
        <p:nvPicPr>
          <p:cNvPr id="5" name="Picture 2" descr="https://www.jpnsport.go.jp/anzen/Portals/0/anzen/kenko/siryou/character2/k/K-15-3.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455730" y="3906125"/>
            <a:ext cx="1307593" cy="1307593"/>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420668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3755B6D-8922-D84F-A671-9D45C2C329CC}"/>
              </a:ext>
            </a:extLst>
          </p:cNvPr>
          <p:cNvSpPr>
            <a:spLocks noGrp="1"/>
          </p:cNvSpPr>
          <p:nvPr>
            <p:ph idx="1"/>
          </p:nvPr>
        </p:nvSpPr>
        <p:spPr>
          <a:xfrm>
            <a:off x="1618488" y="217227"/>
            <a:ext cx="5742432" cy="1035501"/>
          </a:xfrm>
        </p:spPr>
        <p:txBody>
          <a:bodyPr>
            <a:normAutofit/>
          </a:bodyPr>
          <a:lstStyle/>
          <a:p>
            <a:pPr marL="0" indent="0" algn="ctr">
              <a:buNone/>
            </a:pPr>
            <a:r>
              <a:rPr lang="ja-JP" altLang="en-US" sz="3300" dirty="0">
                <a:ea typeface="HGMaruGothicMPRO" panose="020F0600000000000000" pitchFamily="34" charset="-128"/>
              </a:rPr>
              <a:t>　</a:t>
            </a:r>
            <a:r>
              <a:rPr lang="ja-JP" altLang="en-US" dirty="0">
                <a:ea typeface="BIZ UDゴシック" panose="020B0400000000000000" pitchFamily="49" charset="-128"/>
              </a:rPr>
              <a:t>学校管理下の死亡事故で</a:t>
            </a:r>
            <a:br>
              <a:rPr lang="ja-JP" altLang="en-US" dirty="0">
                <a:ea typeface="BIZ UDゴシック" panose="020B0400000000000000" pitchFamily="49" charset="-128"/>
              </a:rPr>
            </a:br>
            <a:r>
              <a:rPr lang="ja-JP" altLang="en-US" dirty="0">
                <a:ea typeface="BIZ UDゴシック" panose="020B0400000000000000" pitchFamily="49" charset="-128"/>
              </a:rPr>
              <a:t>一番多いのは「突然死」である。</a:t>
            </a:r>
            <a:endParaRPr lang="en-US" altLang="ja-JP" sz="3200" dirty="0">
              <a:ea typeface="BIZ UDゴシック" panose="020B0400000000000000" pitchFamily="49" charset="-128"/>
            </a:endParaRPr>
          </a:p>
        </p:txBody>
      </p:sp>
      <p:sp>
        <p:nvSpPr>
          <p:cNvPr id="4" name="スライド番号プレースホルダー 1"/>
          <p:cNvSpPr>
            <a:spLocks noGrp="1"/>
          </p:cNvSpPr>
          <p:nvPr>
            <p:ph type="sldNum" sz="quarter" idx="12"/>
          </p:nvPr>
        </p:nvSpPr>
        <p:spPr>
          <a:xfrm>
            <a:off x="7116975" y="6319349"/>
            <a:ext cx="1905000" cy="457200"/>
          </a:xfrm>
        </p:spPr>
        <p:txBody>
          <a:bodyPr/>
          <a:lstStyle/>
          <a:p>
            <a:fld id="{75446204-5050-4B83-8C84-1F5B942AB3C3}" type="slidenum">
              <a:rPr lang="en-US" altLang="ja-JP" smtClean="0"/>
              <a:pPr/>
              <a:t>3</a:t>
            </a:fld>
            <a:endParaRPr lang="en-US" altLang="ja-JP" dirty="0"/>
          </a:p>
        </p:txBody>
      </p:sp>
      <p:pic>
        <p:nvPicPr>
          <p:cNvPr id="6" name="図 5"/>
          <p:cNvPicPr>
            <a:picLocks noChangeAspect="1"/>
          </p:cNvPicPr>
          <p:nvPr/>
        </p:nvPicPr>
        <p:blipFill>
          <a:blip r:embed="rId3"/>
          <a:stretch>
            <a:fillRect/>
          </a:stretch>
        </p:blipFill>
        <p:spPr>
          <a:xfrm>
            <a:off x="1192819" y="1252728"/>
            <a:ext cx="6784534" cy="5194164"/>
          </a:xfrm>
          <a:prstGeom prst="rect">
            <a:avLst/>
          </a:prstGeom>
        </p:spPr>
      </p:pic>
    </p:spTree>
    <p:extLst>
      <p:ext uri="{BB962C8B-B14F-4D97-AF65-F5344CB8AC3E}">
        <p14:creationId xmlns:p14="http://schemas.microsoft.com/office/powerpoint/2010/main" val="341702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334B1403-3926-48B6-8F93-2A61B8710DF4}"/>
              </a:ext>
            </a:extLst>
          </p:cNvPr>
          <p:cNvGraphicFramePr>
            <a:graphicFrameLocks noGrp="1"/>
          </p:cNvGraphicFramePr>
          <p:nvPr/>
        </p:nvGraphicFramePr>
        <p:xfrm>
          <a:off x="600891" y="787309"/>
          <a:ext cx="7901425" cy="5283382"/>
        </p:xfrm>
        <a:graphic>
          <a:graphicData uri="http://schemas.openxmlformats.org/drawingml/2006/table">
            <a:tbl>
              <a:tblPr firstRow="1" bandRow="1">
                <a:tableStyleId>{5940675A-B579-460E-94D1-54222C63F5DA}</a:tableStyleId>
              </a:tblPr>
              <a:tblGrid>
                <a:gridCol w="1075387">
                  <a:extLst>
                    <a:ext uri="{9D8B030D-6E8A-4147-A177-3AD203B41FA5}">
                      <a16:colId xmlns:a16="http://schemas.microsoft.com/office/drawing/2014/main" val="1045329082"/>
                    </a:ext>
                  </a:extLst>
                </a:gridCol>
                <a:gridCol w="1245621">
                  <a:extLst>
                    <a:ext uri="{9D8B030D-6E8A-4147-A177-3AD203B41FA5}">
                      <a16:colId xmlns:a16="http://schemas.microsoft.com/office/drawing/2014/main" val="673307678"/>
                    </a:ext>
                  </a:extLst>
                </a:gridCol>
                <a:gridCol w="5580417">
                  <a:extLst>
                    <a:ext uri="{9D8B030D-6E8A-4147-A177-3AD203B41FA5}">
                      <a16:colId xmlns:a16="http://schemas.microsoft.com/office/drawing/2014/main" val="3674939760"/>
                    </a:ext>
                  </a:extLst>
                </a:gridCol>
              </a:tblGrid>
              <a:tr h="288475">
                <a:tc>
                  <a:txBody>
                    <a:bodyPr/>
                    <a:lstStyle/>
                    <a:p>
                      <a:pPr marL="0" marR="0" lvl="0" indent="0" algn="l" rtl="0">
                        <a:spcBef>
                          <a:spcPts val="0"/>
                        </a:spcBef>
                        <a:spcAft>
                          <a:spcPts val="0"/>
                        </a:spcAft>
                        <a:buNone/>
                      </a:pPr>
                      <a:endParaRPr sz="1600" b="0" dirty="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a:latin typeface="BIZ UDPゴシック" panose="020B0400000000000000" pitchFamily="50" charset="-128"/>
                          <a:ea typeface="BIZ UDPゴシック" panose="020B0400000000000000" pitchFamily="50" charset="-128"/>
                        </a:rPr>
                        <a:t>場合</a:t>
                      </a:r>
                      <a:endParaRPr sz="1600" b="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dirty="0">
                          <a:latin typeface="BIZ UDPゴシック" panose="020B0400000000000000" pitchFamily="50" charset="-128"/>
                          <a:ea typeface="BIZ UDPゴシック" panose="020B0400000000000000" pitchFamily="50" charset="-128"/>
                        </a:rPr>
                        <a:t>発生状況</a:t>
                      </a:r>
                      <a:endParaRPr sz="1600" b="0" dirty="0">
                        <a:latin typeface="BIZ UDPゴシック" panose="020B0400000000000000" pitchFamily="50" charset="-128"/>
                        <a:ea typeface="BIZ UDPゴシック" panose="020B0400000000000000" pitchFamily="50" charset="-128"/>
                      </a:endParaRPr>
                    </a:p>
                  </a:txBody>
                  <a:tcPr marL="91450" marR="91450" marT="45725" marB="45725"/>
                </a:tc>
                <a:extLst>
                  <a:ext uri="{0D108BD9-81ED-4DB2-BD59-A6C34878D82A}">
                    <a16:rowId xmlns:a16="http://schemas.microsoft.com/office/drawing/2014/main" val="2663761566"/>
                  </a:ext>
                </a:extLst>
              </a:tr>
              <a:tr h="869155">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運動場で自分のペースで走る</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分間走の際、体調が悪くなり倒れた。教育が駆け寄ると、起き上がりあぐらをかくように座って少し休んだ後、歩いて朝礼台付近まで行き、立ったまま朝礼台に顔を伏せて休んでいたが、</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分後に再び倒れているのを発見した。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424172118"/>
                  </a:ext>
                </a:extLst>
              </a:tr>
              <a:tr h="921140">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体育館でストレッチと</a:t>
                      </a:r>
                      <a:r>
                        <a:rPr lang="en-US" altLang="ja-JP" sz="1600" b="0" dirty="0">
                          <a:latin typeface="BIZ UDPゴシック" panose="020B0400000000000000" pitchFamily="50" charset="-128"/>
                          <a:ea typeface="BIZ UDPゴシック" panose="020B0400000000000000" pitchFamily="50" charset="-128"/>
                        </a:rPr>
                        <a:t>24m</a:t>
                      </a:r>
                      <a:r>
                        <a:rPr lang="ja-JP" altLang="en-US" sz="1600" b="0" dirty="0">
                          <a:latin typeface="BIZ UDPゴシック" panose="020B0400000000000000" pitchFamily="50" charset="-128"/>
                          <a:ea typeface="BIZ UDPゴシック" panose="020B0400000000000000" pitchFamily="50" charset="-128"/>
                        </a:rPr>
                        <a:t>走を</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本は走った後に</a:t>
                      </a:r>
                      <a:endParaRPr lang="en-US" altLang="ja-JP" sz="1600" b="0" dirty="0">
                        <a:latin typeface="BIZ UDPゴシック" panose="020B0400000000000000" pitchFamily="50" charset="-128"/>
                        <a:ea typeface="BIZ UDPゴシック" panose="020B0400000000000000" pitchFamily="50" charset="-128"/>
                      </a:endParaRPr>
                    </a:p>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「頭が痛い、気持ちが悪い」と訴えた。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4054544461"/>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6</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理科</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教室で頭痛を訴え、迎えに来た保護者と早退した。</a:t>
                      </a:r>
                      <a:endParaRPr lang="en-US" altLang="ja-JP" sz="1600" b="0" dirty="0">
                        <a:latin typeface="BIZ UDPゴシック" panose="020B0400000000000000" pitchFamily="50" charset="-128"/>
                        <a:ea typeface="BIZ UDPゴシック" panose="020B0400000000000000" pitchFamily="50" charset="-128"/>
                      </a:endParaRPr>
                    </a:p>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帰宅後は我慢できないくらいの頭痛を訴えた。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568521115"/>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下校中</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徒歩で友人と下校中、具合が悪くなり歩けなくなった。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602677625"/>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給食中</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窒息死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教室でパンをのどに詰まらせた。教員が除去を試みたがすべてを吐き出すことはできなかった。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761115682"/>
                  </a:ext>
                </a:extLst>
              </a:tr>
            </a:tbl>
          </a:graphicData>
        </a:graphic>
      </p:graphicFrame>
      <p:sp>
        <p:nvSpPr>
          <p:cNvPr id="3" name="Google Shape;203;p4">
            <a:extLst>
              <a:ext uri="{FF2B5EF4-FFF2-40B4-BE49-F238E27FC236}">
                <a16:creationId xmlns:a16="http://schemas.microsoft.com/office/drawing/2014/main" id="{105AE2DE-C720-4C13-8995-47D5B23E7E30}"/>
              </a:ext>
            </a:extLst>
          </p:cNvPr>
          <p:cNvSpPr txBox="1"/>
          <p:nvPr/>
        </p:nvSpPr>
        <p:spPr>
          <a:xfrm>
            <a:off x="600891" y="210732"/>
            <a:ext cx="5961274" cy="461624"/>
          </a:xfrm>
          <a:prstGeom prst="rect">
            <a:avLst/>
          </a:prstGeom>
          <a:noFill/>
          <a:ln>
            <a:noFill/>
          </a:ln>
        </p:spPr>
        <p:txBody>
          <a:bodyPr spcFirstLastPara="1" wrap="square" lIns="91425" tIns="45700" rIns="91425" bIns="45700" anchor="t" anchorCtr="0">
            <a:spAutoFit/>
          </a:bodyPr>
          <a:lstStyle/>
          <a:p>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令和３年度　小学校における死亡事例　</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7</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件</a:t>
            </a:r>
            <a:endParaRPr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endParaRPr>
          </a:p>
        </p:txBody>
      </p:sp>
      <p:sp>
        <p:nvSpPr>
          <p:cNvPr id="4" name="テキスト ボックス 3">
            <a:extLst>
              <a:ext uri="{FF2B5EF4-FFF2-40B4-BE49-F238E27FC236}">
                <a16:creationId xmlns:a16="http://schemas.microsoft.com/office/drawing/2014/main" id="{8E79C962-F07A-4246-B5D6-9BEE3CDB36E5}"/>
              </a:ext>
            </a:extLst>
          </p:cNvPr>
          <p:cNvSpPr txBox="1"/>
          <p:nvPr/>
        </p:nvSpPr>
        <p:spPr>
          <a:xfrm>
            <a:off x="600891" y="6093270"/>
            <a:ext cx="2913531" cy="369332"/>
          </a:xfrm>
          <a:prstGeom prst="rect">
            <a:avLst/>
          </a:prstGeom>
          <a:noFill/>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自死・事件事例が</a:t>
            </a:r>
            <a:r>
              <a:rPr kumimoji="1" lang="en-US" altLang="ja-JP" dirty="0">
                <a:latin typeface="BIZ UDPゴシック" panose="020B0400000000000000" pitchFamily="50" charset="-128"/>
                <a:ea typeface="BIZ UDPゴシック" panose="020B0400000000000000" pitchFamily="50" charset="-128"/>
              </a:rPr>
              <a:t>2</a:t>
            </a:r>
            <a:r>
              <a:rPr kumimoji="1" lang="ja-JP" altLang="en-US" dirty="0">
                <a:latin typeface="BIZ UDPゴシック" panose="020B0400000000000000" pitchFamily="50" charset="-128"/>
                <a:ea typeface="BIZ UDPゴシック" panose="020B0400000000000000" pitchFamily="50" charset="-128"/>
              </a:rPr>
              <a:t>件</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66C904E3-A1E7-4E29-AC2C-95E30B116A04}"/>
              </a:ext>
            </a:extLst>
          </p:cNvPr>
          <p:cNvSpPr txBox="1"/>
          <p:nvPr/>
        </p:nvSpPr>
        <p:spPr>
          <a:xfrm>
            <a:off x="3899837" y="6383425"/>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
        <p:nvSpPr>
          <p:cNvPr id="6" name="スライド番号プレースホルダー 1"/>
          <p:cNvSpPr>
            <a:spLocks noGrp="1"/>
          </p:cNvSpPr>
          <p:nvPr>
            <p:ph type="sldNum" sz="quarter" idx="12"/>
          </p:nvPr>
        </p:nvSpPr>
        <p:spPr>
          <a:xfrm>
            <a:off x="6849270" y="6234002"/>
            <a:ext cx="1905000" cy="457200"/>
          </a:xfrm>
        </p:spPr>
        <p:txBody>
          <a:bodyPr/>
          <a:lstStyle/>
          <a:p>
            <a:fld id="{75446204-5050-4B83-8C84-1F5B942AB3C3}" type="slidenum">
              <a:rPr lang="en-US" altLang="ja-JP" smtClean="0"/>
              <a:pPr/>
              <a:t>4</a:t>
            </a:fld>
            <a:endParaRPr lang="en-US" altLang="ja-JP" dirty="0"/>
          </a:p>
        </p:txBody>
      </p:sp>
    </p:spTree>
    <p:extLst>
      <p:ext uri="{BB962C8B-B14F-4D97-AF65-F5344CB8AC3E}">
        <p14:creationId xmlns:p14="http://schemas.microsoft.com/office/powerpoint/2010/main" val="285786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14BE3E44-6A01-4459-BAC1-B1A9DF37C1A6}" type="slidenum">
              <a:rPr kumimoji="1" lang="ja-JP" altLang="en-US" smtClean="0"/>
              <a:t>5</a:t>
            </a:fld>
            <a:endParaRPr kumimoji="1" lang="ja-JP" altLang="en-US"/>
          </a:p>
        </p:txBody>
      </p:sp>
      <p:sp>
        <p:nvSpPr>
          <p:cNvPr id="3" name="フローチャート：代替処理 2"/>
          <p:cNvSpPr/>
          <p:nvPr/>
        </p:nvSpPr>
        <p:spPr>
          <a:xfrm>
            <a:off x="1569103" y="1917469"/>
            <a:ext cx="6328410" cy="2876550"/>
          </a:xfrm>
          <a:prstGeom prst="flowChartAlternateProcess">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t>日本における心臓突然死　</a:t>
            </a:r>
          </a:p>
          <a:p>
            <a:pPr algn="ctr"/>
            <a:r>
              <a:rPr lang="ja-JP" altLang="en-US" sz="3000" b="1" dirty="0"/>
              <a:t>約８</a:t>
            </a:r>
            <a:r>
              <a:rPr lang="en-US" altLang="ja-JP" sz="3000" b="1" dirty="0"/>
              <a:t>.</a:t>
            </a:r>
            <a:r>
              <a:rPr lang="ja-JP" altLang="en-US" sz="3000" b="1" dirty="0"/>
              <a:t>２万人</a:t>
            </a:r>
            <a:r>
              <a:rPr lang="en-US" altLang="ja-JP" sz="3000" b="1" dirty="0"/>
              <a:t>/</a:t>
            </a:r>
            <a:r>
              <a:rPr lang="ja-JP" altLang="en-US" sz="3000" b="1" dirty="0"/>
              <a:t>年</a:t>
            </a:r>
            <a:endParaRPr lang="en-US" altLang="ja-JP" sz="3000" b="1" dirty="0"/>
          </a:p>
          <a:p>
            <a:pPr algn="ctr"/>
            <a:r>
              <a:rPr lang="ja-JP" altLang="en-US" sz="3000" b="1" dirty="0"/>
              <a:t>（２００人</a:t>
            </a:r>
            <a:r>
              <a:rPr lang="en-US" altLang="ja-JP" sz="3000" b="1" dirty="0"/>
              <a:t>/</a:t>
            </a:r>
            <a:r>
              <a:rPr lang="ja-JP" altLang="en-US" sz="3000" b="1" dirty="0"/>
              <a:t>日）</a:t>
            </a:r>
          </a:p>
          <a:p>
            <a:pPr algn="ctr"/>
            <a:endParaRPr lang="ja-JP" altLang="en-US" sz="2100" b="1" dirty="0"/>
          </a:p>
          <a:p>
            <a:pPr algn="ctr"/>
            <a:r>
              <a:rPr lang="ja-JP" altLang="en-US" b="1" dirty="0"/>
              <a:t>（日本における新型コロナによる死亡者数累計　</a:t>
            </a:r>
            <a:r>
              <a:rPr lang="en-US" altLang="ja-JP" b="1" dirty="0"/>
              <a:t>	</a:t>
            </a:r>
          </a:p>
          <a:p>
            <a:pPr algn="ctr"/>
            <a:r>
              <a:rPr lang="ja-JP" altLang="en-US" b="1" dirty="0"/>
              <a:t>７</a:t>
            </a:r>
            <a:r>
              <a:rPr lang="en-US" altLang="ja-JP" b="1" dirty="0"/>
              <a:t>.</a:t>
            </a:r>
            <a:r>
              <a:rPr lang="ja-JP" altLang="en-US" b="1" dirty="0"/>
              <a:t>５万人　</a:t>
            </a:r>
            <a:r>
              <a:rPr lang="en-US" altLang="ja-JP" b="1" dirty="0"/>
              <a:t>2023/5/8</a:t>
            </a:r>
            <a:r>
              <a:rPr lang="ja-JP" altLang="en-US" b="1" dirty="0"/>
              <a:t>現在）</a:t>
            </a:r>
            <a:endParaRPr lang="en-US" altLang="ja-JP" b="1" dirty="0"/>
          </a:p>
        </p:txBody>
      </p:sp>
      <p:sp>
        <p:nvSpPr>
          <p:cNvPr id="5" name="テキスト ボックス 4">
            <a:extLst>
              <a:ext uri="{FF2B5EF4-FFF2-40B4-BE49-F238E27FC236}">
                <a16:creationId xmlns:a16="http://schemas.microsoft.com/office/drawing/2014/main" id="{93C7C173-A5FA-4D53-8F62-8CA6509B0E42}"/>
              </a:ext>
            </a:extLst>
          </p:cNvPr>
          <p:cNvSpPr txBox="1"/>
          <p:nvPr/>
        </p:nvSpPr>
        <p:spPr>
          <a:xfrm>
            <a:off x="5636300" y="5425144"/>
            <a:ext cx="2261213" cy="300082"/>
          </a:xfrm>
          <a:prstGeom prst="rect">
            <a:avLst/>
          </a:prstGeom>
          <a:noFill/>
        </p:spPr>
        <p:txBody>
          <a:bodyPr wrap="square" rtlCol="0">
            <a:spAutoFit/>
          </a:bodyPr>
          <a:lstStyle/>
          <a:p>
            <a:r>
              <a:rPr lang="ja-JP" altLang="en-US" sz="1350" dirty="0">
                <a:latin typeface="BIZ UDPゴシック" panose="020B0400000000000000" pitchFamily="50" charset="-128"/>
                <a:ea typeface="BIZ UDPゴシック" panose="020B0400000000000000" pitchFamily="50" charset="-128"/>
              </a:rPr>
              <a:t>日本</a:t>
            </a:r>
            <a:r>
              <a:rPr lang="en-US" altLang="ja-JP" sz="1350" dirty="0">
                <a:latin typeface="BIZ UDPゴシック" panose="020B0400000000000000" pitchFamily="50" charset="-128"/>
                <a:ea typeface="BIZ UDPゴシック" panose="020B0400000000000000" pitchFamily="50" charset="-128"/>
              </a:rPr>
              <a:t>AED</a:t>
            </a:r>
            <a:r>
              <a:rPr lang="ja-JP" altLang="en-US" sz="1350" dirty="0">
                <a:latin typeface="BIZ UDPゴシック" panose="020B0400000000000000" pitchFamily="50" charset="-128"/>
                <a:ea typeface="BIZ UDPゴシック" panose="020B0400000000000000" pitchFamily="50" charset="-128"/>
              </a:rPr>
              <a:t>財団データより</a:t>
            </a:r>
          </a:p>
        </p:txBody>
      </p:sp>
    </p:spTree>
    <p:extLst>
      <p:ext uri="{BB962C8B-B14F-4D97-AF65-F5344CB8AC3E}">
        <p14:creationId xmlns:p14="http://schemas.microsoft.com/office/powerpoint/2010/main" val="221136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hlinkClick r:id="rId3"/>
          </p:cNvPr>
          <p:cNvPicPr>
            <a:picLocks noChangeAspect="1"/>
          </p:cNvPicPr>
          <p:nvPr/>
        </p:nvPicPr>
        <p:blipFill>
          <a:blip r:embed="rId4"/>
          <a:stretch>
            <a:fillRect/>
          </a:stretch>
        </p:blipFill>
        <p:spPr>
          <a:xfrm>
            <a:off x="413344" y="286200"/>
            <a:ext cx="8527846" cy="5267199"/>
          </a:xfrm>
          <a:prstGeom prst="rect">
            <a:avLst/>
          </a:prstGeom>
        </p:spPr>
      </p:pic>
      <p:sp>
        <p:nvSpPr>
          <p:cNvPr id="5" name="正方形/長方形 4"/>
          <p:cNvSpPr/>
          <p:nvPr/>
        </p:nvSpPr>
        <p:spPr>
          <a:xfrm>
            <a:off x="2430146" y="5657412"/>
            <a:ext cx="4643221" cy="338554"/>
          </a:xfrm>
          <a:prstGeom prst="rect">
            <a:avLst/>
          </a:prstGeom>
        </p:spPr>
        <p:txBody>
          <a:bodyPr wrap="square">
            <a:spAutoFit/>
          </a:bodyPr>
          <a:lstStyle/>
          <a:p>
            <a:r>
              <a:rPr lang="en-US" altLang="ja-JP" sz="1600" dirty="0">
                <a:latin typeface="ＭＳ ゴシック" panose="020B0609070205080204" pitchFamily="49" charset="-128"/>
                <a:ea typeface="ＭＳ ゴシック" panose="020B0609070205080204" pitchFamily="49" charset="-128"/>
                <a:hlinkClick r:id="rId3"/>
              </a:rPr>
              <a:t>https://www.youtube.com/watch?v=zxyKaaA-JcM</a:t>
            </a:r>
            <a:endParaRPr lang="en-US" altLang="ja-JP" sz="1600" dirty="0">
              <a:latin typeface="ＭＳ ゴシック" panose="020B0609070205080204" pitchFamily="49" charset="-128"/>
              <a:ea typeface="ＭＳ ゴシック" panose="020B0609070205080204" pitchFamily="49" charset="-128"/>
            </a:endParaRPr>
          </a:p>
        </p:txBody>
      </p:sp>
      <p:sp>
        <p:nvSpPr>
          <p:cNvPr id="6" name="Google Shape;64;p13">
            <a:extLst>
              <a:ext uri="{FF2B5EF4-FFF2-40B4-BE49-F238E27FC236}">
                <a16:creationId xmlns:a16="http://schemas.microsoft.com/office/drawing/2014/main" id="{C7A08D74-E03D-91D4-339B-7DF3DE2BBB84}"/>
              </a:ext>
            </a:extLst>
          </p:cNvPr>
          <p:cNvSpPr txBox="1">
            <a:spLocks/>
          </p:cNvSpPr>
          <p:nvPr/>
        </p:nvSpPr>
        <p:spPr>
          <a:xfrm>
            <a:off x="1244762" y="6196879"/>
            <a:ext cx="7772699" cy="3603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1pPr>
            <a:lvl2pPr marR="0" lvl="1"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2pPr>
            <a:lvl3pPr marR="0" lvl="2"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3pPr>
            <a:lvl4pPr marR="0" lvl="3"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4pPr>
            <a:lvl5pPr marR="0" lvl="4"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5pPr>
            <a:lvl6pPr marR="0" lvl="5"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6pPr>
            <a:lvl7pPr marR="0" lvl="6"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7pPr>
            <a:lvl8pPr marR="0" lvl="7"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8pPr>
            <a:lvl9pPr marR="0" lvl="8"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9pPr>
          </a:lstStyle>
          <a:p>
            <a:r>
              <a:rPr lang="ja-JP" altLang="en-US" sz="1400" dirty="0">
                <a:solidFill>
                  <a:schemeClr val="tx1"/>
                </a:solidFill>
                <a:latin typeface="Meiryo UI" panose="020B0604030504040204" pitchFamily="50" charset="-128"/>
                <a:ea typeface="Meiryo UI" panose="020B0604030504040204" pitchFamily="50" charset="-128"/>
              </a:rPr>
              <a:t>あなたにしか救えない大切な命～君の瞳とともに～</a:t>
            </a:r>
            <a:r>
              <a:rPr lang="en-US" altLang="ja-JP" sz="1400" dirty="0">
                <a:solidFill>
                  <a:schemeClr val="tx1"/>
                </a:solidFill>
                <a:latin typeface="Meiryo UI" panose="020B0604030504040204" pitchFamily="50" charset="-128"/>
                <a:ea typeface="Meiryo UI" panose="020B0604030504040204" pitchFamily="50" charset="-128"/>
              </a:rPr>
              <a:t>ASUKA</a:t>
            </a:r>
            <a:r>
              <a:rPr lang="ja-JP" altLang="en-US" sz="1400" dirty="0">
                <a:solidFill>
                  <a:schemeClr val="tx1"/>
                </a:solidFill>
                <a:latin typeface="Meiryo UI" panose="020B0604030504040204" pitchFamily="50" charset="-128"/>
                <a:ea typeface="Meiryo UI" panose="020B0604030504040204" pitchFamily="50" charset="-128"/>
              </a:rPr>
              <a:t>モデル編（公益財団法人日本</a:t>
            </a:r>
            <a:r>
              <a:rPr lang="en-US" altLang="ja-JP" sz="1400" dirty="0">
                <a:solidFill>
                  <a:schemeClr val="tx1"/>
                </a:solidFill>
                <a:latin typeface="Meiryo UI" panose="020B0604030504040204" pitchFamily="50" charset="-128"/>
                <a:ea typeface="Meiryo UI" panose="020B0604030504040204" pitchFamily="50" charset="-128"/>
              </a:rPr>
              <a:t>AED</a:t>
            </a:r>
            <a:r>
              <a:rPr lang="ja-JP" altLang="en-US" sz="1400" dirty="0">
                <a:solidFill>
                  <a:schemeClr val="tx1"/>
                </a:solidFill>
                <a:latin typeface="Meiryo UI" panose="020B0604030504040204" pitchFamily="50" charset="-128"/>
                <a:ea typeface="Meiryo UI" panose="020B0604030504040204" pitchFamily="50" charset="-128"/>
              </a:rPr>
              <a:t>財団）</a:t>
            </a:r>
          </a:p>
        </p:txBody>
      </p:sp>
      <p:sp>
        <p:nvSpPr>
          <p:cNvPr id="7" name="スライド番号プレースホルダー 1"/>
          <p:cNvSpPr>
            <a:spLocks noGrp="1"/>
          </p:cNvSpPr>
          <p:nvPr>
            <p:ph type="sldNum" sz="quarter" idx="12"/>
          </p:nvPr>
        </p:nvSpPr>
        <p:spPr>
          <a:xfrm>
            <a:off x="7073367" y="5826689"/>
            <a:ext cx="1905000" cy="457200"/>
          </a:xfrm>
        </p:spPr>
        <p:txBody>
          <a:bodyPr/>
          <a:lstStyle/>
          <a:p>
            <a:fld id="{75446204-5050-4B83-8C84-1F5B942AB3C3}" type="slidenum">
              <a:rPr lang="en-US" altLang="ja-JP" smtClean="0"/>
              <a:pPr/>
              <a:t>6</a:t>
            </a:fld>
            <a:endParaRPr lang="en-US" altLang="ja-JP" dirty="0"/>
          </a:p>
        </p:txBody>
      </p:sp>
    </p:spTree>
    <p:extLst>
      <p:ext uri="{BB962C8B-B14F-4D97-AF65-F5344CB8AC3E}">
        <p14:creationId xmlns:p14="http://schemas.microsoft.com/office/powerpoint/2010/main" val="2469923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509595" y="1311550"/>
            <a:ext cx="8128289" cy="356556"/>
          </a:xfrm>
          <a:prstGeom prst="rect">
            <a:avLst/>
          </a:prstGeom>
          <a:noFill/>
          <a:ln>
            <a:noFill/>
          </a:ln>
        </p:spPr>
        <p:txBody>
          <a:bodyPr spcFirstLastPara="1" vert="horz" wrap="square" lIns="68569" tIns="34275" rIns="68569" bIns="34275" rtlCol="0" anchor="t" anchorCtr="0">
            <a:noAutofit/>
          </a:bodyPr>
          <a:lstStyle/>
          <a:p>
            <a:pPr marL="0" indent="0">
              <a:spcBef>
                <a:spcPts val="0"/>
              </a:spcBef>
              <a:buClr>
                <a:schemeClr val="dk1"/>
              </a:buClr>
              <a:buSzPts val="2800"/>
              <a:buNone/>
            </a:pPr>
            <a:r>
              <a:rPr lang="ja-JP" altLang="en-US" sz="2400" b="1" dirty="0">
                <a:ea typeface="BIZ UDPゴシック" panose="020B0400000000000000" pitchFamily="50" charset="-128"/>
              </a:rPr>
              <a:t>１　事故発生の未然防止及び事故発生に備えた事前の取組</a:t>
            </a:r>
            <a:endParaRPr lang="en-US" sz="2400" b="1" dirty="0">
              <a:ea typeface="BIZ UDPゴシック" panose="020B0400000000000000" pitchFamily="50" charset="-128"/>
            </a:endParaRPr>
          </a:p>
        </p:txBody>
      </p:sp>
      <p:sp>
        <p:nvSpPr>
          <p:cNvPr id="2" name="テキスト ボックス 1"/>
          <p:cNvSpPr txBox="1"/>
          <p:nvPr/>
        </p:nvSpPr>
        <p:spPr>
          <a:xfrm>
            <a:off x="3116117" y="6247209"/>
            <a:ext cx="4666115"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「学校事故対応に関する指針」（文部科学省：平成２８年３月）</a:t>
            </a:r>
            <a:endParaRPr lang="ja-JP" altLang="en-US" sz="1350" b="1" dirty="0">
              <a:ea typeface="BIZ UDPゴシック" panose="020B0400000000000000" pitchFamily="50" charset="-128"/>
            </a:endParaRPr>
          </a:p>
        </p:txBody>
      </p:sp>
      <p:sp>
        <p:nvSpPr>
          <p:cNvPr id="6" name="Google Shape;233;p9">
            <a:extLst>
              <a:ext uri="{FF2B5EF4-FFF2-40B4-BE49-F238E27FC236}">
                <a16:creationId xmlns:a16="http://schemas.microsoft.com/office/drawing/2014/main" id="{B0BEB535-483F-4212-A805-95A7648BA45A}"/>
              </a:ext>
            </a:extLst>
          </p:cNvPr>
          <p:cNvSpPr txBox="1">
            <a:spLocks/>
          </p:cNvSpPr>
          <p:nvPr/>
        </p:nvSpPr>
        <p:spPr>
          <a:xfrm>
            <a:off x="600075" y="2246014"/>
            <a:ext cx="8065943" cy="137094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（１）教職員の資質の向上</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・教職員一人一人に、状況に応じた的確な判断力や機敏な行動力</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等が求められている。</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7" name="Google Shape;233;p9">
            <a:extLst>
              <a:ext uri="{FF2B5EF4-FFF2-40B4-BE49-F238E27FC236}">
                <a16:creationId xmlns:a16="http://schemas.microsoft.com/office/drawing/2014/main" id="{6C320676-6479-4D1B-91DA-48D666C2FD7F}"/>
              </a:ext>
            </a:extLst>
          </p:cNvPr>
          <p:cNvSpPr txBox="1">
            <a:spLocks/>
          </p:cNvSpPr>
          <p:nvPr/>
        </p:nvSpPr>
        <p:spPr>
          <a:xfrm>
            <a:off x="600075" y="4035737"/>
            <a:ext cx="8160725" cy="1402112"/>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（６）緊急時対応に関する体制整備</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a:latin typeface="+mn-lt"/>
                <a:ea typeface="BIZ UDPゴシック" panose="020B0400000000000000" pitchFamily="50" charset="-128"/>
              </a:rPr>
              <a:t>管理</a:t>
            </a:r>
            <a:r>
              <a:rPr lang="ja-JP" altLang="en-US" sz="2100" b="1" dirty="0">
                <a:latin typeface="BIZ UDPゴシック" panose="020B0400000000000000" pitchFamily="50" charset="-128"/>
                <a:ea typeface="BIZ UDPゴシック" panose="020B0400000000000000" pitchFamily="50" charset="-128"/>
              </a:rPr>
              <a:t>職や担当教職員が不在の場合でも組織的な対応が行えるよ</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う、事故発生時の指揮命令者を明確にするとともに、事故発生時</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の役割と内容を全教職員が共通理解しておくことが必要である。</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8" name="正方形/長方形 7">
            <a:extLst>
              <a:ext uri="{FF2B5EF4-FFF2-40B4-BE49-F238E27FC236}">
                <a16:creationId xmlns:a16="http://schemas.microsoft.com/office/drawing/2014/main" id="{B8A47085-B9F2-4247-A90D-7F7E7B75DA44}"/>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テキスト ボックス 8">
            <a:extLst>
              <a:ext uri="{FF2B5EF4-FFF2-40B4-BE49-F238E27FC236}">
                <a16:creationId xmlns:a16="http://schemas.microsoft.com/office/drawing/2014/main" id="{070E3EB3-8FAD-4EA3-A9AB-422EC2AF8588}"/>
              </a:ext>
            </a:extLst>
          </p:cNvPr>
          <p:cNvSpPr txBox="1"/>
          <p:nvPr/>
        </p:nvSpPr>
        <p:spPr>
          <a:xfrm>
            <a:off x="978707" y="112163"/>
            <a:ext cx="7186586" cy="553998"/>
          </a:xfrm>
          <a:prstGeom prst="rect">
            <a:avLst/>
          </a:prstGeom>
          <a:noFill/>
        </p:spPr>
        <p:txBody>
          <a:bodyPr wrap="square" rtlCol="0">
            <a:spAutoFit/>
          </a:bodyPr>
          <a:lstStyle/>
          <a:p>
            <a:r>
              <a:rPr kumimoji="1" lang="ja-JP" altLang="en-US" sz="3000" b="1" dirty="0">
                <a:solidFill>
                  <a:schemeClr val="bg1"/>
                </a:solidFill>
              </a:rPr>
              <a:t>「学校事故対応に関する指針」（抜粋）</a:t>
            </a:r>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Tree>
    <p:extLst>
      <p:ext uri="{BB962C8B-B14F-4D97-AF65-F5344CB8AC3E}">
        <p14:creationId xmlns:p14="http://schemas.microsoft.com/office/powerpoint/2010/main" val="353364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375705" y="1808786"/>
            <a:ext cx="6397535" cy="465537"/>
          </a:xfrm>
          <a:prstGeom prst="rect">
            <a:avLst/>
          </a:prstGeom>
          <a:noFill/>
          <a:ln>
            <a:noFill/>
          </a:ln>
        </p:spPr>
        <p:txBody>
          <a:bodyPr spcFirstLastPara="1" vert="horz" wrap="square" lIns="68569" tIns="34275" rIns="68569" bIns="34275" rtlCol="0" anchor="t" anchorCtr="0">
            <a:noAutofit/>
          </a:bodyPr>
          <a:lstStyle/>
          <a:p>
            <a:pPr marL="0" indent="0">
              <a:spcBef>
                <a:spcPts val="0"/>
              </a:spcBef>
              <a:buSzPts val="2800"/>
              <a:buNone/>
            </a:pPr>
            <a:r>
              <a:rPr lang="ja-JP" altLang="en-US" sz="2400" b="1" dirty="0">
                <a:ea typeface="BIZ UDPゴシック" panose="020B0400000000000000" pitchFamily="50" charset="-128"/>
              </a:rPr>
              <a:t>２　事故発生時の取組</a:t>
            </a:r>
            <a:endParaRPr lang="en-US" altLang="ja-JP" sz="2400" b="1" dirty="0">
              <a:ea typeface="BIZ UDPゴシック" panose="020B0400000000000000" pitchFamily="50" charset="-128"/>
            </a:endParaRPr>
          </a:p>
        </p:txBody>
      </p:sp>
      <p:sp>
        <p:nvSpPr>
          <p:cNvPr id="5" name="Google Shape;233;p9"/>
          <p:cNvSpPr txBox="1">
            <a:spLocks/>
          </p:cNvSpPr>
          <p:nvPr/>
        </p:nvSpPr>
        <p:spPr>
          <a:xfrm>
            <a:off x="467591" y="3400413"/>
            <a:ext cx="8315325" cy="796833"/>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②　被害児童生徒等の生命にかかる緊急事案については、管理職への</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報告よりも救命処置を優先させ迅速に対応する。</a:t>
            </a:r>
            <a:endParaRPr lang="ja-JP" altLang="en-US" sz="1800" b="1" dirty="0">
              <a:latin typeface="+mn-lt"/>
              <a:ea typeface="BIZ UDPゴシック" panose="020B0400000000000000" pitchFamily="50" charset="-128"/>
            </a:endParaRPr>
          </a:p>
        </p:txBody>
      </p:sp>
      <p:sp>
        <p:nvSpPr>
          <p:cNvPr id="6" name="Google Shape;233;p9"/>
          <p:cNvSpPr txBox="1">
            <a:spLocks/>
          </p:cNvSpPr>
          <p:nvPr/>
        </p:nvSpPr>
        <p:spPr>
          <a:xfrm>
            <a:off x="467591" y="4453006"/>
            <a:ext cx="8151668" cy="119828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③　指揮命令者（近くにいる管理職又は教職員）は、応援に駆け付け</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err="1">
                <a:latin typeface="+mn-lt"/>
                <a:ea typeface="BIZ UDPゴシック" panose="020B0400000000000000" pitchFamily="50" charset="-128"/>
              </a:rPr>
              <a:t>た</a:t>
            </a:r>
            <a:r>
              <a:rPr lang="ja-JP" altLang="en-US" sz="2100" b="1" dirty="0">
                <a:latin typeface="+mn-lt"/>
                <a:ea typeface="BIZ UDPゴシック" panose="020B0400000000000000" pitchFamily="50" charset="-128"/>
              </a:rPr>
              <a:t>教職員に対して役割分担を指示し、速やかに救急車の要請やＡＥ</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Ｄの手配、アナフィラキシー症状が見られる場合にはエピペン</a:t>
            </a:r>
            <a:r>
              <a:rPr lang="en-US" altLang="ja-JP" sz="2100" b="1" dirty="0">
                <a:latin typeface="+mn-lt"/>
                <a:ea typeface="BIZ UDPゴシック" panose="020B0400000000000000" pitchFamily="50" charset="-128"/>
              </a:rPr>
              <a:t>®</a:t>
            </a:r>
            <a:r>
              <a:rPr lang="ja-JP" altLang="en-US" sz="2100" b="1" dirty="0">
                <a:latin typeface="+mn-lt"/>
                <a:ea typeface="BIZ UDPゴシック" panose="020B0400000000000000" pitchFamily="50" charset="-128"/>
              </a:rPr>
              <a:t>の手</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配等、対応に当たる。</a:t>
            </a:r>
          </a:p>
        </p:txBody>
      </p:sp>
      <p:sp>
        <p:nvSpPr>
          <p:cNvPr id="7" name="Google Shape;233;p9"/>
          <p:cNvSpPr txBox="1">
            <a:spLocks/>
          </p:cNvSpPr>
          <p:nvPr/>
        </p:nvSpPr>
        <p:spPr>
          <a:xfrm>
            <a:off x="457200" y="2515558"/>
            <a:ext cx="8229600" cy="747428"/>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①　事故発生時に優先すべきことは、事故にあった児童生徒等の生命</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と健康である。</a:t>
            </a:r>
          </a:p>
          <a:p>
            <a:pPr marL="0" indent="0">
              <a:lnSpc>
                <a:spcPct val="90000"/>
              </a:lnSpc>
              <a:spcBef>
                <a:spcPts val="563"/>
              </a:spcBef>
              <a:buClr>
                <a:schemeClr val="dk1"/>
              </a:buClr>
              <a:buSzPts val="2800"/>
              <a:buNone/>
            </a:pPr>
            <a:endParaRPr lang="ja-JP" altLang="en-US" sz="1800" b="1" dirty="0">
              <a:latin typeface="+mn-lt"/>
              <a:ea typeface="BIZ UDPゴシック" panose="020B0400000000000000" pitchFamily="50" charset="-128"/>
            </a:endParaRPr>
          </a:p>
        </p:txBody>
      </p:sp>
      <p:sp>
        <p:nvSpPr>
          <p:cNvPr id="9" name="正方形/長方形 8">
            <a:extLst>
              <a:ext uri="{FF2B5EF4-FFF2-40B4-BE49-F238E27FC236}">
                <a16:creationId xmlns:a16="http://schemas.microsoft.com/office/drawing/2014/main" id="{15A48784-F076-4606-A0F4-0E0EAB34A52F}"/>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テキスト ボックス 11">
            <a:extLst>
              <a:ext uri="{FF2B5EF4-FFF2-40B4-BE49-F238E27FC236}">
                <a16:creationId xmlns:a16="http://schemas.microsoft.com/office/drawing/2014/main" id="{070E3EB3-8FAD-4EA3-A9AB-422EC2AF8588}"/>
              </a:ext>
            </a:extLst>
          </p:cNvPr>
          <p:cNvSpPr txBox="1"/>
          <p:nvPr/>
        </p:nvSpPr>
        <p:spPr>
          <a:xfrm>
            <a:off x="978707" y="112163"/>
            <a:ext cx="7186586" cy="553998"/>
          </a:xfrm>
          <a:prstGeom prst="rect">
            <a:avLst/>
          </a:prstGeom>
          <a:noFill/>
        </p:spPr>
        <p:txBody>
          <a:bodyPr wrap="square" rtlCol="0">
            <a:spAutoFit/>
          </a:bodyPr>
          <a:lstStyle/>
          <a:p>
            <a:r>
              <a:rPr kumimoji="1" lang="ja-JP" altLang="en-US" sz="3000" b="1" dirty="0">
                <a:solidFill>
                  <a:schemeClr val="bg1"/>
                </a:solidFill>
              </a:rPr>
              <a:t>「学校事故対応に関する指針」（抜粋）</a:t>
            </a:r>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8</a:t>
            </a:fld>
            <a:endParaRPr lang="en-US" altLang="ja-JP" dirty="0"/>
          </a:p>
        </p:txBody>
      </p:sp>
      <p:sp>
        <p:nvSpPr>
          <p:cNvPr id="11" name="テキスト ボックス 10"/>
          <p:cNvSpPr txBox="1"/>
          <p:nvPr/>
        </p:nvSpPr>
        <p:spPr>
          <a:xfrm>
            <a:off x="3116117" y="6247209"/>
            <a:ext cx="4666115"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「学校事故対応に関する指針」（文部科学省：平成２８年３月）</a:t>
            </a:r>
            <a:endParaRPr lang="ja-JP" altLang="en-US" sz="1350" b="1" dirty="0">
              <a:ea typeface="BIZ UDPゴシック" panose="020B0400000000000000" pitchFamily="50" charset="-128"/>
            </a:endParaRPr>
          </a:p>
        </p:txBody>
      </p:sp>
    </p:spTree>
    <p:extLst>
      <p:ext uri="{BB962C8B-B14F-4D97-AF65-F5344CB8AC3E}">
        <p14:creationId xmlns:p14="http://schemas.microsoft.com/office/powerpoint/2010/main" val="336321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2FC91C8F-4487-4E82-828B-1462715F9A31}"/>
              </a:ext>
            </a:extLst>
          </p:cNvPr>
          <p:cNvSpPr/>
          <p:nvPr/>
        </p:nvSpPr>
        <p:spPr>
          <a:xfrm>
            <a:off x="0" y="-2379"/>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pic>
        <p:nvPicPr>
          <p:cNvPr id="8" name="図 7" descr="抽象, 挿絵 が含まれている画像&#10;&#10;自動的に生成された説明">
            <a:extLst>
              <a:ext uri="{FF2B5EF4-FFF2-40B4-BE49-F238E27FC236}">
                <a16:creationId xmlns:a16="http://schemas.microsoft.com/office/drawing/2014/main" id="{04663D9A-22FC-407A-855D-B7B39884B62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8565" y="2309358"/>
            <a:ext cx="1737306" cy="1159652"/>
          </a:xfrm>
          <a:prstGeom prst="rect">
            <a:avLst/>
          </a:prstGeom>
        </p:spPr>
      </p:pic>
      <p:pic>
        <p:nvPicPr>
          <p:cNvPr id="10" name="図 9" descr="文字の書かれた紙&#10;&#10;中程度の精度で自動的に生成された説明">
            <a:extLst>
              <a:ext uri="{FF2B5EF4-FFF2-40B4-BE49-F238E27FC236}">
                <a16:creationId xmlns:a16="http://schemas.microsoft.com/office/drawing/2014/main" id="{11D29256-9D2A-4F54-AE60-59C17B8943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8155" y="1193040"/>
            <a:ext cx="2162153" cy="1621614"/>
          </a:xfrm>
          <a:prstGeom prst="rect">
            <a:avLst/>
          </a:prstGeom>
          <a:ln>
            <a:solidFill>
              <a:schemeClr val="bg1"/>
            </a:solidFill>
          </a:ln>
        </p:spPr>
      </p:pic>
      <p:pic>
        <p:nvPicPr>
          <p:cNvPr id="12" name="図 11" descr="テキスト&#10;&#10;自動的に生成された説明">
            <a:extLst>
              <a:ext uri="{FF2B5EF4-FFF2-40B4-BE49-F238E27FC236}">
                <a16:creationId xmlns:a16="http://schemas.microsoft.com/office/drawing/2014/main" id="{0EFA8910-529A-4084-B6FF-4BD0344D72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95759" y="1138507"/>
            <a:ext cx="2115913" cy="1586934"/>
          </a:xfrm>
          <a:prstGeom prst="rect">
            <a:avLst/>
          </a:prstGeom>
          <a:ln>
            <a:solidFill>
              <a:schemeClr val="tx1"/>
            </a:solidFill>
          </a:ln>
        </p:spPr>
      </p:pic>
      <p:pic>
        <p:nvPicPr>
          <p:cNvPr id="19" name="図 18" descr="テキスト&#10;&#10;自動的に生成された説明">
            <a:extLst>
              <a:ext uri="{FF2B5EF4-FFF2-40B4-BE49-F238E27FC236}">
                <a16:creationId xmlns:a16="http://schemas.microsoft.com/office/drawing/2014/main" id="{CEE51B43-ED4E-4612-88D5-894CFF16F3E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8824" y="4000499"/>
            <a:ext cx="1955075" cy="1466306"/>
          </a:xfrm>
          <a:prstGeom prst="rect">
            <a:avLst/>
          </a:prstGeom>
          <a:ln>
            <a:solidFill>
              <a:schemeClr val="tx1"/>
            </a:solidFill>
          </a:ln>
        </p:spPr>
      </p:pic>
      <p:pic>
        <p:nvPicPr>
          <p:cNvPr id="21" name="図 20" descr="ダイアグラム&#10;&#10;自動的に生成された説明">
            <a:extLst>
              <a:ext uri="{FF2B5EF4-FFF2-40B4-BE49-F238E27FC236}">
                <a16:creationId xmlns:a16="http://schemas.microsoft.com/office/drawing/2014/main" id="{CBB0D102-ACD7-45E6-B9F8-27FB2EC91A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9232" y="3174811"/>
            <a:ext cx="1989293" cy="1491969"/>
          </a:xfrm>
          <a:prstGeom prst="rect">
            <a:avLst/>
          </a:prstGeom>
          <a:ln>
            <a:solidFill>
              <a:schemeClr val="tx1"/>
            </a:solidFill>
          </a:ln>
        </p:spPr>
      </p:pic>
      <p:pic>
        <p:nvPicPr>
          <p:cNvPr id="23" name="図 22" descr="テキスト&#10;&#10;自動的に生成された説明">
            <a:extLst>
              <a:ext uri="{FF2B5EF4-FFF2-40B4-BE49-F238E27FC236}">
                <a16:creationId xmlns:a16="http://schemas.microsoft.com/office/drawing/2014/main" id="{18F3D763-8546-4115-A6F0-B776B9EE85C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03858" y="3179609"/>
            <a:ext cx="1949857" cy="1462392"/>
          </a:xfrm>
          <a:prstGeom prst="rect">
            <a:avLst/>
          </a:prstGeom>
          <a:ln>
            <a:solidFill>
              <a:schemeClr val="tx1"/>
            </a:solidFill>
          </a:ln>
        </p:spPr>
      </p:pic>
      <p:pic>
        <p:nvPicPr>
          <p:cNvPr id="25" name="図 24" descr="テキスト&#10;&#10;自動的に生成された説明">
            <a:extLst>
              <a:ext uri="{FF2B5EF4-FFF2-40B4-BE49-F238E27FC236}">
                <a16:creationId xmlns:a16="http://schemas.microsoft.com/office/drawing/2014/main" id="{E0D14511-B94F-4757-8B53-9FFE07EDA39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89669" y="3167248"/>
            <a:ext cx="1982821" cy="1487115"/>
          </a:xfrm>
          <a:prstGeom prst="rect">
            <a:avLst/>
          </a:prstGeom>
          <a:ln>
            <a:solidFill>
              <a:schemeClr val="tx1"/>
            </a:solidFill>
          </a:ln>
        </p:spPr>
      </p:pic>
      <p:pic>
        <p:nvPicPr>
          <p:cNvPr id="27" name="図 26" descr="テキスト&#10;&#10;自動的に生成された説明">
            <a:extLst>
              <a:ext uri="{FF2B5EF4-FFF2-40B4-BE49-F238E27FC236}">
                <a16:creationId xmlns:a16="http://schemas.microsoft.com/office/drawing/2014/main" id="{AE4E553B-FC35-420B-8276-76C33E3DF01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42770" y="4753029"/>
            <a:ext cx="1985755" cy="1489316"/>
          </a:xfrm>
          <a:prstGeom prst="rect">
            <a:avLst/>
          </a:prstGeom>
          <a:ln>
            <a:solidFill>
              <a:schemeClr val="tx1"/>
            </a:solidFill>
          </a:ln>
        </p:spPr>
      </p:pic>
      <p:pic>
        <p:nvPicPr>
          <p:cNvPr id="31" name="図 30" descr="テキスト&#10;&#10;自動的に生成された説明">
            <a:extLst>
              <a:ext uri="{FF2B5EF4-FFF2-40B4-BE49-F238E27FC236}">
                <a16:creationId xmlns:a16="http://schemas.microsoft.com/office/drawing/2014/main" id="{63D0E0AE-1B70-428F-8FB2-945DB33FA37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89669" y="4781359"/>
            <a:ext cx="1960272" cy="1470203"/>
          </a:xfrm>
          <a:prstGeom prst="rect">
            <a:avLst/>
          </a:prstGeom>
          <a:ln>
            <a:solidFill>
              <a:schemeClr val="tx1"/>
            </a:solidFill>
          </a:ln>
        </p:spPr>
      </p:pic>
      <p:sp>
        <p:nvSpPr>
          <p:cNvPr id="32" name="矢印: 右 31">
            <a:extLst>
              <a:ext uri="{FF2B5EF4-FFF2-40B4-BE49-F238E27FC236}">
                <a16:creationId xmlns:a16="http://schemas.microsoft.com/office/drawing/2014/main" id="{06CA51F1-9D76-478D-BFFE-7FCC7D14D478}"/>
              </a:ext>
            </a:extLst>
          </p:cNvPr>
          <p:cNvSpPr/>
          <p:nvPr/>
        </p:nvSpPr>
        <p:spPr>
          <a:xfrm>
            <a:off x="4125593" y="1590722"/>
            <a:ext cx="1183256" cy="2925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33" name="矢印: 右 32">
            <a:extLst>
              <a:ext uri="{FF2B5EF4-FFF2-40B4-BE49-F238E27FC236}">
                <a16:creationId xmlns:a16="http://schemas.microsoft.com/office/drawing/2014/main" id="{B430CD23-08E3-48C0-8EFD-212B0277516C}"/>
              </a:ext>
            </a:extLst>
          </p:cNvPr>
          <p:cNvSpPr/>
          <p:nvPr/>
        </p:nvSpPr>
        <p:spPr>
          <a:xfrm rot="9212977">
            <a:off x="4088998" y="2638842"/>
            <a:ext cx="1183256" cy="2925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nvGrpSpPr>
          <p:cNvPr id="2" name="グループ化 1">
            <a:extLst>
              <a:ext uri="{FF2B5EF4-FFF2-40B4-BE49-F238E27FC236}">
                <a16:creationId xmlns:a16="http://schemas.microsoft.com/office/drawing/2014/main" id="{9E11F35D-57DA-4F80-A49F-7104BCDE25BA}"/>
              </a:ext>
            </a:extLst>
          </p:cNvPr>
          <p:cNvGrpSpPr/>
          <p:nvPr/>
        </p:nvGrpSpPr>
        <p:grpSpPr>
          <a:xfrm>
            <a:off x="4790798" y="4754296"/>
            <a:ext cx="1962917" cy="1470203"/>
            <a:chOff x="4710168" y="5197525"/>
            <a:chExt cx="1994050" cy="1516049"/>
          </a:xfrm>
        </p:grpSpPr>
        <p:pic>
          <p:nvPicPr>
            <p:cNvPr id="29" name="図 28" descr="ダイアグラム&#10;&#10;自動的に生成された説明">
              <a:extLst>
                <a:ext uri="{FF2B5EF4-FFF2-40B4-BE49-F238E27FC236}">
                  <a16:creationId xmlns:a16="http://schemas.microsoft.com/office/drawing/2014/main" id="{051CF538-0056-45CF-87B2-4FBBAEE7620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710168" y="5197525"/>
              <a:ext cx="1994050" cy="1495537"/>
            </a:xfrm>
            <a:prstGeom prst="rect">
              <a:avLst/>
            </a:prstGeom>
            <a:ln>
              <a:solidFill>
                <a:schemeClr val="tx1"/>
              </a:solidFill>
            </a:ln>
          </p:spPr>
        </p:pic>
        <p:sp>
          <p:nvSpPr>
            <p:cNvPr id="18" name="正方形/長方形 17">
              <a:extLst>
                <a:ext uri="{FF2B5EF4-FFF2-40B4-BE49-F238E27FC236}">
                  <a16:creationId xmlns:a16="http://schemas.microsoft.com/office/drawing/2014/main" id="{9138E5B5-2E57-48ED-AC9E-BD7D85437275}"/>
                </a:ext>
              </a:extLst>
            </p:cNvPr>
            <p:cNvSpPr/>
            <p:nvPr/>
          </p:nvSpPr>
          <p:spPr>
            <a:xfrm>
              <a:off x="5269574" y="6467353"/>
              <a:ext cx="1434644" cy="246221"/>
            </a:xfrm>
            <a:prstGeom prst="rect">
              <a:avLst/>
            </a:prstGeom>
          </p:spPr>
          <p:txBody>
            <a:bodyPr wrap="square">
              <a:spAutoFit/>
            </a:bodyPr>
            <a:lstStyle/>
            <a:p>
              <a:pPr algn="r"/>
              <a:r>
                <a:rPr kumimoji="1" lang="ja-JP" altLang="en-US" sz="600" dirty="0">
                  <a:solidFill>
                    <a:schemeClr val="bg1"/>
                  </a:solidFill>
                  <a:latin typeface="HGP創英角ｺﾞｼｯｸUB" panose="020B0900000000000000" pitchFamily="50" charset="-128"/>
                  <a:ea typeface="HGP創英角ｺﾞｼｯｸUB" panose="020B0900000000000000" pitchFamily="50" charset="-128"/>
                </a:rPr>
                <a:t>（ウラをみて確認）</a:t>
              </a:r>
            </a:p>
          </p:txBody>
        </p:sp>
      </p:grpSp>
      <p:sp>
        <p:nvSpPr>
          <p:cNvPr id="16" name="タイトル 1">
            <a:extLst>
              <a:ext uri="{FF2B5EF4-FFF2-40B4-BE49-F238E27FC236}">
                <a16:creationId xmlns:a16="http://schemas.microsoft.com/office/drawing/2014/main" id="{5A46BEB2-E750-4FA6-BE56-DBC1BE3C4D82}"/>
              </a:ext>
            </a:extLst>
          </p:cNvPr>
          <p:cNvSpPr txBox="1">
            <a:spLocks/>
          </p:cNvSpPr>
          <p:nvPr/>
        </p:nvSpPr>
        <p:spPr>
          <a:xfrm>
            <a:off x="1582559" y="48708"/>
            <a:ext cx="6266168" cy="697835"/>
          </a:xfrm>
          <a:prstGeom prst="rect">
            <a:avLst/>
          </a:prstGeom>
        </p:spPr>
        <p:txBody>
          <a:bodyPr vert="horz" lIns="68580" tIns="34290" rIns="68580" bIns="34290" rtlCol="0"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600" b="1" dirty="0">
                <a:ln>
                  <a:solidFill>
                    <a:schemeClr val="bg2"/>
                  </a:solidFill>
                </a:ln>
                <a:solidFill>
                  <a:schemeClr val="bg1"/>
                </a:solidFill>
                <a:latin typeface="+mn-ea"/>
                <a:ea typeface="+mn-ea"/>
              </a:rPr>
              <a:t>救命アクションカード</a:t>
            </a:r>
          </a:p>
        </p:txBody>
      </p:sp>
      <p:sp>
        <p:nvSpPr>
          <p:cNvPr id="3" name="テキスト ボックス 2">
            <a:extLst>
              <a:ext uri="{FF2B5EF4-FFF2-40B4-BE49-F238E27FC236}">
                <a16:creationId xmlns:a16="http://schemas.microsoft.com/office/drawing/2014/main" id="{402571E2-F8C7-42A0-8816-51E420B29066}"/>
              </a:ext>
            </a:extLst>
          </p:cNvPr>
          <p:cNvSpPr txBox="1"/>
          <p:nvPr/>
        </p:nvSpPr>
        <p:spPr>
          <a:xfrm>
            <a:off x="4739139" y="6429197"/>
            <a:ext cx="1720454"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イラスト出典　少年写真出版社　</a:t>
            </a:r>
          </a:p>
        </p:txBody>
      </p:sp>
      <p:sp>
        <p:nvSpPr>
          <p:cNvPr id="2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9</a:t>
            </a:fld>
            <a:endParaRPr lang="en-US" altLang="ja-JP" dirty="0"/>
          </a:p>
        </p:txBody>
      </p:sp>
    </p:spTree>
    <p:extLst>
      <p:ext uri="{BB962C8B-B14F-4D97-AF65-F5344CB8AC3E}">
        <p14:creationId xmlns:p14="http://schemas.microsoft.com/office/powerpoint/2010/main" val="319569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par>
                                <p:cTn id="12" presetID="1" presetClass="entr" presetSubtype="0" fill="hold" nodeType="withEffect">
                                  <p:stCondLst>
                                    <p:cond delay="100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500"/>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542</TotalTime>
  <Words>2698</Words>
  <Application>Microsoft Office PowerPoint</Application>
  <PresentationFormat>画面に合わせる (4:3)</PresentationFormat>
  <Paragraphs>306</Paragraphs>
  <Slides>17</Slides>
  <Notes>17</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17</vt:i4>
      </vt:variant>
    </vt:vector>
  </HeadingPairs>
  <TitlesOfParts>
    <vt:vector size="33" baseType="lpstr">
      <vt:lpstr>BIZ UDPゴシック</vt:lpstr>
      <vt:lpstr>BIZ UDゴシック</vt:lpstr>
      <vt:lpstr>HGP創英角ｺﾞｼｯｸUB</vt:lpstr>
      <vt:lpstr>HGMaruGothicMPRO</vt:lpstr>
      <vt:lpstr>Meiryo UI</vt:lpstr>
      <vt:lpstr>Montserrat</vt:lpstr>
      <vt:lpstr>ＭＳ ゴシック</vt:lpstr>
      <vt:lpstr>メイリオ</vt:lpstr>
      <vt:lpstr>游ゴシック</vt:lpstr>
      <vt:lpstr>游ゴシック Light</vt:lpstr>
      <vt:lpstr>Arial</vt:lpstr>
      <vt:lpstr>Calibri</vt:lpstr>
      <vt:lpstr>Calibri Light</vt:lpstr>
      <vt:lpstr>Times New Roman</vt:lpstr>
      <vt:lpstr>Wingdings 3</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シミュレーション訓練</vt:lpstr>
      <vt:lpstr>PowerPoint プレゼンテーション</vt:lpstr>
      <vt:lpstr>PowerPoint プレゼンテーション</vt:lpstr>
      <vt:lpstr>PowerPoint プレゼンテーション</vt:lpstr>
      <vt:lpstr>＜まとめ＞</vt:lpstr>
      <vt:lpstr>（参考スライド）  ※各学校の実情に応じて、 以下のスライドを差し替えて 使用してください。</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緊急時対応訓練研修</dc:title>
  <dc:creator>鳴瀬未来中学校 教員05</dc:creator>
  <cp:lastModifiedBy>千葉　貴浩</cp:lastModifiedBy>
  <cp:revision>35</cp:revision>
  <dcterms:created xsi:type="dcterms:W3CDTF">2023-09-25T23:59:13Z</dcterms:created>
  <dcterms:modified xsi:type="dcterms:W3CDTF">2024-04-02T09:07:49Z</dcterms:modified>
</cp:coreProperties>
</file>