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65" r:id="rId4"/>
    <p:sldId id="267" r:id="rId5"/>
    <p:sldId id="268" r:id="rId6"/>
    <p:sldId id="269" r:id="rId7"/>
    <p:sldId id="270" r:id="rId8"/>
    <p:sldId id="271" r:id="rId9"/>
    <p:sldId id="272" r:id="rId10"/>
    <p:sldId id="273" r:id="rId11"/>
    <p:sldId id="278" r:id="rId12"/>
    <p:sldId id="274" r:id="rId13"/>
    <p:sldId id="276" r:id="rId14"/>
    <p:sldId id="286" r:id="rId15"/>
    <p:sldId id="280" r:id="rId16"/>
    <p:sldId id="284" r:id="rId17"/>
    <p:sldId id="285" r:id="rId18"/>
    <p:sldId id="287" r:id="rId19"/>
    <p:sldId id="288" r:id="rId20"/>
    <p:sldId id="28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525" autoAdjust="0"/>
  </p:normalViewPr>
  <p:slideViewPr>
    <p:cSldViewPr snapToGrid="0">
      <p:cViewPr varScale="1">
        <p:scale>
          <a:sx n="91" d="100"/>
          <a:sy n="91" d="100"/>
        </p:scale>
        <p:origin x="2220" y="90"/>
      </p:cViewPr>
      <p:guideLst/>
    </p:cSldViewPr>
  </p:slideViewPr>
  <p:notesTextViewPr>
    <p:cViewPr>
      <p:scale>
        <a:sx n="3" d="2"/>
        <a:sy n="3" d="2"/>
      </p:scale>
      <p:origin x="0" y="0"/>
    </p:cViewPr>
  </p:notesTextViewPr>
  <p:notesViewPr>
    <p:cSldViewPr snapToGrid="0">
      <p:cViewPr varScale="1">
        <p:scale>
          <a:sx n="87" d="100"/>
          <a:sy n="87"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門脇 泰史" userId="1e309f2d4aeb5e85" providerId="LiveId" clId="{4EBFA411-B511-484F-AF68-BB4D88C7E5F9}"/>
    <pc:docChg chg="undo redo custSel addSld delSld modSld">
      <pc:chgData name="門脇 泰史" userId="1e309f2d4aeb5e85" providerId="LiveId" clId="{4EBFA411-B511-484F-AF68-BB4D88C7E5F9}" dt="2023-12-04T19:44:47.209" v="215" actId="1076"/>
      <pc:docMkLst>
        <pc:docMk/>
      </pc:docMkLst>
      <pc:sldChg chg="addSp modSp mod">
        <pc:chgData name="門脇 泰史" userId="1e309f2d4aeb5e85" providerId="LiveId" clId="{4EBFA411-B511-484F-AF68-BB4D88C7E5F9}" dt="2023-12-04T19:41:45.339" v="48" actId="1076"/>
        <pc:sldMkLst>
          <pc:docMk/>
          <pc:sldMk cId="2786290124" sldId="257"/>
        </pc:sldMkLst>
        <pc:spChg chg="mod">
          <ac:chgData name="門脇 泰史" userId="1e309f2d4aeb5e85" providerId="LiveId" clId="{4EBFA411-B511-484F-AF68-BB4D88C7E5F9}" dt="2023-12-04T19:41:01.199" v="38" actId="1076"/>
          <ac:spMkLst>
            <pc:docMk/>
            <pc:sldMk cId="2786290124" sldId="257"/>
            <ac:spMk id="2" creationId="{4B2DA112-145B-50B7-99D0-D0A09FFBD826}"/>
          </ac:spMkLst>
        </pc:spChg>
        <pc:spChg chg="mod">
          <ac:chgData name="門脇 泰史" userId="1e309f2d4aeb5e85" providerId="LiveId" clId="{4EBFA411-B511-484F-AF68-BB4D88C7E5F9}" dt="2023-12-04T19:41:40.385" v="45" actId="1076"/>
          <ac:spMkLst>
            <pc:docMk/>
            <pc:sldMk cId="2786290124" sldId="257"/>
            <ac:spMk id="3" creationId="{9F39311D-D97B-BEAF-43B3-DB39140544B9}"/>
          </ac:spMkLst>
        </pc:spChg>
        <pc:spChg chg="add mod">
          <ac:chgData name="門脇 泰史" userId="1e309f2d4aeb5e85" providerId="LiveId" clId="{4EBFA411-B511-484F-AF68-BB4D88C7E5F9}" dt="2023-12-04T19:41:45.339" v="48" actId="1076"/>
          <ac:spMkLst>
            <pc:docMk/>
            <pc:sldMk cId="2786290124" sldId="257"/>
            <ac:spMk id="9" creationId="{BBD019CB-EAFE-E63F-FDED-DE19859927BF}"/>
          </ac:spMkLst>
        </pc:spChg>
        <pc:picChg chg="mod">
          <ac:chgData name="門脇 泰史" userId="1e309f2d4aeb5e85" providerId="LiveId" clId="{4EBFA411-B511-484F-AF68-BB4D88C7E5F9}" dt="2023-12-04T19:41:42.847" v="47" actId="1076"/>
          <ac:picMkLst>
            <pc:docMk/>
            <pc:sldMk cId="2786290124" sldId="257"/>
            <ac:picMk id="8" creationId="{EFB7CDD2-82B6-417F-9BCF-0F8E1B00CBEB}"/>
          </ac:picMkLst>
        </pc:picChg>
      </pc:sldChg>
      <pc:sldChg chg="modSp mod">
        <pc:chgData name="門脇 泰史" userId="1e309f2d4aeb5e85" providerId="LiveId" clId="{4EBFA411-B511-484F-AF68-BB4D88C7E5F9}" dt="2023-12-04T19:42:11.706" v="78"/>
        <pc:sldMkLst>
          <pc:docMk/>
          <pc:sldMk cId="3104126383" sldId="258"/>
        </pc:sldMkLst>
        <pc:spChg chg="mod">
          <ac:chgData name="門脇 泰史" userId="1e309f2d4aeb5e85" providerId="LiveId" clId="{4EBFA411-B511-484F-AF68-BB4D88C7E5F9}" dt="2023-12-04T19:42:11.706" v="78"/>
          <ac:spMkLst>
            <pc:docMk/>
            <pc:sldMk cId="3104126383" sldId="258"/>
            <ac:spMk id="5" creationId="{BAFFDAEE-37AB-6CF2-B85E-405D82CC7AD0}"/>
          </ac:spMkLst>
        </pc:spChg>
      </pc:sldChg>
      <pc:sldChg chg="modSp mod">
        <pc:chgData name="門脇 泰史" userId="1e309f2d4aeb5e85" providerId="LiveId" clId="{4EBFA411-B511-484F-AF68-BB4D88C7E5F9}" dt="2023-12-04T19:42:24.046" v="93"/>
        <pc:sldMkLst>
          <pc:docMk/>
          <pc:sldMk cId="2255537310" sldId="259"/>
        </pc:sldMkLst>
        <pc:spChg chg="mod">
          <ac:chgData name="門脇 泰史" userId="1e309f2d4aeb5e85" providerId="LiveId" clId="{4EBFA411-B511-484F-AF68-BB4D88C7E5F9}" dt="2023-12-04T19:42:24.046" v="93"/>
          <ac:spMkLst>
            <pc:docMk/>
            <pc:sldMk cId="2255537310" sldId="259"/>
            <ac:spMk id="5" creationId="{BAFFDAEE-37AB-6CF2-B85E-405D82CC7AD0}"/>
          </ac:spMkLst>
        </pc:spChg>
      </pc:sldChg>
      <pc:sldChg chg="modSp mod">
        <pc:chgData name="門脇 泰史" userId="1e309f2d4aeb5e85" providerId="LiveId" clId="{4EBFA411-B511-484F-AF68-BB4D88C7E5F9}" dt="2023-12-04T19:42:39.858" v="121"/>
        <pc:sldMkLst>
          <pc:docMk/>
          <pc:sldMk cId="3772918958" sldId="260"/>
        </pc:sldMkLst>
        <pc:spChg chg="mod">
          <ac:chgData name="門脇 泰史" userId="1e309f2d4aeb5e85" providerId="LiveId" clId="{4EBFA411-B511-484F-AF68-BB4D88C7E5F9}" dt="2023-12-04T19:42:39.858" v="121"/>
          <ac:spMkLst>
            <pc:docMk/>
            <pc:sldMk cId="3772918958" sldId="260"/>
            <ac:spMk id="5" creationId="{BAFFDAEE-37AB-6CF2-B85E-405D82CC7AD0}"/>
          </ac:spMkLst>
        </pc:spChg>
      </pc:sldChg>
      <pc:sldChg chg="addSp delSp modSp del mod">
        <pc:chgData name="門脇 泰史" userId="1e309f2d4aeb5e85" providerId="LiveId" clId="{4EBFA411-B511-484F-AF68-BB4D88C7E5F9}" dt="2023-12-04T19:41:49.659" v="49" actId="47"/>
        <pc:sldMkLst>
          <pc:docMk/>
          <pc:sldMk cId="460611208" sldId="261"/>
        </pc:sldMkLst>
        <pc:spChg chg="del mod">
          <ac:chgData name="門脇 泰史" userId="1e309f2d4aeb5e85" providerId="LiveId" clId="{4EBFA411-B511-484F-AF68-BB4D88C7E5F9}" dt="2023-12-04T19:40:52.431" v="35" actId="21"/>
          <ac:spMkLst>
            <pc:docMk/>
            <pc:sldMk cId="460611208" sldId="261"/>
            <ac:spMk id="2" creationId="{4B2DA112-145B-50B7-99D0-D0A09FFBD826}"/>
          </ac:spMkLst>
        </pc:spChg>
        <pc:spChg chg="add del">
          <ac:chgData name="門脇 泰史" userId="1e309f2d4aeb5e85" providerId="LiveId" clId="{4EBFA411-B511-484F-AF68-BB4D88C7E5F9}" dt="2023-12-04T19:40:02.793" v="29" actId="478"/>
          <ac:spMkLst>
            <pc:docMk/>
            <pc:sldMk cId="460611208" sldId="261"/>
            <ac:spMk id="3" creationId="{9F39311D-D97B-BEAF-43B3-DB39140544B9}"/>
          </ac:spMkLst>
        </pc:spChg>
        <pc:picChg chg="add del">
          <ac:chgData name="門脇 泰史" userId="1e309f2d4aeb5e85" providerId="LiveId" clId="{4EBFA411-B511-484F-AF68-BB4D88C7E5F9}" dt="2023-12-04T19:40:02.445" v="28" actId="478"/>
          <ac:picMkLst>
            <pc:docMk/>
            <pc:sldMk cId="460611208" sldId="261"/>
            <ac:picMk id="8" creationId="{EFB7CDD2-82B6-417F-9BCF-0F8E1B00CBEB}"/>
          </ac:picMkLst>
        </pc:picChg>
      </pc:sldChg>
      <pc:sldChg chg="modSp add mod">
        <pc:chgData name="門脇 泰史" userId="1e309f2d4aeb5e85" providerId="LiveId" clId="{4EBFA411-B511-484F-AF68-BB4D88C7E5F9}" dt="2023-12-04T19:44:47.209" v="215" actId="1076"/>
        <pc:sldMkLst>
          <pc:docMk/>
          <pc:sldMk cId="508933081" sldId="261"/>
        </pc:sldMkLst>
        <pc:spChg chg="mod">
          <ac:chgData name="門脇 泰史" userId="1e309f2d4aeb5e85" providerId="LiveId" clId="{4EBFA411-B511-484F-AF68-BB4D88C7E5F9}" dt="2023-12-04T19:44:47.209" v="215" actId="1076"/>
          <ac:spMkLst>
            <pc:docMk/>
            <pc:sldMk cId="508933081" sldId="261"/>
            <ac:spMk id="5" creationId="{BAFFDAEE-37AB-6CF2-B85E-405D82CC7A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83F2DB-E63D-4266-99A8-7A59A7D00869}" type="slidenum">
              <a:rPr kumimoji="1" lang="ja-JP" altLang="en-US" smtClean="0"/>
              <a:t>‹#›</a:t>
            </a:fld>
            <a:endParaRPr kumimoji="1" lang="ja-JP" altLang="en-US"/>
          </a:p>
        </p:txBody>
      </p:sp>
    </p:spTree>
    <p:extLst>
      <p:ext uri="{BB962C8B-B14F-4D97-AF65-F5344CB8AC3E}">
        <p14:creationId xmlns:p14="http://schemas.microsoft.com/office/powerpoint/2010/main" val="4222907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C0549-4714-4D0A-9440-BE99611BB611}" type="datetimeFigureOut">
              <a:rPr kumimoji="1" lang="ja-JP" altLang="en-US" smtClean="0"/>
              <a:t>2024/3/21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236A7-54EA-4AA4-89C7-9741675D27DA}" type="slidenum">
              <a:rPr kumimoji="1" lang="ja-JP" altLang="en-US" smtClean="0"/>
              <a:t>‹#›</a:t>
            </a:fld>
            <a:endParaRPr kumimoji="1" lang="ja-JP" altLang="en-US"/>
          </a:p>
        </p:txBody>
      </p:sp>
    </p:spTree>
    <p:extLst>
      <p:ext uri="{BB962C8B-B14F-4D97-AF65-F5344CB8AC3E}">
        <p14:creationId xmlns:p14="http://schemas.microsoft.com/office/powerpoint/2010/main" val="1681673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これから、食物アレルギーへの対応研修を行います。</a:t>
            </a:r>
          </a:p>
        </p:txBody>
      </p:sp>
      <p:sp>
        <p:nvSpPr>
          <p:cNvPr id="4" name="スライド番号プレースホルダー 3"/>
          <p:cNvSpPr>
            <a:spLocks noGrp="1"/>
          </p:cNvSpPr>
          <p:nvPr>
            <p:ph type="sldNum" sz="quarter" idx="5"/>
          </p:nvPr>
        </p:nvSpPr>
        <p:spPr/>
        <p:txBody>
          <a:bodyPr/>
          <a:lstStyle/>
          <a:p>
            <a:fld id="{003236A7-54EA-4AA4-89C7-9741675D27DA}" type="slidenum">
              <a:rPr kumimoji="1" lang="ja-JP" altLang="en-US" smtClean="0"/>
              <a:t>1</a:t>
            </a:fld>
            <a:endParaRPr kumimoji="1" lang="ja-JP" altLang="en-US"/>
          </a:p>
        </p:txBody>
      </p:sp>
    </p:spTree>
    <p:extLst>
      <p:ext uri="{BB962C8B-B14F-4D97-AF65-F5344CB8AC3E}">
        <p14:creationId xmlns:p14="http://schemas.microsoft.com/office/powerpoint/2010/main" val="4020504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（食物アレルギーの症状について、スライドを</a:t>
            </a:r>
            <a:r>
              <a:rPr kumimoji="1" lang="ja-JP" altLang="en-US" dirty="0" smtClean="0"/>
              <a:t>基に説明する</a:t>
            </a:r>
            <a:r>
              <a:rPr kumimoji="1" lang="ja-JP" altLang="en-US"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003236A7-54EA-4AA4-89C7-9741675D27DA}" type="slidenum">
              <a:rPr kumimoji="1" lang="ja-JP" altLang="en-US" smtClean="0"/>
              <a:t>10</a:t>
            </a:fld>
            <a:endParaRPr kumimoji="1" lang="ja-JP" altLang="en-US"/>
          </a:p>
        </p:txBody>
      </p:sp>
    </p:spTree>
    <p:extLst>
      <p:ext uri="{BB962C8B-B14F-4D97-AF65-F5344CB8AC3E}">
        <p14:creationId xmlns:p14="http://schemas.microsoft.com/office/powerpoint/2010/main" val="406260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過去に発生した事例を２つ紹介します</a:t>
            </a:r>
            <a:r>
              <a:rPr kumimoji="1" lang="ja-JP" altLang="en-US" dirty="0" smtClean="0"/>
              <a:t>。</a:t>
            </a:r>
            <a:endParaRPr kumimoji="1" lang="en-US" altLang="ja-JP" dirty="0" smtClean="0"/>
          </a:p>
          <a:p>
            <a:r>
              <a:rPr kumimoji="1" lang="ja-JP" altLang="en-US" dirty="0" smtClean="0"/>
              <a:t>（事例を読み上げる）</a:t>
            </a:r>
            <a:endParaRPr kumimoji="1" lang="ja-JP" altLang="en-US" dirty="0"/>
          </a:p>
        </p:txBody>
      </p:sp>
      <p:sp>
        <p:nvSpPr>
          <p:cNvPr id="4" name="スライド番号プレースホルダー 3"/>
          <p:cNvSpPr>
            <a:spLocks noGrp="1"/>
          </p:cNvSpPr>
          <p:nvPr>
            <p:ph type="sldNum" sz="quarter" idx="5"/>
          </p:nvPr>
        </p:nvSpPr>
        <p:spPr/>
        <p:txBody>
          <a:bodyPr/>
          <a:lstStyle/>
          <a:p>
            <a:fld id="{003236A7-54EA-4AA4-89C7-9741675D27DA}" type="slidenum">
              <a:rPr kumimoji="1" lang="ja-JP" altLang="en-US" smtClean="0"/>
              <a:t>11</a:t>
            </a:fld>
            <a:endParaRPr kumimoji="1" lang="ja-JP" altLang="en-US"/>
          </a:p>
        </p:txBody>
      </p:sp>
    </p:spTree>
    <p:extLst>
      <p:ext uri="{BB962C8B-B14F-4D97-AF65-F5344CB8AC3E}">
        <p14:creationId xmlns:p14="http://schemas.microsoft.com/office/powerpoint/2010/main" val="4187550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これらの症状はどのくらいの時間で表れると思いますか？</a:t>
            </a:r>
            <a:endParaRPr kumimoji="1" lang="en-US" altLang="ja-JP" dirty="0"/>
          </a:p>
          <a:p>
            <a:endParaRPr kumimoji="1" lang="en-US" altLang="ja-JP" dirty="0"/>
          </a:p>
          <a:p>
            <a:r>
              <a:rPr kumimoji="1" lang="ja-JP" altLang="en-US" dirty="0"/>
              <a:t>発症時間は、摂取した量や体調によっても異なりますので、症状が発症した際は適切に対応すること</a:t>
            </a:r>
            <a:r>
              <a:rPr kumimoji="1" lang="ja-JP" altLang="en-US" dirty="0" smtClean="0"/>
              <a:t>が重要です</a:t>
            </a:r>
            <a:r>
              <a:rPr kumimoji="1" lang="ja-JP" altLang="en-US" dirty="0"/>
              <a:t>。</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03236A7-54EA-4AA4-89C7-9741675D27DA}" type="slidenum">
              <a:rPr kumimoji="1" lang="ja-JP" altLang="en-US" smtClean="0"/>
              <a:t>12</a:t>
            </a:fld>
            <a:endParaRPr kumimoji="1" lang="ja-JP" altLang="en-US"/>
          </a:p>
        </p:txBody>
      </p:sp>
    </p:spTree>
    <p:extLst>
      <p:ext uri="{BB962C8B-B14F-4D97-AF65-F5344CB8AC3E}">
        <p14:creationId xmlns:p14="http://schemas.microsoft.com/office/powerpoint/2010/main" val="1690948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学校では、年齢や食物等によって、様々なタイプのアレルギー症状が発症していますので、注意が必要です。</a:t>
            </a:r>
          </a:p>
        </p:txBody>
      </p:sp>
      <p:sp>
        <p:nvSpPr>
          <p:cNvPr id="4" name="スライド番号プレースホルダー 3"/>
          <p:cNvSpPr>
            <a:spLocks noGrp="1"/>
          </p:cNvSpPr>
          <p:nvPr>
            <p:ph type="sldNum" sz="quarter" idx="5"/>
          </p:nvPr>
        </p:nvSpPr>
        <p:spPr/>
        <p:txBody>
          <a:bodyPr/>
          <a:lstStyle/>
          <a:p>
            <a:fld id="{003236A7-54EA-4AA4-89C7-9741675D27DA}" type="slidenum">
              <a:rPr kumimoji="1" lang="ja-JP" altLang="en-US" smtClean="0"/>
              <a:t>13</a:t>
            </a:fld>
            <a:endParaRPr kumimoji="1" lang="ja-JP" altLang="en-US"/>
          </a:p>
        </p:txBody>
      </p:sp>
    </p:spTree>
    <p:extLst>
      <p:ext uri="{BB962C8B-B14F-4D97-AF65-F5344CB8AC3E}">
        <p14:creationId xmlns:p14="http://schemas.microsoft.com/office/powerpoint/2010/main" val="3153567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（スライド基に、①食物依存性運動誘発アナフィラキシー②予防のポイント・対応策について説明を行う。）</a:t>
            </a:r>
            <a:endParaRPr kumimoji="1" lang="ja-JP" altLang="en-US" dirty="0"/>
          </a:p>
        </p:txBody>
      </p:sp>
      <p:sp>
        <p:nvSpPr>
          <p:cNvPr id="4" name="スライド番号プレースホルダー 3"/>
          <p:cNvSpPr>
            <a:spLocks noGrp="1"/>
          </p:cNvSpPr>
          <p:nvPr>
            <p:ph type="sldNum" sz="quarter" idx="10"/>
          </p:nvPr>
        </p:nvSpPr>
        <p:spPr/>
        <p:txBody>
          <a:bodyPr/>
          <a:lstStyle/>
          <a:p>
            <a:fld id="{003236A7-54EA-4AA4-89C7-9741675D27DA}" type="slidenum">
              <a:rPr kumimoji="1" lang="ja-JP" altLang="en-US" smtClean="0"/>
              <a:t>14</a:t>
            </a:fld>
            <a:endParaRPr kumimoji="1" lang="ja-JP" altLang="en-US"/>
          </a:p>
        </p:txBody>
      </p:sp>
    </p:spTree>
    <p:extLst>
      <p:ext uri="{BB962C8B-B14F-4D97-AF65-F5344CB8AC3E}">
        <p14:creationId xmlns:p14="http://schemas.microsoft.com/office/powerpoint/2010/main" val="2091615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（事前に印刷し、配布する。）</a:t>
            </a:r>
            <a:endParaRPr kumimoji="1" lang="en-US" altLang="ja-JP" dirty="0" smtClean="0"/>
          </a:p>
          <a:p>
            <a:endParaRPr kumimoji="1" lang="en-US" altLang="ja-JP" dirty="0" smtClean="0"/>
          </a:p>
          <a:p>
            <a:r>
              <a:rPr kumimoji="1" lang="ja-JP" altLang="en-US" dirty="0" smtClean="0"/>
              <a:t>「</a:t>
            </a:r>
            <a:r>
              <a:rPr kumimoji="1" lang="ja-JP" altLang="en-US" dirty="0"/>
              <a:t>スポーツ事故防止ハンドブック（解説編）」を活用し、食物依存性運動誘発アナフィラキシーへの対応について説明を行う。</a:t>
            </a:r>
          </a:p>
        </p:txBody>
      </p:sp>
      <p:sp>
        <p:nvSpPr>
          <p:cNvPr id="4" name="スライド番号プレースホルダー 3"/>
          <p:cNvSpPr>
            <a:spLocks noGrp="1"/>
          </p:cNvSpPr>
          <p:nvPr>
            <p:ph type="sldNum" sz="quarter" idx="5"/>
          </p:nvPr>
        </p:nvSpPr>
        <p:spPr/>
        <p:txBody>
          <a:bodyPr/>
          <a:lstStyle/>
          <a:p>
            <a:fld id="{003236A7-54EA-4AA4-89C7-9741675D27DA}" type="slidenum">
              <a:rPr kumimoji="1" lang="ja-JP" altLang="en-US" smtClean="0"/>
              <a:t>15</a:t>
            </a:fld>
            <a:endParaRPr kumimoji="1" lang="ja-JP" altLang="en-US"/>
          </a:p>
        </p:txBody>
      </p:sp>
    </p:spTree>
    <p:extLst>
      <p:ext uri="{BB962C8B-B14F-4D97-AF65-F5344CB8AC3E}">
        <p14:creationId xmlns:p14="http://schemas.microsoft.com/office/powerpoint/2010/main" val="2183157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（各校の実情に応じて、スライドを作成する。）</a:t>
            </a:r>
            <a:endParaRPr kumimoji="1" lang="ja-JP" altLang="en-US" dirty="0"/>
          </a:p>
        </p:txBody>
      </p:sp>
      <p:sp>
        <p:nvSpPr>
          <p:cNvPr id="4" name="スライド番号プレースホルダー 3"/>
          <p:cNvSpPr>
            <a:spLocks noGrp="1"/>
          </p:cNvSpPr>
          <p:nvPr>
            <p:ph type="sldNum" sz="quarter" idx="10"/>
          </p:nvPr>
        </p:nvSpPr>
        <p:spPr/>
        <p:txBody>
          <a:bodyPr/>
          <a:lstStyle/>
          <a:p>
            <a:fld id="{003236A7-54EA-4AA4-89C7-9741675D27DA}" type="slidenum">
              <a:rPr kumimoji="1" lang="ja-JP" altLang="en-US" smtClean="0"/>
              <a:t>16</a:t>
            </a:fld>
            <a:endParaRPr kumimoji="1" lang="ja-JP" altLang="en-US"/>
          </a:p>
        </p:txBody>
      </p:sp>
    </p:spTree>
    <p:extLst>
      <p:ext uri="{BB962C8B-B14F-4D97-AF65-F5344CB8AC3E}">
        <p14:creationId xmlns:p14="http://schemas.microsoft.com/office/powerpoint/2010/main" val="3063752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（校内掲示用）</a:t>
            </a:r>
            <a:endParaRPr kumimoji="1" lang="ja-JP" altLang="en-US" dirty="0"/>
          </a:p>
        </p:txBody>
      </p:sp>
      <p:sp>
        <p:nvSpPr>
          <p:cNvPr id="4" name="スライド番号プレースホルダー 3"/>
          <p:cNvSpPr>
            <a:spLocks noGrp="1"/>
          </p:cNvSpPr>
          <p:nvPr>
            <p:ph type="sldNum" sz="quarter" idx="10"/>
          </p:nvPr>
        </p:nvSpPr>
        <p:spPr/>
        <p:txBody>
          <a:bodyPr/>
          <a:lstStyle/>
          <a:p>
            <a:fld id="{003236A7-54EA-4AA4-89C7-9741675D27DA}" type="slidenum">
              <a:rPr kumimoji="1" lang="ja-JP" altLang="en-US" smtClean="0"/>
              <a:t>17</a:t>
            </a:fld>
            <a:endParaRPr kumimoji="1" lang="ja-JP" altLang="en-US"/>
          </a:p>
        </p:txBody>
      </p:sp>
    </p:spTree>
    <p:extLst>
      <p:ext uri="{BB962C8B-B14F-4D97-AF65-F5344CB8AC3E}">
        <p14:creationId xmlns:p14="http://schemas.microsoft.com/office/powerpoint/2010/main" val="2278868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（校内掲示用）</a:t>
            </a:r>
            <a:endParaRPr kumimoji="1" lang="ja-JP" altLang="en-US" dirty="0"/>
          </a:p>
        </p:txBody>
      </p:sp>
      <p:sp>
        <p:nvSpPr>
          <p:cNvPr id="4" name="スライド番号プレースホルダー 3"/>
          <p:cNvSpPr>
            <a:spLocks noGrp="1"/>
          </p:cNvSpPr>
          <p:nvPr>
            <p:ph type="sldNum" sz="quarter" idx="10"/>
          </p:nvPr>
        </p:nvSpPr>
        <p:spPr/>
        <p:txBody>
          <a:bodyPr/>
          <a:lstStyle/>
          <a:p>
            <a:fld id="{003236A7-54EA-4AA4-89C7-9741675D27DA}" type="slidenum">
              <a:rPr kumimoji="1" lang="ja-JP" altLang="en-US" smtClean="0"/>
              <a:t>18</a:t>
            </a:fld>
            <a:endParaRPr kumimoji="1" lang="ja-JP" altLang="en-US"/>
          </a:p>
        </p:txBody>
      </p:sp>
    </p:spTree>
    <p:extLst>
      <p:ext uri="{BB962C8B-B14F-4D97-AF65-F5344CB8AC3E}">
        <p14:creationId xmlns:p14="http://schemas.microsoft.com/office/powerpoint/2010/main" val="702172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386343F-110F-45A2-8EE6-6D5149F188A9}" type="slidenum">
              <a:rPr kumimoji="1" lang="ja-JP" altLang="en-US" smtClean="0"/>
              <a:t>19</a:t>
            </a:fld>
            <a:endParaRPr kumimoji="1" lang="ja-JP" altLang="en-US"/>
          </a:p>
        </p:txBody>
      </p:sp>
    </p:spTree>
    <p:extLst>
      <p:ext uri="{BB962C8B-B14F-4D97-AF65-F5344CB8AC3E}">
        <p14:creationId xmlns:p14="http://schemas.microsoft.com/office/powerpoint/2010/main" val="2924482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本日の研修の目的と流れはスライドのとおりです。</a:t>
            </a:r>
            <a:endParaRPr kumimoji="1" lang="en-US" altLang="ja-JP" dirty="0"/>
          </a:p>
          <a:p>
            <a:endParaRPr kumimoji="1" lang="en-US" altLang="ja-JP" dirty="0"/>
          </a:p>
          <a:p>
            <a:r>
              <a:rPr kumimoji="1" lang="ja-JP" altLang="en-US" dirty="0"/>
              <a:t>食物アレルギー症状が発症した際の対応について、スライドや資料を見ながら、みなさんで確認していきたいと思います。</a:t>
            </a:r>
            <a:endParaRPr kumimoji="1" lang="en-US" altLang="ja-JP" dirty="0"/>
          </a:p>
          <a:p>
            <a:endParaRPr kumimoji="1" lang="en-US" altLang="ja-JP" dirty="0"/>
          </a:p>
          <a:p>
            <a:r>
              <a:rPr kumimoji="1" lang="ja-JP" altLang="en-US" dirty="0"/>
              <a:t>（実技研修を取り入れる場合）</a:t>
            </a:r>
            <a:endParaRPr kumimoji="1" lang="en-US" altLang="ja-JP" dirty="0"/>
          </a:p>
          <a:p>
            <a:r>
              <a:rPr kumimoji="1" lang="ja-JP" altLang="en-US" dirty="0"/>
              <a:t>後半部分では、</a:t>
            </a:r>
            <a:r>
              <a:rPr kumimoji="1" lang="ja-JP" altLang="en-US" dirty="0" smtClean="0"/>
              <a:t>エピペン</a:t>
            </a:r>
            <a:r>
              <a:rPr kumimoji="1" lang="en-US" altLang="ja-JP" dirty="0" smtClean="0"/>
              <a:t>®</a:t>
            </a:r>
            <a:r>
              <a:rPr kumimoji="1" lang="ja-JP" altLang="en-US" dirty="0" smtClean="0"/>
              <a:t>トレーナー</a:t>
            </a:r>
            <a:r>
              <a:rPr kumimoji="1" lang="ja-JP" altLang="en-US" dirty="0"/>
              <a:t>を使用して、グループごとに実技研修を行いますので、使用方法等を確認していきましょう。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03236A7-54EA-4AA4-89C7-9741675D27DA}" type="slidenum">
              <a:rPr kumimoji="1" lang="ja-JP" altLang="en-US" smtClean="0"/>
              <a:t>2</a:t>
            </a:fld>
            <a:endParaRPr kumimoji="1" lang="ja-JP" altLang="en-US"/>
          </a:p>
        </p:txBody>
      </p:sp>
    </p:spTree>
    <p:extLst>
      <p:ext uri="{BB962C8B-B14F-4D97-AF65-F5344CB8AC3E}">
        <p14:creationId xmlns:p14="http://schemas.microsoft.com/office/powerpoint/2010/main" val="220099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この写真を見て気になることはありますか。</a:t>
            </a:r>
            <a:endParaRPr kumimoji="1" lang="en-US" altLang="ja-JP" dirty="0"/>
          </a:p>
          <a:p>
            <a:endParaRPr kumimoji="1" lang="en-US" altLang="ja-JP" dirty="0" smtClean="0"/>
          </a:p>
          <a:p>
            <a:r>
              <a:rPr kumimoji="1" lang="ja-JP" altLang="en-US" dirty="0" smtClean="0"/>
              <a:t>左上</a:t>
            </a:r>
            <a:r>
              <a:rPr kumimoji="1" lang="ja-JP" altLang="en-US" dirty="0"/>
              <a:t>の写真は瞼にふくらみがあります。</a:t>
            </a:r>
            <a:endParaRPr kumimoji="1" lang="en-US" altLang="ja-JP" dirty="0"/>
          </a:p>
          <a:p>
            <a:r>
              <a:rPr kumimoji="1" lang="ja-JP" altLang="en-US" dirty="0"/>
              <a:t>右下の写真は皮膚が赤くなっています。</a:t>
            </a:r>
          </a:p>
        </p:txBody>
      </p:sp>
      <p:sp>
        <p:nvSpPr>
          <p:cNvPr id="4" name="スライド番号プレースホルダー 3"/>
          <p:cNvSpPr>
            <a:spLocks noGrp="1"/>
          </p:cNvSpPr>
          <p:nvPr>
            <p:ph type="sldNum" sz="quarter" idx="5"/>
          </p:nvPr>
        </p:nvSpPr>
        <p:spPr/>
        <p:txBody>
          <a:bodyPr/>
          <a:lstStyle/>
          <a:p>
            <a:fld id="{003236A7-54EA-4AA4-89C7-9741675D27DA}" type="slidenum">
              <a:rPr kumimoji="1" lang="ja-JP" altLang="en-US" smtClean="0"/>
              <a:t>3</a:t>
            </a:fld>
            <a:endParaRPr kumimoji="1" lang="ja-JP" altLang="en-US"/>
          </a:p>
        </p:txBody>
      </p:sp>
    </p:spTree>
    <p:extLst>
      <p:ext uri="{BB962C8B-B14F-4D97-AF65-F5344CB8AC3E}">
        <p14:creationId xmlns:p14="http://schemas.microsoft.com/office/powerpoint/2010/main" val="37085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こちらの写真はどうでしょう。</a:t>
            </a:r>
            <a:endParaRPr kumimoji="1" lang="en-US" altLang="ja-JP" dirty="0"/>
          </a:p>
          <a:p>
            <a:endParaRPr kumimoji="1" lang="en-US" altLang="ja-JP" dirty="0"/>
          </a:p>
          <a:p>
            <a:r>
              <a:rPr kumimoji="1" lang="ja-JP" altLang="en-US" dirty="0"/>
              <a:t>腕の部分にじんましんが出ています。</a:t>
            </a:r>
          </a:p>
        </p:txBody>
      </p:sp>
      <p:sp>
        <p:nvSpPr>
          <p:cNvPr id="4" name="スライド番号プレースホルダー 3"/>
          <p:cNvSpPr>
            <a:spLocks noGrp="1"/>
          </p:cNvSpPr>
          <p:nvPr>
            <p:ph type="sldNum" sz="quarter" idx="5"/>
          </p:nvPr>
        </p:nvSpPr>
        <p:spPr/>
        <p:txBody>
          <a:bodyPr/>
          <a:lstStyle/>
          <a:p>
            <a:fld id="{003236A7-54EA-4AA4-89C7-9741675D27DA}" type="slidenum">
              <a:rPr kumimoji="1" lang="ja-JP" altLang="en-US" smtClean="0"/>
              <a:t>4</a:t>
            </a:fld>
            <a:endParaRPr kumimoji="1" lang="ja-JP" altLang="en-US"/>
          </a:p>
        </p:txBody>
      </p:sp>
    </p:spTree>
    <p:extLst>
      <p:ext uri="{BB962C8B-B14F-4D97-AF65-F5344CB8AC3E}">
        <p14:creationId xmlns:p14="http://schemas.microsoft.com/office/powerpoint/2010/main" val="2517067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これらの症状はすべて、食物アレルギーの症状です。</a:t>
            </a:r>
            <a:endParaRPr kumimoji="1" lang="en-US" altLang="ja-JP" dirty="0"/>
          </a:p>
          <a:p>
            <a:endParaRPr kumimoji="1" lang="en-US" altLang="ja-JP" dirty="0"/>
          </a:p>
          <a:p>
            <a:r>
              <a:rPr kumimoji="1" lang="ja-JP" altLang="en-US" dirty="0"/>
              <a:t>もし、このような症状が出た際には、食物アレルギーの症状であることが考えられます。</a:t>
            </a:r>
            <a:endParaRPr kumimoji="1" lang="en-US" altLang="ja-JP" dirty="0"/>
          </a:p>
          <a:p>
            <a:endParaRPr kumimoji="1" lang="en-US" altLang="ja-JP" dirty="0"/>
          </a:p>
          <a:p>
            <a:r>
              <a:rPr kumimoji="1" lang="ja-JP" altLang="en-US" dirty="0"/>
              <a:t>その際には、迅速かつ適切な対応が必要となりますので、</a:t>
            </a:r>
            <a:r>
              <a:rPr kumimoji="1" lang="ja-JP" altLang="en-US"/>
              <a:t>校内</a:t>
            </a:r>
            <a:r>
              <a:rPr kumimoji="1" lang="ja-JP" altLang="en-US" smtClean="0"/>
              <a:t>で連携</a:t>
            </a:r>
            <a:r>
              <a:rPr kumimoji="1" lang="ja-JP" altLang="en-US" dirty="0"/>
              <a:t>した対応が求められます。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03236A7-54EA-4AA4-89C7-9741675D27DA}" type="slidenum">
              <a:rPr kumimoji="1" lang="ja-JP" altLang="en-US" smtClean="0"/>
              <a:t>5</a:t>
            </a:fld>
            <a:endParaRPr kumimoji="1" lang="ja-JP" altLang="en-US"/>
          </a:p>
        </p:txBody>
      </p:sp>
    </p:spTree>
    <p:extLst>
      <p:ext uri="{BB962C8B-B14F-4D97-AF65-F5344CB8AC3E}">
        <p14:creationId xmlns:p14="http://schemas.microsoft.com/office/powerpoint/2010/main" val="242278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みなさんは、食物アレルギーの症状はどれだと思いますか？</a:t>
            </a:r>
            <a:endParaRPr kumimoji="1" lang="en-US" altLang="ja-JP" dirty="0"/>
          </a:p>
          <a:p>
            <a:endParaRPr kumimoji="1" lang="en-US" altLang="ja-JP" dirty="0" smtClean="0"/>
          </a:p>
          <a:p>
            <a:r>
              <a:rPr kumimoji="1" lang="ja-JP" altLang="en-US" dirty="0" smtClean="0"/>
              <a:t>（</a:t>
            </a:r>
            <a:r>
              <a:rPr kumimoji="1" lang="ja-JP" altLang="en-US" dirty="0"/>
              <a:t>数人の先生に聞いてみてもよい）</a:t>
            </a:r>
          </a:p>
        </p:txBody>
      </p:sp>
      <p:sp>
        <p:nvSpPr>
          <p:cNvPr id="4" name="スライド番号プレースホルダー 3"/>
          <p:cNvSpPr>
            <a:spLocks noGrp="1"/>
          </p:cNvSpPr>
          <p:nvPr>
            <p:ph type="sldNum" sz="quarter" idx="5"/>
          </p:nvPr>
        </p:nvSpPr>
        <p:spPr/>
        <p:txBody>
          <a:bodyPr/>
          <a:lstStyle/>
          <a:p>
            <a:fld id="{003236A7-54EA-4AA4-89C7-9741675D27DA}" type="slidenum">
              <a:rPr kumimoji="1" lang="ja-JP" altLang="en-US" smtClean="0"/>
              <a:t>6</a:t>
            </a:fld>
            <a:endParaRPr kumimoji="1" lang="ja-JP" altLang="en-US"/>
          </a:p>
        </p:txBody>
      </p:sp>
    </p:spTree>
    <p:extLst>
      <p:ext uri="{BB962C8B-B14F-4D97-AF65-F5344CB8AC3E}">
        <p14:creationId xmlns:p14="http://schemas.microsoft.com/office/powerpoint/2010/main" val="1858811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（食物アレルギーの症状について、スライドを</a:t>
            </a:r>
            <a:r>
              <a:rPr kumimoji="1" lang="ja-JP" altLang="en-US" dirty="0" smtClean="0"/>
              <a:t>基に説明する）</a:t>
            </a:r>
            <a:endParaRPr kumimoji="1" lang="ja-JP" altLang="en-US" dirty="0"/>
          </a:p>
        </p:txBody>
      </p:sp>
      <p:sp>
        <p:nvSpPr>
          <p:cNvPr id="4" name="スライド番号プレースホルダー 3"/>
          <p:cNvSpPr>
            <a:spLocks noGrp="1"/>
          </p:cNvSpPr>
          <p:nvPr>
            <p:ph type="sldNum" sz="quarter" idx="5"/>
          </p:nvPr>
        </p:nvSpPr>
        <p:spPr/>
        <p:txBody>
          <a:bodyPr/>
          <a:lstStyle/>
          <a:p>
            <a:fld id="{003236A7-54EA-4AA4-89C7-9741675D27DA}" type="slidenum">
              <a:rPr kumimoji="1" lang="ja-JP" altLang="en-US" smtClean="0"/>
              <a:t>7</a:t>
            </a:fld>
            <a:endParaRPr kumimoji="1" lang="ja-JP" altLang="en-US"/>
          </a:p>
        </p:txBody>
      </p:sp>
    </p:spTree>
    <p:extLst>
      <p:ext uri="{BB962C8B-B14F-4D97-AF65-F5344CB8AC3E}">
        <p14:creationId xmlns:p14="http://schemas.microsoft.com/office/powerpoint/2010/main" val="3238338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（食物アレルギーの症状について、スライドを</a:t>
            </a:r>
            <a:r>
              <a:rPr kumimoji="1" lang="ja-JP" altLang="en-US" dirty="0" smtClean="0"/>
              <a:t>基に説明する</a:t>
            </a:r>
            <a:r>
              <a:rPr kumimoji="1" lang="ja-JP" altLang="en-US"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003236A7-54EA-4AA4-89C7-9741675D27DA}" type="slidenum">
              <a:rPr kumimoji="1" lang="ja-JP" altLang="en-US" smtClean="0"/>
              <a:t>8</a:t>
            </a:fld>
            <a:endParaRPr kumimoji="1" lang="ja-JP" altLang="en-US"/>
          </a:p>
        </p:txBody>
      </p:sp>
    </p:spTree>
    <p:extLst>
      <p:ext uri="{BB962C8B-B14F-4D97-AF65-F5344CB8AC3E}">
        <p14:creationId xmlns:p14="http://schemas.microsoft.com/office/powerpoint/2010/main" val="16256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（食物アレルギーの症状について、スライドを</a:t>
            </a:r>
            <a:r>
              <a:rPr kumimoji="1" lang="ja-JP" altLang="en-US" dirty="0" smtClean="0"/>
              <a:t>基に説明する</a:t>
            </a:r>
            <a:r>
              <a:rPr kumimoji="1" lang="ja-JP" altLang="en-US"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003236A7-54EA-4AA4-89C7-9741675D27DA}" type="slidenum">
              <a:rPr kumimoji="1" lang="ja-JP" altLang="en-US" smtClean="0"/>
              <a:t>9</a:t>
            </a:fld>
            <a:endParaRPr kumimoji="1" lang="ja-JP" altLang="en-US"/>
          </a:p>
        </p:txBody>
      </p:sp>
    </p:spTree>
    <p:extLst>
      <p:ext uri="{BB962C8B-B14F-4D97-AF65-F5344CB8AC3E}">
        <p14:creationId xmlns:p14="http://schemas.microsoft.com/office/powerpoint/2010/main" val="159176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48040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96100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55344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32075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67440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360746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400976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55532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86299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57879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5364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2DA21-93DB-429F-9403-F78B3C2A0E42}" type="datetimeFigureOut">
              <a:rPr kumimoji="1" lang="ja-JP" altLang="en-US" smtClean="0"/>
              <a:t>2024/3/21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3144655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lxtJUbmcVP8"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youtube.com/watch?v=caZv1Zwznis&amp;list=PLGpGsGZ3lmbD74oboWo2FWfDeUDgbH01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C0C6DE-4E79-65B8-70BD-E3BC4FBA57F5}"/>
              </a:ext>
            </a:extLst>
          </p:cNvPr>
          <p:cNvSpPr txBox="1"/>
          <p:nvPr/>
        </p:nvSpPr>
        <p:spPr>
          <a:xfrm>
            <a:off x="308119" y="497538"/>
            <a:ext cx="3941152"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令和　年度　職員研修</a:t>
            </a:r>
            <a:endParaRPr lang="ja-JP" altLang="en-US" sz="135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AFFDAEE-37AB-6CF2-B85E-405D82CC7AD0}"/>
              </a:ext>
            </a:extLst>
          </p:cNvPr>
          <p:cNvSpPr txBox="1"/>
          <p:nvPr/>
        </p:nvSpPr>
        <p:spPr>
          <a:xfrm>
            <a:off x="692331" y="1670604"/>
            <a:ext cx="7850778" cy="769441"/>
          </a:xfrm>
          <a:prstGeom prst="rect">
            <a:avLst/>
          </a:prstGeom>
          <a:noFill/>
        </p:spPr>
        <p:txBody>
          <a:bodyPr wrap="square" rtlCol="0">
            <a:spAutoFit/>
          </a:bodyPr>
          <a:lstStyle/>
          <a:p>
            <a:r>
              <a:rPr lang="ja-JP" altLang="en-US" sz="4400" dirty="0">
                <a:latin typeface="ＭＳ ゴシック" panose="020B0609070205080204" pitchFamily="49" charset="-128"/>
                <a:ea typeface="ＭＳ ゴシック" panose="020B0609070205080204" pitchFamily="49" charset="-128"/>
              </a:rPr>
              <a:t>食物アレルギーへの対応研修</a:t>
            </a:r>
          </a:p>
        </p:txBody>
      </p:sp>
      <p:sp>
        <p:nvSpPr>
          <p:cNvPr id="6" name="テキスト ボックス 5">
            <a:extLst>
              <a:ext uri="{FF2B5EF4-FFF2-40B4-BE49-F238E27FC236}">
                <a16:creationId xmlns:a16="http://schemas.microsoft.com/office/drawing/2014/main" id="{D1A8E867-BBC0-FDD9-567D-D87ED92BDF0E}"/>
              </a:ext>
            </a:extLst>
          </p:cNvPr>
          <p:cNvSpPr txBox="1"/>
          <p:nvPr/>
        </p:nvSpPr>
        <p:spPr>
          <a:xfrm>
            <a:off x="3579221" y="5192795"/>
            <a:ext cx="5324462" cy="1200329"/>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日時：令和　年　　月　　日（　）</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□□時</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分</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場所：○○立△△学校（会議室）</a:t>
            </a:r>
            <a:endParaRPr lang="en-US" altLang="ja-JP" sz="1100" dirty="0">
              <a:latin typeface="ＭＳ ゴシック" panose="020B0609070205080204" pitchFamily="49" charset="-128"/>
              <a:ea typeface="ＭＳ ゴシック" panose="020B0609070205080204" pitchFamily="49" charset="-128"/>
            </a:endParaRPr>
          </a:p>
        </p:txBody>
      </p:sp>
      <p:pic>
        <p:nvPicPr>
          <p:cNvPr id="1028" name="Picture 4" descr="https://www.jpnsport.go.jp/anzen/Portals/0/anzen/kenko/siryou/character2/m/M-7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221" y="2537162"/>
            <a:ext cx="2472691" cy="24726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jpnsport.go.jp/anzen/Portals/0/anzen/kenko/siryou/character2/m/M-5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97" y="4154679"/>
            <a:ext cx="2076232" cy="2076232"/>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1</a:t>
            </a:fld>
            <a:endParaRPr lang="en-US" altLang="ja-JP" dirty="0"/>
          </a:p>
        </p:txBody>
      </p:sp>
    </p:spTree>
    <p:extLst>
      <p:ext uri="{BB962C8B-B14F-4D97-AF65-F5344CB8AC3E}">
        <p14:creationId xmlns:p14="http://schemas.microsoft.com/office/powerpoint/2010/main" val="1198912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049C2E-C9E2-4D41-AE1A-DCE7688B5CCF}"/>
              </a:ext>
            </a:extLst>
          </p:cNvPr>
          <p:cNvSpPr>
            <a:spLocks noGrp="1"/>
          </p:cNvSpPr>
          <p:nvPr>
            <p:ph type="title"/>
          </p:nvPr>
        </p:nvSpPr>
        <p:spPr>
          <a:xfrm>
            <a:off x="775176" y="257005"/>
            <a:ext cx="7886700" cy="994172"/>
          </a:xfrm>
        </p:spPr>
        <p:txBody>
          <a:bodyPr/>
          <a:lstStyle/>
          <a:p>
            <a:r>
              <a:rPr kumimoji="1" lang="ja-JP" altLang="en-US" dirty="0">
                <a:latin typeface="UD デジタル 教科書体 N-B" panose="02020700000000000000" pitchFamily="17" charset="-128"/>
                <a:ea typeface="UD デジタル 教科書体 N-B" panose="02020700000000000000" pitchFamily="17" charset="-128"/>
              </a:rPr>
              <a:t>食物アレルギーの症状（４）</a:t>
            </a:r>
          </a:p>
        </p:txBody>
      </p:sp>
      <p:pic>
        <p:nvPicPr>
          <p:cNvPr id="5" name="図 4">
            <a:extLst>
              <a:ext uri="{FF2B5EF4-FFF2-40B4-BE49-F238E27FC236}">
                <a16:creationId xmlns:a16="http://schemas.microsoft.com/office/drawing/2014/main" id="{6986294F-AF0A-35A9-1441-5199406F5120}"/>
              </a:ext>
            </a:extLst>
          </p:cNvPr>
          <p:cNvPicPr>
            <a:picLocks noChangeAspect="1"/>
          </p:cNvPicPr>
          <p:nvPr/>
        </p:nvPicPr>
        <p:blipFill>
          <a:blip r:embed="rId3"/>
          <a:stretch>
            <a:fillRect/>
          </a:stretch>
        </p:blipFill>
        <p:spPr>
          <a:xfrm>
            <a:off x="775176" y="1226325"/>
            <a:ext cx="7620889" cy="5013984"/>
          </a:xfrm>
          <a:prstGeom prst="rect">
            <a:avLst/>
          </a:prstGeom>
        </p:spPr>
      </p:pic>
      <p:sp>
        <p:nvSpPr>
          <p:cNvPr id="6"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10</a:t>
            </a:fld>
            <a:endParaRPr lang="en-US" altLang="ja-JP" dirty="0"/>
          </a:p>
        </p:txBody>
      </p:sp>
      <p:sp>
        <p:nvSpPr>
          <p:cNvPr id="7" name="テキスト ボックス 6">
            <a:extLst>
              <a:ext uri="{FF2B5EF4-FFF2-40B4-BE49-F238E27FC236}">
                <a16:creationId xmlns:a16="http://schemas.microsoft.com/office/drawing/2014/main" id="{48701EC5-57B5-14E9-EE0A-04511413D0B1}"/>
              </a:ext>
            </a:extLst>
          </p:cNvPr>
          <p:cNvSpPr txBox="1"/>
          <p:nvPr/>
        </p:nvSpPr>
        <p:spPr>
          <a:xfrm>
            <a:off x="3666103" y="6389732"/>
            <a:ext cx="4314340" cy="307777"/>
          </a:xfrm>
          <a:prstGeom prst="rect">
            <a:avLst/>
          </a:prstGeom>
          <a:noFill/>
          <a:ln>
            <a:noFill/>
          </a:ln>
        </p:spPr>
        <p:txBody>
          <a:bodyPr wrap="square" rtlCol="0">
            <a:spAutoFit/>
          </a:bodyPr>
          <a:lstStyle/>
          <a:p>
            <a:r>
              <a:rPr kumimoji="1" lang="ja-JP" altLang="en-US" sz="1400" dirty="0"/>
              <a:t>食物アレルギーに関する基礎知識（文部科学省）</a:t>
            </a:r>
          </a:p>
        </p:txBody>
      </p:sp>
    </p:spTree>
    <p:extLst>
      <p:ext uri="{BB962C8B-B14F-4D97-AF65-F5344CB8AC3E}">
        <p14:creationId xmlns:p14="http://schemas.microsoft.com/office/powerpoint/2010/main" val="4162902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A53F06E3-4C0D-4C29-8A03-A91CE4E6B3B9}"/>
              </a:ext>
            </a:extLst>
          </p:cNvPr>
          <p:cNvSpPr txBox="1">
            <a:spLocks/>
          </p:cNvSpPr>
          <p:nvPr/>
        </p:nvSpPr>
        <p:spPr>
          <a:xfrm>
            <a:off x="676931" y="230213"/>
            <a:ext cx="7642992" cy="3001176"/>
          </a:xfrm>
          <a:prstGeom prst="rect">
            <a:avLst/>
          </a:prstGeom>
          <a:ln>
            <a:solidFill>
              <a:schemeClr val="tx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000" dirty="0">
                <a:latin typeface="UD デジタル 教科書体 N-B" panose="02020700000000000000" pitchFamily="17" charset="-128"/>
                <a:ea typeface="UD デジタル 教科書体 N-B" panose="02020700000000000000" pitchFamily="17" charset="-128"/>
              </a:rPr>
              <a:t>＜事例１＞</a:t>
            </a:r>
            <a:endParaRPr lang="en-US" altLang="ja-JP" sz="3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3000" dirty="0">
                <a:latin typeface="UD デジタル 教科書体 N-B" panose="02020700000000000000" pitchFamily="17" charset="-128"/>
                <a:ea typeface="UD デジタル 教科書体 N-B" panose="02020700000000000000" pitchFamily="17" charset="-128"/>
              </a:rPr>
              <a:t>　昼休みに自宅から持参した弁当を食べ、</a:t>
            </a:r>
            <a:r>
              <a:rPr lang="ja-JP" altLang="en-US" sz="3000" u="sng" dirty="0">
                <a:latin typeface="UD デジタル 教科書体 N-B" panose="02020700000000000000" pitchFamily="17" charset="-128"/>
                <a:ea typeface="UD デジタル 教科書体 N-B" panose="02020700000000000000" pitchFamily="17" charset="-128"/>
              </a:rPr>
              <a:t>５時間目の体育でバレーボール</a:t>
            </a:r>
            <a:r>
              <a:rPr lang="ja-JP" altLang="en-US" sz="3000" dirty="0">
                <a:latin typeface="UD デジタル 教科書体 N-B" panose="02020700000000000000" pitchFamily="17" charset="-128"/>
                <a:ea typeface="UD デジタル 教科書体 N-B" panose="02020700000000000000" pitchFamily="17" charset="-128"/>
              </a:rPr>
              <a:t>をしていた。　</a:t>
            </a:r>
            <a:endParaRPr lang="en-US" altLang="ja-JP" sz="3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3000" dirty="0">
                <a:latin typeface="UD デジタル 教科書体 N-B" panose="02020700000000000000" pitchFamily="17" charset="-128"/>
                <a:ea typeface="UD デジタル 教科書体 N-B" panose="02020700000000000000" pitchFamily="17" charset="-128"/>
              </a:rPr>
              <a:t>　３０分くらいしたところで、</a:t>
            </a:r>
            <a:r>
              <a:rPr lang="ja-JP" altLang="en-US" sz="3000" dirty="0">
                <a:solidFill>
                  <a:srgbClr val="FF0000"/>
                </a:solidFill>
                <a:latin typeface="UD デジタル 教科書体 N-B" panose="02020700000000000000" pitchFamily="17" charset="-128"/>
                <a:ea typeface="UD デジタル 教科書体 N-B" panose="02020700000000000000" pitchFamily="17" charset="-128"/>
              </a:rPr>
              <a:t>口唇・まぶたの腫</a:t>
            </a:r>
            <a:r>
              <a:rPr lang="ja-JP" altLang="en-US" sz="3000"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れ</a:t>
            </a:r>
            <a:r>
              <a:rPr lang="ja-JP" altLang="en-US" sz="3000" dirty="0">
                <a:solidFill>
                  <a:srgbClr val="FF0000"/>
                </a:solidFill>
                <a:latin typeface="UD デジタル 教科書体 N-B" panose="02020700000000000000" pitchFamily="17" charset="-128"/>
                <a:ea typeface="UD デジタル 教科書体 N-B" panose="02020700000000000000" pitchFamily="17" charset="-128"/>
              </a:rPr>
              <a:t>、手足の膨疹、呼吸苦</a:t>
            </a:r>
            <a:r>
              <a:rPr lang="ja-JP" altLang="en-US" sz="3000" dirty="0">
                <a:latin typeface="UD デジタル 教科書体 N-B" panose="02020700000000000000" pitchFamily="17" charset="-128"/>
                <a:ea typeface="UD デジタル 教科書体 N-B" panose="02020700000000000000" pitchFamily="17" charset="-128"/>
              </a:rPr>
              <a:t>が出現した。　　　　　　　</a:t>
            </a:r>
            <a:endParaRPr lang="en-US" altLang="ja-JP" sz="3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3000" dirty="0">
                <a:latin typeface="UD デジタル 教科書体 N-B" panose="02020700000000000000" pitchFamily="17" charset="-128"/>
                <a:ea typeface="UD デジタル 教科書体 N-B" panose="02020700000000000000" pitchFamily="17" charset="-128"/>
              </a:rPr>
              <a:t>　　　　　　　　　　　　（高３・男子）</a:t>
            </a:r>
            <a:endParaRPr lang="en-US" altLang="ja-JP" sz="3000" dirty="0">
              <a:latin typeface="UD デジタル 教科書体 N-B" panose="02020700000000000000" pitchFamily="17" charset="-128"/>
              <a:ea typeface="UD デジタル 教科書体 N-B" panose="02020700000000000000" pitchFamily="17" charset="-128"/>
            </a:endParaRPr>
          </a:p>
        </p:txBody>
      </p:sp>
      <p:sp>
        <p:nvSpPr>
          <p:cNvPr id="9" name="コンテンツ プレースホルダー 2">
            <a:extLst>
              <a:ext uri="{FF2B5EF4-FFF2-40B4-BE49-F238E27FC236}">
                <a16:creationId xmlns:a16="http://schemas.microsoft.com/office/drawing/2014/main" id="{ACD66EC5-9909-76CD-7361-AF1871B94DFC}"/>
              </a:ext>
            </a:extLst>
          </p:cNvPr>
          <p:cNvSpPr txBox="1">
            <a:spLocks/>
          </p:cNvSpPr>
          <p:nvPr/>
        </p:nvSpPr>
        <p:spPr>
          <a:xfrm>
            <a:off x="676931" y="3429000"/>
            <a:ext cx="7642992" cy="3198787"/>
          </a:xfrm>
          <a:prstGeom prst="rect">
            <a:avLst/>
          </a:prstGeom>
          <a:ln>
            <a:solidFill>
              <a:schemeClr val="tx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000" dirty="0">
                <a:latin typeface="UD デジタル 教科書体 N-B" panose="02020700000000000000" pitchFamily="17" charset="-128"/>
                <a:ea typeface="UD デジタル 教科書体 N-B" panose="02020700000000000000" pitchFamily="17" charset="-128"/>
              </a:rPr>
              <a:t>＜事例２＞</a:t>
            </a:r>
            <a:endParaRPr lang="en-US" altLang="ja-JP" sz="3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3000" dirty="0">
                <a:latin typeface="UD デジタル 教科書体 N-B" panose="02020700000000000000" pitchFamily="17" charset="-128"/>
                <a:ea typeface="UD デジタル 教科書体 N-B" panose="02020700000000000000" pitchFamily="17" charset="-128"/>
              </a:rPr>
              <a:t>　もも、みかん、オレンジの食物アレルギーのある生徒が、給食の「ぶどうゼリーあえ」に入っていた黄桃を食べ、</a:t>
            </a:r>
            <a:r>
              <a:rPr lang="ja-JP" altLang="en-US" sz="3000" u="sng" dirty="0">
                <a:latin typeface="UD デジタル 教科書体 N-B" panose="02020700000000000000" pitchFamily="17" charset="-128"/>
                <a:ea typeface="UD デジタル 教科書体 N-B" panose="02020700000000000000" pitchFamily="17" charset="-128"/>
              </a:rPr>
              <a:t>昼休みに運動場でサッカー</a:t>
            </a:r>
            <a:r>
              <a:rPr lang="ja-JP" altLang="en-US" sz="3000" dirty="0">
                <a:latin typeface="UD デジタル 教科書体 N-B" panose="02020700000000000000" pitchFamily="17" charset="-128"/>
                <a:ea typeface="UD デジタル 教科書体 N-B" panose="02020700000000000000" pitchFamily="17" charset="-128"/>
              </a:rPr>
              <a:t>をしていたところ、</a:t>
            </a:r>
            <a:r>
              <a:rPr lang="ja-JP" altLang="en-US" sz="3000" dirty="0">
                <a:solidFill>
                  <a:srgbClr val="FF0000"/>
                </a:solidFill>
                <a:latin typeface="UD デジタル 教科書体 N-B" panose="02020700000000000000" pitchFamily="17" charset="-128"/>
                <a:ea typeface="UD デジタル 教科書体 N-B" panose="02020700000000000000" pitchFamily="17" charset="-128"/>
              </a:rPr>
              <a:t>顔がかゆくなり、アナフィラキシーショック</a:t>
            </a:r>
            <a:r>
              <a:rPr lang="ja-JP" altLang="en-US" sz="3000" dirty="0">
                <a:latin typeface="UD デジタル 教科書体 N-B" panose="02020700000000000000" pitchFamily="17" charset="-128"/>
                <a:ea typeface="UD デジタル 教科書体 N-B" panose="02020700000000000000" pitchFamily="17" charset="-128"/>
              </a:rPr>
              <a:t>を起こした。　　　　　　　（中２・男子）</a:t>
            </a:r>
          </a:p>
        </p:txBody>
      </p:sp>
      <p:sp>
        <p:nvSpPr>
          <p:cNvPr id="4"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11</a:t>
            </a:fld>
            <a:endParaRPr lang="en-US" altLang="ja-JP" dirty="0"/>
          </a:p>
        </p:txBody>
      </p:sp>
    </p:spTree>
    <p:extLst>
      <p:ext uri="{BB962C8B-B14F-4D97-AF65-F5344CB8AC3E}">
        <p14:creationId xmlns:p14="http://schemas.microsoft.com/office/powerpoint/2010/main" val="368742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1CDAB-18B5-4737-A056-B1259052D075}"/>
              </a:ext>
            </a:extLst>
          </p:cNvPr>
          <p:cNvSpPr>
            <a:spLocks noGrp="1"/>
          </p:cNvSpPr>
          <p:nvPr>
            <p:ph type="title"/>
          </p:nvPr>
        </p:nvSpPr>
        <p:spPr>
          <a:xfrm>
            <a:off x="628649" y="743498"/>
            <a:ext cx="7886700" cy="1325563"/>
          </a:xfrm>
        </p:spPr>
        <p:txBody>
          <a:bodyPr>
            <a:normAutofit/>
          </a:bodyPr>
          <a:lstStyle/>
          <a:p>
            <a:pPr algn="ctr"/>
            <a:r>
              <a:rPr kumimoji="1" lang="ja-JP" altLang="en-US" dirty="0">
                <a:latin typeface="UD デジタル 教科書体 N-B" panose="02020700000000000000" pitchFamily="17" charset="-128"/>
                <a:ea typeface="UD デジタル 教科書体 N-B" panose="02020700000000000000" pitchFamily="17" charset="-128"/>
              </a:rPr>
              <a:t>これらの症状はどのくらいの時間で表れるのでしょう？</a:t>
            </a:r>
          </a:p>
        </p:txBody>
      </p:sp>
      <p:pic>
        <p:nvPicPr>
          <p:cNvPr id="6" name="図 5">
            <a:extLst>
              <a:ext uri="{FF2B5EF4-FFF2-40B4-BE49-F238E27FC236}">
                <a16:creationId xmlns:a16="http://schemas.microsoft.com/office/drawing/2014/main" id="{DF3435CA-0038-46E6-B611-546DB27A201F}"/>
              </a:ext>
            </a:extLst>
          </p:cNvPr>
          <p:cNvPicPr>
            <a:picLocks noChangeAspect="1"/>
          </p:cNvPicPr>
          <p:nvPr/>
        </p:nvPicPr>
        <p:blipFill rotWithShape="1">
          <a:blip r:embed="rId3"/>
          <a:srcRect r="299"/>
          <a:stretch/>
        </p:blipFill>
        <p:spPr>
          <a:xfrm>
            <a:off x="75789" y="2497642"/>
            <a:ext cx="3089681" cy="2321063"/>
          </a:xfrm>
          <a:prstGeom prst="rect">
            <a:avLst/>
          </a:prstGeom>
        </p:spPr>
      </p:pic>
      <p:pic>
        <p:nvPicPr>
          <p:cNvPr id="7" name="図 6">
            <a:extLst>
              <a:ext uri="{FF2B5EF4-FFF2-40B4-BE49-F238E27FC236}">
                <a16:creationId xmlns:a16="http://schemas.microsoft.com/office/drawing/2014/main" id="{D159D9BE-5926-4FDC-97BB-2421171EF922}"/>
              </a:ext>
            </a:extLst>
          </p:cNvPr>
          <p:cNvPicPr>
            <a:picLocks noChangeAspect="1"/>
          </p:cNvPicPr>
          <p:nvPr/>
        </p:nvPicPr>
        <p:blipFill>
          <a:blip r:embed="rId4"/>
          <a:stretch>
            <a:fillRect/>
          </a:stretch>
        </p:blipFill>
        <p:spPr>
          <a:xfrm>
            <a:off x="3271307" y="2510780"/>
            <a:ext cx="2836198" cy="2321063"/>
          </a:xfrm>
          <a:prstGeom prst="rect">
            <a:avLst/>
          </a:prstGeom>
        </p:spPr>
      </p:pic>
      <p:pic>
        <p:nvPicPr>
          <p:cNvPr id="8" name="図 7">
            <a:extLst>
              <a:ext uri="{FF2B5EF4-FFF2-40B4-BE49-F238E27FC236}">
                <a16:creationId xmlns:a16="http://schemas.microsoft.com/office/drawing/2014/main" id="{D44489C9-97B9-45E6-AC11-E065FF25AB62}"/>
              </a:ext>
            </a:extLst>
          </p:cNvPr>
          <p:cNvPicPr>
            <a:picLocks noChangeAspect="1"/>
          </p:cNvPicPr>
          <p:nvPr/>
        </p:nvPicPr>
        <p:blipFill>
          <a:blip r:embed="rId5"/>
          <a:stretch>
            <a:fillRect/>
          </a:stretch>
        </p:blipFill>
        <p:spPr>
          <a:xfrm>
            <a:off x="6213342" y="2497312"/>
            <a:ext cx="2818835" cy="2321393"/>
          </a:xfrm>
          <a:prstGeom prst="rect">
            <a:avLst/>
          </a:prstGeom>
        </p:spPr>
      </p:pic>
      <p:sp>
        <p:nvSpPr>
          <p:cNvPr id="3" name="テキスト ボックス 2">
            <a:extLst>
              <a:ext uri="{FF2B5EF4-FFF2-40B4-BE49-F238E27FC236}">
                <a16:creationId xmlns:a16="http://schemas.microsoft.com/office/drawing/2014/main" id="{D7E5A098-2149-B408-1D5A-1DEE384A2030}"/>
              </a:ext>
            </a:extLst>
          </p:cNvPr>
          <p:cNvSpPr txBox="1"/>
          <p:nvPr/>
        </p:nvSpPr>
        <p:spPr>
          <a:xfrm>
            <a:off x="75789" y="5087690"/>
            <a:ext cx="8992421" cy="600164"/>
          </a:xfrm>
          <a:prstGeom prst="rect">
            <a:avLst/>
          </a:prstGeom>
          <a:noFill/>
        </p:spPr>
        <p:txBody>
          <a:bodyPr wrap="square" rtlCol="0">
            <a:spAutoFit/>
          </a:bodyPr>
          <a:lstStyle/>
          <a:p>
            <a:r>
              <a:rPr lang="ja-JP" altLang="en-US" sz="3300" dirty="0">
                <a:latin typeface="UD デジタル 教科書体 NK-B" panose="02020700000000000000" pitchFamily="18" charset="-128"/>
                <a:ea typeface="UD デジタル 教科書体 NK-B" panose="02020700000000000000" pitchFamily="18" charset="-128"/>
              </a:rPr>
              <a:t>　まぶたの腫れ　　　　　　発赤　　　　　　　じんましん　　　　　</a:t>
            </a:r>
          </a:p>
        </p:txBody>
      </p:sp>
      <p:sp>
        <p:nvSpPr>
          <p:cNvPr id="9"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12</a:t>
            </a:fld>
            <a:endParaRPr lang="en-US" altLang="ja-JP" dirty="0"/>
          </a:p>
        </p:txBody>
      </p:sp>
      <p:sp>
        <p:nvSpPr>
          <p:cNvPr id="10" name="テキスト ボックス 9">
            <a:extLst>
              <a:ext uri="{FF2B5EF4-FFF2-40B4-BE49-F238E27FC236}">
                <a16:creationId xmlns:a16="http://schemas.microsoft.com/office/drawing/2014/main" id="{48701EC5-57B5-14E9-EE0A-04511413D0B1}"/>
              </a:ext>
            </a:extLst>
          </p:cNvPr>
          <p:cNvSpPr txBox="1"/>
          <p:nvPr/>
        </p:nvSpPr>
        <p:spPr>
          <a:xfrm>
            <a:off x="4056172" y="6315020"/>
            <a:ext cx="4314340" cy="307777"/>
          </a:xfrm>
          <a:prstGeom prst="rect">
            <a:avLst/>
          </a:prstGeom>
          <a:noFill/>
          <a:ln>
            <a:noFill/>
          </a:ln>
        </p:spPr>
        <p:txBody>
          <a:bodyPr wrap="square" rtlCol="0">
            <a:spAutoFit/>
          </a:bodyPr>
          <a:lstStyle/>
          <a:p>
            <a:r>
              <a:rPr kumimoji="1" lang="ja-JP" altLang="en-US" sz="1400" dirty="0"/>
              <a:t>食物アレルギーに関する基礎知識（文部科学省）</a:t>
            </a:r>
          </a:p>
        </p:txBody>
      </p:sp>
    </p:spTree>
    <p:extLst>
      <p:ext uri="{BB962C8B-B14F-4D97-AF65-F5344CB8AC3E}">
        <p14:creationId xmlns:p14="http://schemas.microsoft.com/office/powerpoint/2010/main" val="307488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1CDAB-18B5-4737-A056-B1259052D075}"/>
              </a:ext>
            </a:extLst>
          </p:cNvPr>
          <p:cNvSpPr>
            <a:spLocks noGrp="1"/>
          </p:cNvSpPr>
          <p:nvPr>
            <p:ph type="title"/>
          </p:nvPr>
        </p:nvSpPr>
        <p:spPr>
          <a:xfrm>
            <a:off x="420414" y="255692"/>
            <a:ext cx="8073916" cy="795342"/>
          </a:xfrm>
        </p:spPr>
        <p:txBody>
          <a:bodyPr>
            <a:normAutofit fontScale="90000"/>
          </a:bodyPr>
          <a:lstStyle/>
          <a:p>
            <a:r>
              <a:rPr kumimoji="1" lang="ja-JP" altLang="en-US" sz="4000" dirty="0">
                <a:latin typeface="UD デジタル 教科書体 N-B" panose="02020700000000000000" pitchFamily="17" charset="-128"/>
                <a:ea typeface="UD デジタル 教科書体 N-B" panose="02020700000000000000" pitchFamily="17" charset="-128"/>
              </a:rPr>
              <a:t>学校で問題になるアレルギーのタイプ</a:t>
            </a:r>
            <a:endParaRPr kumimoji="1" lang="ja-JP" altLang="en-US" dirty="0">
              <a:latin typeface="UD デジタル 教科書体 N-B" panose="02020700000000000000" pitchFamily="17" charset="-128"/>
              <a:ea typeface="UD デジタル 教科書体 N-B" panose="02020700000000000000" pitchFamily="17" charset="-128"/>
            </a:endParaRPr>
          </a:p>
        </p:txBody>
      </p:sp>
      <p:pic>
        <p:nvPicPr>
          <p:cNvPr id="5" name="図 4">
            <a:extLst>
              <a:ext uri="{FF2B5EF4-FFF2-40B4-BE49-F238E27FC236}">
                <a16:creationId xmlns:a16="http://schemas.microsoft.com/office/drawing/2014/main" id="{ABD7ABB1-9080-89AF-90FE-E6E855E5FF66}"/>
              </a:ext>
            </a:extLst>
          </p:cNvPr>
          <p:cNvPicPr>
            <a:picLocks noChangeAspect="1"/>
          </p:cNvPicPr>
          <p:nvPr/>
        </p:nvPicPr>
        <p:blipFill>
          <a:blip r:embed="rId3"/>
          <a:stretch>
            <a:fillRect/>
          </a:stretch>
        </p:blipFill>
        <p:spPr>
          <a:xfrm>
            <a:off x="535042" y="1051034"/>
            <a:ext cx="8073915" cy="5036938"/>
          </a:xfrm>
          <a:prstGeom prst="rect">
            <a:avLst/>
          </a:prstGeom>
        </p:spPr>
      </p:pic>
      <p:sp>
        <p:nvSpPr>
          <p:cNvPr id="7"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13</a:t>
            </a:fld>
            <a:endParaRPr lang="en-US" altLang="ja-JP" dirty="0"/>
          </a:p>
        </p:txBody>
      </p:sp>
      <p:sp>
        <p:nvSpPr>
          <p:cNvPr id="8" name="テキスト ボックス 7">
            <a:extLst>
              <a:ext uri="{FF2B5EF4-FFF2-40B4-BE49-F238E27FC236}">
                <a16:creationId xmlns:a16="http://schemas.microsoft.com/office/drawing/2014/main" id="{48701EC5-57B5-14E9-EE0A-04511413D0B1}"/>
              </a:ext>
            </a:extLst>
          </p:cNvPr>
          <p:cNvSpPr txBox="1"/>
          <p:nvPr/>
        </p:nvSpPr>
        <p:spPr>
          <a:xfrm>
            <a:off x="3761255" y="6315020"/>
            <a:ext cx="4314340" cy="307777"/>
          </a:xfrm>
          <a:prstGeom prst="rect">
            <a:avLst/>
          </a:prstGeom>
          <a:noFill/>
          <a:ln>
            <a:noFill/>
          </a:ln>
        </p:spPr>
        <p:txBody>
          <a:bodyPr wrap="square" rtlCol="0">
            <a:spAutoFit/>
          </a:bodyPr>
          <a:lstStyle/>
          <a:p>
            <a:r>
              <a:rPr kumimoji="1" lang="ja-JP" altLang="en-US" sz="1400" dirty="0"/>
              <a:t>食物アレルギーに関する基礎知識（文部科学省）</a:t>
            </a:r>
          </a:p>
        </p:txBody>
      </p:sp>
    </p:spTree>
    <p:extLst>
      <p:ext uri="{BB962C8B-B14F-4D97-AF65-F5344CB8AC3E}">
        <p14:creationId xmlns:p14="http://schemas.microsoft.com/office/powerpoint/2010/main" val="2978548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782702" y="285770"/>
            <a:ext cx="5160663" cy="5947842"/>
          </a:xfrm>
          <a:prstGeom prst="rect">
            <a:avLst/>
          </a:prstGeom>
        </p:spPr>
      </p:pic>
      <p:sp>
        <p:nvSpPr>
          <p:cNvPr id="5" name="テキスト ボックス 4"/>
          <p:cNvSpPr txBox="1"/>
          <p:nvPr/>
        </p:nvSpPr>
        <p:spPr>
          <a:xfrm>
            <a:off x="208229" y="166255"/>
            <a:ext cx="3424844" cy="954107"/>
          </a:xfrm>
          <a:prstGeom prst="rect">
            <a:avLst/>
          </a:prstGeom>
          <a:noFill/>
        </p:spPr>
        <p:txBody>
          <a:bodyPr wrap="square" rtlCol="0">
            <a:spAutoFit/>
          </a:bodyPr>
          <a:lstStyle/>
          <a:p>
            <a:r>
              <a:rPr kumimoji="1" lang="ja-JP" altLang="en-US" sz="2800" b="1" dirty="0" smtClean="0">
                <a:solidFill>
                  <a:srgbClr val="FF0000"/>
                </a:solidFill>
                <a:latin typeface="ＭＳ Ｐゴシック" panose="020B0600070205080204" pitchFamily="50" charset="-128"/>
                <a:ea typeface="ＭＳ Ｐゴシック" panose="020B0600070205080204" pitchFamily="50" charset="-128"/>
              </a:rPr>
              <a:t>食物依存性運動誘発アナフィラキシーとは</a:t>
            </a:r>
            <a:endParaRPr kumimoji="1" lang="en-US" altLang="ja-JP" sz="2800" b="1" dirty="0" smtClean="0">
              <a:solidFill>
                <a:srgbClr val="FF0000"/>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208229" y="1342197"/>
            <a:ext cx="3424844" cy="5355312"/>
          </a:xfrm>
          <a:prstGeom prst="rect">
            <a:avLst/>
          </a:prstGeom>
          <a:noFill/>
          <a:ln>
            <a:solidFill>
              <a:schemeClr val="tx1"/>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　</a:t>
            </a:r>
            <a:r>
              <a:rPr lang="ja-JP" altLang="en-US" dirty="0" smtClean="0">
                <a:latin typeface="ＭＳ Ｐゴシック" panose="020B0600070205080204" pitchFamily="50" charset="-128"/>
                <a:ea typeface="ＭＳ Ｐゴシック" panose="020B0600070205080204" pitchFamily="50" charset="-128"/>
              </a:rPr>
              <a:t>アレルゲン</a:t>
            </a:r>
            <a:r>
              <a:rPr lang="ja-JP" altLang="en-US" dirty="0">
                <a:latin typeface="ＭＳ Ｐゴシック" panose="020B0600070205080204" pitchFamily="50" charset="-128"/>
                <a:ea typeface="ＭＳ Ｐゴシック" panose="020B0600070205080204" pitchFamily="50" charset="-128"/>
              </a:rPr>
              <a:t>となる食物に関して、普段は食べても反応が出ない量を摂取した後に、運動</a:t>
            </a:r>
            <a:r>
              <a:rPr lang="ja-JP" altLang="en-US" dirty="0" smtClean="0">
                <a:latin typeface="ＭＳ Ｐゴシック" panose="020B0600070205080204" pitchFamily="50" charset="-128"/>
                <a:ea typeface="ＭＳ Ｐゴシック" panose="020B0600070205080204" pitchFamily="50" charset="-128"/>
              </a:rPr>
              <a:t>が刺激</a:t>
            </a:r>
            <a:r>
              <a:rPr lang="ja-JP" altLang="en-US" dirty="0">
                <a:latin typeface="ＭＳ Ｐゴシック" panose="020B0600070205080204" pitchFamily="50" charset="-128"/>
                <a:ea typeface="ＭＳ Ｐゴシック" panose="020B0600070205080204" pitchFamily="50" charset="-128"/>
              </a:rPr>
              <a:t>となってアナフィラキシー反応を起こすことがある食物アレルギー</a:t>
            </a:r>
            <a:r>
              <a:rPr lang="ja-JP" altLang="en-US" dirty="0" smtClean="0">
                <a:latin typeface="ＭＳ Ｐゴシック" panose="020B0600070205080204" pitchFamily="50" charset="-128"/>
                <a:ea typeface="ＭＳ Ｐゴシック" panose="020B0600070205080204" pitchFamily="50" charset="-128"/>
              </a:rPr>
              <a:t>です。</a:t>
            </a:r>
            <a:endParaRPr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学童期以降に発症することが</a:t>
            </a:r>
            <a:r>
              <a:rPr lang="ja-JP" altLang="en-US" dirty="0" smtClean="0">
                <a:latin typeface="ＭＳ Ｐゴシック" panose="020B0600070205080204" pitchFamily="50" charset="-128"/>
                <a:ea typeface="ＭＳ Ｐゴシック" panose="020B0600070205080204" pitchFamily="50" charset="-128"/>
              </a:rPr>
              <a:t>多く、以前は食べる</a:t>
            </a:r>
            <a:r>
              <a:rPr lang="ja-JP" altLang="en-US" dirty="0">
                <a:latin typeface="ＭＳ Ｐゴシック" panose="020B0600070205080204" pitchFamily="50" charset="-128"/>
                <a:ea typeface="ＭＳ Ｐゴシック" panose="020B0600070205080204" pitchFamily="50" charset="-128"/>
              </a:rPr>
              <a:t>ことができた食物を原因としても発症することがあります。小麦による発症が多い</a:t>
            </a:r>
            <a:r>
              <a:rPr lang="ja-JP" altLang="en-US" dirty="0" smtClean="0">
                <a:latin typeface="ＭＳ Ｐゴシック" panose="020B0600070205080204" pitchFamily="50" charset="-128"/>
                <a:ea typeface="ＭＳ Ｐゴシック" panose="020B0600070205080204" pitchFamily="50" charset="-128"/>
              </a:rPr>
              <a:t>です</a:t>
            </a:r>
            <a:r>
              <a:rPr lang="ja-JP" altLang="en-US" dirty="0">
                <a:latin typeface="ＭＳ Ｐゴシック" panose="020B0600070205080204" pitchFamily="50" charset="-128"/>
                <a:ea typeface="ＭＳ Ｐゴシック" panose="020B0600070205080204" pitchFamily="50" charset="-128"/>
              </a:rPr>
              <a:t>が、大豆、ピーナツ、ナッツ類、甲殻類、果物、牛乳、魚等でも報告があり、どんな食物 アレルゲンでも摂取後に運動した場合はアレルギー反応を起こす危険性が高くなります。 また、睡眠不足や解熱鎮痛剤を服用していると反応を起こしやすくなります。喘息患者は</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症状が重くなるリスクが高いです。</a:t>
            </a:r>
            <a:endParaRPr kumimoji="1" lang="en-US" altLang="ja-JP" dirty="0" smtClean="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D14B3643-5C72-F5FA-9551-FB377E785BB2}"/>
              </a:ext>
            </a:extLst>
          </p:cNvPr>
          <p:cNvSpPr txBox="1"/>
          <p:nvPr/>
        </p:nvSpPr>
        <p:spPr>
          <a:xfrm>
            <a:off x="4288239" y="6235844"/>
            <a:ext cx="3484161" cy="461665"/>
          </a:xfrm>
          <a:prstGeom prst="rect">
            <a:avLst/>
          </a:prstGeom>
          <a:noFill/>
          <a:ln>
            <a:noFill/>
          </a:ln>
        </p:spPr>
        <p:txBody>
          <a:bodyPr wrap="square" rtlCol="0">
            <a:spAutoFit/>
          </a:bodyPr>
          <a:lstStyle/>
          <a:p>
            <a:r>
              <a:rPr kumimoji="1" lang="ja-JP" altLang="en-US" sz="1200" dirty="0"/>
              <a:t>「スポーツ事故防止ハンドブック（解説編）</a:t>
            </a:r>
            <a:r>
              <a:rPr kumimoji="1" lang="ja-JP" altLang="en-US" sz="1200" dirty="0" smtClean="0"/>
              <a:t>」</a:t>
            </a:r>
            <a:endParaRPr kumimoji="1" lang="en-US" altLang="ja-JP" sz="1200" dirty="0" smtClean="0"/>
          </a:p>
          <a:p>
            <a:r>
              <a:rPr kumimoji="1" lang="ja-JP" altLang="en-US" sz="1200" dirty="0" smtClean="0"/>
              <a:t>（</a:t>
            </a:r>
            <a:r>
              <a:rPr kumimoji="1" lang="ja-JP" altLang="en-US" sz="1200" dirty="0"/>
              <a:t>独立行政法人日本スポーツ振興</a:t>
            </a:r>
            <a:r>
              <a:rPr kumimoji="1" lang="ja-JP" altLang="en-US" sz="1200" dirty="0" smtClean="0"/>
              <a:t>センター）</a:t>
            </a:r>
            <a:endParaRPr kumimoji="1" lang="ja-JP" altLang="en-US" sz="1200" dirty="0"/>
          </a:p>
        </p:txBody>
      </p:sp>
      <p:sp>
        <p:nvSpPr>
          <p:cNvPr id="9"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14</a:t>
            </a:fld>
            <a:endParaRPr lang="en-US" altLang="ja-JP" dirty="0"/>
          </a:p>
        </p:txBody>
      </p:sp>
    </p:spTree>
    <p:extLst>
      <p:ext uri="{BB962C8B-B14F-4D97-AF65-F5344CB8AC3E}">
        <p14:creationId xmlns:p14="http://schemas.microsoft.com/office/powerpoint/2010/main" val="2301798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239848" y="120535"/>
            <a:ext cx="8638145" cy="6370214"/>
          </a:xfrm>
          <a:prstGeom prst="rect">
            <a:avLst/>
          </a:prstGeom>
        </p:spPr>
      </p:pic>
      <p:sp>
        <p:nvSpPr>
          <p:cNvPr id="3" name="楕円 2"/>
          <p:cNvSpPr/>
          <p:nvPr/>
        </p:nvSpPr>
        <p:spPr>
          <a:xfrm>
            <a:off x="3776747" y="4703497"/>
            <a:ext cx="529246" cy="417143"/>
          </a:xfrm>
          <a:prstGeom prst="ellipse">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6" name="楕円 5"/>
          <p:cNvSpPr/>
          <p:nvPr/>
        </p:nvSpPr>
        <p:spPr>
          <a:xfrm>
            <a:off x="4558920" y="4860686"/>
            <a:ext cx="714895" cy="402021"/>
          </a:xfrm>
          <a:prstGeom prst="ellipse">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7" name="楕円 6"/>
          <p:cNvSpPr/>
          <p:nvPr/>
        </p:nvSpPr>
        <p:spPr>
          <a:xfrm>
            <a:off x="2089873" y="3670978"/>
            <a:ext cx="836207" cy="51500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solidFill>
                <a:srgbClr val="FF0000"/>
              </a:solidFill>
            </a:endParaRPr>
          </a:p>
        </p:txBody>
      </p:sp>
      <p:sp>
        <p:nvSpPr>
          <p:cNvPr id="4" name="テキスト ボックス 3">
            <a:extLst>
              <a:ext uri="{FF2B5EF4-FFF2-40B4-BE49-F238E27FC236}">
                <a16:creationId xmlns:a16="http://schemas.microsoft.com/office/drawing/2014/main" id="{D14B3643-5C72-F5FA-9551-FB377E785BB2}"/>
              </a:ext>
            </a:extLst>
          </p:cNvPr>
          <p:cNvSpPr txBox="1"/>
          <p:nvPr/>
        </p:nvSpPr>
        <p:spPr>
          <a:xfrm>
            <a:off x="1648688" y="6527098"/>
            <a:ext cx="6542115" cy="276999"/>
          </a:xfrm>
          <a:prstGeom prst="rect">
            <a:avLst/>
          </a:prstGeom>
          <a:noFill/>
          <a:ln>
            <a:noFill/>
          </a:ln>
        </p:spPr>
        <p:txBody>
          <a:bodyPr wrap="square" rtlCol="0">
            <a:spAutoFit/>
          </a:bodyPr>
          <a:lstStyle/>
          <a:p>
            <a:r>
              <a:rPr kumimoji="1" lang="ja-JP" altLang="en-US" sz="1200" dirty="0"/>
              <a:t>「スポーツ事故防止ハンドブック（解説編）</a:t>
            </a:r>
            <a:r>
              <a:rPr kumimoji="1" lang="ja-JP" altLang="en-US" sz="1200" dirty="0" smtClean="0"/>
              <a:t>」（</a:t>
            </a:r>
            <a:r>
              <a:rPr kumimoji="1" lang="ja-JP" altLang="en-US" sz="1200" dirty="0"/>
              <a:t>独立行政法人日本スポーツ振興</a:t>
            </a:r>
            <a:r>
              <a:rPr kumimoji="1" lang="ja-JP" altLang="en-US" sz="1200" dirty="0" smtClean="0"/>
              <a:t>センター）</a:t>
            </a:r>
            <a:endParaRPr kumimoji="1" lang="ja-JP" altLang="en-US" sz="1200" dirty="0"/>
          </a:p>
        </p:txBody>
      </p:sp>
      <p:sp>
        <p:nvSpPr>
          <p:cNvPr id="8"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15</a:t>
            </a:fld>
            <a:endParaRPr lang="en-US" altLang="ja-JP" dirty="0"/>
          </a:p>
        </p:txBody>
      </p:sp>
    </p:spTree>
    <p:extLst>
      <p:ext uri="{BB962C8B-B14F-4D97-AF65-F5344CB8AC3E}">
        <p14:creationId xmlns:p14="http://schemas.microsoft.com/office/powerpoint/2010/main" val="344426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2633" y="624062"/>
            <a:ext cx="8595360" cy="1852557"/>
          </a:xfrm>
        </p:spPr>
        <p:txBody>
          <a:bodyPr>
            <a:normAutofit fontScale="90000"/>
          </a:bodyPr>
          <a:lstStyle/>
          <a:p>
            <a:pPr algn="ctr"/>
            <a:r>
              <a:rPr lang="ja-JP" altLang="en-US" sz="4500" dirty="0">
                <a:latin typeface="ＭＳ ゴシック" panose="020B0609070205080204" pitchFamily="49" charset="-128"/>
                <a:ea typeface="ＭＳ ゴシック" panose="020B0609070205080204" pitchFamily="49" charset="-128"/>
              </a:rPr>
              <a:t>＜まとめ＞</a:t>
            </a:r>
            <a:r>
              <a:rPr lang="en-US" altLang="ja-JP" sz="4500" dirty="0">
                <a:latin typeface="ＭＳ ゴシック" panose="020B0609070205080204" pitchFamily="49" charset="-128"/>
                <a:ea typeface="ＭＳ ゴシック" panose="020B0609070205080204" pitchFamily="49" charset="-128"/>
              </a:rPr>
              <a:t/>
            </a:r>
            <a:br>
              <a:rPr lang="en-US" altLang="ja-JP" sz="4500" dirty="0">
                <a:latin typeface="ＭＳ ゴシック" panose="020B0609070205080204" pitchFamily="49" charset="-128"/>
                <a:ea typeface="ＭＳ ゴシック" panose="020B0609070205080204" pitchFamily="49" charset="-128"/>
              </a:rPr>
            </a:br>
            <a:r>
              <a:rPr lang="ja-JP" altLang="en-US" sz="4500" dirty="0" smtClean="0">
                <a:latin typeface="ＭＳ ゴシック" panose="020B0609070205080204" pitchFamily="49" charset="-128"/>
                <a:ea typeface="ＭＳ ゴシック" panose="020B0609070205080204" pitchFamily="49" charset="-128"/>
              </a:rPr>
              <a:t>　アレルギー</a:t>
            </a:r>
            <a:r>
              <a:rPr lang="ja-JP" altLang="en-US" sz="4500" dirty="0">
                <a:latin typeface="ＭＳ ゴシック" panose="020B0609070205080204" pitchFamily="49" charset="-128"/>
                <a:ea typeface="ＭＳ ゴシック" panose="020B0609070205080204" pitchFamily="49" charset="-128"/>
              </a:rPr>
              <a:t>を持つ児童生徒等</a:t>
            </a:r>
            <a:r>
              <a:rPr lang="ja-JP" altLang="en-US" sz="4500" dirty="0" smtClean="0">
                <a:latin typeface="ＭＳ ゴシック" panose="020B0609070205080204" pitchFamily="49" charset="-128"/>
                <a:ea typeface="ＭＳ ゴシック" panose="020B0609070205080204" pitchFamily="49" charset="-128"/>
              </a:rPr>
              <a:t>への</a:t>
            </a:r>
            <a:r>
              <a:rPr lang="ja-JP" altLang="en-US" sz="4500" dirty="0">
                <a:latin typeface="ＭＳ ゴシック" panose="020B0609070205080204" pitchFamily="49" charset="-128"/>
                <a:ea typeface="ＭＳ ゴシック" panose="020B0609070205080204" pitchFamily="49" charset="-128"/>
              </a:rPr>
              <a:t>対応について</a:t>
            </a:r>
          </a:p>
        </p:txBody>
      </p:sp>
      <p:sp>
        <p:nvSpPr>
          <p:cNvPr id="3" name="コンテンツ プレースホルダー 2"/>
          <p:cNvSpPr>
            <a:spLocks noGrp="1"/>
          </p:cNvSpPr>
          <p:nvPr>
            <p:ph idx="1"/>
          </p:nvPr>
        </p:nvSpPr>
        <p:spPr>
          <a:xfrm>
            <a:off x="542052" y="3295353"/>
            <a:ext cx="8335941" cy="2440429"/>
          </a:xfrm>
        </p:spPr>
        <p:txBody>
          <a:bodyPr>
            <a:normAutofit/>
          </a:bodyPr>
          <a:lstStyle/>
          <a:p>
            <a:pPr marL="0" indent="0">
              <a:buNone/>
            </a:pPr>
            <a:r>
              <a:rPr lang="ja-JP" altLang="en-US" sz="2400" dirty="0" smtClean="0"/>
              <a:t>○自校の資料を基に、生徒の健康状況の確認や緊急</a:t>
            </a:r>
            <a:r>
              <a:rPr lang="ja-JP" altLang="en-US" sz="2400" dirty="0"/>
              <a:t>時の</a:t>
            </a:r>
            <a:r>
              <a:rPr lang="ja-JP" altLang="en-US" sz="2400" dirty="0" smtClean="0"/>
              <a:t>対</a:t>
            </a:r>
            <a:endParaRPr lang="en-US" altLang="ja-JP" sz="2400" dirty="0" smtClean="0"/>
          </a:p>
          <a:p>
            <a:pPr marL="0" indent="0">
              <a:buNone/>
            </a:pPr>
            <a:r>
              <a:rPr lang="ja-JP" altLang="en-US" sz="2400" dirty="0"/>
              <a:t>　</a:t>
            </a:r>
            <a:r>
              <a:rPr lang="ja-JP" altLang="en-US" sz="2400" dirty="0" smtClean="0"/>
              <a:t>応</a:t>
            </a:r>
            <a:r>
              <a:rPr lang="ja-JP" altLang="en-US" sz="2400" dirty="0"/>
              <a:t>について</a:t>
            </a:r>
            <a:r>
              <a:rPr lang="ja-JP" altLang="en-US" sz="2400" dirty="0" smtClean="0"/>
              <a:t>、教職員間で共通</a:t>
            </a:r>
            <a:r>
              <a:rPr lang="ja-JP" altLang="en-US" sz="2400" dirty="0"/>
              <a:t>理解を図る。</a:t>
            </a:r>
            <a:endParaRPr lang="en-US" altLang="ja-JP" sz="2400" dirty="0"/>
          </a:p>
          <a:p>
            <a:pPr marL="0" indent="0">
              <a:buNone/>
            </a:pPr>
            <a:endParaRPr lang="en-US" altLang="ja-JP" sz="2400" dirty="0"/>
          </a:p>
          <a:p>
            <a:pPr marL="0" indent="0">
              <a:buNone/>
            </a:pPr>
            <a:r>
              <a:rPr lang="ja-JP" altLang="en-US" sz="2400" dirty="0" smtClean="0"/>
              <a:t>○研修後、緊急</a:t>
            </a:r>
            <a:r>
              <a:rPr lang="ja-JP" altLang="en-US" sz="2400" dirty="0"/>
              <a:t>時の対応が分かるパンフレットを</a:t>
            </a:r>
            <a:r>
              <a:rPr lang="ja-JP" altLang="en-US" sz="2400" dirty="0" smtClean="0"/>
              <a:t>校舎内に</a:t>
            </a:r>
            <a:endParaRPr lang="en-US" altLang="ja-JP" sz="2400" dirty="0" smtClean="0"/>
          </a:p>
          <a:p>
            <a:pPr marL="0" indent="0">
              <a:buNone/>
            </a:pPr>
            <a:r>
              <a:rPr lang="ja-JP" altLang="en-US" sz="2400" dirty="0"/>
              <a:t>　</a:t>
            </a:r>
            <a:r>
              <a:rPr lang="ja-JP" altLang="en-US" sz="2400" dirty="0" smtClean="0"/>
              <a:t>掲示</a:t>
            </a:r>
            <a:r>
              <a:rPr lang="ja-JP" altLang="en-US" sz="2400" dirty="0"/>
              <a:t>する。</a:t>
            </a:r>
          </a:p>
        </p:txBody>
      </p:sp>
      <p:sp>
        <p:nvSpPr>
          <p:cNvPr id="4"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16</a:t>
            </a:fld>
            <a:endParaRPr lang="en-US" altLang="ja-JP" dirty="0"/>
          </a:p>
        </p:txBody>
      </p:sp>
    </p:spTree>
    <p:extLst>
      <p:ext uri="{BB962C8B-B14F-4D97-AF65-F5344CB8AC3E}">
        <p14:creationId xmlns:p14="http://schemas.microsoft.com/office/powerpoint/2010/main" val="4017646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04318" y="174647"/>
            <a:ext cx="8955599" cy="6394317"/>
          </a:xfrm>
          <a:prstGeom prst="rect">
            <a:avLst/>
          </a:prstGeom>
        </p:spPr>
      </p:pic>
      <p:sp>
        <p:nvSpPr>
          <p:cNvPr id="4"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17</a:t>
            </a:fld>
            <a:endParaRPr lang="en-US" altLang="ja-JP" dirty="0"/>
          </a:p>
        </p:txBody>
      </p:sp>
    </p:spTree>
    <p:extLst>
      <p:ext uri="{BB962C8B-B14F-4D97-AF65-F5344CB8AC3E}">
        <p14:creationId xmlns:p14="http://schemas.microsoft.com/office/powerpoint/2010/main" val="1884804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05103" y="166170"/>
            <a:ext cx="8975127" cy="6455347"/>
          </a:xfrm>
          <a:prstGeom prst="rect">
            <a:avLst/>
          </a:prstGeom>
        </p:spPr>
      </p:pic>
      <p:sp>
        <p:nvSpPr>
          <p:cNvPr id="5"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18</a:t>
            </a:fld>
            <a:endParaRPr lang="en-US" altLang="ja-JP" dirty="0"/>
          </a:p>
        </p:txBody>
      </p:sp>
    </p:spTree>
    <p:extLst>
      <p:ext uri="{BB962C8B-B14F-4D97-AF65-F5344CB8AC3E}">
        <p14:creationId xmlns:p14="http://schemas.microsoft.com/office/powerpoint/2010/main" val="2142585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746760" y="1141970"/>
            <a:ext cx="7650480" cy="4131070"/>
          </a:xfrm>
        </p:spPr>
        <p:txBody>
          <a:bodyPr>
            <a:normAutofit/>
          </a:bodyPr>
          <a:lstStyle/>
          <a:p>
            <a:pPr algn="ctr"/>
            <a:r>
              <a:rPr lang="ja-JP" altLang="en-US" sz="4000" dirty="0" smtClean="0">
                <a:latin typeface="ＭＳ ゴシック" panose="020B0609070205080204" pitchFamily="49" charset="-128"/>
                <a:ea typeface="ＭＳ ゴシック" panose="020B0609070205080204" pitchFamily="49" charset="-128"/>
              </a:rPr>
              <a:t>（参考スライド）</a:t>
            </a:r>
            <a:r>
              <a:rPr lang="en-US" altLang="ja-JP" sz="4000" dirty="0" smtClean="0">
                <a:latin typeface="ＭＳ ゴシック" panose="020B0609070205080204" pitchFamily="49" charset="-128"/>
                <a:ea typeface="ＭＳ ゴシック" panose="020B0609070205080204" pitchFamily="49" charset="-128"/>
              </a:rPr>
              <a:t/>
            </a:r>
            <a:br>
              <a:rPr lang="en-US" altLang="ja-JP" sz="4000" dirty="0" smtClean="0">
                <a:latin typeface="ＭＳ ゴシック" panose="020B0609070205080204" pitchFamily="49" charset="-128"/>
                <a:ea typeface="ＭＳ ゴシック" panose="020B0609070205080204" pitchFamily="49" charset="-128"/>
              </a:rPr>
            </a:br>
            <a:r>
              <a:rPr lang="en-US" altLang="ja-JP" sz="4000" dirty="0" smtClean="0">
                <a:latin typeface="ＭＳ ゴシック" panose="020B0609070205080204" pitchFamily="49" charset="-128"/>
                <a:ea typeface="ＭＳ ゴシック" panose="020B0609070205080204" pitchFamily="49" charset="-128"/>
              </a:rPr>
              <a:t/>
            </a:r>
            <a:br>
              <a:rPr lang="en-US" altLang="ja-JP" sz="4000" dirty="0" smtClean="0">
                <a:latin typeface="ＭＳ ゴシック" panose="020B0609070205080204" pitchFamily="49" charset="-128"/>
                <a:ea typeface="ＭＳ ゴシック" panose="020B0609070205080204" pitchFamily="49" charset="-128"/>
              </a:rPr>
            </a:br>
            <a:r>
              <a:rPr lang="en-US" altLang="ja-JP" sz="4000" dirty="0" smtClean="0">
                <a:latin typeface="ＭＳ ゴシック" panose="020B0609070205080204" pitchFamily="49" charset="-128"/>
                <a:ea typeface="ＭＳ ゴシック" panose="020B0609070205080204" pitchFamily="49" charset="-128"/>
              </a:rPr>
              <a:t>※</a:t>
            </a:r>
            <a:r>
              <a:rPr lang="ja-JP" altLang="en-US" sz="4000" dirty="0" smtClean="0">
                <a:latin typeface="ＭＳ ゴシック" panose="020B0609070205080204" pitchFamily="49" charset="-128"/>
                <a:ea typeface="ＭＳ ゴシック" panose="020B0609070205080204" pitchFamily="49" charset="-128"/>
              </a:rPr>
              <a:t>各学校の実情に応じて、</a:t>
            </a:r>
            <a:r>
              <a:rPr lang="en-US" altLang="ja-JP" sz="4000" dirty="0" smtClean="0">
                <a:latin typeface="ＭＳ ゴシック" panose="020B0609070205080204" pitchFamily="49" charset="-128"/>
                <a:ea typeface="ＭＳ ゴシック" panose="020B0609070205080204" pitchFamily="49" charset="-128"/>
              </a:rPr>
              <a:t/>
            </a:r>
            <a:br>
              <a:rPr lang="en-US" altLang="ja-JP" sz="4000" dirty="0" smtClean="0">
                <a:latin typeface="ＭＳ ゴシック" panose="020B0609070205080204" pitchFamily="49" charset="-128"/>
                <a:ea typeface="ＭＳ ゴシック" panose="020B0609070205080204" pitchFamily="49" charset="-128"/>
              </a:rPr>
            </a:br>
            <a:r>
              <a:rPr lang="ja-JP" altLang="en-US" sz="4000" dirty="0">
                <a:latin typeface="ＭＳ ゴシック" panose="020B0609070205080204" pitchFamily="49" charset="-128"/>
                <a:ea typeface="ＭＳ ゴシック" panose="020B0609070205080204" pitchFamily="49" charset="-128"/>
              </a:rPr>
              <a:t>以下のスライド</a:t>
            </a:r>
            <a:r>
              <a:rPr lang="ja-JP" altLang="en-US" sz="4000" dirty="0" smtClean="0">
                <a:latin typeface="ＭＳ ゴシック" panose="020B0609070205080204" pitchFamily="49" charset="-128"/>
                <a:ea typeface="ＭＳ ゴシック" panose="020B0609070205080204" pitchFamily="49" charset="-128"/>
              </a:rPr>
              <a:t>を差し替えて</a:t>
            </a:r>
            <a:r>
              <a:rPr lang="en-US" altLang="ja-JP" sz="4000" dirty="0" smtClean="0">
                <a:latin typeface="ＭＳ ゴシック" panose="020B0609070205080204" pitchFamily="49" charset="-128"/>
                <a:ea typeface="ＭＳ ゴシック" panose="020B0609070205080204" pitchFamily="49" charset="-128"/>
              </a:rPr>
              <a:t/>
            </a:r>
            <a:br>
              <a:rPr lang="en-US" altLang="ja-JP" sz="4000" dirty="0" smtClean="0">
                <a:latin typeface="ＭＳ ゴシック" panose="020B0609070205080204" pitchFamily="49" charset="-128"/>
                <a:ea typeface="ＭＳ ゴシック" panose="020B0609070205080204" pitchFamily="49" charset="-128"/>
              </a:rPr>
            </a:br>
            <a:r>
              <a:rPr lang="ja-JP" altLang="en-US" sz="4000" dirty="0">
                <a:latin typeface="ＭＳ ゴシック" panose="020B0609070205080204" pitchFamily="49" charset="-128"/>
                <a:ea typeface="ＭＳ ゴシック" panose="020B0609070205080204" pitchFamily="49" charset="-128"/>
              </a:rPr>
              <a:t>使用して</a:t>
            </a:r>
            <a:r>
              <a:rPr lang="ja-JP" altLang="en-US" sz="4000" dirty="0" smtClean="0">
                <a:latin typeface="ＭＳ ゴシック" panose="020B0609070205080204" pitchFamily="49" charset="-128"/>
                <a:ea typeface="ＭＳ ゴシック" panose="020B0609070205080204" pitchFamily="49" charset="-128"/>
              </a:rPr>
              <a:t>ください。</a:t>
            </a:r>
            <a:endParaRPr lang="ja-JP" altLang="en-US" sz="4000" dirty="0">
              <a:latin typeface="ＭＳ ゴシック" panose="020B0609070205080204" pitchFamily="49" charset="-128"/>
              <a:ea typeface="ＭＳ ゴシック" panose="020B0609070205080204" pitchFamily="49" charset="-128"/>
            </a:endParaRPr>
          </a:p>
        </p:txBody>
      </p:sp>
      <p:sp>
        <p:nvSpPr>
          <p:cNvPr id="3"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19</a:t>
            </a:fld>
            <a:endParaRPr lang="en-US" altLang="ja-JP" dirty="0"/>
          </a:p>
        </p:txBody>
      </p:sp>
    </p:spTree>
    <p:extLst>
      <p:ext uri="{BB962C8B-B14F-4D97-AF65-F5344CB8AC3E}">
        <p14:creationId xmlns:p14="http://schemas.microsoft.com/office/powerpoint/2010/main" val="926769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2DA112-145B-50B7-99D0-D0A09FFBD826}"/>
              </a:ext>
            </a:extLst>
          </p:cNvPr>
          <p:cNvSpPr txBox="1"/>
          <p:nvPr/>
        </p:nvSpPr>
        <p:spPr>
          <a:xfrm>
            <a:off x="204362" y="317772"/>
            <a:ext cx="6418507" cy="584775"/>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＜本日の研修の流れ</a:t>
            </a:r>
            <a:r>
              <a:rPr lang="ja-JP" altLang="en-US" sz="3200" dirty="0" smtClean="0">
                <a:latin typeface="ＭＳ ゴシック" panose="020B0609070205080204" pitchFamily="49" charset="-128"/>
                <a:ea typeface="ＭＳ ゴシック" panose="020B0609070205080204" pitchFamily="49" charset="-128"/>
              </a:rPr>
              <a:t>（３０分</a:t>
            </a:r>
            <a:r>
              <a:rPr lang="ja-JP" altLang="en-US" sz="3200" dirty="0">
                <a:latin typeface="ＭＳ ゴシック" panose="020B0609070205080204" pitchFamily="49" charset="-128"/>
                <a:ea typeface="ＭＳ ゴシック" panose="020B0609070205080204" pitchFamily="49" charset="-128"/>
              </a:rPr>
              <a:t>）＞</a:t>
            </a:r>
            <a:endParaRPr lang="en-US" altLang="ja-JP" sz="30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9F39311D-D97B-BEAF-43B3-DB39140544B9}"/>
              </a:ext>
            </a:extLst>
          </p:cNvPr>
          <p:cNvSpPr txBox="1"/>
          <p:nvPr/>
        </p:nvSpPr>
        <p:spPr>
          <a:xfrm>
            <a:off x="372946" y="2745562"/>
            <a:ext cx="8509797" cy="3785652"/>
          </a:xfrm>
          <a:prstGeom prst="rect">
            <a:avLst/>
          </a:prstGeom>
          <a:noFill/>
        </p:spPr>
        <p:txBody>
          <a:bodyPr wrap="square" rtlCol="0">
            <a:spAutoFit/>
          </a:bodyPr>
          <a:lstStyle/>
          <a:p>
            <a:r>
              <a:rPr lang="ja-JP" altLang="en-US" sz="2000" b="1" u="sng" dirty="0">
                <a:latin typeface="ＭＳ ゴシック" panose="020B0609070205080204" pitchFamily="49" charset="-128"/>
                <a:ea typeface="ＭＳ ゴシック" panose="020B0609070205080204" pitchFamily="49" charset="-128"/>
              </a:rPr>
              <a:t>１　導入（５分</a:t>
            </a:r>
            <a:r>
              <a:rPr lang="ja-JP" altLang="en-US" sz="2000" b="1" u="sng"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 </a:t>
            </a:r>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一斉</a:t>
            </a:r>
            <a:r>
              <a:rPr lang="en-US" altLang="ja-JP" sz="2000" dirty="0" smtClean="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○本研修の目的と流れについて理解</a:t>
            </a:r>
            <a:r>
              <a:rPr lang="ja-JP" altLang="en-US" sz="2000" dirty="0">
                <a:latin typeface="ＭＳ ゴシック" panose="020B0609070205080204" pitchFamily="49" charset="-128"/>
                <a:ea typeface="ＭＳ ゴシック" panose="020B0609070205080204" pitchFamily="49" charset="-128"/>
              </a:rPr>
              <a:t>する</a:t>
            </a:r>
            <a:r>
              <a:rPr lang="ja-JP" altLang="en-US" sz="2000" dirty="0" smtClean="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r>
              <a:rPr lang="ja-JP" altLang="en-US" sz="2000" b="1" u="sng" dirty="0">
                <a:latin typeface="ＭＳ ゴシック" panose="020B0609070205080204" pitchFamily="49" charset="-128"/>
                <a:ea typeface="ＭＳ ゴシック" panose="020B0609070205080204" pitchFamily="49" charset="-128"/>
              </a:rPr>
              <a:t>２　展開（</a:t>
            </a:r>
            <a:r>
              <a:rPr lang="ja-JP" altLang="en-US" sz="2000" b="1" u="sng" dirty="0" smtClean="0">
                <a:latin typeface="ＭＳ ゴシック" panose="020B0609070205080204" pitchFamily="49" charset="-128"/>
                <a:ea typeface="ＭＳ ゴシック" panose="020B0609070205080204" pitchFamily="49" charset="-128"/>
              </a:rPr>
              <a:t>１５分</a:t>
            </a:r>
            <a:r>
              <a:rPr lang="ja-JP" altLang="en-US" sz="2000" b="1" u="sng" dirty="0">
                <a:latin typeface="ＭＳ ゴシック" panose="020B0609070205080204" pitchFamily="49" charset="-128"/>
                <a:ea typeface="ＭＳ ゴシック" panose="020B0609070205080204" pitchFamily="49" charset="-128"/>
              </a:rPr>
              <a:t>）</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一斉</a:t>
            </a:r>
            <a:r>
              <a:rPr lang="en-US" altLang="ja-JP" sz="2000" dirty="0">
                <a:latin typeface="ＭＳ ゴシック" panose="020B0609070205080204" pitchFamily="49" charset="-128"/>
                <a:ea typeface="ＭＳ ゴシック" panose="020B0609070205080204" pitchFamily="49" charset="-128"/>
              </a:rPr>
              <a:t>】</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○食物アレルギーの症状について理解する。</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○食物依存性運動誘発アナフィラキシーへの対応について確認</a:t>
            </a:r>
            <a:r>
              <a:rPr lang="ja-JP" altLang="en-US" sz="2000" dirty="0">
                <a:latin typeface="ＭＳ ゴシック" panose="020B0609070205080204" pitchFamily="49" charset="-128"/>
                <a:ea typeface="ＭＳ ゴシック" panose="020B0609070205080204" pitchFamily="49" charset="-128"/>
              </a:rPr>
              <a:t>する。</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（各学校の実情に応じて</a:t>
            </a:r>
            <a:r>
              <a:rPr lang="ja-JP" altLang="en-US" sz="2000" dirty="0">
                <a:latin typeface="ＭＳ ゴシック" panose="020B0609070205080204" pitchFamily="49" charset="-128"/>
                <a:ea typeface="ＭＳ ゴシック" panose="020B0609070205080204" pitchFamily="49" charset="-128"/>
              </a:rPr>
              <a:t>実施）</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グループ</a:t>
            </a:r>
            <a:r>
              <a:rPr lang="en-US" altLang="ja-JP" sz="2000" dirty="0">
                <a:latin typeface="ＭＳ ゴシック" panose="020B0609070205080204" pitchFamily="49" charset="-128"/>
                <a:ea typeface="ＭＳ ゴシック" panose="020B0609070205080204" pitchFamily="49" charset="-128"/>
              </a:rPr>
              <a:t>】</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エピペン</a:t>
            </a:r>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の使用方法や緊急時の対応に</a:t>
            </a:r>
            <a:r>
              <a:rPr lang="ja-JP" altLang="en-US" sz="2000" dirty="0">
                <a:latin typeface="ＭＳ ゴシック" panose="020B0609070205080204" pitchFamily="49" charset="-128"/>
                <a:ea typeface="ＭＳ ゴシック" panose="020B0609070205080204" pitchFamily="49" charset="-128"/>
              </a:rPr>
              <a:t>ついて理解する。</a:t>
            </a:r>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r>
              <a:rPr lang="ja-JP" altLang="en-US" sz="2000" b="1" u="sng" dirty="0">
                <a:latin typeface="ＭＳ ゴシック" panose="020B0609070205080204" pitchFamily="49" charset="-128"/>
                <a:ea typeface="ＭＳ ゴシック" panose="020B0609070205080204" pitchFamily="49" charset="-128"/>
              </a:rPr>
              <a:t>３　まとめ</a:t>
            </a:r>
            <a:r>
              <a:rPr lang="ja-JP" altLang="en-US" sz="2000" b="1" u="sng" dirty="0" smtClean="0">
                <a:latin typeface="ＭＳ ゴシック" panose="020B0609070205080204" pitchFamily="49" charset="-128"/>
                <a:ea typeface="ＭＳ ゴシック" panose="020B0609070205080204" pitchFamily="49" charset="-128"/>
              </a:rPr>
              <a:t>（１０分</a:t>
            </a:r>
            <a:r>
              <a:rPr lang="ja-JP" altLang="en-US" sz="2000" b="1" u="sng" dirty="0">
                <a:latin typeface="ＭＳ ゴシック" panose="020B0609070205080204" pitchFamily="49" charset="-128"/>
                <a:ea typeface="ＭＳ ゴシック" panose="020B0609070205080204" pitchFamily="49" charset="-128"/>
              </a:rPr>
              <a:t>）</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一斉</a:t>
            </a:r>
            <a:r>
              <a:rPr lang="en-US" altLang="ja-JP" sz="2000" dirty="0">
                <a:latin typeface="ＭＳ ゴシック" panose="020B0609070205080204" pitchFamily="49" charset="-128"/>
                <a:ea typeface="ＭＳ ゴシック" panose="020B0609070205080204" pitchFamily="49" charset="-128"/>
              </a:rPr>
              <a:t>】</a:t>
            </a:r>
          </a:p>
          <a:p>
            <a:r>
              <a:rPr lang="ja-JP" altLang="en-US" sz="2000" dirty="0">
                <a:latin typeface="ＭＳ ゴシック" panose="020B0609070205080204" pitchFamily="49" charset="-128"/>
                <a:ea typeface="ＭＳ ゴシック" panose="020B0609070205080204" pitchFamily="49" charset="-128"/>
              </a:rPr>
              <a:t>　○アレルギーを持つ児童生徒等への対応について確認する。</a:t>
            </a:r>
            <a:endParaRPr lang="en-US" altLang="ja-JP" sz="2000"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BBD019CB-EAFE-E63F-FDED-DE19859927BF}"/>
              </a:ext>
            </a:extLst>
          </p:cNvPr>
          <p:cNvSpPr txBox="1"/>
          <p:nvPr/>
        </p:nvSpPr>
        <p:spPr>
          <a:xfrm>
            <a:off x="372946" y="1162335"/>
            <a:ext cx="8379168" cy="1323439"/>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＜目的＞</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食物アレルギー症状が発症した時に取るべき対応について理解を深めるとともに、日頃から学校全体として取り組むべき校内体制について構築する。</a:t>
            </a:r>
            <a:endParaRPr lang="ja-JP" altLang="en-US" sz="2400" dirty="0">
              <a:latin typeface="ＭＳ ゴシック" panose="020B0609070205080204" pitchFamily="49" charset="-128"/>
              <a:ea typeface="ＭＳ ゴシック" panose="020B0609070205080204" pitchFamily="49" charset="-128"/>
            </a:endParaRPr>
          </a:p>
        </p:txBody>
      </p:sp>
      <p:pic>
        <p:nvPicPr>
          <p:cNvPr id="2050" name="Picture 2" descr="https://www.jpnsport.go.jp/anzen/Portals/0/anzen/kenko/siryou/character2/m/M-76.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57852" y="2485774"/>
            <a:ext cx="1480828" cy="1480828"/>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2</a:t>
            </a:fld>
            <a:endParaRPr lang="en-US" altLang="ja-JP" dirty="0"/>
          </a:p>
        </p:txBody>
      </p:sp>
    </p:spTree>
    <p:extLst>
      <p:ext uri="{BB962C8B-B14F-4D97-AF65-F5344CB8AC3E}">
        <p14:creationId xmlns:p14="http://schemas.microsoft.com/office/powerpoint/2010/main" val="2786290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5637" y="647759"/>
            <a:ext cx="8182841" cy="2826961"/>
          </a:xfrm>
        </p:spPr>
        <p:txBody>
          <a:bodyPr>
            <a:noAutofit/>
          </a:bodyPr>
          <a:lstStyle/>
          <a:p>
            <a:pPr algn="ctr"/>
            <a:r>
              <a:rPr lang="ja-JP" altLang="en-US" sz="3200" dirty="0" smtClean="0">
                <a:latin typeface="ＭＳ ゴシック" panose="020B0609070205080204" pitchFamily="49" charset="-128"/>
                <a:ea typeface="ＭＳ ゴシック" panose="020B0609070205080204" pitchFamily="49" charset="-128"/>
              </a:rPr>
              <a:t>＜展開②＞</a:t>
            </a:r>
            <a:r>
              <a:rPr lang="en-US" altLang="ja-JP" sz="3200" dirty="0" smtClean="0">
                <a:latin typeface="ＭＳ ゴシック" panose="020B0609070205080204" pitchFamily="49" charset="-128"/>
                <a:ea typeface="ＭＳ ゴシック" panose="020B0609070205080204" pitchFamily="49" charset="-128"/>
              </a:rPr>
              <a:t/>
            </a:r>
            <a:br>
              <a:rPr lang="en-US" altLang="ja-JP" sz="3200" dirty="0" smtClean="0">
                <a:latin typeface="ＭＳ ゴシック" panose="020B0609070205080204" pitchFamily="49" charset="-128"/>
                <a:ea typeface="ＭＳ ゴシック" panose="020B0609070205080204" pitchFamily="49" charset="-128"/>
              </a:rPr>
            </a:br>
            <a:r>
              <a:rPr lang="en-US" altLang="ja-JP" sz="3200" dirty="0" smtClean="0">
                <a:latin typeface="ＭＳ ゴシック" panose="020B0609070205080204" pitchFamily="49" charset="-128"/>
                <a:ea typeface="ＭＳ ゴシック" panose="020B0609070205080204" pitchFamily="49" charset="-128"/>
              </a:rPr>
              <a:t/>
            </a:r>
            <a:br>
              <a:rPr lang="en-US" altLang="ja-JP" sz="3200" dirty="0" smtClean="0">
                <a:latin typeface="ＭＳ ゴシック" panose="020B0609070205080204" pitchFamily="49" charset="-128"/>
                <a:ea typeface="ＭＳ ゴシック" panose="020B0609070205080204" pitchFamily="49" charset="-128"/>
              </a:rPr>
            </a:br>
            <a:r>
              <a:rPr lang="ja-JP" altLang="en-US" sz="3200" dirty="0" smtClean="0">
                <a:latin typeface="ＭＳ ゴシック" panose="020B0609070205080204" pitchFamily="49" charset="-128"/>
                <a:ea typeface="ＭＳ ゴシック" panose="020B0609070205080204" pitchFamily="49" charset="-128"/>
              </a:rPr>
              <a:t>緊急</a:t>
            </a:r>
            <a:r>
              <a:rPr lang="ja-JP" altLang="en-US" sz="3200" dirty="0">
                <a:latin typeface="ＭＳ ゴシック" panose="020B0609070205080204" pitchFamily="49" charset="-128"/>
                <a:ea typeface="ＭＳ ゴシック" panose="020B0609070205080204" pitchFamily="49" charset="-128"/>
              </a:rPr>
              <a:t>時</a:t>
            </a:r>
            <a:r>
              <a:rPr lang="ja-JP" altLang="en-US" sz="3200" dirty="0" smtClean="0">
                <a:latin typeface="ＭＳ ゴシック" panose="020B0609070205080204" pitchFamily="49" charset="-128"/>
                <a:ea typeface="ＭＳ ゴシック" panose="020B0609070205080204" pitchFamily="49" charset="-128"/>
              </a:rPr>
              <a:t>の対応</a:t>
            </a:r>
            <a:r>
              <a:rPr lang="en-US" altLang="ja-JP" sz="3200" dirty="0" smtClean="0">
                <a:latin typeface="ＭＳ ゴシック" panose="020B0609070205080204" pitchFamily="49" charset="-128"/>
                <a:ea typeface="ＭＳ ゴシック" panose="020B0609070205080204" pitchFamily="49" charset="-128"/>
              </a:rPr>
              <a:t/>
            </a:r>
            <a:br>
              <a:rPr lang="en-US" altLang="ja-JP" sz="3200" dirty="0" smtClean="0">
                <a:latin typeface="ＭＳ ゴシック" panose="020B0609070205080204" pitchFamily="49" charset="-128"/>
                <a:ea typeface="ＭＳ ゴシック" panose="020B0609070205080204" pitchFamily="49" charset="-128"/>
              </a:rPr>
            </a:br>
            <a:r>
              <a:rPr lang="ja-JP" altLang="en-US" sz="3200" dirty="0" smtClean="0">
                <a:latin typeface="ＭＳ ゴシック" panose="020B0609070205080204" pitchFamily="49" charset="-128"/>
                <a:ea typeface="ＭＳ ゴシック" panose="020B0609070205080204" pitchFamily="49" charset="-128"/>
              </a:rPr>
              <a:t>（学校におけるアレルギー疾患対応資料）</a:t>
            </a:r>
            <a:r>
              <a:rPr lang="en-US" altLang="ja-JP" sz="3200" dirty="0" smtClean="0">
                <a:latin typeface="ＭＳ ゴシック" panose="020B0609070205080204" pitchFamily="49" charset="-128"/>
                <a:ea typeface="ＭＳ ゴシック" panose="020B0609070205080204" pitchFamily="49" charset="-128"/>
              </a:rPr>
              <a:t/>
            </a:r>
            <a:br>
              <a:rPr lang="en-US" altLang="ja-JP" sz="3200" dirty="0" smtClean="0">
                <a:latin typeface="ＭＳ ゴシック" panose="020B0609070205080204" pitchFamily="49" charset="-128"/>
                <a:ea typeface="ＭＳ ゴシック" panose="020B0609070205080204" pitchFamily="49" charset="-128"/>
              </a:rPr>
            </a:br>
            <a:r>
              <a:rPr lang="ja-JP" altLang="en-US" sz="3200" dirty="0" smtClean="0">
                <a:latin typeface="ＭＳ ゴシック" panose="020B0609070205080204" pitchFamily="49" charset="-128"/>
                <a:ea typeface="ＭＳ ゴシック" panose="020B0609070205080204" pitchFamily="49" charset="-128"/>
              </a:rPr>
              <a:t>　　　　　　　　　　　　（文部科学省）</a:t>
            </a:r>
            <a:endParaRPr lang="ja-JP" altLang="en-US" sz="3600" dirty="0">
              <a:latin typeface="ＭＳ ゴシック" panose="020B0609070205080204" pitchFamily="49" charset="-128"/>
              <a:ea typeface="ＭＳ ゴシック" panose="020B0609070205080204" pitchFamily="49" charset="-128"/>
            </a:endParaRPr>
          </a:p>
        </p:txBody>
      </p:sp>
      <p:sp>
        <p:nvSpPr>
          <p:cNvPr id="4"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20</a:t>
            </a:fld>
            <a:endParaRPr lang="en-US" altLang="ja-JP" dirty="0"/>
          </a:p>
        </p:txBody>
      </p:sp>
      <p:pic>
        <p:nvPicPr>
          <p:cNvPr id="7" name="図 6" descr="https://qr.quel.jp/tmp/c51a8ebe0961948da70713e3fa68dfd04146b401.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2857" y="3801079"/>
            <a:ext cx="1625485" cy="1671205"/>
          </a:xfrm>
          <a:prstGeom prst="rect">
            <a:avLst/>
          </a:prstGeom>
          <a:noFill/>
          <a:ln>
            <a:solidFill>
              <a:schemeClr val="tx1"/>
            </a:solidFill>
          </a:ln>
        </p:spPr>
      </p:pic>
      <p:pic>
        <p:nvPicPr>
          <p:cNvPr id="8" name="図 7" descr="https://qr.quel.jp/tmp/8bf9de1b458823c04a88fdd4806dbc94981130b1.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326467" y="3801079"/>
            <a:ext cx="1622972" cy="1618818"/>
          </a:xfrm>
          <a:prstGeom prst="rect">
            <a:avLst/>
          </a:prstGeom>
          <a:noFill/>
          <a:ln>
            <a:solidFill>
              <a:schemeClr val="tx1"/>
            </a:solidFill>
          </a:ln>
        </p:spPr>
      </p:pic>
    </p:spTree>
    <p:extLst>
      <p:ext uri="{BB962C8B-B14F-4D97-AF65-F5344CB8AC3E}">
        <p14:creationId xmlns:p14="http://schemas.microsoft.com/office/powerpoint/2010/main" val="2346940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7DAF5D-FF6E-417F-A4B3-BE0060081B5C}"/>
              </a:ext>
            </a:extLst>
          </p:cNvPr>
          <p:cNvSpPr>
            <a:spLocks noGrp="1"/>
          </p:cNvSpPr>
          <p:nvPr>
            <p:ph type="title"/>
          </p:nvPr>
        </p:nvSpPr>
        <p:spPr>
          <a:xfrm>
            <a:off x="326571" y="208373"/>
            <a:ext cx="8569233" cy="915034"/>
          </a:xfrm>
        </p:spPr>
        <p:txBody>
          <a:bodyPr/>
          <a:lstStyle/>
          <a:p>
            <a:r>
              <a:rPr lang="ja-JP" altLang="en-US" dirty="0">
                <a:latin typeface="UD デジタル 教科書体 N-B" panose="02020700000000000000" pitchFamily="17" charset="-128"/>
                <a:ea typeface="UD デジタル 教科書体 N-B" panose="02020700000000000000" pitchFamily="17" charset="-128"/>
              </a:rPr>
              <a:t>この写真を見て気になることは</a:t>
            </a:r>
            <a:r>
              <a:rPr kumimoji="1" lang="ja-JP" altLang="en-US" dirty="0">
                <a:latin typeface="UD デジタル 教科書体 N-B" panose="02020700000000000000" pitchFamily="17" charset="-128"/>
                <a:ea typeface="UD デジタル 教科書体 N-B" panose="02020700000000000000" pitchFamily="17" charset="-128"/>
              </a:rPr>
              <a:t>？</a:t>
            </a:r>
          </a:p>
        </p:txBody>
      </p:sp>
      <p:pic>
        <p:nvPicPr>
          <p:cNvPr id="5" name="図 4">
            <a:extLst>
              <a:ext uri="{FF2B5EF4-FFF2-40B4-BE49-F238E27FC236}">
                <a16:creationId xmlns:a16="http://schemas.microsoft.com/office/drawing/2014/main" id="{89CC2829-900A-4004-869E-83B7D865AB14}"/>
              </a:ext>
            </a:extLst>
          </p:cNvPr>
          <p:cNvPicPr>
            <a:picLocks noChangeAspect="1"/>
          </p:cNvPicPr>
          <p:nvPr/>
        </p:nvPicPr>
        <p:blipFill>
          <a:blip r:embed="rId3"/>
          <a:stretch>
            <a:fillRect/>
          </a:stretch>
        </p:blipFill>
        <p:spPr>
          <a:xfrm>
            <a:off x="661703" y="1058160"/>
            <a:ext cx="3821266" cy="2862081"/>
          </a:xfrm>
          <a:prstGeom prst="rect">
            <a:avLst/>
          </a:prstGeom>
        </p:spPr>
      </p:pic>
      <p:sp>
        <p:nvSpPr>
          <p:cNvPr id="7" name="吹き出し: 円形 6">
            <a:extLst>
              <a:ext uri="{FF2B5EF4-FFF2-40B4-BE49-F238E27FC236}">
                <a16:creationId xmlns:a16="http://schemas.microsoft.com/office/drawing/2014/main" id="{7E0B219D-AD46-49A2-AB5A-D804A5D60D4C}"/>
              </a:ext>
            </a:extLst>
          </p:cNvPr>
          <p:cNvSpPr/>
          <p:nvPr/>
        </p:nvSpPr>
        <p:spPr>
          <a:xfrm>
            <a:off x="5279098" y="1090781"/>
            <a:ext cx="2959920" cy="1925791"/>
          </a:xfrm>
          <a:prstGeom prst="wedgeEllipseCallout">
            <a:avLst>
              <a:gd name="adj1" fmla="val -99137"/>
              <a:gd name="adj2" fmla="val 23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dirty="0">
                <a:latin typeface="UD デジタル 教科書体 N-B" panose="02020700000000000000" pitchFamily="17" charset="-128"/>
                <a:ea typeface="UD デジタル 教科書体 N-B" panose="02020700000000000000" pitchFamily="17" charset="-128"/>
              </a:rPr>
              <a:t>瞼にふくらみがある。</a:t>
            </a:r>
          </a:p>
        </p:txBody>
      </p:sp>
      <p:pic>
        <p:nvPicPr>
          <p:cNvPr id="6" name="図 5">
            <a:extLst>
              <a:ext uri="{FF2B5EF4-FFF2-40B4-BE49-F238E27FC236}">
                <a16:creationId xmlns:a16="http://schemas.microsoft.com/office/drawing/2014/main" id="{1DCA3DB0-F7C7-48CD-89A3-4969C0BD125D}"/>
              </a:ext>
            </a:extLst>
          </p:cNvPr>
          <p:cNvPicPr>
            <a:picLocks noChangeAspect="1"/>
          </p:cNvPicPr>
          <p:nvPr/>
        </p:nvPicPr>
        <p:blipFill>
          <a:blip r:embed="rId4"/>
          <a:stretch>
            <a:fillRect/>
          </a:stretch>
        </p:blipFill>
        <p:spPr>
          <a:xfrm>
            <a:off x="4849563" y="3285678"/>
            <a:ext cx="3417559" cy="2796834"/>
          </a:xfrm>
          <a:prstGeom prst="rect">
            <a:avLst/>
          </a:prstGeom>
        </p:spPr>
      </p:pic>
      <p:sp>
        <p:nvSpPr>
          <p:cNvPr id="8" name="吹き出し: 円形 6">
            <a:extLst>
              <a:ext uri="{FF2B5EF4-FFF2-40B4-BE49-F238E27FC236}">
                <a16:creationId xmlns:a16="http://schemas.microsoft.com/office/drawing/2014/main" id="{7E0B219D-AD46-49A2-AB5A-D804A5D60D4C}"/>
              </a:ext>
            </a:extLst>
          </p:cNvPr>
          <p:cNvSpPr/>
          <p:nvPr/>
        </p:nvSpPr>
        <p:spPr>
          <a:xfrm>
            <a:off x="1156455" y="3952862"/>
            <a:ext cx="2959920" cy="1925791"/>
          </a:xfrm>
          <a:prstGeom prst="wedgeEllipseCallout">
            <a:avLst>
              <a:gd name="adj1" fmla="val 102366"/>
              <a:gd name="adj2" fmla="val -247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dirty="0">
                <a:latin typeface="UD デジタル 教科書体 N-B" panose="02020700000000000000" pitchFamily="17" charset="-128"/>
                <a:ea typeface="UD デジタル 教科書体 N-B" panose="02020700000000000000" pitchFamily="17" charset="-128"/>
              </a:rPr>
              <a:t>皮膚が赤い。</a:t>
            </a:r>
          </a:p>
        </p:txBody>
      </p:sp>
      <p:sp>
        <p:nvSpPr>
          <p:cNvPr id="4" name="テキスト ボックス 3">
            <a:extLst>
              <a:ext uri="{FF2B5EF4-FFF2-40B4-BE49-F238E27FC236}">
                <a16:creationId xmlns:a16="http://schemas.microsoft.com/office/drawing/2014/main" id="{48701EC5-57B5-14E9-EE0A-04511413D0B1}"/>
              </a:ext>
            </a:extLst>
          </p:cNvPr>
          <p:cNvSpPr txBox="1"/>
          <p:nvPr/>
        </p:nvSpPr>
        <p:spPr>
          <a:xfrm>
            <a:off x="3952782" y="6389732"/>
            <a:ext cx="4314340" cy="307777"/>
          </a:xfrm>
          <a:prstGeom prst="rect">
            <a:avLst/>
          </a:prstGeom>
          <a:noFill/>
          <a:ln>
            <a:noFill/>
          </a:ln>
        </p:spPr>
        <p:txBody>
          <a:bodyPr wrap="square" rtlCol="0">
            <a:spAutoFit/>
          </a:bodyPr>
          <a:lstStyle/>
          <a:p>
            <a:r>
              <a:rPr kumimoji="1" lang="ja-JP" altLang="en-US" sz="1400" dirty="0"/>
              <a:t>食物アレルギーに関する基礎知識（文部科学省）</a:t>
            </a:r>
          </a:p>
        </p:txBody>
      </p:sp>
      <p:sp>
        <p:nvSpPr>
          <p:cNvPr id="9"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3</a:t>
            </a:fld>
            <a:endParaRPr lang="en-US" altLang="ja-JP" dirty="0"/>
          </a:p>
        </p:txBody>
      </p:sp>
    </p:spTree>
    <p:extLst>
      <p:ext uri="{BB962C8B-B14F-4D97-AF65-F5344CB8AC3E}">
        <p14:creationId xmlns:p14="http://schemas.microsoft.com/office/powerpoint/2010/main" val="351594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BEBFF1D-51FB-4CC1-B128-612D841E399B}"/>
              </a:ext>
            </a:extLst>
          </p:cNvPr>
          <p:cNvPicPr>
            <a:picLocks noChangeAspect="1"/>
          </p:cNvPicPr>
          <p:nvPr/>
        </p:nvPicPr>
        <p:blipFill>
          <a:blip r:embed="rId3"/>
          <a:stretch>
            <a:fillRect/>
          </a:stretch>
        </p:blipFill>
        <p:spPr>
          <a:xfrm>
            <a:off x="707027" y="1788261"/>
            <a:ext cx="5053692" cy="4161864"/>
          </a:xfrm>
          <a:prstGeom prst="rect">
            <a:avLst/>
          </a:prstGeom>
        </p:spPr>
      </p:pic>
      <p:sp>
        <p:nvSpPr>
          <p:cNvPr id="7" name="吹き出し: 円形 6">
            <a:extLst>
              <a:ext uri="{FF2B5EF4-FFF2-40B4-BE49-F238E27FC236}">
                <a16:creationId xmlns:a16="http://schemas.microsoft.com/office/drawing/2014/main" id="{7E0B219D-AD46-49A2-AB5A-D804A5D60D4C}"/>
              </a:ext>
            </a:extLst>
          </p:cNvPr>
          <p:cNvSpPr/>
          <p:nvPr/>
        </p:nvSpPr>
        <p:spPr>
          <a:xfrm>
            <a:off x="5984325" y="2441403"/>
            <a:ext cx="2959920" cy="1925791"/>
          </a:xfrm>
          <a:prstGeom prst="wedgeEllipseCallout">
            <a:avLst>
              <a:gd name="adj1" fmla="val -78932"/>
              <a:gd name="adj2" fmla="val 41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dirty="0">
                <a:latin typeface="UD デジタル 教科書体 N-B" panose="02020700000000000000" pitchFamily="17" charset="-128"/>
                <a:ea typeface="UD デジタル 教科書体 N-B" panose="02020700000000000000" pitchFamily="17" charset="-128"/>
              </a:rPr>
              <a:t>じんましん。</a:t>
            </a:r>
          </a:p>
        </p:txBody>
      </p:sp>
      <p:sp>
        <p:nvSpPr>
          <p:cNvPr id="6" name="タイトル 1">
            <a:extLst>
              <a:ext uri="{FF2B5EF4-FFF2-40B4-BE49-F238E27FC236}">
                <a16:creationId xmlns:a16="http://schemas.microsoft.com/office/drawing/2014/main" id="{DE7DAF5D-FF6E-417F-A4B3-BE0060081B5C}"/>
              </a:ext>
            </a:extLst>
          </p:cNvPr>
          <p:cNvSpPr>
            <a:spLocks noGrp="1"/>
          </p:cNvSpPr>
          <p:nvPr>
            <p:ph type="title"/>
          </p:nvPr>
        </p:nvSpPr>
        <p:spPr>
          <a:xfrm>
            <a:off x="261256" y="469630"/>
            <a:ext cx="8569233" cy="915034"/>
          </a:xfrm>
        </p:spPr>
        <p:txBody>
          <a:bodyPr/>
          <a:lstStyle/>
          <a:p>
            <a:r>
              <a:rPr lang="ja-JP" altLang="en-US" dirty="0">
                <a:latin typeface="UD デジタル 教科書体 N-B" panose="02020700000000000000" pitchFamily="17" charset="-128"/>
                <a:ea typeface="UD デジタル 教科書体 N-B" panose="02020700000000000000" pitchFamily="17" charset="-128"/>
              </a:rPr>
              <a:t>この写真を見て気になることは</a:t>
            </a:r>
            <a:r>
              <a:rPr kumimoji="1" lang="ja-JP" altLang="en-US" dirty="0">
                <a:latin typeface="UD デジタル 教科書体 N-B" panose="02020700000000000000" pitchFamily="17" charset="-128"/>
                <a:ea typeface="UD デジタル 教科書体 N-B" panose="02020700000000000000" pitchFamily="17" charset="-128"/>
              </a:rPr>
              <a:t>？</a:t>
            </a:r>
          </a:p>
        </p:txBody>
      </p:sp>
      <p:sp>
        <p:nvSpPr>
          <p:cNvPr id="8"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4</a:t>
            </a:fld>
            <a:endParaRPr lang="en-US" altLang="ja-JP" dirty="0"/>
          </a:p>
        </p:txBody>
      </p:sp>
      <p:sp>
        <p:nvSpPr>
          <p:cNvPr id="9" name="テキスト ボックス 8">
            <a:extLst>
              <a:ext uri="{FF2B5EF4-FFF2-40B4-BE49-F238E27FC236}">
                <a16:creationId xmlns:a16="http://schemas.microsoft.com/office/drawing/2014/main" id="{48701EC5-57B5-14E9-EE0A-04511413D0B1}"/>
              </a:ext>
            </a:extLst>
          </p:cNvPr>
          <p:cNvSpPr txBox="1"/>
          <p:nvPr/>
        </p:nvSpPr>
        <p:spPr>
          <a:xfrm>
            <a:off x="3973012" y="6318359"/>
            <a:ext cx="4314340" cy="307777"/>
          </a:xfrm>
          <a:prstGeom prst="rect">
            <a:avLst/>
          </a:prstGeom>
          <a:noFill/>
          <a:ln>
            <a:noFill/>
          </a:ln>
        </p:spPr>
        <p:txBody>
          <a:bodyPr wrap="square" rtlCol="0">
            <a:spAutoFit/>
          </a:bodyPr>
          <a:lstStyle/>
          <a:p>
            <a:r>
              <a:rPr kumimoji="1" lang="ja-JP" altLang="en-US" sz="1400" dirty="0"/>
              <a:t>食物アレルギーに関する基礎知識（文部科学省）</a:t>
            </a:r>
          </a:p>
        </p:txBody>
      </p:sp>
    </p:spTree>
    <p:extLst>
      <p:ext uri="{BB962C8B-B14F-4D97-AF65-F5344CB8AC3E}">
        <p14:creationId xmlns:p14="http://schemas.microsoft.com/office/powerpoint/2010/main" val="15742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1CDAB-18B5-4737-A056-B1259052D075}"/>
              </a:ext>
            </a:extLst>
          </p:cNvPr>
          <p:cNvSpPr>
            <a:spLocks noGrp="1"/>
          </p:cNvSpPr>
          <p:nvPr>
            <p:ph type="title"/>
          </p:nvPr>
        </p:nvSpPr>
        <p:spPr>
          <a:xfrm>
            <a:off x="352697" y="287383"/>
            <a:ext cx="8438606" cy="1410789"/>
          </a:xfrm>
        </p:spPr>
        <p:txBody>
          <a:bodyPr>
            <a:noAutofit/>
          </a:bodyPr>
          <a:lstStyle/>
          <a:p>
            <a:pPr algn="ctr"/>
            <a:r>
              <a:rPr kumimoji="1" lang="ja-JP" altLang="en-US" dirty="0">
                <a:latin typeface="UD デジタル 教科書体 N-B" panose="02020700000000000000" pitchFamily="17" charset="-128"/>
                <a:ea typeface="UD デジタル 教科書体 N-B" panose="02020700000000000000" pitchFamily="17" charset="-128"/>
              </a:rPr>
              <a:t>これらは全て</a:t>
            </a:r>
            <a:r>
              <a:rPr kumimoji="1" lang="en-US" altLang="ja-JP" dirty="0">
                <a:latin typeface="UD デジタル 教科書体 N-B" panose="02020700000000000000" pitchFamily="17" charset="-128"/>
                <a:ea typeface="UD デジタル 教科書体 N-B" panose="02020700000000000000" pitchFamily="17" charset="-128"/>
              </a:rPr>
              <a:t/>
            </a:r>
            <a:br>
              <a:rPr kumimoji="1" lang="en-US" altLang="ja-JP" dirty="0">
                <a:latin typeface="UD デジタル 教科書体 N-B" panose="02020700000000000000" pitchFamily="17" charset="-128"/>
                <a:ea typeface="UD デジタル 教科書体 N-B" panose="02020700000000000000" pitchFamily="17" charset="-128"/>
              </a:rPr>
            </a:br>
            <a:r>
              <a:rPr kumimoji="1" lang="ja-JP" altLang="en-US" dirty="0">
                <a:latin typeface="UD デジタル 教科書体 N-B" panose="02020700000000000000" pitchFamily="17" charset="-128"/>
                <a:ea typeface="UD デジタル 教科書体 N-B" panose="02020700000000000000" pitchFamily="17" charset="-128"/>
              </a:rPr>
              <a:t>食物アレルギーの症状です</a:t>
            </a:r>
          </a:p>
        </p:txBody>
      </p:sp>
      <p:pic>
        <p:nvPicPr>
          <p:cNvPr id="6" name="図 5">
            <a:extLst>
              <a:ext uri="{FF2B5EF4-FFF2-40B4-BE49-F238E27FC236}">
                <a16:creationId xmlns:a16="http://schemas.microsoft.com/office/drawing/2014/main" id="{DF3435CA-0038-46E6-B611-546DB27A201F}"/>
              </a:ext>
            </a:extLst>
          </p:cNvPr>
          <p:cNvPicPr>
            <a:picLocks noChangeAspect="1"/>
          </p:cNvPicPr>
          <p:nvPr/>
        </p:nvPicPr>
        <p:blipFill rotWithShape="1">
          <a:blip r:embed="rId3"/>
          <a:srcRect r="299"/>
          <a:stretch/>
        </p:blipFill>
        <p:spPr>
          <a:xfrm>
            <a:off x="160723" y="2292848"/>
            <a:ext cx="3089681" cy="2321063"/>
          </a:xfrm>
          <a:prstGeom prst="rect">
            <a:avLst/>
          </a:prstGeom>
        </p:spPr>
      </p:pic>
      <p:pic>
        <p:nvPicPr>
          <p:cNvPr id="7" name="図 6">
            <a:extLst>
              <a:ext uri="{FF2B5EF4-FFF2-40B4-BE49-F238E27FC236}">
                <a16:creationId xmlns:a16="http://schemas.microsoft.com/office/drawing/2014/main" id="{D159D9BE-5926-4FDC-97BB-2421171EF922}"/>
              </a:ext>
            </a:extLst>
          </p:cNvPr>
          <p:cNvPicPr>
            <a:picLocks noChangeAspect="1"/>
          </p:cNvPicPr>
          <p:nvPr/>
        </p:nvPicPr>
        <p:blipFill>
          <a:blip r:embed="rId4"/>
          <a:stretch>
            <a:fillRect/>
          </a:stretch>
        </p:blipFill>
        <p:spPr>
          <a:xfrm>
            <a:off x="3313774" y="2292848"/>
            <a:ext cx="2836198" cy="2321063"/>
          </a:xfrm>
          <a:prstGeom prst="rect">
            <a:avLst/>
          </a:prstGeom>
        </p:spPr>
      </p:pic>
      <p:pic>
        <p:nvPicPr>
          <p:cNvPr id="8" name="図 7">
            <a:extLst>
              <a:ext uri="{FF2B5EF4-FFF2-40B4-BE49-F238E27FC236}">
                <a16:creationId xmlns:a16="http://schemas.microsoft.com/office/drawing/2014/main" id="{D44489C9-97B9-45E6-AC11-E065FF25AB62}"/>
              </a:ext>
            </a:extLst>
          </p:cNvPr>
          <p:cNvPicPr>
            <a:picLocks noChangeAspect="1"/>
          </p:cNvPicPr>
          <p:nvPr/>
        </p:nvPicPr>
        <p:blipFill>
          <a:blip r:embed="rId5"/>
          <a:stretch>
            <a:fillRect/>
          </a:stretch>
        </p:blipFill>
        <p:spPr>
          <a:xfrm>
            <a:off x="6213342" y="2292848"/>
            <a:ext cx="2818835" cy="2321393"/>
          </a:xfrm>
          <a:prstGeom prst="rect">
            <a:avLst/>
          </a:prstGeom>
        </p:spPr>
      </p:pic>
      <p:sp>
        <p:nvSpPr>
          <p:cNvPr id="3" name="テキスト ボックス 2">
            <a:extLst>
              <a:ext uri="{FF2B5EF4-FFF2-40B4-BE49-F238E27FC236}">
                <a16:creationId xmlns:a16="http://schemas.microsoft.com/office/drawing/2014/main" id="{EBEDBEF4-9A0E-10B2-6830-79554226FF59}"/>
              </a:ext>
            </a:extLst>
          </p:cNvPr>
          <p:cNvSpPr txBox="1"/>
          <p:nvPr/>
        </p:nvSpPr>
        <p:spPr>
          <a:xfrm>
            <a:off x="256710" y="4908505"/>
            <a:ext cx="8630580" cy="600164"/>
          </a:xfrm>
          <a:prstGeom prst="rect">
            <a:avLst/>
          </a:prstGeom>
          <a:noFill/>
        </p:spPr>
        <p:txBody>
          <a:bodyPr wrap="square" rtlCol="0">
            <a:spAutoFit/>
          </a:bodyPr>
          <a:lstStyle/>
          <a:p>
            <a:r>
              <a:rPr lang="ja-JP" altLang="en-US" sz="3300" dirty="0">
                <a:latin typeface="UD デジタル 教科書体 NK-B" panose="02020700000000000000" pitchFamily="18" charset="-128"/>
                <a:ea typeface="UD デジタル 教科書体 NK-B" panose="02020700000000000000" pitchFamily="18" charset="-128"/>
              </a:rPr>
              <a:t>　まぶたの腫れ　　　　　　発赤　　　　　　　じんましん　　　　　</a:t>
            </a:r>
          </a:p>
        </p:txBody>
      </p:sp>
      <p:sp>
        <p:nvSpPr>
          <p:cNvPr id="9"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5</a:t>
            </a:fld>
            <a:endParaRPr lang="en-US" altLang="ja-JP" dirty="0"/>
          </a:p>
        </p:txBody>
      </p:sp>
      <p:sp>
        <p:nvSpPr>
          <p:cNvPr id="10" name="テキスト ボックス 9">
            <a:extLst>
              <a:ext uri="{FF2B5EF4-FFF2-40B4-BE49-F238E27FC236}">
                <a16:creationId xmlns:a16="http://schemas.microsoft.com/office/drawing/2014/main" id="{48701EC5-57B5-14E9-EE0A-04511413D0B1}"/>
              </a:ext>
            </a:extLst>
          </p:cNvPr>
          <p:cNvSpPr txBox="1"/>
          <p:nvPr/>
        </p:nvSpPr>
        <p:spPr>
          <a:xfrm>
            <a:off x="3992802" y="6315020"/>
            <a:ext cx="4314340" cy="307777"/>
          </a:xfrm>
          <a:prstGeom prst="rect">
            <a:avLst/>
          </a:prstGeom>
          <a:noFill/>
          <a:ln>
            <a:noFill/>
          </a:ln>
        </p:spPr>
        <p:txBody>
          <a:bodyPr wrap="square" rtlCol="0">
            <a:spAutoFit/>
          </a:bodyPr>
          <a:lstStyle/>
          <a:p>
            <a:r>
              <a:rPr kumimoji="1" lang="ja-JP" altLang="en-US" sz="1400" dirty="0"/>
              <a:t>食物アレルギーに関する基礎知識（文部科学省）</a:t>
            </a:r>
          </a:p>
        </p:txBody>
      </p:sp>
    </p:spTree>
    <p:extLst>
      <p:ext uri="{BB962C8B-B14F-4D97-AF65-F5344CB8AC3E}">
        <p14:creationId xmlns:p14="http://schemas.microsoft.com/office/powerpoint/2010/main" val="408620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1CDAB-18B5-4737-A056-B1259052D075}"/>
              </a:ext>
            </a:extLst>
          </p:cNvPr>
          <p:cNvSpPr>
            <a:spLocks noGrp="1"/>
          </p:cNvSpPr>
          <p:nvPr>
            <p:ph type="title"/>
          </p:nvPr>
        </p:nvSpPr>
        <p:spPr>
          <a:xfrm>
            <a:off x="1117567" y="368402"/>
            <a:ext cx="6570936" cy="1325563"/>
          </a:xfrm>
        </p:spPr>
        <p:txBody>
          <a:bodyPr/>
          <a:lstStyle/>
          <a:p>
            <a:pPr algn="ctr"/>
            <a:r>
              <a:rPr kumimoji="1" lang="ja-JP" altLang="en-US" dirty="0">
                <a:latin typeface="UD デジタル 教科書体 N-B" panose="02020700000000000000" pitchFamily="17" charset="-128"/>
                <a:ea typeface="UD デジタル 教科書体 N-B" panose="02020700000000000000" pitchFamily="17" charset="-128"/>
              </a:rPr>
              <a:t>食物アレルギーの症状は</a:t>
            </a:r>
            <a:r>
              <a:rPr kumimoji="1" lang="en-US" altLang="ja-JP" dirty="0">
                <a:latin typeface="UD デジタル 教科書体 N-B" panose="02020700000000000000" pitchFamily="17" charset="-128"/>
                <a:ea typeface="UD デジタル 教科書体 N-B" panose="02020700000000000000" pitchFamily="17" charset="-128"/>
              </a:rPr>
              <a:t/>
            </a:r>
            <a:br>
              <a:rPr kumimoji="1" lang="en-US" altLang="ja-JP" dirty="0">
                <a:latin typeface="UD デジタル 教科書体 N-B" panose="02020700000000000000" pitchFamily="17" charset="-128"/>
                <a:ea typeface="UD デジタル 教科書体 N-B" panose="02020700000000000000" pitchFamily="17" charset="-128"/>
              </a:rPr>
            </a:br>
            <a:r>
              <a:rPr kumimoji="1" lang="ja-JP" altLang="en-US" dirty="0">
                <a:latin typeface="UD デジタル 教科書体 N-B" panose="02020700000000000000" pitchFamily="17" charset="-128"/>
                <a:ea typeface="UD デジタル 教科書体 N-B" panose="02020700000000000000" pitchFamily="17" charset="-128"/>
              </a:rPr>
              <a:t>どれでしょう？</a:t>
            </a:r>
          </a:p>
        </p:txBody>
      </p:sp>
      <p:sp>
        <p:nvSpPr>
          <p:cNvPr id="3" name="コンテンツ プレースホルダー 2">
            <a:extLst>
              <a:ext uri="{FF2B5EF4-FFF2-40B4-BE49-F238E27FC236}">
                <a16:creationId xmlns:a16="http://schemas.microsoft.com/office/drawing/2014/main" id="{0AB4AABD-059E-40AB-81B2-97BADCB78A51}"/>
              </a:ext>
            </a:extLst>
          </p:cNvPr>
          <p:cNvSpPr>
            <a:spLocks noGrp="1"/>
          </p:cNvSpPr>
          <p:nvPr>
            <p:ph idx="1"/>
          </p:nvPr>
        </p:nvSpPr>
        <p:spPr>
          <a:xfrm>
            <a:off x="628648" y="2272532"/>
            <a:ext cx="3774385" cy="3588026"/>
          </a:xfrm>
        </p:spPr>
        <p:txBody>
          <a:bodyPr>
            <a:normAutofit/>
          </a:bodyPr>
          <a:lstStyle/>
          <a:p>
            <a:r>
              <a:rPr lang="ja-JP" altLang="en-US" sz="3300" dirty="0">
                <a:latin typeface="UD デジタル 教科書体 NK-R" panose="02020400000000000000" pitchFamily="18" charset="-128"/>
                <a:ea typeface="UD デジタル 教科書体 NK-R" panose="02020400000000000000" pitchFamily="18" charset="-128"/>
              </a:rPr>
              <a:t>軽い咳</a:t>
            </a:r>
            <a:endParaRPr lang="en-US" altLang="ja-JP" sz="3300" dirty="0">
              <a:latin typeface="UD デジタル 教科書体 NK-R" panose="02020400000000000000" pitchFamily="18" charset="-128"/>
              <a:ea typeface="UD デジタル 教科書体 NK-R" panose="02020400000000000000" pitchFamily="18" charset="-128"/>
            </a:endParaRPr>
          </a:p>
          <a:p>
            <a:r>
              <a:rPr lang="ja-JP" altLang="en-US" sz="3300" dirty="0">
                <a:latin typeface="UD デジタル 教科書体 NK-R" panose="02020400000000000000" pitchFamily="18" charset="-128"/>
                <a:ea typeface="UD デジタル 教科書体 NK-R" panose="02020400000000000000" pitchFamily="18" charset="-128"/>
              </a:rPr>
              <a:t>声がれ</a:t>
            </a:r>
            <a:endParaRPr lang="en-US" altLang="ja-JP" sz="3300" dirty="0">
              <a:latin typeface="UD デジタル 教科書体 NK-R" panose="02020400000000000000" pitchFamily="18" charset="-128"/>
              <a:ea typeface="UD デジタル 教科書体 NK-R" panose="02020400000000000000" pitchFamily="18" charset="-128"/>
            </a:endParaRPr>
          </a:p>
          <a:p>
            <a:r>
              <a:rPr lang="ja-JP" altLang="en-US" sz="3300" dirty="0">
                <a:latin typeface="UD デジタル 教科書体 NK-R" panose="02020400000000000000" pitchFamily="18" charset="-128"/>
                <a:ea typeface="UD デジタル 教科書体 NK-R" panose="02020400000000000000" pitchFamily="18" charset="-128"/>
              </a:rPr>
              <a:t>息苦しい・喘鳴</a:t>
            </a:r>
            <a:endParaRPr lang="en-US" altLang="ja-JP" sz="3300" dirty="0">
              <a:latin typeface="UD デジタル 教科書体 NK-R" panose="02020400000000000000" pitchFamily="18" charset="-128"/>
              <a:ea typeface="UD デジタル 教科書体 NK-R" panose="02020400000000000000" pitchFamily="18" charset="-128"/>
            </a:endParaRPr>
          </a:p>
          <a:p>
            <a:r>
              <a:rPr lang="ja-JP" altLang="en-US" sz="3300" dirty="0">
                <a:latin typeface="UD デジタル 教科書体 NK-R" panose="02020400000000000000" pitchFamily="18" charset="-128"/>
                <a:ea typeface="UD デジタル 教科書体 NK-R" panose="02020400000000000000" pitchFamily="18" charset="-128"/>
              </a:rPr>
              <a:t>鼻水・くしゃみ</a:t>
            </a:r>
            <a:endParaRPr lang="en-US" altLang="ja-JP" sz="3300" dirty="0">
              <a:latin typeface="UD デジタル 教科書体 NK-R" panose="02020400000000000000" pitchFamily="18" charset="-128"/>
              <a:ea typeface="UD デジタル 教科書体 NK-R" panose="02020400000000000000" pitchFamily="18" charset="-128"/>
            </a:endParaRPr>
          </a:p>
          <a:p>
            <a:r>
              <a:rPr lang="ja-JP" altLang="en-US" sz="3300" dirty="0">
                <a:latin typeface="UD デジタル 教科書体 NK-R" panose="02020400000000000000" pitchFamily="18" charset="-128"/>
                <a:ea typeface="UD デジタル 教科書体 NK-R" panose="02020400000000000000" pitchFamily="18" charset="-128"/>
              </a:rPr>
              <a:t>腹痛</a:t>
            </a:r>
            <a:endParaRPr lang="en-US" altLang="ja-JP" sz="3300" dirty="0">
              <a:latin typeface="UD デジタル 教科書体 NK-R" panose="02020400000000000000" pitchFamily="18" charset="-128"/>
              <a:ea typeface="UD デジタル 教科書体 NK-R" panose="02020400000000000000" pitchFamily="18" charset="-128"/>
            </a:endParaRPr>
          </a:p>
          <a:p>
            <a:r>
              <a:rPr lang="ja-JP" altLang="en-US" sz="3300" dirty="0">
                <a:latin typeface="UD デジタル 教科書体 NK-R" panose="02020400000000000000" pitchFamily="18" charset="-128"/>
                <a:ea typeface="UD デジタル 教科書体 NK-R" panose="02020400000000000000" pitchFamily="18" charset="-128"/>
              </a:rPr>
              <a:t>下痢</a:t>
            </a:r>
            <a:endParaRPr lang="en-US" altLang="ja-JP" sz="3300" dirty="0">
              <a:latin typeface="UD デジタル 教科書体 NK-R" panose="02020400000000000000" pitchFamily="18" charset="-128"/>
              <a:ea typeface="UD デジタル 教科書体 NK-R" panose="02020400000000000000" pitchFamily="18" charset="-128"/>
            </a:endParaRPr>
          </a:p>
          <a:p>
            <a:endParaRPr lang="en-US" altLang="ja-JP" sz="3300" dirty="0">
              <a:latin typeface="UD デジタル 教科書体 NK-R" panose="02020400000000000000" pitchFamily="18" charset="-128"/>
              <a:ea typeface="UD デジタル 教科書体 NK-R" panose="02020400000000000000" pitchFamily="18" charset="-128"/>
            </a:endParaRPr>
          </a:p>
        </p:txBody>
      </p:sp>
      <p:sp>
        <p:nvSpPr>
          <p:cNvPr id="9" name="コンテンツ プレースホルダー 2">
            <a:extLst>
              <a:ext uri="{FF2B5EF4-FFF2-40B4-BE49-F238E27FC236}">
                <a16:creationId xmlns:a16="http://schemas.microsoft.com/office/drawing/2014/main" id="{BB244BB2-81A6-40E9-91C3-3C589B117260}"/>
              </a:ext>
            </a:extLst>
          </p:cNvPr>
          <p:cNvSpPr txBox="1">
            <a:spLocks/>
          </p:cNvSpPr>
          <p:nvPr/>
        </p:nvSpPr>
        <p:spPr>
          <a:xfrm>
            <a:off x="4740967" y="2234597"/>
            <a:ext cx="3774385" cy="358802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300" dirty="0">
                <a:latin typeface="UD デジタル 教科書体 NK-R" panose="02020400000000000000" pitchFamily="18" charset="-128"/>
                <a:ea typeface="UD デジタル 教科書体 NK-R" panose="02020400000000000000" pitchFamily="18" charset="-128"/>
              </a:rPr>
              <a:t>吐き気</a:t>
            </a:r>
            <a:endParaRPr lang="en-US" altLang="ja-JP" sz="3300" dirty="0">
              <a:latin typeface="UD デジタル 教科書体 NK-R" panose="02020400000000000000" pitchFamily="18" charset="-128"/>
              <a:ea typeface="UD デジタル 教科書体 NK-R" panose="02020400000000000000" pitchFamily="18" charset="-128"/>
            </a:endParaRPr>
          </a:p>
          <a:p>
            <a:r>
              <a:rPr lang="ja-JP" altLang="en-US" sz="3300" dirty="0">
                <a:latin typeface="UD デジタル 教科書体 NK-R" panose="02020400000000000000" pitchFamily="18" charset="-128"/>
                <a:ea typeface="UD デジタル 教科書体 NK-R" panose="02020400000000000000" pitchFamily="18" charset="-128"/>
              </a:rPr>
              <a:t>かゆみ</a:t>
            </a:r>
            <a:endParaRPr lang="en-US" altLang="ja-JP" sz="3300" dirty="0">
              <a:latin typeface="UD デジタル 教科書体 NK-R" panose="02020400000000000000" pitchFamily="18" charset="-128"/>
              <a:ea typeface="UD デジタル 教科書体 NK-R" panose="02020400000000000000" pitchFamily="18" charset="-128"/>
            </a:endParaRPr>
          </a:p>
          <a:p>
            <a:r>
              <a:rPr lang="ja-JP" altLang="en-US" sz="3300" dirty="0">
                <a:latin typeface="UD デジタル 教科書体 NK-R" panose="02020400000000000000" pitchFamily="18" charset="-128"/>
                <a:ea typeface="UD デジタル 教科書体 NK-R" panose="02020400000000000000" pitchFamily="18" charset="-128"/>
              </a:rPr>
              <a:t>じんましん</a:t>
            </a:r>
            <a:endParaRPr lang="en-US" altLang="ja-JP" sz="3300" dirty="0">
              <a:latin typeface="UD デジタル 教科書体 NK-R" panose="02020400000000000000" pitchFamily="18" charset="-128"/>
              <a:ea typeface="UD デジタル 教科書体 NK-R" panose="02020400000000000000" pitchFamily="18" charset="-128"/>
            </a:endParaRPr>
          </a:p>
          <a:p>
            <a:r>
              <a:rPr lang="ja-JP" altLang="en-US" sz="3300" dirty="0">
                <a:latin typeface="UD デジタル 教科書体 NK-R" panose="02020400000000000000" pitchFamily="18" charset="-128"/>
                <a:ea typeface="UD デジタル 教科書体 NK-R" panose="02020400000000000000" pitchFamily="18" charset="-128"/>
              </a:rPr>
              <a:t>発赤</a:t>
            </a:r>
            <a:endParaRPr lang="en-US" altLang="ja-JP" sz="3300" dirty="0">
              <a:latin typeface="UD デジタル 教科書体 NK-R" panose="02020400000000000000" pitchFamily="18" charset="-128"/>
              <a:ea typeface="UD デジタル 教科書体 NK-R" panose="02020400000000000000" pitchFamily="18" charset="-128"/>
            </a:endParaRPr>
          </a:p>
          <a:p>
            <a:r>
              <a:rPr lang="ja-JP" altLang="en-US" sz="3300" dirty="0">
                <a:latin typeface="UD デジタル 教科書体 NK-R" panose="02020400000000000000" pitchFamily="18" charset="-128"/>
                <a:ea typeface="UD デジタル 教科書体 NK-R" panose="02020400000000000000" pitchFamily="18" charset="-128"/>
              </a:rPr>
              <a:t>唇の腫れ</a:t>
            </a:r>
            <a:endParaRPr lang="en-US" altLang="ja-JP" sz="3300" dirty="0">
              <a:latin typeface="UD デジタル 教科書体 NK-R" panose="02020400000000000000" pitchFamily="18" charset="-128"/>
              <a:ea typeface="UD デジタル 教科書体 NK-R" panose="02020400000000000000" pitchFamily="18" charset="-128"/>
            </a:endParaRPr>
          </a:p>
          <a:p>
            <a:r>
              <a:rPr lang="ja-JP" altLang="en-US" sz="3300" dirty="0">
                <a:latin typeface="UD デジタル 教科書体 NK-R" panose="02020400000000000000" pitchFamily="18" charset="-128"/>
                <a:ea typeface="UD デジタル 教科書体 NK-R" panose="02020400000000000000" pitchFamily="18" charset="-128"/>
              </a:rPr>
              <a:t>顔全体の腫れ</a:t>
            </a:r>
            <a:endParaRPr lang="en-US" altLang="ja-JP" sz="3300" dirty="0">
              <a:latin typeface="UD デジタル 教科書体 NK-R" panose="02020400000000000000" pitchFamily="18" charset="-128"/>
              <a:ea typeface="UD デジタル 教科書体 NK-R" panose="02020400000000000000" pitchFamily="18" charset="-128"/>
            </a:endParaRPr>
          </a:p>
          <a:p>
            <a:endParaRPr lang="ja-JP" altLang="en-US" sz="3300"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6</a:t>
            </a:fld>
            <a:endParaRPr lang="en-US" altLang="ja-JP" dirty="0"/>
          </a:p>
        </p:txBody>
      </p:sp>
    </p:spTree>
    <p:extLst>
      <p:ext uri="{BB962C8B-B14F-4D97-AF65-F5344CB8AC3E}">
        <p14:creationId xmlns:p14="http://schemas.microsoft.com/office/powerpoint/2010/main" val="65886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fade">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fade">
                                      <p:cBhvr>
                                        <p:cTn id="47" dur="500"/>
                                        <p:tgtEl>
                                          <p:spTgt spid="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fade">
                                      <p:cBhvr>
                                        <p:cTn id="52" dur="500"/>
                                        <p:tgtEl>
                                          <p:spTgt spid="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Effect transition="in" filter="fade">
                                      <p:cBhvr>
                                        <p:cTn id="57" dur="500"/>
                                        <p:tgtEl>
                                          <p:spTgt spid="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5" end="5"/>
                                            </p:txEl>
                                          </p:spTgt>
                                        </p:tgtEl>
                                        <p:attrNameLst>
                                          <p:attrName>style.visibility</p:attrName>
                                        </p:attrNameLst>
                                      </p:cBhvr>
                                      <p:to>
                                        <p:strVal val="visible"/>
                                      </p:to>
                                    </p:set>
                                    <p:animEffect transition="in" filter="fade">
                                      <p:cBhvr>
                                        <p:cTn id="6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049C2E-C9E2-4D41-AE1A-DCE7688B5CCF}"/>
              </a:ext>
            </a:extLst>
          </p:cNvPr>
          <p:cNvSpPr>
            <a:spLocks noGrp="1"/>
          </p:cNvSpPr>
          <p:nvPr>
            <p:ph type="title"/>
          </p:nvPr>
        </p:nvSpPr>
        <p:spPr>
          <a:xfrm>
            <a:off x="628650" y="261959"/>
            <a:ext cx="7886700" cy="873221"/>
          </a:xfrm>
        </p:spPr>
        <p:txBody>
          <a:bodyPr/>
          <a:lstStyle/>
          <a:p>
            <a:r>
              <a:rPr kumimoji="1" lang="ja-JP" altLang="en-US" dirty="0">
                <a:latin typeface="UD デジタル 教科書体 N-B" panose="02020700000000000000" pitchFamily="17" charset="-128"/>
                <a:ea typeface="UD デジタル 教科書体 N-B" panose="02020700000000000000" pitchFamily="17" charset="-128"/>
              </a:rPr>
              <a:t>食物アレルギーの症状（１）</a:t>
            </a:r>
          </a:p>
        </p:txBody>
      </p:sp>
      <p:sp>
        <p:nvSpPr>
          <p:cNvPr id="3" name="テキスト ボックス 2"/>
          <p:cNvSpPr txBox="1"/>
          <p:nvPr/>
        </p:nvSpPr>
        <p:spPr>
          <a:xfrm>
            <a:off x="5289452" y="6386732"/>
            <a:ext cx="3362179" cy="369332"/>
          </a:xfrm>
          <a:prstGeom prst="rect">
            <a:avLst/>
          </a:prstGeom>
          <a:noFill/>
        </p:spPr>
        <p:txBody>
          <a:bodyPr wrap="square" rtlCol="0">
            <a:spAutoFit/>
          </a:bodyPr>
          <a:lstStyle/>
          <a:p>
            <a:endParaRPr kumimoji="1" lang="ja-JP" altLang="en-US" dirty="0"/>
          </a:p>
        </p:txBody>
      </p:sp>
      <p:pic>
        <p:nvPicPr>
          <p:cNvPr id="6" name="図 5">
            <a:extLst>
              <a:ext uri="{FF2B5EF4-FFF2-40B4-BE49-F238E27FC236}">
                <a16:creationId xmlns:a16="http://schemas.microsoft.com/office/drawing/2014/main" id="{12459E93-410B-99E8-2817-CB1FB285FE3F}"/>
              </a:ext>
            </a:extLst>
          </p:cNvPr>
          <p:cNvPicPr>
            <a:picLocks noChangeAspect="1"/>
          </p:cNvPicPr>
          <p:nvPr/>
        </p:nvPicPr>
        <p:blipFill>
          <a:blip r:embed="rId3"/>
          <a:stretch>
            <a:fillRect/>
          </a:stretch>
        </p:blipFill>
        <p:spPr>
          <a:xfrm>
            <a:off x="542270" y="1135180"/>
            <a:ext cx="8182630" cy="5052250"/>
          </a:xfrm>
          <a:prstGeom prst="rect">
            <a:avLst/>
          </a:prstGeom>
        </p:spPr>
      </p:pic>
      <p:sp>
        <p:nvSpPr>
          <p:cNvPr id="7"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7</a:t>
            </a:fld>
            <a:endParaRPr lang="en-US" altLang="ja-JP" dirty="0"/>
          </a:p>
        </p:txBody>
      </p:sp>
      <p:sp>
        <p:nvSpPr>
          <p:cNvPr id="8" name="テキスト ボックス 7">
            <a:extLst>
              <a:ext uri="{FF2B5EF4-FFF2-40B4-BE49-F238E27FC236}">
                <a16:creationId xmlns:a16="http://schemas.microsoft.com/office/drawing/2014/main" id="{48701EC5-57B5-14E9-EE0A-04511413D0B1}"/>
              </a:ext>
            </a:extLst>
          </p:cNvPr>
          <p:cNvSpPr txBox="1"/>
          <p:nvPr/>
        </p:nvSpPr>
        <p:spPr>
          <a:xfrm>
            <a:off x="4121346" y="6417509"/>
            <a:ext cx="4314340" cy="307777"/>
          </a:xfrm>
          <a:prstGeom prst="rect">
            <a:avLst/>
          </a:prstGeom>
          <a:noFill/>
          <a:ln>
            <a:noFill/>
          </a:ln>
        </p:spPr>
        <p:txBody>
          <a:bodyPr wrap="square" rtlCol="0">
            <a:spAutoFit/>
          </a:bodyPr>
          <a:lstStyle/>
          <a:p>
            <a:r>
              <a:rPr kumimoji="1" lang="ja-JP" altLang="en-US" sz="1400" dirty="0"/>
              <a:t>食物アレルギーに関する基礎知識（文部科学省）</a:t>
            </a:r>
          </a:p>
        </p:txBody>
      </p:sp>
    </p:spTree>
    <p:extLst>
      <p:ext uri="{BB962C8B-B14F-4D97-AF65-F5344CB8AC3E}">
        <p14:creationId xmlns:p14="http://schemas.microsoft.com/office/powerpoint/2010/main" val="4293606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049C2E-C9E2-4D41-AE1A-DCE7688B5CCF}"/>
              </a:ext>
            </a:extLst>
          </p:cNvPr>
          <p:cNvSpPr>
            <a:spLocks noGrp="1"/>
          </p:cNvSpPr>
          <p:nvPr>
            <p:ph type="title"/>
          </p:nvPr>
        </p:nvSpPr>
        <p:spPr>
          <a:xfrm>
            <a:off x="642718" y="244055"/>
            <a:ext cx="7886700" cy="994172"/>
          </a:xfrm>
        </p:spPr>
        <p:txBody>
          <a:bodyPr/>
          <a:lstStyle/>
          <a:p>
            <a:r>
              <a:rPr kumimoji="1" lang="ja-JP" altLang="en-US" dirty="0">
                <a:latin typeface="UD デジタル 教科書体 N-B" panose="02020700000000000000" pitchFamily="17" charset="-128"/>
                <a:ea typeface="UD デジタル 教科書体 N-B" panose="02020700000000000000" pitchFamily="17" charset="-128"/>
              </a:rPr>
              <a:t>食物アレルギーの症状（２）</a:t>
            </a:r>
          </a:p>
        </p:txBody>
      </p:sp>
      <p:pic>
        <p:nvPicPr>
          <p:cNvPr id="6" name="図 5">
            <a:extLst>
              <a:ext uri="{FF2B5EF4-FFF2-40B4-BE49-F238E27FC236}">
                <a16:creationId xmlns:a16="http://schemas.microsoft.com/office/drawing/2014/main" id="{A14E1F2D-EFDC-83F2-0E0F-37DFED4C8CAF}"/>
              </a:ext>
            </a:extLst>
          </p:cNvPr>
          <p:cNvPicPr>
            <a:picLocks noChangeAspect="1"/>
          </p:cNvPicPr>
          <p:nvPr/>
        </p:nvPicPr>
        <p:blipFill>
          <a:blip r:embed="rId3"/>
          <a:stretch>
            <a:fillRect/>
          </a:stretch>
        </p:blipFill>
        <p:spPr>
          <a:xfrm>
            <a:off x="642718" y="1354605"/>
            <a:ext cx="7886700" cy="4955289"/>
          </a:xfrm>
          <a:prstGeom prst="rect">
            <a:avLst/>
          </a:prstGeom>
        </p:spPr>
      </p:pic>
      <p:sp>
        <p:nvSpPr>
          <p:cNvPr id="7"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8</a:t>
            </a:fld>
            <a:endParaRPr lang="en-US" altLang="ja-JP" dirty="0"/>
          </a:p>
        </p:txBody>
      </p:sp>
      <p:sp>
        <p:nvSpPr>
          <p:cNvPr id="8" name="テキスト ボックス 7">
            <a:extLst>
              <a:ext uri="{FF2B5EF4-FFF2-40B4-BE49-F238E27FC236}">
                <a16:creationId xmlns:a16="http://schemas.microsoft.com/office/drawing/2014/main" id="{48701EC5-57B5-14E9-EE0A-04511413D0B1}"/>
              </a:ext>
            </a:extLst>
          </p:cNvPr>
          <p:cNvSpPr txBox="1"/>
          <p:nvPr/>
        </p:nvSpPr>
        <p:spPr>
          <a:xfrm>
            <a:off x="3846133" y="6398579"/>
            <a:ext cx="4314340" cy="307777"/>
          </a:xfrm>
          <a:prstGeom prst="rect">
            <a:avLst/>
          </a:prstGeom>
          <a:noFill/>
          <a:ln>
            <a:noFill/>
          </a:ln>
        </p:spPr>
        <p:txBody>
          <a:bodyPr wrap="square" rtlCol="0">
            <a:spAutoFit/>
          </a:bodyPr>
          <a:lstStyle/>
          <a:p>
            <a:r>
              <a:rPr kumimoji="1" lang="ja-JP" altLang="en-US" sz="1400" dirty="0"/>
              <a:t>食物アレルギーに関する基礎知識（文部科学省）</a:t>
            </a:r>
          </a:p>
        </p:txBody>
      </p:sp>
    </p:spTree>
    <p:extLst>
      <p:ext uri="{BB962C8B-B14F-4D97-AF65-F5344CB8AC3E}">
        <p14:creationId xmlns:p14="http://schemas.microsoft.com/office/powerpoint/2010/main" val="168218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049C2E-C9E2-4D41-AE1A-DCE7688B5CCF}"/>
              </a:ext>
            </a:extLst>
          </p:cNvPr>
          <p:cNvSpPr>
            <a:spLocks noGrp="1"/>
          </p:cNvSpPr>
          <p:nvPr>
            <p:ph type="title"/>
          </p:nvPr>
        </p:nvSpPr>
        <p:spPr>
          <a:xfrm>
            <a:off x="747920" y="188829"/>
            <a:ext cx="7886700" cy="994172"/>
          </a:xfrm>
        </p:spPr>
        <p:txBody>
          <a:bodyPr/>
          <a:lstStyle/>
          <a:p>
            <a:r>
              <a:rPr kumimoji="1" lang="ja-JP" altLang="en-US" dirty="0">
                <a:latin typeface="UD デジタル 教科書体 N-B" panose="02020700000000000000" pitchFamily="17" charset="-128"/>
                <a:ea typeface="UD デジタル 教科書体 N-B" panose="02020700000000000000" pitchFamily="17" charset="-128"/>
              </a:rPr>
              <a:t>食物アレルギーの症状（３）</a:t>
            </a:r>
          </a:p>
        </p:txBody>
      </p:sp>
      <p:pic>
        <p:nvPicPr>
          <p:cNvPr id="6" name="図 5">
            <a:extLst>
              <a:ext uri="{FF2B5EF4-FFF2-40B4-BE49-F238E27FC236}">
                <a16:creationId xmlns:a16="http://schemas.microsoft.com/office/drawing/2014/main" id="{11EC91AE-1468-45F6-0BB4-8F7DFA0C4CCB}"/>
              </a:ext>
            </a:extLst>
          </p:cNvPr>
          <p:cNvPicPr>
            <a:picLocks noChangeAspect="1"/>
          </p:cNvPicPr>
          <p:nvPr/>
        </p:nvPicPr>
        <p:blipFill>
          <a:blip r:embed="rId3"/>
          <a:stretch>
            <a:fillRect/>
          </a:stretch>
        </p:blipFill>
        <p:spPr>
          <a:xfrm>
            <a:off x="360785" y="1028309"/>
            <a:ext cx="8273835" cy="5212000"/>
          </a:xfrm>
          <a:prstGeom prst="rect">
            <a:avLst/>
          </a:prstGeom>
        </p:spPr>
      </p:pic>
      <p:sp>
        <p:nvSpPr>
          <p:cNvPr id="5" name="スライド番号プレースホルダー 1"/>
          <p:cNvSpPr>
            <a:spLocks noGrp="1"/>
          </p:cNvSpPr>
          <p:nvPr/>
        </p:nvSpPr>
        <p:spPr>
          <a:xfrm>
            <a:off x="6819900" y="6240309"/>
            <a:ext cx="1905000"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446204-5050-4B83-8C84-1F5B942AB3C3}" type="slidenum">
              <a:rPr lang="en-US" altLang="ja-JP" smtClean="0"/>
              <a:pPr/>
              <a:t>9</a:t>
            </a:fld>
            <a:endParaRPr lang="en-US" altLang="ja-JP" dirty="0"/>
          </a:p>
        </p:txBody>
      </p:sp>
      <p:sp>
        <p:nvSpPr>
          <p:cNvPr id="7" name="テキスト ボックス 6">
            <a:extLst>
              <a:ext uri="{FF2B5EF4-FFF2-40B4-BE49-F238E27FC236}">
                <a16:creationId xmlns:a16="http://schemas.microsoft.com/office/drawing/2014/main" id="{48701EC5-57B5-14E9-EE0A-04511413D0B1}"/>
              </a:ext>
            </a:extLst>
          </p:cNvPr>
          <p:cNvSpPr txBox="1"/>
          <p:nvPr/>
        </p:nvSpPr>
        <p:spPr>
          <a:xfrm>
            <a:off x="3945010" y="6353829"/>
            <a:ext cx="4314340" cy="307777"/>
          </a:xfrm>
          <a:prstGeom prst="rect">
            <a:avLst/>
          </a:prstGeom>
          <a:noFill/>
          <a:ln>
            <a:noFill/>
          </a:ln>
        </p:spPr>
        <p:txBody>
          <a:bodyPr wrap="square" rtlCol="0">
            <a:spAutoFit/>
          </a:bodyPr>
          <a:lstStyle/>
          <a:p>
            <a:r>
              <a:rPr kumimoji="1" lang="ja-JP" altLang="en-US" sz="1400" dirty="0"/>
              <a:t>食物アレルギーに関する基礎知識（文部科学省）</a:t>
            </a:r>
          </a:p>
        </p:txBody>
      </p:sp>
    </p:spTree>
    <p:extLst>
      <p:ext uri="{BB962C8B-B14F-4D97-AF65-F5344CB8AC3E}">
        <p14:creationId xmlns:p14="http://schemas.microsoft.com/office/powerpoint/2010/main" val="2502274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TotalTime>
  <Words>1398</Words>
  <Application>Microsoft Office PowerPoint</Application>
  <PresentationFormat>画面に合わせる (4:3)</PresentationFormat>
  <Paragraphs>156</Paragraphs>
  <Slides>20</Slides>
  <Notes>19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20</vt:i4>
      </vt:variant>
    </vt:vector>
  </HeadingPairs>
  <TitlesOfParts>
    <vt:vector size="31" baseType="lpstr">
      <vt:lpstr>ＭＳ Ｐゴシック</vt:lpstr>
      <vt:lpstr>ＭＳ ゴシック</vt:lpstr>
      <vt:lpstr>UD デジタル 教科書体 N-B</vt:lpstr>
      <vt:lpstr>UD デジタル 教科書体 NK-B</vt:lpstr>
      <vt:lpstr>UD デジタル 教科書体 NK-R</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この写真を見て気になることは？</vt:lpstr>
      <vt:lpstr>この写真を見て気になることは？</vt:lpstr>
      <vt:lpstr>これらは全て 食物アレルギーの症状です</vt:lpstr>
      <vt:lpstr>食物アレルギーの症状は どれでしょう？</vt:lpstr>
      <vt:lpstr>食物アレルギーの症状（１）</vt:lpstr>
      <vt:lpstr>食物アレルギーの症状（２）</vt:lpstr>
      <vt:lpstr>食物アレルギーの症状（３）</vt:lpstr>
      <vt:lpstr>食物アレルギーの症状（４）</vt:lpstr>
      <vt:lpstr>PowerPoint プレゼンテーション</vt:lpstr>
      <vt:lpstr>これらの症状はどのくらいの時間で表れるのでしょう？</vt:lpstr>
      <vt:lpstr>学校で問題になるアレルギーのタイプ</vt:lpstr>
      <vt:lpstr>PowerPoint プレゼンテーション</vt:lpstr>
      <vt:lpstr>PowerPoint プレゼンテーション</vt:lpstr>
      <vt:lpstr>＜まとめ＞ 　アレルギーを持つ児童生徒等への対応について</vt:lpstr>
      <vt:lpstr>PowerPoint プレゼンテーション</vt:lpstr>
      <vt:lpstr>PowerPoint プレゼンテーション</vt:lpstr>
      <vt:lpstr>（参考スライド）  ※各学校の実情に応じて、 以下のスライドを差し替えて 使用してください。</vt:lpstr>
      <vt:lpstr>＜展開②＞  緊急時の対応 （学校におけるアレルギー疾患対応資料） 　　　　　　　　　　　　（文部科学省）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門脇 泰史</dc:creator>
  <cp:lastModifiedBy>門脇　泰史</cp:lastModifiedBy>
  <cp:revision>38</cp:revision>
  <dcterms:created xsi:type="dcterms:W3CDTF">2023-12-04T19:12:20Z</dcterms:created>
  <dcterms:modified xsi:type="dcterms:W3CDTF">2024-03-21T11:52:46Z</dcterms:modified>
</cp:coreProperties>
</file>