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60" r:id="rId2"/>
    <p:sldId id="257" r:id="rId3"/>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15968"/>
    <a:srgbClr val="003300"/>
    <a:srgbClr val="EEECE1"/>
    <a:srgbClr val="3399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333" autoAdjust="0"/>
  </p:normalViewPr>
  <p:slideViewPr>
    <p:cSldViewPr>
      <p:cViewPr varScale="1">
        <p:scale>
          <a:sx n="80" d="100"/>
          <a:sy n="80" d="100"/>
        </p:scale>
        <p:origin x="3084" y="10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AE30520D-4897-4D62-9497-2AE18896439A}" type="datetimeFigureOut">
              <a:rPr lang="ja-JP" altLang="en-US"/>
              <a:pPr>
                <a:defRPr/>
              </a:pPr>
              <a:t>2025/2/4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DB14F0-D258-4CDD-8071-2AD64E7FAA2B}" type="slidenum">
              <a:rPr lang="ja-JP" altLang="en-US"/>
              <a:pPr>
                <a:defRPr/>
              </a:pPr>
              <a:t>‹#›</a:t>
            </a:fld>
            <a:endParaRPr lang="ja-JP" altLang="en-US"/>
          </a:p>
        </p:txBody>
      </p:sp>
    </p:spTree>
    <p:extLst>
      <p:ext uri="{BB962C8B-B14F-4D97-AF65-F5344CB8AC3E}">
        <p14:creationId xmlns:p14="http://schemas.microsoft.com/office/powerpoint/2010/main" val="16432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1804F63-2B86-41DD-B858-C3D5CF93D333}" type="datetimeFigureOut">
              <a:rPr lang="ja-JP" altLang="en-US"/>
              <a:pPr>
                <a:defRPr/>
              </a:pPr>
              <a:t>2025/2/4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1FE5286-4A5F-4373-81D8-36582376A026}" type="slidenum">
              <a:rPr lang="ja-JP" altLang="en-US"/>
              <a:pPr>
                <a:defRPr/>
              </a:pPr>
              <a:t>‹#›</a:t>
            </a:fld>
            <a:endParaRPr lang="ja-JP" altLang="en-US"/>
          </a:p>
        </p:txBody>
      </p:sp>
    </p:spTree>
    <p:extLst>
      <p:ext uri="{BB962C8B-B14F-4D97-AF65-F5344CB8AC3E}">
        <p14:creationId xmlns:p14="http://schemas.microsoft.com/office/powerpoint/2010/main" val="247391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E323684-DD47-4929-A10F-8A24F88CC980}" type="datetimeFigureOut">
              <a:rPr lang="ja-JP" altLang="en-US"/>
              <a:pPr>
                <a:defRPr/>
              </a:pPr>
              <a:t>2025/2/4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F420E62-00C6-4444-9D73-99311752BAD9}" type="slidenum">
              <a:rPr lang="ja-JP" altLang="en-US"/>
              <a:pPr>
                <a:defRPr/>
              </a:pPr>
              <a:t>‹#›</a:t>
            </a:fld>
            <a:endParaRPr lang="ja-JP" altLang="en-US"/>
          </a:p>
        </p:txBody>
      </p:sp>
    </p:spTree>
    <p:extLst>
      <p:ext uri="{BB962C8B-B14F-4D97-AF65-F5344CB8AC3E}">
        <p14:creationId xmlns:p14="http://schemas.microsoft.com/office/powerpoint/2010/main" val="4230997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8D8E2FA-93F5-45D1-A6F2-A9F8778EF473}" type="datetimeFigureOut">
              <a:rPr lang="ja-JP" altLang="en-US"/>
              <a:pPr>
                <a:defRPr/>
              </a:pPr>
              <a:t>2025/2/4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81B323B-E237-4F82-B197-0B91516198C5}" type="slidenum">
              <a:rPr lang="ja-JP" altLang="en-US"/>
              <a:pPr>
                <a:defRPr/>
              </a:pPr>
              <a:t>‹#›</a:t>
            </a:fld>
            <a:endParaRPr lang="ja-JP" altLang="en-US"/>
          </a:p>
        </p:txBody>
      </p:sp>
    </p:spTree>
    <p:extLst>
      <p:ext uri="{BB962C8B-B14F-4D97-AF65-F5344CB8AC3E}">
        <p14:creationId xmlns:p14="http://schemas.microsoft.com/office/powerpoint/2010/main" val="2011392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F14986F-3FF5-41E3-8BF8-523E134C2A2A}" type="datetimeFigureOut">
              <a:rPr lang="ja-JP" altLang="en-US"/>
              <a:pPr>
                <a:defRPr/>
              </a:pPr>
              <a:t>2025/2/4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02DB67F-2D80-4633-BE3E-644335C859E6}" type="slidenum">
              <a:rPr lang="ja-JP" altLang="en-US"/>
              <a:pPr>
                <a:defRPr/>
              </a:pPr>
              <a:t>‹#›</a:t>
            </a:fld>
            <a:endParaRPr lang="ja-JP" altLang="en-US"/>
          </a:p>
        </p:txBody>
      </p:sp>
    </p:spTree>
    <p:extLst>
      <p:ext uri="{BB962C8B-B14F-4D97-AF65-F5344CB8AC3E}">
        <p14:creationId xmlns:p14="http://schemas.microsoft.com/office/powerpoint/2010/main" val="209753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58B8D28A-5AE2-409E-A7C3-96B16283F782}" type="datetimeFigureOut">
              <a:rPr lang="ja-JP" altLang="en-US"/>
              <a:pPr>
                <a:defRPr/>
              </a:pPr>
              <a:t>2025/2/4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6381B76-482A-4FA7-B1CF-1640D62E9F1E}" type="slidenum">
              <a:rPr lang="ja-JP" altLang="en-US"/>
              <a:pPr>
                <a:defRPr/>
              </a:pPr>
              <a:t>‹#›</a:t>
            </a:fld>
            <a:endParaRPr lang="ja-JP" altLang="en-US"/>
          </a:p>
        </p:txBody>
      </p:sp>
    </p:spTree>
    <p:extLst>
      <p:ext uri="{BB962C8B-B14F-4D97-AF65-F5344CB8AC3E}">
        <p14:creationId xmlns:p14="http://schemas.microsoft.com/office/powerpoint/2010/main" val="137951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4F06B1E1-436D-4C39-8979-5BD0D3B721DA}" type="datetimeFigureOut">
              <a:rPr lang="ja-JP" altLang="en-US"/>
              <a:pPr>
                <a:defRPr/>
              </a:pPr>
              <a:t>2025/2/4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68BD3EC-FC51-4688-990D-51898DB55D40}" type="slidenum">
              <a:rPr lang="ja-JP" altLang="en-US"/>
              <a:pPr>
                <a:defRPr/>
              </a:pPr>
              <a:t>‹#›</a:t>
            </a:fld>
            <a:endParaRPr lang="ja-JP" altLang="en-US"/>
          </a:p>
        </p:txBody>
      </p:sp>
    </p:spTree>
    <p:extLst>
      <p:ext uri="{BB962C8B-B14F-4D97-AF65-F5344CB8AC3E}">
        <p14:creationId xmlns:p14="http://schemas.microsoft.com/office/powerpoint/2010/main" val="1047627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2B417017-651D-4FCC-907F-C02BA1B5E084}" type="datetimeFigureOut">
              <a:rPr lang="ja-JP" altLang="en-US"/>
              <a:pPr>
                <a:defRPr/>
              </a:pPr>
              <a:t>2025/2/4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A9582CAD-F863-43B0-B475-8EC1D4CF235D}" type="slidenum">
              <a:rPr lang="ja-JP" altLang="en-US"/>
              <a:pPr>
                <a:defRPr/>
              </a:pPr>
              <a:t>‹#›</a:t>
            </a:fld>
            <a:endParaRPr lang="ja-JP" altLang="en-US"/>
          </a:p>
        </p:txBody>
      </p:sp>
    </p:spTree>
    <p:extLst>
      <p:ext uri="{BB962C8B-B14F-4D97-AF65-F5344CB8AC3E}">
        <p14:creationId xmlns:p14="http://schemas.microsoft.com/office/powerpoint/2010/main" val="182622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B7E78690-895A-479A-80C0-3B42B90F107E}" type="datetimeFigureOut">
              <a:rPr lang="ja-JP" altLang="en-US"/>
              <a:pPr>
                <a:defRPr/>
              </a:pPr>
              <a:t>2025/2/4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B540E49-9C18-477A-9A34-4BD886C2B6AD}" type="slidenum">
              <a:rPr lang="ja-JP" altLang="en-US"/>
              <a:pPr>
                <a:defRPr/>
              </a:pPr>
              <a:t>‹#›</a:t>
            </a:fld>
            <a:endParaRPr lang="ja-JP" altLang="en-US"/>
          </a:p>
        </p:txBody>
      </p:sp>
    </p:spTree>
    <p:extLst>
      <p:ext uri="{BB962C8B-B14F-4D97-AF65-F5344CB8AC3E}">
        <p14:creationId xmlns:p14="http://schemas.microsoft.com/office/powerpoint/2010/main" val="579196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6C0CC4B-4A2C-4CA4-9FCF-C4A6D00EAA93}" type="datetimeFigureOut">
              <a:rPr lang="ja-JP" altLang="en-US"/>
              <a:pPr>
                <a:defRPr/>
              </a:pPr>
              <a:t>2025/2/4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DB531F0-2689-441E-A9D2-3D5E8D2749E1}" type="slidenum">
              <a:rPr lang="ja-JP" altLang="en-US"/>
              <a:pPr>
                <a:defRPr/>
              </a:pPr>
              <a:t>‹#›</a:t>
            </a:fld>
            <a:endParaRPr lang="ja-JP" altLang="en-US"/>
          </a:p>
        </p:txBody>
      </p:sp>
    </p:spTree>
    <p:extLst>
      <p:ext uri="{BB962C8B-B14F-4D97-AF65-F5344CB8AC3E}">
        <p14:creationId xmlns:p14="http://schemas.microsoft.com/office/powerpoint/2010/main" val="3178924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15F3C4F-DC95-4DB0-A338-F8AD59F761D3}" type="datetimeFigureOut">
              <a:rPr lang="ja-JP" altLang="en-US"/>
              <a:pPr>
                <a:defRPr/>
              </a:pPr>
              <a:t>2025/2/4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E99FF6A-202D-4384-8D4A-EC3F3983722F}" type="slidenum">
              <a:rPr lang="ja-JP" altLang="en-US"/>
              <a:pPr>
                <a:defRPr/>
              </a:pPr>
              <a:t>‹#›</a:t>
            </a:fld>
            <a:endParaRPr lang="ja-JP" altLang="en-US"/>
          </a:p>
        </p:txBody>
      </p:sp>
    </p:spTree>
    <p:extLst>
      <p:ext uri="{BB962C8B-B14F-4D97-AF65-F5344CB8AC3E}">
        <p14:creationId xmlns:p14="http://schemas.microsoft.com/office/powerpoint/2010/main" val="42343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9FB9B2E-19CD-4023-B00A-E4956D44A70E}" type="datetimeFigureOut">
              <a:rPr lang="ja-JP" altLang="en-US"/>
              <a:pPr>
                <a:defRPr/>
              </a:pPr>
              <a:t>2025/2/4</a:t>
            </a:fld>
            <a:endParaRPr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3BA4E66F-CBAB-4EE6-92B8-2F0DD793248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9079" y="1712638"/>
            <a:ext cx="2653359" cy="16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表 4"/>
          <p:cNvGraphicFramePr>
            <a:graphicFrameLocks noGrp="1"/>
          </p:cNvGraphicFramePr>
          <p:nvPr>
            <p:extLst>
              <p:ext uri="{D42A27DB-BD31-4B8C-83A1-F6EECF244321}">
                <p14:modId xmlns:p14="http://schemas.microsoft.com/office/powerpoint/2010/main" val="3694877200"/>
              </p:ext>
            </p:extLst>
          </p:nvPr>
        </p:nvGraphicFramePr>
        <p:xfrm>
          <a:off x="224474" y="3526259"/>
          <a:ext cx="6373176" cy="4897271"/>
        </p:xfrm>
        <a:graphic>
          <a:graphicData uri="http://schemas.openxmlformats.org/drawingml/2006/table">
            <a:tbl>
              <a:tblPr firstRow="1" bandRow="1">
                <a:tableStyleId>{8799B23B-EC83-4686-B30A-512413B5E67A}</a:tableStyleId>
              </a:tblPr>
              <a:tblGrid>
                <a:gridCol w="503537">
                  <a:extLst>
                    <a:ext uri="{9D8B030D-6E8A-4147-A177-3AD203B41FA5}">
                      <a16:colId xmlns:a16="http://schemas.microsoft.com/office/drawing/2014/main" val="20000"/>
                    </a:ext>
                  </a:extLst>
                </a:gridCol>
                <a:gridCol w="2822304">
                  <a:extLst>
                    <a:ext uri="{9D8B030D-6E8A-4147-A177-3AD203B41FA5}">
                      <a16:colId xmlns:a16="http://schemas.microsoft.com/office/drawing/2014/main" val="20002"/>
                    </a:ext>
                  </a:extLst>
                </a:gridCol>
                <a:gridCol w="3047335">
                  <a:extLst>
                    <a:ext uri="{9D8B030D-6E8A-4147-A177-3AD203B41FA5}">
                      <a16:colId xmlns:a16="http://schemas.microsoft.com/office/drawing/2014/main" val="3221490981"/>
                    </a:ext>
                  </a:extLst>
                </a:gridCol>
              </a:tblGrid>
              <a:tr h="491169">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400" b="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400" b="0">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400" b="0" dirty="0">
                          <a:latin typeface="Meiryo UI" panose="020B0604030504040204" pitchFamily="50" charset="-128"/>
                          <a:ea typeface="Meiryo UI" panose="020B0604030504040204" pitchFamily="50" charset="-128"/>
                          <a:cs typeface="Meiryo UI" panose="020B0604030504040204" pitchFamily="50" charset="-128"/>
                        </a:rPr>
                        <a:t>個別相談会</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400" b="0">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400" b="0" dirty="0">
                          <a:latin typeface="Meiryo UI" panose="020B0604030504040204" pitchFamily="50" charset="-128"/>
                          <a:ea typeface="Meiryo UI" panose="020B0604030504040204" pitchFamily="50" charset="-128"/>
                          <a:cs typeface="Meiryo UI" panose="020B0604030504040204" pitchFamily="50" charset="-128"/>
                        </a:rPr>
                        <a:t>訓練セミナー</a:t>
                      </a:r>
                    </a:p>
                  </a:txBody>
                  <a:tcPr anchor="ctr"/>
                </a:tc>
                <a:extLst>
                  <a:ext uri="{0D108BD9-81ED-4DB2-BD59-A6C34878D82A}">
                    <a16:rowId xmlns:a16="http://schemas.microsoft.com/office/drawing/2014/main" val="10000"/>
                  </a:ext>
                </a:extLst>
              </a:tr>
              <a:tr h="1304763">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日時</a:t>
                      </a:r>
                    </a:p>
                  </a:txBody>
                  <a:tcPr anchor="ctr"/>
                </a:tc>
                <a:tc>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火</a:t>
                      </a:r>
                      <a:r>
                        <a:rPr kumimoji="1" lang="en-US" altLang="ja-JP" sz="1200" spc="-50"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9:00</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12:00</a:t>
                      </a:r>
                      <a:endPar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00" i="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i="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社につき</a:t>
                      </a:r>
                      <a:r>
                        <a:rPr kumimoji="1" lang="en-US" altLang="ja-JP"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分程度</a:t>
                      </a:r>
                      <a:r>
                        <a:rPr kumimoji="1" lang="en-US" altLang="ja-JP"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i="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裏面受講申込書に希望する時間をご記入ください。</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火</a:t>
                      </a:r>
                      <a:r>
                        <a:rPr kumimoji="1" lang="en-US" altLang="ja-JP" sz="1200" spc="-5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17:00</a:t>
                      </a:r>
                    </a:p>
                    <a:p>
                      <a:pPr algn="ct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（受付 </a:t>
                      </a: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13:30</a:t>
                      </a:r>
                      <a:r>
                        <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extLst>
                  <a:ext uri="{0D108BD9-81ED-4DB2-BD59-A6C34878D82A}">
                    <a16:rowId xmlns:a16="http://schemas.microsoft.com/office/drawing/2014/main" val="10001"/>
                  </a:ext>
                </a:extLst>
              </a:tr>
              <a:tr h="258392">
                <a:tc rowSpan="2">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場所</a:t>
                      </a:r>
                    </a:p>
                  </a:txBody>
                  <a:tcPr anchor="ctr"/>
                </a:tc>
                <a:tc gridSpan="2">
                  <a:txBody>
                    <a:bodyPr/>
                    <a:lstStyle/>
                    <a:p>
                      <a:pPr algn="ct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宮城県自治会館</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仙台市青葉区上杉一丁目</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号</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endParaRPr kumimoji="1" lang="zh-TW" altLang="en-US" sz="1200" dirty="0">
                        <a:solidFill>
                          <a:srgbClr val="FF0000"/>
                        </a:solidFill>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2"/>
                  </a:ext>
                </a:extLst>
              </a:tr>
              <a:tr h="216024">
                <a:tc vMerge="1">
                  <a:txBody>
                    <a:bodyPr/>
                    <a:lstStyle/>
                    <a:p>
                      <a:endParaRPr kumimoji="1" lang="ja-JP" altLang="en-US"/>
                    </a:p>
                  </a:txBody>
                  <a:tcPr/>
                </a:tc>
                <a:tc gridSpan="2">
                  <a:txBody>
                    <a:bodyPr/>
                    <a:lstStyle/>
                    <a:p>
                      <a:pPr algn="ctr"/>
                      <a:r>
                        <a:rPr kumimoji="1" lang="en-US" altLang="ja-JP" sz="1200">
                          <a:solidFill>
                            <a:schemeClr val="tx1"/>
                          </a:solidFill>
                          <a:latin typeface="Meiryo UI" panose="020B0604030504040204" pitchFamily="50" charset="-128"/>
                          <a:ea typeface="Meiryo UI" panose="020B0604030504040204" pitchFamily="50" charset="-128"/>
                        </a:rPr>
                        <a:t>201,207,208</a:t>
                      </a:r>
                      <a:r>
                        <a:rPr kumimoji="1" lang="ja-JP" altLang="en-US" sz="1200">
                          <a:solidFill>
                            <a:schemeClr val="tx1"/>
                          </a:solidFill>
                          <a:latin typeface="Meiryo UI" panose="020B0604030504040204" pitchFamily="50" charset="-128"/>
                          <a:ea typeface="Meiryo UI" panose="020B0604030504040204" pitchFamily="50" charset="-128"/>
                        </a:rPr>
                        <a:t>会議室</a:t>
                      </a:r>
                    </a:p>
                  </a:txBody>
                  <a:tcPr anchor="ctr"/>
                </a:tc>
                <a:tc hMerge="1">
                  <a:txBody>
                    <a:bodyPr/>
                    <a:lstStyle/>
                    <a:p>
                      <a:endParaRPr kumimoji="1" lang="ja-JP" altLang="en-US"/>
                    </a:p>
                  </a:txBody>
                  <a:tcPr/>
                </a:tc>
                <a:extLst>
                  <a:ext uri="{0D108BD9-81ED-4DB2-BD59-A6C34878D82A}">
                    <a16:rowId xmlns:a16="http://schemas.microsoft.com/office/drawing/2014/main" val="286300273"/>
                  </a:ext>
                </a:extLst>
              </a:tr>
              <a:tr h="738353">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内容</a:t>
                      </a:r>
                    </a:p>
                  </a:txBody>
                  <a:tcPr anchor="ct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企業個別の</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策定に関する各種ご相談に応じます。</a:t>
                      </a:r>
                    </a:p>
                  </a:txBody>
                  <a:tcPr anchor="ct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DVD</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（訓練体験セット）」を使って</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訓練（初動対応訓練）を体験します。</a:t>
                      </a:r>
                    </a:p>
                  </a:txBody>
                  <a:tcPr anchor="ctr"/>
                </a:tc>
                <a:extLst>
                  <a:ext uri="{0D108BD9-81ED-4DB2-BD59-A6C34878D82A}">
                    <a16:rowId xmlns:a16="http://schemas.microsoft.com/office/drawing/2014/main" val="10003"/>
                  </a:ext>
                </a:extLst>
              </a:tr>
              <a:tr h="363623">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講師</a:t>
                      </a:r>
                    </a:p>
                  </a:txBody>
                  <a:tcPr anchor="ctr"/>
                </a:tc>
                <a:tc gridSpan="2">
                  <a:txBody>
                    <a:bodyPr/>
                    <a:lstStyle/>
                    <a:p>
                      <a:pPr algn="ctr"/>
                      <a:r>
                        <a:rPr kumimoji="1" lang="en-US" altLang="ja-JP" sz="1200">
                          <a:latin typeface="Meiryo UI" panose="020B0604030504040204" pitchFamily="50" charset="-128"/>
                          <a:ea typeface="Meiryo UI" panose="020B0604030504040204" pitchFamily="50" charset="-128"/>
                        </a:rPr>
                        <a:t>MS&amp;AD</a:t>
                      </a:r>
                      <a:r>
                        <a:rPr kumimoji="1" lang="ja-JP" altLang="en-US" sz="1200">
                          <a:latin typeface="Meiryo UI" panose="020B0604030504040204" pitchFamily="50" charset="-128"/>
                          <a:ea typeface="Meiryo UI" panose="020B0604030504040204" pitchFamily="50" charset="-128"/>
                        </a:rPr>
                        <a:t>インターリスク総研株式会社</a:t>
                      </a:r>
                      <a:r>
                        <a:rPr kumimoji="1" lang="en-US" altLang="ja-JP" sz="1200">
                          <a:latin typeface="Meiryo UI" panose="020B0604030504040204" pitchFamily="50" charset="-128"/>
                          <a:ea typeface="Meiryo UI" panose="020B0604030504040204" pitchFamily="50" charset="-128"/>
                        </a:rPr>
                        <a:t>(MS</a:t>
                      </a:r>
                      <a:r>
                        <a:rPr kumimoji="1" lang="ja-JP" altLang="en-US" sz="1200">
                          <a:latin typeface="Meiryo UI" panose="020B0604030504040204" pitchFamily="50" charset="-128"/>
                          <a:ea typeface="Meiryo UI" panose="020B0604030504040204" pitchFamily="50" charset="-128"/>
                        </a:rPr>
                        <a:t>＆</a:t>
                      </a:r>
                      <a:r>
                        <a:rPr kumimoji="1" lang="en-US" altLang="ja-JP" sz="1200">
                          <a:latin typeface="Meiryo UI" panose="020B0604030504040204" pitchFamily="50" charset="-128"/>
                          <a:ea typeface="Meiryo UI" panose="020B0604030504040204" pitchFamily="50" charset="-128"/>
                        </a:rPr>
                        <a:t>AD</a:t>
                      </a:r>
                      <a:r>
                        <a:rPr kumimoji="1" lang="ja-JP" altLang="en-US" sz="1200">
                          <a:latin typeface="Meiryo UI" panose="020B0604030504040204" pitchFamily="50" charset="-128"/>
                          <a:ea typeface="Meiryo UI" panose="020B0604030504040204" pitchFamily="50" charset="-128"/>
                        </a:rPr>
                        <a:t>グループ</a:t>
                      </a: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　</a:t>
                      </a:r>
                      <a:r>
                        <a:rPr kumimoji="1" lang="en-US" altLang="ja-JP" sz="1200">
                          <a:latin typeface="Meiryo UI" panose="020B0604030504040204" pitchFamily="50" charset="-128"/>
                          <a:ea typeface="Meiryo UI" panose="020B0604030504040204" pitchFamily="50" charset="-128"/>
                        </a:rPr>
                        <a:t>BCM</a:t>
                      </a:r>
                      <a:r>
                        <a:rPr kumimoji="1" lang="ja-JP" altLang="en-US" sz="1200">
                          <a:latin typeface="Meiryo UI" panose="020B0604030504040204" pitchFamily="50" charset="-128"/>
                          <a:ea typeface="Meiryo UI" panose="020B0604030504040204" pitchFamily="50" charset="-128"/>
                        </a:rPr>
                        <a:t>コンサルタント</a:t>
                      </a:r>
                    </a:p>
                  </a:txBody>
                  <a:tcPr anchor="ctr"/>
                </a:tc>
                <a:tc hMerge="1">
                  <a:txBody>
                    <a:bodyPr/>
                    <a:lstStyle/>
                    <a:p>
                      <a:endParaRPr kumimoji="1" lang="ja-JP" altLang="en-US"/>
                    </a:p>
                  </a:txBody>
                  <a:tcPr/>
                </a:tc>
                <a:extLst>
                  <a:ext uri="{0D108BD9-81ED-4DB2-BD59-A6C34878D82A}">
                    <a16:rowId xmlns:a16="http://schemas.microsoft.com/office/drawing/2014/main" val="10004"/>
                  </a:ext>
                </a:extLst>
              </a:tr>
              <a:tr h="432211">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定員</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社程度　</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（１企業あたり２名まで）</a:t>
                      </a:r>
                    </a:p>
                  </a:txBody>
                  <a:tcPr anchor="ctr"/>
                </a:tc>
                <a:extLst>
                  <a:ext uri="{0D108BD9-81ED-4DB2-BD59-A6C34878D82A}">
                    <a16:rowId xmlns:a16="http://schemas.microsoft.com/office/drawing/2014/main" val="10005"/>
                  </a:ext>
                </a:extLst>
              </a:tr>
              <a:tr h="485112">
                <a:tc>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申込方法</a:t>
                      </a:r>
                    </a:p>
                  </a:txBody>
                  <a:tcPr anchor="ctr"/>
                </a:tc>
                <a:tc gridSpan="2">
                  <a:txBody>
                    <a:bodyPr/>
                    <a:lstStyle/>
                    <a:p>
                      <a:pPr algn="ctr"/>
                      <a:r>
                        <a:rPr kumimoji="1" lang="ja-JP" altLang="en-US" sz="1200">
                          <a:latin typeface="Meiryo UI" panose="020B0604030504040204" pitchFamily="50" charset="-128"/>
                          <a:ea typeface="Meiryo UI" panose="020B0604030504040204" pitchFamily="50" charset="-128"/>
                        </a:rPr>
                        <a:t>裏面の受講申込書にご記入の上、メール又は</a:t>
                      </a:r>
                      <a:r>
                        <a:rPr kumimoji="1" lang="en-US" altLang="ja-JP" sz="1200">
                          <a:latin typeface="Meiryo UI" panose="020B0604030504040204" pitchFamily="50" charset="-128"/>
                          <a:ea typeface="Meiryo UI" panose="020B0604030504040204" pitchFamily="50" charset="-128"/>
                        </a:rPr>
                        <a:t>FAX</a:t>
                      </a:r>
                      <a:r>
                        <a:rPr kumimoji="1" lang="ja-JP" altLang="en-US" sz="1200">
                          <a:latin typeface="Meiryo UI" panose="020B0604030504040204" pitchFamily="50" charset="-128"/>
                          <a:ea typeface="Meiryo UI" panose="020B0604030504040204" pitchFamily="50" charset="-128"/>
                        </a:rPr>
                        <a:t>でお申込み下さい。</a:t>
                      </a:r>
                      <a:br>
                        <a:rPr kumimoji="1" lang="ja-JP" altLang="en-US" sz="1200">
                          <a:latin typeface="Meiryo UI" panose="020B0604030504040204" pitchFamily="50" charset="-128"/>
                          <a:ea typeface="Meiryo UI" panose="020B0604030504040204" pitchFamily="50" charset="-128"/>
                        </a:rPr>
                      </a:br>
                      <a:r>
                        <a:rPr kumimoji="1" lang="ja-JP" altLang="en-US" sz="1200">
                          <a:latin typeface="Meiryo UI" panose="020B0604030504040204" pitchFamily="50" charset="-128"/>
                          <a:ea typeface="Meiryo UI" panose="020B0604030504040204" pitchFamily="50" charset="-128"/>
                        </a:rPr>
                        <a:t>（受講申込書は、下記お問い合わせ先にお渡しいただいても結構です）</a:t>
                      </a:r>
                    </a:p>
                  </a:txBody>
                  <a:tcPr anchor="ctr"/>
                </a:tc>
                <a:tc hMerge="1">
                  <a:txBody>
                    <a:bodyPr/>
                    <a:lstStyle/>
                    <a:p>
                      <a:endParaRPr kumimoji="1" lang="ja-JP" altLang="en-US"/>
                    </a:p>
                  </a:txBody>
                  <a:tcPr/>
                </a:tc>
                <a:extLst>
                  <a:ext uri="{0D108BD9-81ED-4DB2-BD59-A6C34878D82A}">
                    <a16:rowId xmlns:a16="http://schemas.microsoft.com/office/drawing/2014/main" val="10006"/>
                  </a:ext>
                </a:extLst>
              </a:tr>
              <a:tr h="242556">
                <a:tc rowSpan="2">
                  <a:txBody>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申込</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締切</a:t>
                      </a:r>
                    </a:p>
                  </a:txBody>
                  <a:tcPr anchor="ctr"/>
                </a:tc>
                <a:tc gridSpan="2">
                  <a:txBody>
                    <a:bodyPr/>
                    <a:lstStyle/>
                    <a:p>
                      <a:pPr algn="ctr"/>
                      <a:r>
                        <a:rPr kumimoji="1" lang="ja-JP" altLang="en-US" sz="1200">
                          <a:solidFill>
                            <a:schemeClr val="tx1"/>
                          </a:solidFill>
                          <a:latin typeface="Meiryo UI" panose="020B0604030504040204" pitchFamily="50" charset="-128"/>
                          <a:ea typeface="Meiryo UI" panose="020B0604030504040204" pitchFamily="50" charset="-128"/>
                        </a:rPr>
                        <a:t>令和</a:t>
                      </a:r>
                      <a:r>
                        <a:rPr kumimoji="1" lang="en-US" altLang="ja-JP" sz="1200">
                          <a:solidFill>
                            <a:schemeClr val="tx1"/>
                          </a:solidFill>
                          <a:latin typeface="Meiryo UI" panose="020B0604030504040204" pitchFamily="50" charset="-128"/>
                          <a:ea typeface="Meiryo UI" panose="020B0604030504040204" pitchFamily="50" charset="-128"/>
                        </a:rPr>
                        <a:t>7</a:t>
                      </a:r>
                      <a:r>
                        <a:rPr kumimoji="1" lang="ja-JP" altLang="en-US" sz="1200" smtClean="0">
                          <a:solidFill>
                            <a:schemeClr val="tx1"/>
                          </a:solidFill>
                          <a:latin typeface="Meiryo UI" panose="020B0604030504040204" pitchFamily="50" charset="-128"/>
                          <a:ea typeface="Meiryo UI" panose="020B0604030504040204" pitchFamily="50" charset="-128"/>
                        </a:rPr>
                        <a:t>年</a:t>
                      </a:r>
                      <a:r>
                        <a:rPr kumimoji="1" lang="en-US" altLang="ja-JP" sz="1200" smtClean="0">
                          <a:solidFill>
                            <a:schemeClr val="tx1"/>
                          </a:solidFill>
                          <a:latin typeface="Meiryo UI" panose="020B0604030504040204" pitchFamily="50" charset="-128"/>
                          <a:ea typeface="Meiryo UI" panose="020B0604030504040204" pitchFamily="50" charset="-128"/>
                        </a:rPr>
                        <a:t>2</a:t>
                      </a:r>
                      <a:r>
                        <a:rPr kumimoji="1" lang="ja-JP" altLang="en-US" sz="1200" smtClean="0">
                          <a:solidFill>
                            <a:schemeClr val="tx1"/>
                          </a:solidFill>
                          <a:latin typeface="Meiryo UI" panose="020B0604030504040204" pitchFamily="50" charset="-128"/>
                          <a:ea typeface="Meiryo UI" panose="020B0604030504040204" pitchFamily="50" charset="-128"/>
                        </a:rPr>
                        <a:t>月</a:t>
                      </a:r>
                      <a:r>
                        <a:rPr kumimoji="1" lang="en-US" altLang="ja-JP" sz="1200" smtClean="0">
                          <a:solidFill>
                            <a:schemeClr val="tx1"/>
                          </a:solidFill>
                          <a:latin typeface="Meiryo UI" panose="020B0604030504040204" pitchFamily="50" charset="-128"/>
                          <a:ea typeface="Meiryo UI" panose="020B0604030504040204" pitchFamily="50" charset="-128"/>
                        </a:rPr>
                        <a:t>12</a:t>
                      </a:r>
                      <a:r>
                        <a:rPr kumimoji="1" lang="ja-JP" altLang="en-US" sz="1200" smtClean="0">
                          <a:solidFill>
                            <a:schemeClr val="tx1"/>
                          </a:solidFill>
                          <a:latin typeface="Meiryo UI" panose="020B0604030504040204" pitchFamily="50" charset="-128"/>
                          <a:ea typeface="Meiryo UI" panose="020B0604030504040204" pitchFamily="50" charset="-128"/>
                        </a:rPr>
                        <a:t>日</a:t>
                      </a:r>
                      <a:r>
                        <a:rPr kumimoji="1" lang="en-US" altLang="ja-JP" sz="1200" smtClean="0">
                          <a:solidFill>
                            <a:schemeClr val="tx1"/>
                          </a:solidFill>
                          <a:latin typeface="Meiryo UI" panose="020B0604030504040204" pitchFamily="50" charset="-128"/>
                          <a:ea typeface="Meiryo UI" panose="020B0604030504040204" pitchFamily="50" charset="-128"/>
                        </a:rPr>
                        <a:t>(</a:t>
                      </a:r>
                      <a:r>
                        <a:rPr kumimoji="1" lang="ja-JP" altLang="en-US" sz="1200" smtClean="0">
                          <a:solidFill>
                            <a:schemeClr val="tx1"/>
                          </a:solidFill>
                          <a:latin typeface="Meiryo UI" panose="020B0604030504040204" pitchFamily="50" charset="-128"/>
                          <a:ea typeface="Meiryo UI" panose="020B0604030504040204" pitchFamily="50" charset="-128"/>
                        </a:rPr>
                        <a:t>水</a:t>
                      </a:r>
                      <a:r>
                        <a:rPr kumimoji="1" lang="en-US" altLang="ja-JP" sz="1200" smtClean="0">
                          <a:solidFill>
                            <a:schemeClr val="tx1"/>
                          </a:solidFill>
                          <a:latin typeface="Meiryo UI" panose="020B0604030504040204" pitchFamily="50" charset="-128"/>
                          <a:ea typeface="Meiryo UI" panose="020B0604030504040204" pitchFamily="50" charset="-128"/>
                        </a:rPr>
                        <a:t>)</a:t>
                      </a:r>
                      <a:endParaRPr kumimoji="1" lang="en-US" altLang="ja-JP" sz="120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7"/>
                  </a:ext>
                </a:extLst>
              </a:tr>
              <a:tr h="242556">
                <a:tc vMerge="1">
                  <a:txBody>
                    <a:bodyPr/>
                    <a:lstStyle/>
                    <a:p>
                      <a:endParaRPr kumimoji="1" lang="ja-JP" altLang="en-US"/>
                    </a:p>
                  </a:txBody>
                  <a:tcPr/>
                </a:tc>
                <a:tc gridSpan="2">
                  <a:txBody>
                    <a:bodyPr/>
                    <a:lstStyle/>
                    <a:p>
                      <a:pPr algn="ct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先着順で定員に達し次第、受付を締め切らせていただきます。</a:t>
                      </a:r>
                    </a:p>
                  </a:txBody>
                  <a:tcPr anchor="ctr"/>
                </a:tc>
                <a:tc hMerge="1">
                  <a:txBody>
                    <a:bodyPr/>
                    <a:lstStyle/>
                    <a:p>
                      <a:endParaRPr kumimoji="1" lang="ja-JP" altLang="en-US"/>
                    </a:p>
                  </a:txBody>
                  <a:tcPr/>
                </a:tc>
                <a:extLst>
                  <a:ext uri="{0D108BD9-81ED-4DB2-BD59-A6C34878D82A}">
                    <a16:rowId xmlns:a16="http://schemas.microsoft.com/office/drawing/2014/main" val="309505301"/>
                  </a:ext>
                </a:extLst>
              </a:tr>
            </a:tbl>
          </a:graphicData>
        </a:graphic>
      </p:graphicFrame>
      <p:sp>
        <p:nvSpPr>
          <p:cNvPr id="59" name="正方形/長方形 58"/>
          <p:cNvSpPr/>
          <p:nvPr/>
        </p:nvSpPr>
        <p:spPr>
          <a:xfrm>
            <a:off x="91115" y="3418032"/>
            <a:ext cx="6693860" cy="5226082"/>
          </a:xfrm>
          <a:prstGeom prst="rect">
            <a:avLst/>
          </a:prstGeom>
          <a:no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3"/>
          <p:cNvSpPr txBox="1"/>
          <p:nvPr/>
        </p:nvSpPr>
        <p:spPr>
          <a:xfrm>
            <a:off x="63500" y="68263"/>
            <a:ext cx="1192213" cy="276225"/>
          </a:xfrm>
          <a:prstGeom prst="rect">
            <a:avLst/>
          </a:prstGeom>
          <a:solidFill>
            <a:schemeClr val="accent5">
              <a:lumMod val="50000"/>
            </a:schemeClr>
          </a:solidFill>
        </p:spPr>
        <p:txBody>
          <a:bodyPr wrap="none" anchor="ctr">
            <a:spAutoFit/>
          </a:bodyPr>
          <a:lstStyle/>
          <a:p>
            <a:pPr>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オープンセミナー</a:t>
            </a:r>
          </a:p>
        </p:txBody>
      </p:sp>
      <p:sp>
        <p:nvSpPr>
          <p:cNvPr id="2054" name="Rectangle 1399"/>
          <p:cNvSpPr>
            <a:spLocks noChangeArrowheads="1"/>
          </p:cNvSpPr>
          <p:nvPr/>
        </p:nvSpPr>
        <p:spPr bwMode="auto">
          <a:xfrm>
            <a:off x="1700807" y="31899"/>
            <a:ext cx="5146559" cy="627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pitchFamily="34" charset="0"/>
              <a:buChar char="•"/>
              <a:tabLst>
                <a:tab pos="542925" algn="l"/>
                <a:tab pos="2781300" algn="l"/>
                <a:tab pos="3409950" algn="l"/>
                <a:tab pos="4041775" algn="l"/>
              </a:tabLst>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tabLst>
                <a:tab pos="542925" algn="l"/>
                <a:tab pos="2781300" algn="l"/>
                <a:tab pos="3409950" algn="l"/>
                <a:tab pos="4041775" algn="l"/>
              </a:tabLst>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tabLst>
                <a:tab pos="542925" algn="l"/>
                <a:tab pos="2781300" algn="l"/>
                <a:tab pos="3409950" algn="l"/>
                <a:tab pos="4041775" algn="l"/>
              </a:tabLst>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tabLst>
                <a:tab pos="542925" algn="l"/>
                <a:tab pos="2781300" algn="l"/>
                <a:tab pos="3409950" algn="l"/>
                <a:tab pos="4041775" algn="l"/>
              </a:tabLst>
              <a:defRPr kumimoji="1" sz="2000">
                <a:solidFill>
                  <a:schemeClr val="tx1"/>
                </a:solidFill>
                <a:latin typeface="Calibri" pitchFamily="34" charset="0"/>
                <a:ea typeface="ＭＳ Ｐゴシック" pitchFamily="50" charset="-128"/>
              </a:defRPr>
            </a:lvl9pPr>
          </a:lstStyle>
          <a:p>
            <a:pPr eaLnBrk="1" hangingPunct="1">
              <a:lnSpc>
                <a:spcPct val="90000"/>
              </a:lnSpc>
              <a:spcBef>
                <a:spcPct val="0"/>
              </a:spcBef>
              <a:buFontTx/>
              <a:buNone/>
            </a:pPr>
            <a:r>
              <a:rPr lang="ja-JP" altLang="en-US" sz="1050" dirty="0">
                <a:latin typeface="Meiryo UI" pitchFamily="50" charset="-128"/>
                <a:ea typeface="Meiryo UI" pitchFamily="50" charset="-128"/>
                <a:cs typeface="Meiryo UI" pitchFamily="50" charset="-128"/>
              </a:rPr>
              <a:t>主催：宮城県，</a:t>
            </a:r>
            <a:r>
              <a:rPr lang="en-US" altLang="ja-JP" sz="1050" dirty="0">
                <a:latin typeface="Meiryo UI" pitchFamily="50" charset="-128"/>
                <a:ea typeface="Meiryo UI" pitchFamily="50" charset="-128"/>
                <a:cs typeface="Meiryo UI" pitchFamily="50" charset="-128"/>
              </a:rPr>
              <a:t>MS</a:t>
            </a:r>
            <a:r>
              <a:rPr lang="ja-JP" altLang="en-US" sz="1050" dirty="0">
                <a:latin typeface="Meiryo UI" pitchFamily="50" charset="-128"/>
                <a:ea typeface="Meiryo UI" pitchFamily="50" charset="-128"/>
                <a:cs typeface="Meiryo UI" pitchFamily="50" charset="-128"/>
              </a:rPr>
              <a:t>＆</a:t>
            </a:r>
            <a:r>
              <a:rPr lang="en-US" altLang="ja-JP" sz="1050" dirty="0">
                <a:latin typeface="Meiryo UI" pitchFamily="50" charset="-128"/>
                <a:ea typeface="Meiryo UI" pitchFamily="50" charset="-128"/>
                <a:cs typeface="Meiryo UI" pitchFamily="50" charset="-128"/>
              </a:rPr>
              <a:t>AD</a:t>
            </a:r>
            <a:r>
              <a:rPr lang="ja-JP" altLang="en-US" sz="1050" dirty="0">
                <a:latin typeface="Meiryo UI" pitchFamily="50" charset="-128"/>
                <a:ea typeface="Meiryo UI" pitchFamily="50" charset="-128"/>
                <a:cs typeface="Meiryo UI" pitchFamily="50" charset="-128"/>
              </a:rPr>
              <a:t>インシュアランスグループホールディングス株式会社</a:t>
            </a:r>
          </a:p>
          <a:p>
            <a:pPr eaLnBrk="1" hangingPunct="1">
              <a:lnSpc>
                <a:spcPct val="90000"/>
              </a:lnSpc>
              <a:spcBef>
                <a:spcPts val="300"/>
              </a:spcBef>
              <a:buFontTx/>
              <a:buNone/>
            </a:pPr>
            <a:r>
              <a:rPr lang="ja-JP" altLang="en-US" sz="900" dirty="0">
                <a:latin typeface="Meiryo UI" pitchFamily="50" charset="-128"/>
                <a:ea typeface="Meiryo UI" pitchFamily="50" charset="-128"/>
                <a:cs typeface="Meiryo UI" pitchFamily="50" charset="-128"/>
              </a:rPr>
              <a:t>共催：宮城県商工会議所連合会，宮城県商工会連合会，宮城県中小企業団体中央会，</a:t>
            </a:r>
            <a:endParaRPr lang="en-US" altLang="ja-JP" sz="900" dirty="0">
              <a:latin typeface="Meiryo UI" pitchFamily="50" charset="-128"/>
              <a:ea typeface="Meiryo UI" pitchFamily="50" charset="-128"/>
              <a:cs typeface="Meiryo UI" pitchFamily="50" charset="-128"/>
            </a:endParaRPr>
          </a:p>
          <a:p>
            <a:pPr eaLnBrk="1" hangingPunct="1">
              <a:lnSpc>
                <a:spcPct val="90000"/>
              </a:lnSpc>
              <a:spcBef>
                <a:spcPts val="300"/>
              </a:spcBef>
              <a:buFontTx/>
              <a:buNone/>
            </a:pPr>
            <a:r>
              <a:rPr lang="ja-JP" altLang="en-US" sz="900" dirty="0">
                <a:latin typeface="Meiryo UI" pitchFamily="50" charset="-128"/>
                <a:ea typeface="Meiryo UI" pitchFamily="50" charset="-128"/>
                <a:cs typeface="Meiryo UI" pitchFamily="50" charset="-128"/>
              </a:rPr>
              <a:t>　　　　 </a:t>
            </a:r>
            <a:r>
              <a:rPr lang="zh-TW" altLang="en-US" sz="900" dirty="0">
                <a:latin typeface="Meiryo UI" pitchFamily="50" charset="-128"/>
                <a:ea typeface="Meiryo UI" pitchFamily="50" charset="-128"/>
                <a:cs typeface="Meiryo UI" pitchFamily="50" charset="-128"/>
              </a:rPr>
              <a:t>公益財団法人</a:t>
            </a:r>
            <a:r>
              <a:rPr lang="ja-JP" altLang="en-US" sz="900" dirty="0">
                <a:latin typeface="Meiryo UI" pitchFamily="50" charset="-128"/>
                <a:ea typeface="Meiryo UI" pitchFamily="50" charset="-128"/>
                <a:cs typeface="Meiryo UI" pitchFamily="50" charset="-128"/>
              </a:rPr>
              <a:t>みやぎ産業振興機構</a:t>
            </a:r>
            <a:endParaRPr lang="en-US" altLang="ja-JP" sz="900" dirty="0">
              <a:latin typeface="Meiryo UI" pitchFamily="50" charset="-128"/>
              <a:ea typeface="Meiryo UI" pitchFamily="50" charset="-128"/>
              <a:cs typeface="Meiryo UI" pitchFamily="50" charset="-128"/>
            </a:endParaRPr>
          </a:p>
        </p:txBody>
      </p:sp>
      <p:sp>
        <p:nvSpPr>
          <p:cNvPr id="2055" name="Line 18"/>
          <p:cNvSpPr>
            <a:spLocks noChangeShapeType="1"/>
          </p:cNvSpPr>
          <p:nvPr/>
        </p:nvSpPr>
        <p:spPr bwMode="auto">
          <a:xfrm flipV="1">
            <a:off x="1100138" y="8964626"/>
            <a:ext cx="5497512" cy="0"/>
          </a:xfrm>
          <a:prstGeom prst="line">
            <a:avLst/>
          </a:prstGeom>
          <a:noFill/>
          <a:ln w="158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 name="Text Box 10"/>
          <p:cNvSpPr txBox="1">
            <a:spLocks noChangeArrowheads="1"/>
          </p:cNvSpPr>
          <p:nvPr/>
        </p:nvSpPr>
        <p:spPr bwMode="auto">
          <a:xfrm>
            <a:off x="1098378" y="9084732"/>
            <a:ext cx="582551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メイリオ" pitchFamily="50" charset="-128"/>
                <a:ea typeface="メイリオ" pitchFamily="50" charset="-128"/>
                <a:cs typeface="メイリオ" pitchFamily="50" charset="-128"/>
              </a:rPr>
              <a:t>宮城県経済商工観光部　中小企業支援室　経営支援班　　　℡</a:t>
            </a:r>
            <a:r>
              <a:rPr lang="en-US" altLang="ja-JP" sz="1000">
                <a:latin typeface="メイリオ" pitchFamily="50" charset="-128"/>
                <a:ea typeface="メイリオ" pitchFamily="50" charset="-128"/>
                <a:cs typeface="メイリオ" pitchFamily="50" charset="-128"/>
              </a:rPr>
              <a:t>:022-211-2742</a:t>
            </a:r>
            <a:r>
              <a:rPr lang="ja-JP" altLang="en-US" sz="1000">
                <a:latin typeface="メイリオ" pitchFamily="50" charset="-128"/>
                <a:ea typeface="メイリオ" pitchFamily="50" charset="-128"/>
                <a:cs typeface="メイリオ" pitchFamily="50" charset="-128"/>
              </a:rPr>
              <a:t>（担当：湯澤</a:t>
            </a:r>
            <a:r>
              <a:rPr lang="en-US" altLang="ja-JP" sz="1000">
                <a:latin typeface="メイリオ" pitchFamily="50" charset="-128"/>
                <a:ea typeface="メイリオ" pitchFamily="50" charset="-128"/>
                <a:cs typeface="メイリオ" pitchFamily="50" charset="-128"/>
              </a:rPr>
              <a:t>)</a:t>
            </a:r>
          </a:p>
          <a:p>
            <a:pPr eaLnBrk="1" hangingPunct="1"/>
            <a:r>
              <a:rPr lang="ja-JP" altLang="en-US" sz="1000">
                <a:latin typeface="メイリオ" pitchFamily="50" charset="-128"/>
                <a:ea typeface="メイリオ" pitchFamily="50" charset="-128"/>
                <a:cs typeface="メイリオ" pitchFamily="50" charset="-128"/>
              </a:rPr>
              <a:t>三井住友海上火災保険株式会社　仙台支店・仙台第三支社　</a:t>
            </a:r>
            <a:r>
              <a:rPr lang="zh-CN" altLang="en-US" sz="1000">
                <a:latin typeface="メイリオ" pitchFamily="50" charset="-128"/>
                <a:ea typeface="メイリオ" pitchFamily="50" charset="-128"/>
                <a:cs typeface="メイリオ" pitchFamily="50" charset="-128"/>
              </a:rPr>
              <a:t>℡</a:t>
            </a:r>
            <a:r>
              <a:rPr lang="en-US" altLang="zh-CN" sz="1000">
                <a:latin typeface="メイリオ" pitchFamily="50" charset="-128"/>
                <a:ea typeface="メイリオ" pitchFamily="50" charset="-128"/>
                <a:cs typeface="メイリオ" pitchFamily="50" charset="-128"/>
              </a:rPr>
              <a:t>:050-3738-6604</a:t>
            </a:r>
            <a:r>
              <a:rPr lang="zh-CN" altLang="en-US" sz="1000">
                <a:latin typeface="メイリオ" pitchFamily="50" charset="-128"/>
                <a:ea typeface="メイリオ" pitchFamily="50" charset="-128"/>
                <a:cs typeface="メイリオ" pitchFamily="50" charset="-128"/>
              </a:rPr>
              <a:t>（担当：草野）</a:t>
            </a:r>
          </a:p>
          <a:p>
            <a:pPr eaLnBrk="1" hangingPunct="1"/>
            <a:r>
              <a:rPr lang="en-US" altLang="ja-JP" sz="1000">
                <a:latin typeface="メイリオ" pitchFamily="50" charset="-128"/>
                <a:ea typeface="メイリオ" pitchFamily="50" charset="-128"/>
                <a:cs typeface="メイリオ" pitchFamily="50" charset="-128"/>
              </a:rPr>
              <a:t>MS</a:t>
            </a:r>
            <a:r>
              <a:rPr lang="ja-JP" altLang="en-US" sz="1000" dirty="0">
                <a:latin typeface="メイリオ" pitchFamily="50" charset="-128"/>
                <a:ea typeface="メイリオ" pitchFamily="50" charset="-128"/>
                <a:cs typeface="メイリオ" pitchFamily="50" charset="-128"/>
              </a:rPr>
              <a:t>＆</a:t>
            </a:r>
            <a:r>
              <a:rPr lang="en-US" altLang="ja-JP" sz="1000" dirty="0">
                <a:latin typeface="メイリオ" pitchFamily="50" charset="-128"/>
                <a:ea typeface="メイリオ" pitchFamily="50" charset="-128"/>
                <a:cs typeface="メイリオ" pitchFamily="50" charset="-128"/>
              </a:rPr>
              <a:t>AD</a:t>
            </a:r>
            <a:r>
              <a:rPr lang="ja-JP" altLang="en-US" sz="1000" dirty="0">
                <a:latin typeface="メイリオ" pitchFamily="50" charset="-128"/>
                <a:ea typeface="メイリオ" pitchFamily="50" charset="-128"/>
                <a:cs typeface="メイリオ" pitchFamily="50" charset="-128"/>
              </a:rPr>
              <a:t>インターリスク総研株式会社 </a:t>
            </a:r>
            <a:r>
              <a:rPr lang="ja-JP" altLang="en-US" sz="900" dirty="0">
                <a:latin typeface="メイリオ" pitchFamily="50" charset="-128"/>
                <a:ea typeface="メイリオ" pitchFamily="50" charset="-128"/>
                <a:cs typeface="メイリオ" pitchFamily="50" charset="-128"/>
              </a:rPr>
              <a:t>リスクマネジメント第四部 事業継続マネジメント第一グループ</a:t>
            </a:r>
          </a:p>
          <a:p>
            <a:pPr eaLnBrk="1" hangingPunct="1"/>
            <a:r>
              <a:rPr lang="ja-JP" altLang="en-US" sz="1000" dirty="0">
                <a:latin typeface="メイリオ" pitchFamily="50" charset="-128"/>
                <a:ea typeface="メイリオ" pitchFamily="50" charset="-128"/>
                <a:cs typeface="メイリオ" pitchFamily="50" charset="-128"/>
              </a:rPr>
              <a:t>℡</a:t>
            </a:r>
            <a:r>
              <a:rPr lang="en-US" altLang="ja-JP" sz="1000" dirty="0">
                <a:latin typeface="メイリオ" pitchFamily="50" charset="-128"/>
                <a:ea typeface="メイリオ" pitchFamily="50" charset="-128"/>
                <a:cs typeface="メイリオ" pitchFamily="50" charset="-128"/>
              </a:rPr>
              <a:t>:03-5296-8918</a:t>
            </a:r>
            <a:r>
              <a:rPr lang="ja-JP" altLang="en-US" sz="1000" dirty="0">
                <a:latin typeface="メイリオ" pitchFamily="50" charset="-128"/>
                <a:ea typeface="メイリオ" pitchFamily="50" charset="-128"/>
                <a:cs typeface="メイリオ" pitchFamily="50" charset="-128"/>
              </a:rPr>
              <a:t>（担当：石川・松元</a:t>
            </a:r>
            <a:r>
              <a:rPr lang="en-US" altLang="ja-JP" sz="1000" dirty="0">
                <a:latin typeface="メイリオ" pitchFamily="50" charset="-128"/>
                <a:ea typeface="メイリオ" pitchFamily="50" charset="-128"/>
                <a:cs typeface="メイリオ" pitchFamily="50" charset="-128"/>
              </a:rPr>
              <a:t>)</a:t>
            </a:r>
          </a:p>
        </p:txBody>
      </p:sp>
      <p:sp>
        <p:nvSpPr>
          <p:cNvPr id="17" name="テキスト ボックス 16"/>
          <p:cNvSpPr txBox="1"/>
          <p:nvPr/>
        </p:nvSpPr>
        <p:spPr>
          <a:xfrm>
            <a:off x="81146" y="8964626"/>
            <a:ext cx="1025525" cy="307975"/>
          </a:xfrm>
          <a:prstGeom prst="rect">
            <a:avLst/>
          </a:prstGeom>
          <a:solidFill>
            <a:schemeClr val="accent5">
              <a:lumMod val="50000"/>
            </a:schemeClr>
          </a:solidFill>
        </p:spPr>
        <p:txBody>
          <a:bodyPr wrap="none" anchor="ctr">
            <a:spAutoFit/>
          </a:bodyPr>
          <a:lstStyle/>
          <a:p>
            <a:pPr>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お問合せ先</a:t>
            </a:r>
          </a:p>
        </p:txBody>
      </p:sp>
      <p:grpSp>
        <p:nvGrpSpPr>
          <p:cNvPr id="2058" name="グループ化 2"/>
          <p:cNvGrpSpPr>
            <a:grpSpLocks/>
          </p:cNvGrpSpPr>
          <p:nvPr/>
        </p:nvGrpSpPr>
        <p:grpSpPr bwMode="auto">
          <a:xfrm>
            <a:off x="65088" y="659681"/>
            <a:ext cx="6737350" cy="972000"/>
            <a:chOff x="65275" y="299998"/>
            <a:chExt cx="6737350" cy="1264997"/>
          </a:xfrm>
        </p:grpSpPr>
        <p:sp>
          <p:nvSpPr>
            <p:cNvPr id="15" name="AutoShape 72"/>
            <p:cNvSpPr>
              <a:spLocks noChangeArrowheads="1"/>
            </p:cNvSpPr>
            <p:nvPr/>
          </p:nvSpPr>
          <p:spPr bwMode="auto">
            <a:xfrm>
              <a:off x="65275" y="299998"/>
              <a:ext cx="6737350" cy="1264997"/>
            </a:xfrm>
            <a:prstGeom prst="rect">
              <a:avLst/>
            </a:prstGeom>
            <a:solidFill>
              <a:schemeClr val="accent5">
                <a:lumMod val="50000"/>
              </a:schemeClr>
            </a:solidFill>
            <a:ln w="28575">
              <a:noFill/>
            </a:ln>
          </p:spPr>
          <p:style>
            <a:lnRef idx="1">
              <a:schemeClr val="accent5"/>
            </a:lnRef>
            <a:fillRef idx="1003">
              <a:schemeClr val="dk2"/>
            </a:fillRef>
            <a:effectRef idx="1">
              <a:schemeClr val="accent5"/>
            </a:effectRef>
            <a:fontRef idx="minor">
              <a:schemeClr val="dk1"/>
            </a:fontRef>
          </p:style>
          <p:txBody>
            <a:bodyPr wrap="none"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ja-JP" altLang="en-US" sz="2300" b="1" smtClean="0">
                  <a:ln w="11430"/>
                  <a:solidFill>
                    <a:srgbClr val="FFFFFF"/>
                  </a:solidFill>
                  <a:latin typeface="Arial" charset="0"/>
                </a:rPr>
                <a:t>企業</a:t>
              </a:r>
              <a:r>
                <a:rPr lang="en-US" altLang="ja-JP" sz="2300" b="1" smtClean="0">
                  <a:ln w="11430"/>
                  <a:solidFill>
                    <a:srgbClr val="FFFFFF"/>
                  </a:solidFill>
                  <a:latin typeface="Arial" charset="0"/>
                </a:rPr>
                <a:t>BCP</a:t>
              </a:r>
              <a:r>
                <a:rPr lang="ja-JP" altLang="en-US" sz="2300" b="1" smtClean="0">
                  <a:ln w="11430"/>
                  <a:solidFill>
                    <a:srgbClr val="FFFFFF"/>
                  </a:solidFill>
                  <a:latin typeface="Arial" charset="0"/>
                </a:rPr>
                <a:t>個別</a:t>
              </a:r>
              <a:r>
                <a:rPr lang="ja-JP" altLang="en-US" sz="2300" b="1" dirty="0">
                  <a:ln w="11430"/>
                  <a:solidFill>
                    <a:srgbClr val="FFFFFF"/>
                  </a:solidFill>
                  <a:latin typeface="Arial" charset="0"/>
                </a:rPr>
                <a:t>相談会／</a:t>
              </a:r>
              <a:r>
                <a:rPr lang="ja-JP" altLang="en-US" sz="2300" b="1">
                  <a:ln w="11430"/>
                  <a:solidFill>
                    <a:srgbClr val="FFFFFF"/>
                  </a:solidFill>
                  <a:latin typeface="Arial" charset="0"/>
                </a:rPr>
                <a:t>訓練セミナー</a:t>
              </a:r>
              <a:endParaRPr lang="en-US" altLang="ja-JP" sz="2300" b="1">
                <a:ln w="11430"/>
                <a:solidFill>
                  <a:srgbClr val="FFFFFF"/>
                </a:solidFill>
                <a:latin typeface="Arial" charset="0"/>
              </a:endParaRPr>
            </a:p>
            <a:p>
              <a:pPr algn="ctr">
                <a:defRPr/>
              </a:pPr>
              <a:endParaRPr lang="en-US" altLang="ja-JP" sz="1400" b="1">
                <a:ln w="11430"/>
                <a:solidFill>
                  <a:srgbClr val="FFFFFF"/>
                </a:solidFill>
                <a:latin typeface="Arial" charset="0"/>
              </a:endParaRPr>
            </a:p>
            <a:p>
              <a:pPr algn="ctr">
                <a:defRPr/>
              </a:pPr>
              <a:endParaRPr lang="en-US" altLang="ja-JP" sz="2300" b="1">
                <a:ln w="11430"/>
                <a:solidFill>
                  <a:srgbClr val="FFFFFF"/>
                </a:solidFill>
                <a:latin typeface="Arial" charset="0"/>
              </a:endParaRPr>
            </a:p>
          </p:txBody>
        </p:sp>
        <p:sp>
          <p:nvSpPr>
            <p:cNvPr id="2088" name="WordArt 7"/>
            <p:cNvSpPr>
              <a:spLocks noChangeArrowheads="1" noChangeShapeType="1"/>
            </p:cNvSpPr>
            <p:nvPr/>
          </p:nvSpPr>
          <p:spPr bwMode="auto">
            <a:xfrm>
              <a:off x="632012" y="476620"/>
              <a:ext cx="6153150" cy="903016"/>
            </a:xfrm>
            <a:prstGeom prst="rect">
              <a:avLst/>
            </a:prstGeom>
          </p:spPr>
          <p:txBody>
            <a:bodyPr wrap="none" fromWordArt="1">
              <a:prstTxWarp prst="textPlain">
                <a:avLst>
                  <a:gd name="adj" fmla="val 50000"/>
                </a:avLst>
              </a:prstTxWarp>
            </a:bodyPr>
            <a:lstStyle/>
            <a:p>
              <a:pPr algn="ctr"/>
              <a:endParaRPr lang="ja-JP" altLang="en-US" sz="3600" b="1" kern="10" spc="-180" dirty="0">
                <a:ln w="12700">
                  <a:solidFill>
                    <a:schemeClr val="bg1"/>
                  </a:solidFill>
                  <a:round/>
                  <a:headEnd/>
                  <a:tailEnd/>
                </a:ln>
                <a:solidFill>
                  <a:schemeClr val="bg1"/>
                </a:solidFill>
                <a:effectLst>
                  <a:outerShdw dist="35921" dir="2700000" algn="ctr" rotWithShape="0">
                    <a:schemeClr val="tx2">
                      <a:alpha val="50000"/>
                    </a:schemeClr>
                  </a:outerShdw>
                </a:effectLst>
                <a:latin typeface="Meiryo UI"/>
                <a:ea typeface="Meiryo UI"/>
                <a:cs typeface="Meiryo UI"/>
              </a:endParaRPr>
            </a:p>
          </p:txBody>
        </p:sp>
      </p:grpSp>
      <p:sp>
        <p:nvSpPr>
          <p:cNvPr id="2059" name="テキスト ボックス 1"/>
          <p:cNvSpPr txBox="1">
            <a:spLocks noChangeArrowheads="1"/>
          </p:cNvSpPr>
          <p:nvPr/>
        </p:nvSpPr>
        <p:spPr bwMode="auto">
          <a:xfrm>
            <a:off x="224475" y="1687087"/>
            <a:ext cx="3863173"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0"/>
              </a:spcBef>
              <a:buFontTx/>
              <a:buNone/>
            </a:pPr>
            <a:r>
              <a:rPr lang="ja-JP" altLang="en-US" sz="1100" dirty="0">
                <a:latin typeface="Meiryo UI" pitchFamily="50" charset="-128"/>
                <a:ea typeface="Meiryo UI" pitchFamily="50" charset="-128"/>
                <a:cs typeface="Meiryo UI" pitchFamily="50" charset="-128"/>
              </a:rPr>
              <a:t>昨今の大きな災害や事故が頻発している状況を受け、事業継続計画（</a:t>
            </a:r>
            <a:r>
              <a:rPr lang="en-US" altLang="ja-JP" sz="1100" dirty="0">
                <a:latin typeface="Meiryo UI" pitchFamily="50" charset="-128"/>
                <a:ea typeface="Meiryo UI" pitchFamily="50" charset="-128"/>
                <a:cs typeface="Meiryo UI" pitchFamily="50" charset="-128"/>
              </a:rPr>
              <a:t>BCP</a:t>
            </a:r>
            <a:r>
              <a:rPr lang="ja-JP" altLang="en-US" sz="1100" dirty="0">
                <a:latin typeface="Meiryo UI" pitchFamily="50" charset="-128"/>
                <a:ea typeface="Meiryo UI" pitchFamily="50" charset="-128"/>
                <a:cs typeface="Meiryo UI" pitchFamily="50" charset="-128"/>
              </a:rPr>
              <a:t>）の整備や見直しへの関心が高まっているものと推察されます。</a:t>
            </a:r>
            <a:endParaRPr lang="en-US" altLang="ja-JP" sz="1100" dirty="0">
              <a:latin typeface="Meiryo UI" pitchFamily="50" charset="-128"/>
              <a:ea typeface="Meiryo UI" pitchFamily="50" charset="-128"/>
              <a:cs typeface="Meiryo UI" pitchFamily="50" charset="-128"/>
            </a:endParaRPr>
          </a:p>
          <a:p>
            <a:pPr>
              <a:spcBef>
                <a:spcPts val="600"/>
              </a:spcBef>
              <a:spcAft>
                <a:spcPts val="600"/>
              </a:spcAft>
              <a:buFontTx/>
              <a:buNone/>
            </a:pPr>
            <a:r>
              <a:rPr lang="ja-JP" altLang="en-US" sz="1100" dirty="0">
                <a:latin typeface="Meiryo UI" pitchFamily="50" charset="-128"/>
                <a:ea typeface="Meiryo UI" pitchFamily="50" charset="-128"/>
                <a:cs typeface="Meiryo UI" pitchFamily="50" charset="-128"/>
              </a:rPr>
              <a:t>そこで、宮城県では、県内企業の</a:t>
            </a:r>
            <a:r>
              <a:rPr lang="en-US" altLang="ja-JP" sz="1100" dirty="0">
                <a:latin typeface="Meiryo UI" pitchFamily="50" charset="-128"/>
                <a:ea typeface="Meiryo UI" pitchFamily="50" charset="-128"/>
                <a:cs typeface="Meiryo UI" pitchFamily="50" charset="-128"/>
              </a:rPr>
              <a:t>BCP</a:t>
            </a:r>
            <a:r>
              <a:rPr lang="ja-JP" altLang="en-US" sz="1100" dirty="0">
                <a:latin typeface="Meiryo UI" pitchFamily="50" charset="-128"/>
                <a:ea typeface="Meiryo UI" pitchFamily="50" charset="-128"/>
                <a:cs typeface="Meiryo UI" pitchFamily="50" charset="-128"/>
              </a:rPr>
              <a:t>整備を支援</a:t>
            </a:r>
            <a:r>
              <a:rPr lang="ja-JP" altLang="en-US" sz="1100">
                <a:latin typeface="Meiryo UI" pitchFamily="50" charset="-128"/>
                <a:ea typeface="Meiryo UI" pitchFamily="50" charset="-128"/>
                <a:cs typeface="Meiryo UI" pitchFamily="50" charset="-128"/>
              </a:rPr>
              <a:t>するため、以下の</a:t>
            </a:r>
            <a:r>
              <a:rPr lang="en-US" altLang="ja-JP" sz="1100">
                <a:latin typeface="Meiryo UI" pitchFamily="50" charset="-128"/>
                <a:ea typeface="Meiryo UI" pitchFamily="50" charset="-128"/>
                <a:cs typeface="Meiryo UI" pitchFamily="50" charset="-128"/>
              </a:rPr>
              <a:t>   </a:t>
            </a:r>
            <a:r>
              <a:rPr lang="ja-JP" altLang="en-US" sz="1100">
                <a:latin typeface="Meiryo UI" pitchFamily="50" charset="-128"/>
                <a:ea typeface="Meiryo UI" pitchFamily="50" charset="-128"/>
                <a:cs typeface="Meiryo UI" pitchFamily="50" charset="-128"/>
              </a:rPr>
              <a:t>①「個別相談会」及び②「訓練セミナー」を</a:t>
            </a:r>
            <a:r>
              <a:rPr lang="ja-JP" altLang="en-US" sz="1100" dirty="0">
                <a:latin typeface="Meiryo UI" pitchFamily="50" charset="-128"/>
                <a:ea typeface="Meiryo UI" pitchFamily="50" charset="-128"/>
                <a:cs typeface="Meiryo UI" pitchFamily="50" charset="-128"/>
              </a:rPr>
              <a:t>実施することにしました。</a:t>
            </a:r>
            <a:endParaRPr lang="en-US" altLang="ja-JP" sz="1100" dirty="0">
              <a:latin typeface="Meiryo UI" pitchFamily="50" charset="-128"/>
              <a:ea typeface="Meiryo UI" pitchFamily="50" charset="-128"/>
              <a:cs typeface="Meiryo UI" pitchFamily="50" charset="-128"/>
            </a:endParaRPr>
          </a:p>
          <a:p>
            <a:pPr>
              <a:spcBef>
                <a:spcPct val="0"/>
              </a:spcBef>
              <a:buFontTx/>
              <a:buNone/>
            </a:pPr>
            <a:r>
              <a:rPr lang="ja-JP" altLang="en-US" sz="1100">
                <a:latin typeface="Meiryo UI" pitchFamily="50" charset="-128"/>
                <a:ea typeface="Meiryo UI" pitchFamily="50" charset="-128"/>
                <a:cs typeface="Meiryo UI" pitchFamily="50" charset="-128"/>
              </a:rPr>
              <a:t>ＢＣＰ</a:t>
            </a:r>
            <a:r>
              <a:rPr lang="ja-JP" altLang="en-US" sz="1100" dirty="0">
                <a:latin typeface="Meiryo UI" pitchFamily="50" charset="-128"/>
                <a:ea typeface="Meiryo UI" pitchFamily="50" charset="-128"/>
                <a:cs typeface="Meiryo UI" pitchFamily="50" charset="-128"/>
              </a:rPr>
              <a:t>策定・未策定の企業どちらも御参加いただくことができますので、奮ってご参加ください。</a:t>
            </a:r>
          </a:p>
          <a:p>
            <a:pPr>
              <a:spcBef>
                <a:spcPts val="600"/>
              </a:spcBef>
              <a:spcAft>
                <a:spcPts val="600"/>
              </a:spcAft>
              <a:buFontTx/>
              <a:buNone/>
            </a:pPr>
            <a:endParaRPr lang="en-US" altLang="ja-JP" sz="1100" dirty="0">
              <a:latin typeface="Meiryo UI" pitchFamily="50" charset="-128"/>
              <a:ea typeface="Meiryo UI" pitchFamily="50" charset="-128"/>
              <a:cs typeface="Meiryo UI" pitchFamily="50" charset="-128"/>
            </a:endParaRPr>
          </a:p>
          <a:p>
            <a:pPr>
              <a:spcBef>
                <a:spcPts val="600"/>
              </a:spcBef>
              <a:spcAft>
                <a:spcPts val="600"/>
              </a:spcAft>
              <a:buFontTx/>
              <a:buNone/>
            </a:pPr>
            <a:endParaRPr lang="en-US" altLang="ja-JP" sz="1100"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82009" y="3081197"/>
            <a:ext cx="899605" cy="307777"/>
          </a:xfrm>
          <a:prstGeom prst="rect">
            <a:avLst/>
          </a:prstGeom>
          <a:solidFill>
            <a:schemeClr val="accent5">
              <a:lumMod val="50000"/>
            </a:schemeClr>
          </a:solidFill>
        </p:spPr>
        <p:txBody>
          <a:bodyPr wrap="none" anchor="ctr">
            <a:spAutoFit/>
          </a:bodyPr>
          <a:lstStyle/>
          <a:p>
            <a:pPr>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概　要　</a:t>
            </a:r>
          </a:p>
        </p:txBody>
      </p:sp>
      <p:sp>
        <p:nvSpPr>
          <p:cNvPr id="32" name="テキスト ボックス 31"/>
          <p:cNvSpPr txBox="1"/>
          <p:nvPr/>
        </p:nvSpPr>
        <p:spPr>
          <a:xfrm>
            <a:off x="2834603" y="2974280"/>
            <a:ext cx="1224136" cy="306467"/>
          </a:xfrm>
          <a:prstGeom prst="roundRect">
            <a:avLst/>
          </a:prstGeom>
          <a:solidFill>
            <a:schemeClr val="accent5">
              <a:lumMod val="50000"/>
            </a:schemeClr>
          </a:solidFill>
          <a:ln>
            <a:noFill/>
          </a:ln>
        </p:spPr>
        <p:txBody>
          <a:bodyPr wrap="square">
            <a:spAutoFit/>
          </a:bodyPr>
          <a:lstStyle/>
          <a:p>
            <a:pPr algn="ctr">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参加費無料</a:t>
            </a:r>
          </a:p>
        </p:txBody>
      </p:sp>
      <p:sp>
        <p:nvSpPr>
          <p:cNvPr id="2" name="テキスト ボックス 1"/>
          <p:cNvSpPr txBox="1"/>
          <p:nvPr/>
        </p:nvSpPr>
        <p:spPr>
          <a:xfrm>
            <a:off x="188553" y="8644114"/>
            <a:ext cx="6643084" cy="253916"/>
          </a:xfrm>
          <a:prstGeom prst="rect">
            <a:avLst/>
          </a:prstGeom>
          <a:noFill/>
        </p:spPr>
        <p:txBody>
          <a:bodyPr wrap="square" rtlCol="0">
            <a:spAutoFit/>
          </a:bodyPr>
          <a:lstStyle/>
          <a:p>
            <a:pPr algn="r"/>
            <a:r>
              <a:rPr kumimoji="1" lang="en-US" altLang="ja-JP" sz="105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会場には駐車場の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ご用意がございませんので、公共交通機関のご利用をお願いします。</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56387" y="1075046"/>
            <a:ext cx="6628588" cy="500137"/>
          </a:xfrm>
          <a:prstGeom prst="rect">
            <a:avLst/>
          </a:prstGeom>
          <a:noFill/>
        </p:spPr>
        <p:txBody>
          <a:bodyPr wrap="square" rtlCol="0">
            <a:spAutoFit/>
          </a:bodyPr>
          <a:lstStyle/>
          <a:p>
            <a:r>
              <a:rPr kumimoji="1" lang="en-US" altLang="ja-JP" sz="1050" dirty="0">
                <a:solidFill>
                  <a:srgbClr val="FFFFFF"/>
                </a:solidFill>
                <a:latin typeface="+mn-ea"/>
                <a:ea typeface="+mn-ea"/>
              </a:rPr>
              <a:t>BCP</a:t>
            </a:r>
            <a:r>
              <a:rPr kumimoji="1" lang="ja-JP" altLang="en-US" sz="1050" dirty="0">
                <a:solidFill>
                  <a:srgbClr val="FFFFFF"/>
                </a:solidFill>
                <a:latin typeface="+mn-ea"/>
                <a:ea typeface="+mn-ea"/>
              </a:rPr>
              <a:t>＝</a:t>
            </a:r>
            <a:r>
              <a:rPr kumimoji="1" lang="en-US" altLang="ja-JP" sz="1050" dirty="0">
                <a:solidFill>
                  <a:srgbClr val="FFFFFF"/>
                </a:solidFill>
                <a:latin typeface="+mn-ea"/>
                <a:ea typeface="+mn-ea"/>
              </a:rPr>
              <a:t>Business</a:t>
            </a:r>
            <a:r>
              <a:rPr kumimoji="1" lang="ja-JP" altLang="en-US" sz="1050" dirty="0">
                <a:solidFill>
                  <a:srgbClr val="FFFFFF"/>
                </a:solidFill>
                <a:latin typeface="+mn-ea"/>
                <a:ea typeface="+mn-ea"/>
              </a:rPr>
              <a:t>  </a:t>
            </a:r>
            <a:r>
              <a:rPr lang="en-US" altLang="ja-JP" sz="1050" dirty="0">
                <a:solidFill>
                  <a:srgbClr val="FFFFFF"/>
                </a:solidFill>
                <a:latin typeface="+mn-ea"/>
                <a:ea typeface="+mn-ea"/>
              </a:rPr>
              <a:t>Continuity</a:t>
            </a:r>
            <a:r>
              <a:rPr lang="ja-JP" altLang="en-US" sz="1050" dirty="0">
                <a:solidFill>
                  <a:srgbClr val="FFFFFF"/>
                </a:solidFill>
                <a:latin typeface="+mn-ea"/>
                <a:ea typeface="+mn-ea"/>
              </a:rPr>
              <a:t> </a:t>
            </a:r>
            <a:r>
              <a:rPr lang="en-US" altLang="ja-JP" sz="1050" dirty="0">
                <a:solidFill>
                  <a:srgbClr val="FFFFFF"/>
                </a:solidFill>
                <a:latin typeface="+mn-ea"/>
                <a:ea typeface="+mn-ea"/>
              </a:rPr>
              <a:t>Plan</a:t>
            </a:r>
            <a:r>
              <a:rPr lang="ja-JP" altLang="en-US" sz="1050" dirty="0">
                <a:solidFill>
                  <a:srgbClr val="FFFFFF"/>
                </a:solidFill>
                <a:latin typeface="+mn-ea"/>
                <a:ea typeface="+mn-ea"/>
              </a:rPr>
              <a:t>（事業継続計画）</a:t>
            </a:r>
            <a:endParaRPr lang="en-US" altLang="ja-JP" sz="1050" dirty="0">
              <a:solidFill>
                <a:srgbClr val="FFFFFF"/>
              </a:solidFill>
              <a:latin typeface="+mn-ea"/>
              <a:ea typeface="+mn-ea"/>
            </a:endParaRPr>
          </a:p>
          <a:p>
            <a:r>
              <a:rPr lang="ja-JP" altLang="en-US" sz="800" dirty="0">
                <a:solidFill>
                  <a:srgbClr val="FFFFFF"/>
                </a:solidFill>
                <a:latin typeface="+mn-ea"/>
                <a:ea typeface="+mn-ea"/>
              </a:rPr>
              <a:t>大地震等によって「組織全体の操業度が著しく低下し、復旧まで時間がかかる局面」を前提に、可能な限り早急に本格復旧ができるよう事前に対策等を整理する計画</a:t>
            </a:r>
            <a:endParaRPr kumimoji="1" lang="ja-JP" altLang="en-US" sz="800" dirty="0">
              <a:solidFill>
                <a:srgbClr val="FFFFFF"/>
              </a:solidFill>
              <a:latin typeface="+mn-ea"/>
              <a:ea typeface="+mn-ea"/>
            </a:endParaRPr>
          </a:p>
        </p:txBody>
      </p:sp>
      <p:sp>
        <p:nvSpPr>
          <p:cNvPr id="20" name="正方形/長方形 19"/>
          <p:cNvSpPr/>
          <p:nvPr/>
        </p:nvSpPr>
        <p:spPr>
          <a:xfrm>
            <a:off x="6165304" y="156353"/>
            <a:ext cx="567283" cy="260143"/>
          </a:xfrm>
          <a:prstGeom prst="rect">
            <a:avLst/>
          </a:prstGeom>
          <a:noFill/>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n>
                  <a:solidFill>
                    <a:schemeClr val="tx1"/>
                  </a:solidFill>
                </a:ln>
                <a:latin typeface="+mj-ea"/>
                <a:ea typeface="明朝" pitchFamily="17" charset="-128"/>
              </a:rPr>
              <a:t>別紙</a:t>
            </a:r>
            <a:r>
              <a:rPr lang="en-US" altLang="ja-JP" sz="1200" dirty="0">
                <a:ln>
                  <a:solidFill>
                    <a:schemeClr val="tx1"/>
                  </a:solidFill>
                </a:ln>
                <a:latin typeface="+mj-ea"/>
                <a:ea typeface="明朝" pitchFamily="17" charset="-128"/>
              </a:rPr>
              <a:t>2</a:t>
            </a:r>
            <a:endParaRPr kumimoji="1" lang="ja-JP" altLang="en-US" sz="1200" dirty="0">
              <a:ln>
                <a:solidFill>
                  <a:schemeClr val="tx1"/>
                </a:solidFill>
              </a:ln>
              <a:latin typeface="+mj-ea"/>
              <a:ea typeface="明朝"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0252" y="56456"/>
            <a:ext cx="5146940" cy="673333"/>
          </a:xfrm>
          <a:prstGeom prst="rect">
            <a:avLst/>
          </a:prstGeom>
          <a:noFill/>
          <a:ln w="9525" algn="ctr">
            <a:noFill/>
            <a:miter lim="800000"/>
            <a:headEnd/>
            <a:tailEnd/>
          </a:ln>
          <a:effectLst/>
        </p:spPr>
        <p:txBody>
          <a:bodyPr wrap="none"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zh-TW" altLang="en-US" sz="1100" dirty="0">
                <a:latin typeface="Meiryo UI" pitchFamily="50" charset="-128"/>
                <a:ea typeface="Meiryo UI" pitchFamily="50" charset="-128"/>
                <a:cs typeface="Meiryo UI" pitchFamily="50" charset="-128"/>
              </a:rPr>
              <a:t>宮城県経済商工観光部　中小企業支援室　経営支援班</a:t>
            </a:r>
            <a:r>
              <a:rPr lang="ja-JP" altLang="en-US" sz="1100" dirty="0">
                <a:latin typeface="Meiryo UI" pitchFamily="50" charset="-128"/>
                <a:ea typeface="Meiryo UI" pitchFamily="50" charset="-128"/>
                <a:cs typeface="Meiryo UI" pitchFamily="50" charset="-128"/>
              </a:rPr>
              <a:t>　行</a:t>
            </a:r>
          </a:p>
          <a:p>
            <a:pPr eaLnBrk="1" hangingPunct="1">
              <a:spcBef>
                <a:spcPct val="0"/>
              </a:spcBef>
              <a:buFontTx/>
              <a:buNone/>
            </a:pPr>
            <a:r>
              <a:rPr lang="en-US" altLang="ja-JP" sz="1800" b="1" dirty="0">
                <a:latin typeface="Meiryo UI" pitchFamily="50" charset="-128"/>
                <a:ea typeface="Meiryo UI" pitchFamily="50" charset="-128"/>
                <a:cs typeface="Meiryo UI" pitchFamily="50" charset="-128"/>
              </a:rPr>
              <a:t>                  M</a:t>
            </a:r>
            <a:r>
              <a:rPr lang="en-US" altLang="ja-JP" sz="1600" b="1" dirty="0">
                <a:latin typeface="Meiryo UI" pitchFamily="50" charset="-128"/>
                <a:ea typeface="Meiryo UI" pitchFamily="50" charset="-128"/>
                <a:cs typeface="Meiryo UI" pitchFamily="50" charset="-128"/>
              </a:rPr>
              <a:t>ail</a:t>
            </a: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chukisik@pref.miyagi.lg.jp </a:t>
            </a:r>
            <a:endParaRPr lang="en-US" altLang="ja-JP" sz="1800" b="1" dirty="0">
              <a:latin typeface="Meiryo UI" pitchFamily="50" charset="-128"/>
              <a:ea typeface="Meiryo UI" pitchFamily="50" charset="-128"/>
              <a:cs typeface="Meiryo UI" pitchFamily="50" charset="-128"/>
            </a:endParaRPr>
          </a:p>
        </p:txBody>
      </p:sp>
      <p:sp>
        <p:nvSpPr>
          <p:cNvPr id="3075" name="Text Box 3"/>
          <p:cNvSpPr txBox="1">
            <a:spLocks noChangeArrowheads="1"/>
          </p:cNvSpPr>
          <p:nvPr/>
        </p:nvSpPr>
        <p:spPr bwMode="auto">
          <a:xfrm>
            <a:off x="5378823" y="675797"/>
            <a:ext cx="1379537" cy="307777"/>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50000"/>
              </a:spcBef>
              <a:buFontTx/>
              <a:buNone/>
            </a:pPr>
            <a:r>
              <a:rPr lang="ja-JP" altLang="en-US" sz="1400" dirty="0">
                <a:latin typeface="Meiryo UI" pitchFamily="50" charset="-128"/>
                <a:ea typeface="Meiryo UI" pitchFamily="50" charset="-128"/>
                <a:cs typeface="Meiryo UI" pitchFamily="50" charset="-128"/>
              </a:rPr>
              <a:t>受講申込書</a:t>
            </a:r>
          </a:p>
        </p:txBody>
      </p:sp>
      <p:graphicFrame>
        <p:nvGraphicFramePr>
          <p:cNvPr id="6148" name="Group 4"/>
          <p:cNvGraphicFramePr>
            <a:graphicFrameLocks noGrp="1"/>
          </p:cNvGraphicFramePr>
          <p:nvPr>
            <p:extLst>
              <p:ext uri="{D42A27DB-BD31-4B8C-83A1-F6EECF244321}">
                <p14:modId xmlns:p14="http://schemas.microsoft.com/office/powerpoint/2010/main" val="3592603907"/>
              </p:ext>
            </p:extLst>
          </p:nvPr>
        </p:nvGraphicFramePr>
        <p:xfrm>
          <a:off x="417513" y="1298704"/>
          <a:ext cx="6346825" cy="3438273"/>
        </p:xfrm>
        <a:graphic>
          <a:graphicData uri="http://schemas.openxmlformats.org/drawingml/2006/table">
            <a:tbl>
              <a:tblPr/>
              <a:tblGrid>
                <a:gridCol w="1211287">
                  <a:extLst>
                    <a:ext uri="{9D8B030D-6E8A-4147-A177-3AD203B41FA5}">
                      <a16:colId xmlns:a16="http://schemas.microsoft.com/office/drawing/2014/main" val="20000"/>
                    </a:ext>
                  </a:extLst>
                </a:gridCol>
                <a:gridCol w="2135126">
                  <a:extLst>
                    <a:ext uri="{9D8B030D-6E8A-4147-A177-3AD203B41FA5}">
                      <a16:colId xmlns:a16="http://schemas.microsoft.com/office/drawing/2014/main" val="20001"/>
                    </a:ext>
                  </a:extLst>
                </a:gridCol>
                <a:gridCol w="391135">
                  <a:extLst>
                    <a:ext uri="{9D8B030D-6E8A-4147-A177-3AD203B41FA5}">
                      <a16:colId xmlns:a16="http://schemas.microsoft.com/office/drawing/2014/main" val="20002"/>
                    </a:ext>
                  </a:extLst>
                </a:gridCol>
                <a:gridCol w="416939">
                  <a:extLst>
                    <a:ext uri="{9D8B030D-6E8A-4147-A177-3AD203B41FA5}">
                      <a16:colId xmlns:a16="http://schemas.microsoft.com/office/drawing/2014/main" val="20003"/>
                    </a:ext>
                  </a:extLst>
                </a:gridCol>
                <a:gridCol w="2192338">
                  <a:extLst>
                    <a:ext uri="{9D8B030D-6E8A-4147-A177-3AD203B41FA5}">
                      <a16:colId xmlns:a16="http://schemas.microsoft.com/office/drawing/2014/main" val="20004"/>
                    </a:ext>
                  </a:extLst>
                </a:gridCol>
              </a:tblGrid>
              <a:tr h="41677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貴社名</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705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お電話番号</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FAX</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番号</a:t>
                      </a:r>
                    </a:p>
                  </a:txBody>
                  <a:tcPr marL="91438" marR="91438" marT="49501" marB="495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669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ご住所</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500" b="1"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p>
                  </a:txBody>
                  <a:tcPr marL="91438" marR="91438" marT="49501" marB="495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485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お申込情報</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50000"/>
                      </a:schemeClr>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お申込</a:t>
                      </a:r>
                      <a:r>
                        <a:rPr kumimoji="1" lang="en-US" altLang="ja-JP"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a:t>
                      </a:r>
                      <a:endParaRPr kumimoji="1" lang="ja-JP" altLang="ja-JP"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91438" marR="91438" marT="49501" marB="495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215968"/>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お申込</a:t>
                      </a:r>
                      <a:r>
                        <a:rPr kumimoji="1" lang="en-US" altLang="ja-JP"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(2)</a:t>
                      </a:r>
                      <a:endParaRPr kumimoji="1" lang="ja-JP" altLang="ja-JP" sz="105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91438" marR="91438" marT="49501" marB="49501" anchor="ctr"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10003"/>
                  </a:ext>
                </a:extLst>
              </a:tr>
              <a:tr h="5559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申込内容</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希望するものに○　</a:t>
                      </a:r>
                      <a:endParaRPr kumimoji="1" lang="en-US" altLang="ja-JP"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複数可</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itchFamily="50" charset="-128"/>
                          <a:ea typeface="Meiryo UI" pitchFamily="50" charset="-128"/>
                          <a:cs typeface="Meiryo UI" pitchFamily="50" charset="-128"/>
                        </a:rPr>
                        <a:t>①</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a:ln>
                            <a:noFill/>
                          </a:ln>
                          <a:solidFill>
                            <a:schemeClr val="tx1"/>
                          </a:solidFill>
                          <a:effectLst/>
                          <a:latin typeface="Meiryo UI" pitchFamily="50" charset="-128"/>
                          <a:ea typeface="Meiryo UI" pitchFamily="50" charset="-128"/>
                          <a:cs typeface="Meiryo UI" pitchFamily="50" charset="-128"/>
                        </a:rPr>
                        <a:t>個別相談会　②</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訓練セミナー</a:t>
                      </a: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itchFamily="50" charset="-128"/>
                          <a:ea typeface="Meiryo UI" pitchFamily="50" charset="-128"/>
                          <a:cs typeface="Meiryo UI" pitchFamily="50" charset="-128"/>
                        </a:rPr>
                        <a:t>①</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a:ln>
                            <a:noFill/>
                          </a:ln>
                          <a:solidFill>
                            <a:schemeClr val="tx1"/>
                          </a:solidFill>
                          <a:effectLst/>
                          <a:latin typeface="Meiryo UI" pitchFamily="50" charset="-128"/>
                          <a:ea typeface="Meiryo UI" pitchFamily="50" charset="-128"/>
                          <a:cs typeface="Meiryo UI" pitchFamily="50" charset="-128"/>
                        </a:rPr>
                        <a:t>個別相談会　②</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　訓練セミナー</a:t>
                      </a:r>
                    </a:p>
                  </a:txBody>
                  <a:tcPr marL="91438" marR="91438" marT="49501" marB="49501" anchor="ctr"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4"/>
                  </a:ext>
                </a:extLst>
              </a:tr>
              <a:tr h="2266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フリガナ</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5"/>
                  </a:ext>
                </a:extLst>
              </a:tr>
              <a:tr h="3436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ご氏名</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7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7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6"/>
                  </a:ext>
                </a:extLst>
              </a:tr>
              <a:tr h="2705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ご所属</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ＨＧｺﾞｼｯｸE-PRO" pitchFamily="50" charset="-128"/>
                        <a:ea typeface="ＨＧｺﾞｼｯｸE-PRO" pitchFamily="50" charset="-128"/>
                      </a:endParaRPr>
                    </a:p>
                  </a:txBody>
                  <a:tcPr marL="91438" marR="91438" marT="49501" marB="49501"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7"/>
                  </a:ext>
                </a:extLst>
              </a:tr>
              <a:tr h="2705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お役職</a:t>
                      </a: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ＨＧｺﾞｼｯｸE-PRO" pitchFamily="50" charset="-128"/>
                        <a:ea typeface="ＨＧｺﾞｼｯｸE-PRO" pitchFamily="50" charset="-128"/>
                      </a:endParaRPr>
                    </a:p>
                  </a:txBody>
                  <a:tcPr marL="91438" marR="91438" marT="49501" marB="49501"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8"/>
                  </a:ext>
                </a:extLst>
              </a:tr>
              <a:tr h="2705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メールアドレス</a:t>
                      </a:r>
                      <a:endParaRPr kumimoji="1" lang="ja-JP" altLang="en-US" sz="1200" b="0" i="0" u="none" strike="noStrike" cap="none" normalizeH="0" baseline="0" dirty="0">
                        <a:ln>
                          <a:noFill/>
                        </a:ln>
                        <a:solidFill>
                          <a:srgbClr val="FF0000"/>
                        </a:solidFill>
                        <a:effectLst/>
                        <a:latin typeface="Meiryo UI" pitchFamily="50" charset="-128"/>
                        <a:ea typeface="Meiryo UI" pitchFamily="50" charset="-128"/>
                        <a:cs typeface="Meiryo UI" pitchFamily="50" charset="-128"/>
                      </a:endParaRPr>
                    </a:p>
                  </a:txBody>
                  <a:tcPr marL="91438" marR="91438" marT="49501" marB="4950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91438" marR="91438" marT="49501" marB="49501" horzOverflow="overflow">
                    <a:lnL w="12700" cap="flat" cmpd="sng" algn="ctr">
                      <a:solidFill>
                        <a:schemeClr val="tx1"/>
                      </a:solidFill>
                      <a:prstDash val="solid"/>
                      <a:round/>
                      <a:headEnd type="none" w="med" len="med"/>
                      <a:tailEnd type="none" w="med" len="med"/>
                    </a:lnL>
                    <a:lnR w="12700" cap="flat" cmpd="sng" algn="ctr">
                      <a:solidFill>
                        <a:schemeClr val="tx1"/>
                      </a:solidFill>
                      <a:prstDash val="lgDash"/>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ＨＧｺﾞｼｯｸE-PRO" pitchFamily="50" charset="-128"/>
                        <a:ea typeface="ＨＧｺﾞｼｯｸE-PRO" pitchFamily="50" charset="-128"/>
                      </a:endParaRPr>
                    </a:p>
                  </a:txBody>
                  <a:tcPr marL="91438" marR="91438" marT="49501" marB="49501" horzOverflow="overflow">
                    <a:lnL w="12700" cap="flat" cmpd="sng" algn="ctr">
                      <a:solidFill>
                        <a:schemeClr val="tx1"/>
                      </a:solidFill>
                      <a:prstDash val="lgDash"/>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10009"/>
                  </a:ext>
                </a:extLst>
              </a:tr>
            </a:tbl>
          </a:graphicData>
        </a:graphic>
      </p:graphicFrame>
      <p:sp>
        <p:nvSpPr>
          <p:cNvPr id="4142" name="Text Box 36"/>
          <p:cNvSpPr txBox="1">
            <a:spLocks noChangeArrowheads="1"/>
          </p:cNvSpPr>
          <p:nvPr/>
        </p:nvSpPr>
        <p:spPr bwMode="auto">
          <a:xfrm>
            <a:off x="-28575" y="0"/>
            <a:ext cx="307975" cy="9906000"/>
          </a:xfrm>
          <a:prstGeom prst="rect">
            <a:avLst/>
          </a:prstGeom>
          <a:solidFill>
            <a:schemeClr val="accent5">
              <a:lumMod val="50000"/>
            </a:schemeClr>
          </a:solidFill>
          <a:ln>
            <a:noFill/>
          </a:ln>
        </p:spPr>
        <p:txBody>
          <a:bodyPr vert="eaVert">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50000"/>
              </a:spcBef>
              <a:buFontTx/>
              <a:buNone/>
              <a:defRPr/>
            </a:pPr>
            <a:endParaRPr lang="ja-JP" altLang="ja-JP" sz="800">
              <a:solidFill>
                <a:schemeClr val="bg1"/>
              </a:solidFill>
              <a:latin typeface="Meiryo UI" pitchFamily="50" charset="-128"/>
              <a:ea typeface="Meiryo UI" pitchFamily="50" charset="-128"/>
              <a:cs typeface="Meiryo UI" pitchFamily="50" charset="-128"/>
            </a:endParaRPr>
          </a:p>
        </p:txBody>
      </p:sp>
      <p:sp>
        <p:nvSpPr>
          <p:cNvPr id="4143" name="Text Box 39"/>
          <p:cNvSpPr txBox="1">
            <a:spLocks noChangeArrowheads="1"/>
          </p:cNvSpPr>
          <p:nvPr/>
        </p:nvSpPr>
        <p:spPr bwMode="auto">
          <a:xfrm>
            <a:off x="327025" y="752795"/>
            <a:ext cx="5183188" cy="3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defRPr/>
            </a:pPr>
            <a:r>
              <a:rPr lang="ja-JP" altLang="en-US" sz="1700" b="1" smtClean="0">
                <a:solidFill>
                  <a:srgbClr val="215968"/>
                </a:solidFill>
                <a:latin typeface="Meiryo UI" pitchFamily="50" charset="-128"/>
                <a:ea typeface="Meiryo UI" pitchFamily="50" charset="-128"/>
                <a:cs typeface="Meiryo UI" pitchFamily="50" charset="-128"/>
              </a:rPr>
              <a:t>企業</a:t>
            </a:r>
            <a:r>
              <a:rPr lang="en-US" altLang="ja-JP" sz="1700" b="1" smtClean="0">
                <a:solidFill>
                  <a:srgbClr val="215968"/>
                </a:solidFill>
                <a:latin typeface="Meiryo UI" pitchFamily="50" charset="-128"/>
                <a:ea typeface="Meiryo UI" pitchFamily="50" charset="-128"/>
                <a:cs typeface="Meiryo UI" pitchFamily="50" charset="-128"/>
              </a:rPr>
              <a:t>BCP</a:t>
            </a:r>
            <a:r>
              <a:rPr lang="ja-JP" altLang="en-US" sz="1700" b="1" smtClean="0">
                <a:solidFill>
                  <a:schemeClr val="accent5">
                    <a:lumMod val="50000"/>
                  </a:schemeClr>
                </a:solidFill>
                <a:latin typeface="Meiryo UI" pitchFamily="50" charset="-128"/>
                <a:ea typeface="Meiryo UI" pitchFamily="50" charset="-128"/>
                <a:cs typeface="Meiryo UI" pitchFamily="50" charset="-128"/>
              </a:rPr>
              <a:t>個別</a:t>
            </a:r>
            <a:r>
              <a:rPr lang="ja-JP" altLang="en-US" sz="1700" b="1">
                <a:solidFill>
                  <a:schemeClr val="accent5">
                    <a:lumMod val="50000"/>
                  </a:schemeClr>
                </a:solidFill>
                <a:latin typeface="Meiryo UI" pitchFamily="50" charset="-128"/>
                <a:ea typeface="Meiryo UI" pitchFamily="50" charset="-128"/>
                <a:cs typeface="Meiryo UI" pitchFamily="50" charset="-128"/>
              </a:rPr>
              <a:t>相談会／訓練セミナー</a:t>
            </a:r>
            <a:endParaRPr lang="ja-JP" altLang="en-US" sz="1700" b="1" dirty="0">
              <a:solidFill>
                <a:schemeClr val="accent5">
                  <a:lumMod val="50000"/>
                </a:schemeClr>
              </a:solidFill>
              <a:latin typeface="Meiryo UI" pitchFamily="50" charset="-128"/>
              <a:ea typeface="Meiryo UI" pitchFamily="50" charset="-128"/>
              <a:cs typeface="Meiryo UI" pitchFamily="50" charset="-128"/>
            </a:endParaRPr>
          </a:p>
        </p:txBody>
      </p:sp>
      <p:sp>
        <p:nvSpPr>
          <p:cNvPr id="4144" name="Text Box 40"/>
          <p:cNvSpPr txBox="1">
            <a:spLocks noChangeArrowheads="1"/>
          </p:cNvSpPr>
          <p:nvPr/>
        </p:nvSpPr>
        <p:spPr bwMode="auto">
          <a:xfrm>
            <a:off x="327025" y="560512"/>
            <a:ext cx="316865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defRPr/>
            </a:pPr>
            <a:r>
              <a:rPr lang="en-US" altLang="ja-JP" sz="1100" dirty="0">
                <a:solidFill>
                  <a:schemeClr val="accent5">
                    <a:lumMod val="50000"/>
                  </a:schemeClr>
                </a:solidFill>
                <a:latin typeface="Meiryo UI" pitchFamily="50" charset="-128"/>
                <a:ea typeface="Meiryo UI" pitchFamily="50" charset="-128"/>
                <a:cs typeface="Meiryo UI" pitchFamily="50" charset="-128"/>
              </a:rPr>
              <a:t>■</a:t>
            </a:r>
            <a:r>
              <a:rPr lang="ja-JP" altLang="en-US" sz="1100" dirty="0">
                <a:solidFill>
                  <a:schemeClr val="accent5">
                    <a:lumMod val="50000"/>
                  </a:schemeClr>
                </a:solidFill>
                <a:latin typeface="Meiryo UI" pitchFamily="50" charset="-128"/>
                <a:ea typeface="Meiryo UI" pitchFamily="50" charset="-128"/>
                <a:cs typeface="Meiryo UI" pitchFamily="50" charset="-128"/>
              </a:rPr>
              <a:t>オープンセミナー■</a:t>
            </a:r>
          </a:p>
        </p:txBody>
      </p:sp>
      <p:sp>
        <p:nvSpPr>
          <p:cNvPr id="3121" name="Text Box 41"/>
          <p:cNvSpPr txBox="1">
            <a:spLocks noChangeArrowheads="1"/>
          </p:cNvSpPr>
          <p:nvPr/>
        </p:nvSpPr>
        <p:spPr bwMode="auto">
          <a:xfrm>
            <a:off x="260648" y="9357295"/>
            <a:ext cx="5688013" cy="276225"/>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12700" cap="sq">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spcBef>
                <a:spcPct val="50000"/>
              </a:spcBef>
              <a:buFontTx/>
              <a:buNone/>
            </a:pPr>
            <a:r>
              <a:rPr lang="ja-JP" altLang="en-US" sz="1200" b="1" dirty="0">
                <a:latin typeface="Meiryo UI" pitchFamily="50" charset="-128"/>
                <a:ea typeface="Meiryo UI" pitchFamily="50" charset="-128"/>
                <a:cs typeface="Meiryo UI" pitchFamily="50" charset="-128"/>
              </a:rPr>
              <a:t>＜事務局記入欄＞</a:t>
            </a:r>
          </a:p>
        </p:txBody>
      </p:sp>
      <p:graphicFrame>
        <p:nvGraphicFramePr>
          <p:cNvPr id="6186" name="Group 42"/>
          <p:cNvGraphicFramePr>
            <a:graphicFrameLocks noGrp="1"/>
          </p:cNvGraphicFramePr>
          <p:nvPr>
            <p:extLst>
              <p:ext uri="{D42A27DB-BD31-4B8C-83A1-F6EECF244321}">
                <p14:modId xmlns:p14="http://schemas.microsoft.com/office/powerpoint/2010/main" val="2312185635"/>
              </p:ext>
            </p:extLst>
          </p:nvPr>
        </p:nvGraphicFramePr>
        <p:xfrm>
          <a:off x="1700809" y="9345488"/>
          <a:ext cx="4982566" cy="502664"/>
        </p:xfrm>
        <a:graphic>
          <a:graphicData uri="http://schemas.openxmlformats.org/drawingml/2006/table">
            <a:tbl>
              <a:tblPr/>
              <a:tblGrid>
                <a:gridCol w="1512167">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310159">
                  <a:extLst>
                    <a:ext uri="{9D8B030D-6E8A-4147-A177-3AD203B41FA5}">
                      <a16:colId xmlns:a16="http://schemas.microsoft.com/office/drawing/2014/main" val="20003"/>
                    </a:ext>
                  </a:extLst>
                </a:gridCol>
              </a:tblGrid>
              <a:tr h="202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窓口団体／企業</a:t>
                      </a: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所属名</a:t>
                      </a: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担当者名</a:t>
                      </a: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Meiryo UI" pitchFamily="50" charset="-128"/>
                          <a:ea typeface="Meiryo UI" pitchFamily="50" charset="-128"/>
                          <a:cs typeface="Meiryo UI" pitchFamily="50" charset="-128"/>
                        </a:rPr>
                        <a:t>外線番号</a:t>
                      </a: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91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T="49466" marB="4946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139" name="Line 61"/>
          <p:cNvSpPr>
            <a:spLocks noChangeShapeType="1"/>
          </p:cNvSpPr>
          <p:nvPr/>
        </p:nvSpPr>
        <p:spPr bwMode="auto">
          <a:xfrm>
            <a:off x="395288" y="9273480"/>
            <a:ext cx="626586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3142" name="Picture 8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3688" y="181298"/>
            <a:ext cx="1379537"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43" name="Text Box 40"/>
          <p:cNvSpPr txBox="1">
            <a:spLocks noChangeArrowheads="1"/>
          </p:cNvSpPr>
          <p:nvPr/>
        </p:nvSpPr>
        <p:spPr bwMode="auto">
          <a:xfrm>
            <a:off x="5622925" y="-15552"/>
            <a:ext cx="93662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50000"/>
              </a:spcBef>
              <a:buFontTx/>
              <a:buNone/>
            </a:pPr>
            <a:r>
              <a:rPr lang="ja-JP" altLang="en-US" sz="900">
                <a:latin typeface="Meiryo UI" pitchFamily="50" charset="-128"/>
                <a:ea typeface="Meiryo UI" pitchFamily="50" charset="-128"/>
                <a:cs typeface="Meiryo UI" pitchFamily="50" charset="-128"/>
              </a:rPr>
              <a:t>事務局使用欄</a:t>
            </a:r>
          </a:p>
        </p:txBody>
      </p:sp>
      <p:sp>
        <p:nvSpPr>
          <p:cNvPr id="3144" name="Text Box 37"/>
          <p:cNvSpPr txBox="1">
            <a:spLocks noChangeArrowheads="1"/>
          </p:cNvSpPr>
          <p:nvPr/>
        </p:nvSpPr>
        <p:spPr bwMode="auto">
          <a:xfrm>
            <a:off x="300252" y="8755260"/>
            <a:ext cx="64198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900" dirty="0">
                <a:latin typeface="Meiryo UI" pitchFamily="50" charset="-128"/>
                <a:ea typeface="Meiryo UI" pitchFamily="50" charset="-128"/>
                <a:cs typeface="Meiryo UI" pitchFamily="50" charset="-128"/>
              </a:rPr>
              <a:t>【</a:t>
            </a:r>
            <a:r>
              <a:rPr lang="en-US" altLang="ja-JP" sz="900" dirty="0">
                <a:solidFill>
                  <a:srgbClr val="FF0000"/>
                </a:solidFill>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ご注意</a:t>
            </a: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お申込み受付後メールにて受講決定のご案内を致します。メールアドレスを必ずご記入ください。</a:t>
            </a:r>
            <a:endParaRPr lang="ja-JP" altLang="en-US" sz="900" u="sng" dirty="0">
              <a:latin typeface="Meiryo UI" pitchFamily="50" charset="-128"/>
              <a:ea typeface="Meiryo UI" pitchFamily="50" charset="-128"/>
              <a:cs typeface="Meiryo UI" pitchFamily="50" charset="-128"/>
            </a:endParaRPr>
          </a:p>
        </p:txBody>
      </p:sp>
      <p:sp>
        <p:nvSpPr>
          <p:cNvPr id="3154" name="Text Box 37"/>
          <p:cNvSpPr txBox="1">
            <a:spLocks noChangeArrowheads="1"/>
          </p:cNvSpPr>
          <p:nvPr/>
        </p:nvSpPr>
        <p:spPr bwMode="auto">
          <a:xfrm>
            <a:off x="303692" y="8905180"/>
            <a:ext cx="63277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個人情報のお取り扱いについて</a:t>
            </a:r>
            <a:r>
              <a:rPr lang="en-US" altLang="ja-JP" sz="900" dirty="0">
                <a:latin typeface="Meiryo UI" pitchFamily="50" charset="-128"/>
                <a:ea typeface="Meiryo UI" pitchFamily="50" charset="-128"/>
                <a:cs typeface="Meiryo UI" pitchFamily="50" charset="-128"/>
              </a:rPr>
              <a:t>】</a:t>
            </a:r>
          </a:p>
          <a:p>
            <a:pPr eaLnBrk="1" hangingPunct="1">
              <a:spcBef>
                <a:spcPct val="0"/>
              </a:spcBef>
              <a:buFontTx/>
              <a:buNone/>
            </a:pPr>
            <a:r>
              <a:rPr lang="ja-JP" altLang="en-US" sz="900" dirty="0">
                <a:latin typeface="Meiryo UI" pitchFamily="50" charset="-128"/>
                <a:ea typeface="Meiryo UI" pitchFamily="50" charset="-128"/>
                <a:cs typeface="Meiryo UI" pitchFamily="50" charset="-128"/>
              </a:rPr>
              <a:t>申込書に記載いただきましたお客さまの情報は、今後の</a:t>
            </a:r>
            <a:r>
              <a:rPr lang="en-US" altLang="ja-JP" sz="900" dirty="0">
                <a:latin typeface="Meiryo UI" pitchFamily="50" charset="-128"/>
                <a:ea typeface="Meiryo UI" pitchFamily="50" charset="-128"/>
                <a:cs typeface="Meiryo UI" pitchFamily="50" charset="-128"/>
              </a:rPr>
              <a:t>BCP</a:t>
            </a:r>
            <a:r>
              <a:rPr lang="ja-JP" altLang="en-US" sz="900" dirty="0">
                <a:latin typeface="Meiryo UI" pitchFamily="50" charset="-128"/>
                <a:ea typeface="Meiryo UI" pitchFamily="50" charset="-128"/>
                <a:cs typeface="Meiryo UI" pitchFamily="50" charset="-128"/>
              </a:rPr>
              <a:t>セミナー等に関するご案内に使用することがあります。</a:t>
            </a:r>
          </a:p>
        </p:txBody>
      </p:sp>
      <p:sp>
        <p:nvSpPr>
          <p:cNvPr id="3156" name="Text Box 37"/>
          <p:cNvSpPr txBox="1">
            <a:spLocks noChangeArrowheads="1"/>
          </p:cNvSpPr>
          <p:nvPr/>
        </p:nvSpPr>
        <p:spPr bwMode="auto">
          <a:xfrm>
            <a:off x="332656" y="1064568"/>
            <a:ext cx="3571875"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本紙１枚で２名様までご記入（お申込）いただけます。</a:t>
            </a:r>
            <a:endParaRPr lang="en-US" altLang="ja-JP" sz="1100" dirty="0">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87162292"/>
              </p:ext>
            </p:extLst>
          </p:nvPr>
        </p:nvGraphicFramePr>
        <p:xfrm>
          <a:off x="416213" y="4953000"/>
          <a:ext cx="6357938" cy="1356360"/>
        </p:xfrm>
        <a:graphic>
          <a:graphicData uri="http://schemas.openxmlformats.org/drawingml/2006/table">
            <a:tbl>
              <a:tblPr firstRow="1" bandRow="1">
                <a:tableStyleId>{5940675A-B579-460E-94D1-54222C63F5DA}</a:tableStyleId>
              </a:tblPr>
              <a:tblGrid>
                <a:gridCol w="1089498">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576064">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576064">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1019968">
                  <a:extLst>
                    <a:ext uri="{9D8B030D-6E8A-4147-A177-3AD203B41FA5}">
                      <a16:colId xmlns:a16="http://schemas.microsoft.com/office/drawing/2014/main" val="20007"/>
                    </a:ext>
                  </a:extLst>
                </a:gridCol>
              </a:tblGrid>
              <a:tr h="201860">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業種</a:t>
                      </a:r>
                    </a:p>
                  </a:txBody>
                  <a:tcPr anchor="ctr"/>
                </a:tc>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創業年月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年　　　月</a:t>
                      </a:r>
                    </a:p>
                  </a:txBody>
                  <a:tcPr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0"/>
                  </a:ext>
                </a:extLst>
              </a:tr>
              <a:tr h="191060">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拠点数</a:t>
                      </a:r>
                    </a:p>
                  </a:txBody>
                  <a:tcPr anchor="ctr"/>
                </a:tc>
                <a:tc gridSpan="3">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国内：　　　　箇所　、　海外：　　　箇所</a:t>
                      </a:r>
                    </a:p>
                  </a:txBody>
                  <a:tcPr anchor="ctr">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百万円</a:t>
                      </a:r>
                    </a:p>
                  </a:txBody>
                  <a:tcPr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p>
                  </a:txBody>
                  <a:tcPr anchor="ctr"/>
                </a:tc>
                <a:tc gridSpan="7">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人（常勤：　　　人　　パート：　　　人　　派遣：　　　人）</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70988">
                <a:tc>
                  <a:txBody>
                    <a:bodyPr/>
                    <a:lstStyle/>
                    <a:p>
                      <a:pPr algn="ct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策定状況</a:t>
                      </a:r>
                    </a:p>
                  </a:txBody>
                  <a:tcPr anchor="ct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策定済　・　未策定</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（いずれかに○）</a:t>
                      </a:r>
                    </a:p>
                  </a:txBody>
                  <a:tcPr anchor="ctr">
                    <a:lnR w="12700" cap="flat" cmpd="sng" algn="ctr">
                      <a:solidFill>
                        <a:schemeClr val="tx1"/>
                      </a:solidFill>
                      <a:prstDash val="solid"/>
                      <a:round/>
                      <a:headEnd type="none" w="med" len="med"/>
                      <a:tailEnd type="none" w="med" len="med"/>
                    </a:lnR>
                  </a:tcPr>
                </a:tc>
                <a:tc>
                  <a:txBody>
                    <a:bodyPr/>
                    <a:lstStyle/>
                    <a:p>
                      <a:r>
                        <a:rPr kumimoji="1" lang="ja-JP" altLang="en-US" sz="800" dirty="0">
                          <a:latin typeface="+mn-ea"/>
                          <a:ea typeface="+mn-ea"/>
                          <a:cs typeface="Meiryo UI" panose="020B0604030504040204" pitchFamily="50" charset="-128"/>
                        </a:rPr>
                        <a:t>（策定済の場合）</a:t>
                      </a:r>
                      <a:endParaRPr kumimoji="1" lang="en-US" altLang="ja-JP" sz="800" dirty="0">
                        <a:latin typeface="+mn-ea"/>
                        <a:ea typeface="+mn-ea"/>
                        <a:cs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策定年月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年　　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r>
                        <a:rPr kumimoji="1" lang="ja-JP" altLang="en-US" sz="800" dirty="0">
                          <a:latin typeface="+mn-ea"/>
                          <a:ea typeface="+mn-ea"/>
                          <a:cs typeface="Meiryo UI" panose="020B0604030504040204" pitchFamily="50" charset="-128"/>
                        </a:rPr>
                        <a:t>（策定済の場合）</a:t>
                      </a: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みやぎモデル</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活用の有無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有　・　無</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（いずれかに○）</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bl>
          </a:graphicData>
        </a:graphic>
      </p:graphicFrame>
      <p:sp>
        <p:nvSpPr>
          <p:cNvPr id="23" name="Text Box 37"/>
          <p:cNvSpPr txBox="1">
            <a:spLocks noChangeArrowheads="1"/>
          </p:cNvSpPr>
          <p:nvPr/>
        </p:nvSpPr>
        <p:spPr bwMode="auto">
          <a:xfrm>
            <a:off x="333374" y="4717268"/>
            <a:ext cx="6424985"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セミナーの班分け等に使用しますのであわせてご記入願います</a:t>
            </a:r>
            <a:r>
              <a:rPr lang="ja-JP" altLang="en-US" sz="1000">
                <a:latin typeface="Meiryo UI" pitchFamily="50" charset="-128"/>
                <a:ea typeface="Meiryo UI" pitchFamily="50" charset="-128"/>
                <a:cs typeface="Meiryo UI" pitchFamily="50" charset="-128"/>
              </a:rPr>
              <a:t>。</a:t>
            </a:r>
            <a:r>
              <a:rPr lang="en-US" altLang="ja-JP" sz="100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①</a:t>
            </a:r>
            <a:r>
              <a:rPr lang="ja-JP" altLang="en-US" sz="1000">
                <a:latin typeface="Meiryo UI" pitchFamily="50" charset="-128"/>
                <a:ea typeface="Meiryo UI" pitchFamily="50" charset="-128"/>
                <a:cs typeface="Meiryo UI" pitchFamily="50" charset="-128"/>
              </a:rPr>
              <a:t>個別</a:t>
            </a:r>
            <a:r>
              <a:rPr lang="ja-JP" altLang="en-US" sz="1000" dirty="0">
                <a:latin typeface="Meiryo UI" pitchFamily="50" charset="-128"/>
                <a:ea typeface="Meiryo UI" pitchFamily="50" charset="-128"/>
                <a:cs typeface="Meiryo UI" pitchFamily="50" charset="-128"/>
              </a:rPr>
              <a:t>相談会のみ希望される場合もご記入願います</a:t>
            </a:r>
            <a:r>
              <a:rPr lang="ja-JP" altLang="en-US" sz="1100" dirty="0">
                <a:latin typeface="Meiryo UI" pitchFamily="50" charset="-128"/>
                <a:ea typeface="Meiryo UI" pitchFamily="50" charset="-128"/>
                <a:cs typeface="Meiryo UI" pitchFamily="50" charset="-128"/>
              </a:rPr>
              <a:t>。）</a:t>
            </a:r>
            <a:endParaRPr lang="en-US" altLang="ja-JP" sz="1100" dirty="0">
              <a:latin typeface="Meiryo UI" pitchFamily="50" charset="-128"/>
              <a:ea typeface="Meiryo UI" pitchFamily="50" charset="-128"/>
              <a:cs typeface="Meiryo UI" pitchFamily="50" charset="-128"/>
            </a:endParaRPr>
          </a:p>
        </p:txBody>
      </p:sp>
      <p:sp>
        <p:nvSpPr>
          <p:cNvPr id="24" name="Text Box 37"/>
          <p:cNvSpPr txBox="1">
            <a:spLocks noChangeArrowheads="1"/>
          </p:cNvSpPr>
          <p:nvPr/>
        </p:nvSpPr>
        <p:spPr bwMode="auto">
          <a:xfrm>
            <a:off x="303692" y="6321152"/>
            <a:ext cx="50699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110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①</a:t>
            </a:r>
            <a:r>
              <a:rPr lang="ja-JP" altLang="en-US" sz="1100">
                <a:latin typeface="Meiryo UI" pitchFamily="50" charset="-128"/>
                <a:ea typeface="Meiryo UI" pitchFamily="50" charset="-128"/>
                <a:cs typeface="Meiryo UI" pitchFamily="50" charset="-128"/>
              </a:rPr>
              <a:t>個別</a:t>
            </a:r>
            <a:r>
              <a:rPr lang="ja-JP" altLang="en-US" sz="1100" dirty="0">
                <a:latin typeface="Meiryo UI" pitchFamily="50" charset="-128"/>
                <a:ea typeface="Meiryo UI" pitchFamily="50" charset="-128"/>
                <a:cs typeface="Meiryo UI" pitchFamily="50" charset="-128"/>
              </a:rPr>
              <a:t>相談会への参加を希望される場合は、以下もご記入願います。</a:t>
            </a:r>
            <a:endParaRPr lang="en-US" altLang="ja-JP" sz="1100" dirty="0">
              <a:latin typeface="Meiryo UI" pitchFamily="50" charset="-128"/>
              <a:ea typeface="Meiryo UI" pitchFamily="50" charset="-128"/>
              <a:cs typeface="Meiryo UI"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916760468"/>
              </p:ext>
            </p:extLst>
          </p:nvPr>
        </p:nvGraphicFramePr>
        <p:xfrm>
          <a:off x="391542" y="6556281"/>
          <a:ext cx="6357938" cy="2158295"/>
        </p:xfrm>
        <a:graphic>
          <a:graphicData uri="http://schemas.openxmlformats.org/drawingml/2006/table">
            <a:tbl>
              <a:tblPr firstRow="1" bandRow="1">
                <a:tableStyleId>{5940675A-B579-460E-94D1-54222C63F5DA}</a:tableStyleId>
              </a:tblPr>
              <a:tblGrid>
                <a:gridCol w="609122">
                  <a:extLst>
                    <a:ext uri="{9D8B030D-6E8A-4147-A177-3AD203B41FA5}">
                      <a16:colId xmlns:a16="http://schemas.microsoft.com/office/drawing/2014/main" val="20000"/>
                    </a:ext>
                  </a:extLst>
                </a:gridCol>
                <a:gridCol w="628136">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1442864">
                  <a:extLst>
                    <a:ext uri="{9D8B030D-6E8A-4147-A177-3AD203B41FA5}">
                      <a16:colId xmlns:a16="http://schemas.microsoft.com/office/drawing/2014/main" val="20003"/>
                    </a:ext>
                  </a:extLst>
                </a:gridCol>
                <a:gridCol w="1442864">
                  <a:extLst>
                    <a:ext uri="{9D8B030D-6E8A-4147-A177-3AD203B41FA5}">
                      <a16:colId xmlns:a16="http://schemas.microsoft.com/office/drawing/2014/main" val="20004"/>
                    </a:ext>
                  </a:extLst>
                </a:gridCol>
                <a:gridCol w="1442864">
                  <a:extLst>
                    <a:ext uri="{9D8B030D-6E8A-4147-A177-3AD203B41FA5}">
                      <a16:colId xmlns:a16="http://schemas.microsoft.com/office/drawing/2014/main" val="20005"/>
                    </a:ext>
                  </a:extLst>
                </a:gridCol>
              </a:tblGrid>
              <a:tr h="1061015">
                <a:tc gridSpan="2">
                  <a:txBody>
                    <a:bodyPr/>
                    <a:lstStyle/>
                    <a:p>
                      <a:pPr algn="ctr">
                        <a:spcAft>
                          <a:spcPts val="600"/>
                        </a:spcAft>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ご相談内容</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dirty="0">
                          <a:latin typeface="+mn-ea"/>
                          <a:ea typeface="+mn-ea"/>
                          <a:cs typeface="Meiryo UI" panose="020B0604030504040204" pitchFamily="50" charset="-128"/>
                        </a:rPr>
                        <a:t>箇条書きで構いません。簡潔にご記入願います</a:t>
                      </a:r>
                    </a:p>
                  </a:txBody>
                  <a:tcPr anchor="ctr"/>
                </a:tc>
                <a:tc hMerge="1">
                  <a:txBody>
                    <a:bodyPr/>
                    <a:lstStyle/>
                    <a:p>
                      <a:endParaRPr kumimoji="1" lang="ja-JP" altLang="en-US"/>
                    </a:p>
                  </a:txBody>
                  <a:tcPr/>
                </a:tc>
                <a:tc gridSpan="4">
                  <a:txBody>
                    <a:bodyPr/>
                    <a:lstStyle/>
                    <a:p>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70988">
                <a:tc gridSpan="2">
                  <a:txBody>
                    <a:body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みやぎモデルの活用</a:t>
                      </a:r>
                    </a:p>
                  </a:txBody>
                  <a:tcPr anchor="ctr"/>
                </a:tc>
                <a:tc hMerge="1">
                  <a:txBody>
                    <a:bodyPr/>
                    <a:lstStyle/>
                    <a:p>
                      <a:endParaRPr kumimoji="1" lang="ja-JP" altLang="en-US"/>
                    </a:p>
                  </a:txBody>
                  <a:tcPr/>
                </a:tc>
                <a:tc gridSpan="4">
                  <a:txBody>
                    <a:bodyPr/>
                    <a:lstStyle/>
                    <a:p>
                      <a:pPr algn="ct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活用を希望　　・　　活用を希望しない　　</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（いずれかに○）</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82880">
                <a:tc rowSpan="2">
                  <a:txBody>
                    <a:bodyPr/>
                    <a:lstStyle/>
                    <a:p>
                      <a:pPr algn="ctr"/>
                      <a:r>
                        <a:rPr kumimoji="1" lang="ja-JP" altLang="en-US" sz="12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ご希望時間</a:t>
                      </a:r>
                      <a:endParaRPr kumimoji="1" lang="en-US" altLang="ja-JP" sz="120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rgbClr val="215968"/>
                    </a:solidFill>
                  </a:tcPr>
                </a:tc>
                <a:tc gridSpan="2">
                  <a:txBody>
                    <a:bodyPr/>
                    <a:lstStyle/>
                    <a:p>
                      <a:pPr algn="ctr"/>
                      <a:r>
                        <a:rPr kumimoji="1" lang="ja-JP" altLang="en-US" sz="105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時間帯</a:t>
                      </a:r>
                      <a:endParaRPr kumimoji="1" lang="en-US" altLang="ja-JP" sz="105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215968"/>
                    </a:solidFill>
                  </a:tcPr>
                </a:tc>
                <a:tc hMerge="1">
                  <a:txBody>
                    <a:bodyPr/>
                    <a:lstStyle/>
                    <a:p>
                      <a:pPr algn="ctr"/>
                      <a:endParaRPr kumimoji="1" lang="en-US" altLang="ja-JP" sz="105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215968"/>
                    </a:solidFill>
                  </a:tcPr>
                </a:tc>
                <a:tc>
                  <a:txBody>
                    <a:bodyPr/>
                    <a:lstStyle/>
                    <a:p>
                      <a:pPr algn="ct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9:00~9:55</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10:00~10:55</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11:00~11:55</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82880">
                <a:tc vMerge="1">
                  <a:txBody>
                    <a:bodyPr/>
                    <a:lstStyle/>
                    <a:p>
                      <a:endParaRPr kumimoji="1" lang="ja-JP" altLang="en-US"/>
                    </a:p>
                  </a:txBody>
                  <a:tcPr/>
                </a:tc>
                <a:tc gridSpan="2">
                  <a:txBody>
                    <a:bodyPr/>
                    <a:lstStyle/>
                    <a:p>
                      <a:pPr algn="ctr">
                        <a:spcAft>
                          <a:spcPts val="600"/>
                        </a:spcAft>
                      </a:pPr>
                      <a:r>
                        <a:rPr kumimoji="1" lang="ja-JP" altLang="en-US" sz="105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希望順位</a:t>
                      </a:r>
                      <a:endParaRPr kumimoji="1" lang="en-US" altLang="ja-JP" sz="105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8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希望される順番に数字（１</a:t>
                      </a:r>
                      <a:r>
                        <a:rPr kumimoji="1" lang="en-US" altLang="ja-JP" sz="8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8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）を記載願います</a:t>
                      </a:r>
                      <a:endParaRPr kumimoji="1" lang="en-US" altLang="ja-JP" sz="80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215968"/>
                    </a:solidFill>
                  </a:tcPr>
                </a:tc>
                <a:tc hMerge="1">
                  <a:txBody>
                    <a:bodyPr/>
                    <a:lstStyle/>
                    <a:p>
                      <a:pPr algn="ctr"/>
                      <a:endParaRPr kumimoji="1" lang="ja-JP" altLang="en-US" sz="80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215968"/>
                    </a:solidFill>
                  </a:tcPr>
                </a:tc>
                <a:tc>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868</Words>
  <Application>Microsoft Office PowerPoint</Application>
  <PresentationFormat>A4 210 x 297 mm</PresentationFormat>
  <Paragraphs>113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ＨＧｺﾞｼｯｸE-PRO</vt:lpstr>
      <vt:lpstr>Meiryo UI</vt:lpstr>
      <vt:lpstr>ＭＳ Ｐゴシック</vt:lpstr>
      <vt:lpstr>メイリオ</vt:lpstr>
      <vt:lpstr>明朝</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2023-07-14T01:56:58Z</dcterms:created>
  <dcterms:modified xsi:type="dcterms:W3CDTF">2025-02-04T02:03:46Z</dcterms:modified>
</cp:coreProperties>
</file>