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256" r:id="rId3"/>
    <p:sldId id="272" r:id="rId4"/>
    <p:sldId id="269" r:id="rId5"/>
    <p:sldId id="270" r:id="rId6"/>
    <p:sldId id="271" r:id="rId7"/>
    <p:sldId id="260" r:id="rId8"/>
    <p:sldId id="262" r:id="rId9"/>
    <p:sldId id="263" r:id="rId10"/>
    <p:sldId id="264" r:id="rId11"/>
    <p:sldId id="265" r:id="rId12"/>
    <p:sldId id="266" r:id="rId13"/>
    <p:sldId id="267" r:id="rId14"/>
    <p:sldId id="273" r:id="rId15"/>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7"/>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3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0" cy="495029"/>
          </a:xfrm>
          <a:prstGeom prst="rect">
            <a:avLst/>
          </a:prstGeom>
        </p:spPr>
        <p:txBody>
          <a:bodyPr vert="horz" lIns="90763" tIns="45382" rIns="90763" bIns="45382" rtlCol="0"/>
          <a:lstStyle>
            <a:lvl1pPr algn="r">
              <a:defRPr sz="1200"/>
            </a:lvl1pPr>
          </a:lstStyle>
          <a:p>
            <a:fld id="{A3781E5D-E3AA-453D-B1DB-E6CA9B2179A6}" type="datetimeFigureOut">
              <a:rPr kumimoji="1" lang="ja-JP" altLang="en-US" smtClean="0"/>
              <a:t>2022/3/10</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763" tIns="45382" rIns="90763" bIns="4538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6"/>
            <a:ext cx="2918830" cy="495028"/>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0" cy="495028"/>
          </a:xfrm>
          <a:prstGeom prst="rect">
            <a:avLst/>
          </a:prstGeom>
        </p:spPr>
        <p:txBody>
          <a:bodyPr vert="horz" lIns="90763" tIns="45382" rIns="90763" bIns="45382" rtlCol="0" anchor="b"/>
          <a:lstStyle>
            <a:lvl1pPr algn="r">
              <a:defRPr sz="1200"/>
            </a:lvl1pPr>
          </a:lstStyle>
          <a:p>
            <a:fld id="{EDC91CA6-748E-4B41-90BE-41F7366DD704}" type="slidenum">
              <a:rPr kumimoji="1" lang="ja-JP" altLang="en-US" smtClean="0"/>
              <a:t>‹#›</a:t>
            </a:fld>
            <a:endParaRPr kumimoji="1" lang="ja-JP" altLang="en-US"/>
          </a:p>
        </p:txBody>
      </p:sp>
    </p:spTree>
    <p:extLst>
      <p:ext uri="{BB962C8B-B14F-4D97-AF65-F5344CB8AC3E}">
        <p14:creationId xmlns:p14="http://schemas.microsoft.com/office/powerpoint/2010/main" val="31185713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661988" y="801688"/>
            <a:ext cx="5360987" cy="4022725"/>
          </a:xfrm>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4100"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68EE01-95B7-435D-90B8-69D743F70347}" type="slidenum">
              <a:rPr lang="ja-JP" altLang="en-US" smtClean="0"/>
              <a:pPr fontAlgn="base">
                <a:spcBef>
                  <a:spcPct val="0"/>
                </a:spcBef>
                <a:spcAft>
                  <a:spcPct val="0"/>
                </a:spcAft>
                <a:defRPr/>
              </a:pPr>
              <a:t>3</a:t>
            </a:fld>
            <a:endParaRPr lang="ja-JP" altLang="en-US" smtClean="0"/>
          </a:p>
        </p:txBody>
      </p:sp>
    </p:spTree>
    <p:extLst>
      <p:ext uri="{BB962C8B-B14F-4D97-AF65-F5344CB8AC3E}">
        <p14:creationId xmlns:p14="http://schemas.microsoft.com/office/powerpoint/2010/main" val="2962737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60D6553-3518-46E2-B5D5-585BDB81166A}"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654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346B773-EF94-4B4B-B047-528A600FF70F}"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900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EA58FE-6CFB-46C8-B1FD-D2D241C2EAA8}"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478804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60D6553-3518-46E2-B5D5-585BDB81166A}"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730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F7D111-C88C-44B8-B95A-292B82F5AE2D}"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917700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0DCFBF3-000A-48C1-A9FD-EA7B768ECBE4}"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997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5A1D53-9A88-4768-A4C7-C0D4F606964C}"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815656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036BFAA-1489-4EE8-82F2-805C6F852BF9}" type="datetime1">
              <a:rPr kumimoji="1" lang="ja-JP" altLang="en-US" smtClean="0"/>
              <a:t>2022/3/10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90372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F0D0BDF-2487-4112-B80D-9FA41EA77B68}" type="datetime1">
              <a:rPr kumimoji="1" lang="ja-JP" altLang="en-US" smtClean="0"/>
              <a:t>2022/3/10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1205144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4C1BAB5-B6D2-4CB2-BB2D-305EED169236}" type="datetime1">
              <a:rPr kumimoji="1" lang="ja-JP" altLang="en-US" smtClean="0"/>
              <a:t>2022/3/10</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4407157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E0C3438-2697-42D7-8512-16CC94B9AF44}" type="datetime1">
              <a:rPr kumimoji="1" lang="ja-JP" altLang="en-US" smtClean="0"/>
              <a:t>2022/3/10</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556955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F7D111-C88C-44B8-B95A-292B82F5AE2D}"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28015878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E41FF18-0B20-457E-AE9A-5FFFD57A2EBD}"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1617712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346B773-EF94-4B4B-B047-528A600FF70F}"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55035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EA58FE-6CFB-46C8-B1FD-D2D241C2EAA8}"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943389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0DCFBF3-000A-48C1-A9FD-EA7B768ECBE4}"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67727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5A1D53-9A88-4768-A4C7-C0D4F606964C}"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2106171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036BFAA-1489-4EE8-82F2-805C6F852BF9}" type="datetime1">
              <a:rPr kumimoji="1" lang="ja-JP" altLang="en-US" smtClean="0"/>
              <a:t>2022/3/10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67699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F0D0BDF-2487-4112-B80D-9FA41EA77B68}" type="datetime1">
              <a:rPr kumimoji="1" lang="ja-JP" altLang="en-US" smtClean="0"/>
              <a:t>2022/3/10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932026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1BAB5-B6D2-4CB2-BB2D-305EED169236}" type="datetime1">
              <a:rPr kumimoji="1" lang="ja-JP" altLang="en-US" smtClean="0"/>
              <a:t>2022/3/10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242893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E0C3438-2697-42D7-8512-16CC94B9AF44}"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311143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E41FF18-0B20-457E-AE9A-5FFFD57A2EBD}"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201402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F8D53-E9FF-4FF6-96E4-C4EB6AA49909}" type="datetime1">
              <a:rPr kumimoji="1" lang="ja-JP" altLang="en-US" smtClean="0"/>
              <a:t>2022/3/10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CBF60-3DE0-4F91-BAEE-B4BB1F80949B}" type="slidenum">
              <a:rPr kumimoji="1" lang="ja-JP" altLang="en-US" smtClean="0"/>
              <a:t>‹#›</a:t>
            </a:fld>
            <a:endParaRPr kumimoji="1" lang="ja-JP" altLang="en-US"/>
          </a:p>
        </p:txBody>
      </p:sp>
    </p:spTree>
    <p:extLst>
      <p:ext uri="{BB962C8B-B14F-4D97-AF65-F5344CB8AC3E}">
        <p14:creationId xmlns:p14="http://schemas.microsoft.com/office/powerpoint/2010/main" val="1215905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25F8D53-E9FF-4FF6-96E4-C4EB6AA49909}" type="datetime1">
              <a:rPr kumimoji="1" lang="ja-JP" altLang="en-US" smtClean="0"/>
              <a:t>2022/3/10</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0DCBF60-3DE0-4F91-BAEE-B4BB1F80949B}"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76642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mhlw.go.jp/stf/seisakunitsuite/bunya/hukushi_kaigo/seikatsuhogo/tannokyuuin/index.html" TargetMode="External"/><Relationship Id="rId2" Type="http://schemas.openxmlformats.org/officeDocument/2006/relationships/hyperlink" Target="https://www.pref.miyagi.jp/site/tan-kyuin/"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pref.miyagi.jp/site/tan-kyuin/touroku.html" TargetMode="Externa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9896" y="2507990"/>
            <a:ext cx="7960031" cy="2387600"/>
          </a:xfrm>
        </p:spPr>
        <p:txBody>
          <a:bodyPr anchor="ctr">
            <a:normAutofit/>
          </a:bodyPr>
          <a:lstStyle/>
          <a:p>
            <a:r>
              <a:rPr kumimoji="1" lang="ja-JP" altLang="en-US" sz="4400" dirty="0" smtClean="0"/>
              <a:t>介護職員等による</a:t>
            </a:r>
            <a:r>
              <a:rPr kumimoji="1" lang="en-US" altLang="ja-JP" sz="4400" dirty="0" smtClean="0"/>
              <a:t/>
            </a:r>
            <a:br>
              <a:rPr kumimoji="1" lang="en-US" altLang="ja-JP" sz="4400" dirty="0" smtClean="0"/>
            </a:br>
            <a:r>
              <a:rPr kumimoji="1" lang="ja-JP" altLang="en-US" sz="4400" dirty="0" smtClean="0"/>
              <a:t>喀痰吸引等に係る制度について</a:t>
            </a:r>
            <a:endParaRPr kumimoji="1" lang="ja-JP" altLang="en-US" sz="4400" dirty="0"/>
          </a:p>
        </p:txBody>
      </p:sp>
      <p:sp>
        <p:nvSpPr>
          <p:cNvPr id="3" name="サブタイトル 2"/>
          <p:cNvSpPr>
            <a:spLocks noGrp="1"/>
          </p:cNvSpPr>
          <p:nvPr>
            <p:ph type="subTitle" idx="1"/>
          </p:nvPr>
        </p:nvSpPr>
        <p:spPr>
          <a:xfrm>
            <a:off x="3681198" y="4922249"/>
            <a:ext cx="4957354" cy="1655762"/>
          </a:xfrm>
        </p:spPr>
        <p:txBody>
          <a:bodyPr anchor="ctr">
            <a:normAutofit/>
          </a:bodyPr>
          <a:lstStyle/>
          <a:p>
            <a:pPr algn="r"/>
            <a:r>
              <a:rPr kumimoji="1" lang="ja-JP" altLang="en-US" sz="2000" dirty="0" smtClean="0"/>
              <a:t>宮城県保健福祉部</a:t>
            </a:r>
            <a:endParaRPr kumimoji="1" lang="en-US" altLang="ja-JP" sz="2000" dirty="0" smtClean="0"/>
          </a:p>
          <a:p>
            <a:pPr algn="r"/>
            <a:r>
              <a:rPr kumimoji="1" lang="ja-JP" altLang="en-US" sz="2000" dirty="0" smtClean="0"/>
              <a:t>精神保健推進室発達障害・療育支援班</a:t>
            </a:r>
            <a:endParaRPr kumimoji="1" lang="ja-JP" altLang="en-US" sz="2000" dirty="0"/>
          </a:p>
        </p:txBody>
      </p:sp>
      <p:sp>
        <p:nvSpPr>
          <p:cNvPr id="4" name="スライド番号プレースホルダー 3"/>
          <p:cNvSpPr>
            <a:spLocks noGrp="1"/>
          </p:cNvSpPr>
          <p:nvPr>
            <p:ph type="sldNum" sz="quarter" idx="12"/>
          </p:nvPr>
        </p:nvSpPr>
        <p:spPr/>
        <p:txBody>
          <a:bodyPr/>
          <a:lstStyle/>
          <a:p>
            <a:fld id="{50DCBF60-3DE0-4F91-BAEE-B4BB1F80949B}" type="slidenum">
              <a:rPr kumimoji="1" lang="ja-JP" altLang="en-US" smtClean="0"/>
              <a:t>1</a:t>
            </a:fld>
            <a:endParaRPr kumimoji="1" lang="ja-JP" altLang="en-US"/>
          </a:p>
        </p:txBody>
      </p:sp>
      <p:sp>
        <p:nvSpPr>
          <p:cNvPr id="6" name="テキスト ボックス 5"/>
          <p:cNvSpPr txBox="1"/>
          <p:nvPr/>
        </p:nvSpPr>
        <p:spPr>
          <a:xfrm>
            <a:off x="4054972" y="754476"/>
            <a:ext cx="4209807" cy="523220"/>
          </a:xfrm>
          <a:prstGeom prst="rect">
            <a:avLst/>
          </a:prstGeom>
          <a:noFill/>
        </p:spPr>
        <p:txBody>
          <a:bodyPr wrap="none" rtlCol="0">
            <a:spAutoFit/>
          </a:bodyPr>
          <a:lstStyle/>
          <a:p>
            <a:r>
              <a:rPr kumimoji="1" lang="ja-JP" altLang="en-US" sz="1400" dirty="0" smtClean="0"/>
              <a:t>令和４年３月</a:t>
            </a:r>
            <a:endParaRPr kumimoji="1" lang="en-US" altLang="ja-JP" sz="1400" dirty="0" smtClean="0"/>
          </a:p>
          <a:p>
            <a:r>
              <a:rPr kumimoji="1" lang="ja-JP" altLang="en-US" sz="1400" dirty="0" smtClean="0"/>
              <a:t>令和３年度指定</a:t>
            </a:r>
            <a:r>
              <a:rPr kumimoji="1" lang="ja-JP" altLang="en-US" sz="1400" dirty="0"/>
              <a:t>障害福祉サービス事業者等集団指導</a:t>
            </a:r>
          </a:p>
        </p:txBody>
      </p:sp>
      <p:sp>
        <p:nvSpPr>
          <p:cNvPr id="5" name="テキスト ボックス 4"/>
          <p:cNvSpPr txBox="1"/>
          <p:nvPr/>
        </p:nvSpPr>
        <p:spPr>
          <a:xfrm>
            <a:off x="2454175" y="4354922"/>
            <a:ext cx="4671472" cy="369332"/>
          </a:xfrm>
          <a:prstGeom prst="rect">
            <a:avLst/>
          </a:prstGeom>
          <a:noFill/>
        </p:spPr>
        <p:txBody>
          <a:bodyPr wrap="none" rtlCol="0">
            <a:spAutoFit/>
          </a:bodyPr>
          <a:lstStyle/>
          <a:p>
            <a:r>
              <a:rPr kumimoji="1" lang="ja-JP" altLang="en-US" dirty="0" smtClean="0"/>
              <a:t>認定特定行為に</a:t>
            </a:r>
            <a:r>
              <a:rPr kumimoji="1" lang="ja-JP" altLang="en-US" dirty="0" smtClean="0"/>
              <a:t>おける事業者</a:t>
            </a:r>
            <a:r>
              <a:rPr kumimoji="1" lang="ja-JP" altLang="en-US" dirty="0" smtClean="0"/>
              <a:t>登録等について</a:t>
            </a:r>
            <a:endParaRPr kumimoji="1" lang="ja-JP" altLang="en-US" dirty="0"/>
          </a:p>
        </p:txBody>
      </p:sp>
    </p:spTree>
    <p:extLst>
      <p:ext uri="{BB962C8B-B14F-4D97-AF65-F5344CB8AC3E}">
        <p14:creationId xmlns:p14="http://schemas.microsoft.com/office/powerpoint/2010/main" val="2376238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3081" y="79976"/>
            <a:ext cx="8407019"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必要な手続き等の概要</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6" name="正方形/長方形 5"/>
          <p:cNvSpPr/>
          <p:nvPr/>
        </p:nvSpPr>
        <p:spPr>
          <a:xfrm>
            <a:off x="423081" y="832512"/>
            <a:ext cx="8407019" cy="34129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ea"/>
              <a:buAutoNum type="circleNumDbPlain" startAt="4"/>
            </a:pPr>
            <a:r>
              <a:rPr kumimoji="1" lang="ja-JP" altLang="en-US" sz="2000" b="1" dirty="0" smtClean="0">
                <a:solidFill>
                  <a:schemeClr val="tx1"/>
                </a:solidFill>
              </a:rPr>
              <a:t>登録後に必要な手続き［一部抜粋］（法第四十八の六　</a:t>
            </a:r>
            <a:r>
              <a:rPr kumimoji="1" lang="en-US" altLang="ja-JP" sz="1400" b="1" dirty="0" smtClean="0">
                <a:solidFill>
                  <a:schemeClr val="tx1"/>
                </a:solidFill>
              </a:rPr>
              <a:t>※</a:t>
            </a:r>
            <a:r>
              <a:rPr kumimoji="1" lang="ja-JP" altLang="en-US" sz="1400" b="1" dirty="0" smtClean="0">
                <a:solidFill>
                  <a:schemeClr val="tx1"/>
                </a:solidFill>
              </a:rPr>
              <a:t>準用</a:t>
            </a:r>
            <a:r>
              <a:rPr kumimoji="1" lang="ja-JP" altLang="en-US" sz="2000" b="1" dirty="0" smtClean="0">
                <a:solidFill>
                  <a:schemeClr val="tx1"/>
                </a:solidFill>
              </a:rPr>
              <a:t>）</a:t>
            </a:r>
            <a:endParaRPr kumimoji="1" lang="en-US" altLang="ja-JP" sz="2000" b="1" dirty="0" smtClean="0">
              <a:solidFill>
                <a:schemeClr val="tx1"/>
              </a:solidFill>
            </a:endParaRPr>
          </a:p>
          <a:p>
            <a:pPr marL="285750" indent="-285750">
              <a:buFont typeface="Wingdings" panose="05000000000000000000" pitchFamily="2" charset="2"/>
              <a:buChar char="n"/>
            </a:pPr>
            <a:r>
              <a:rPr kumimoji="1" lang="ja-JP" altLang="en-US" u="sng" dirty="0" smtClean="0">
                <a:solidFill>
                  <a:schemeClr val="tx1"/>
                </a:solidFill>
              </a:rPr>
              <a:t>変更の届出</a:t>
            </a:r>
            <a:endParaRPr kumimoji="1" lang="en-US" altLang="ja-JP" u="sng" dirty="0" smtClean="0">
              <a:solidFill>
                <a:schemeClr val="tx1"/>
              </a:solidFill>
            </a:endParaRPr>
          </a:p>
          <a:p>
            <a:r>
              <a:rPr kumimoji="1" lang="ja-JP" altLang="en-US" dirty="0" smtClean="0">
                <a:solidFill>
                  <a:schemeClr val="tx1"/>
                </a:solidFill>
              </a:rPr>
              <a:t>　認定特定行為従事者の増減があった場合，登録を受けた事業所が移転した場合，法人の代表者が変更となった場合　等</a:t>
            </a:r>
            <a:endParaRPr kumimoji="1" lang="en-US" altLang="ja-JP" dirty="0" smtClean="0">
              <a:solidFill>
                <a:schemeClr val="tx1"/>
              </a:solidFill>
            </a:endParaRPr>
          </a:p>
          <a:p>
            <a:endParaRPr kumimoji="1" lang="en-US" altLang="ja-JP" dirty="0" smtClean="0">
              <a:solidFill>
                <a:schemeClr val="tx1"/>
              </a:solidFill>
            </a:endParaRPr>
          </a:p>
          <a:p>
            <a:pPr marL="285750" indent="-285750">
              <a:buFont typeface="Wingdings" panose="05000000000000000000" pitchFamily="2" charset="2"/>
              <a:buChar char="n"/>
            </a:pPr>
            <a:r>
              <a:rPr kumimoji="1" lang="ja-JP" altLang="en-US" u="sng" dirty="0" smtClean="0">
                <a:solidFill>
                  <a:schemeClr val="tx1"/>
                </a:solidFill>
              </a:rPr>
              <a:t>登録の更新申請</a:t>
            </a:r>
            <a:endParaRPr kumimoji="1" lang="en-US" altLang="ja-JP" u="sng" dirty="0" smtClean="0">
              <a:solidFill>
                <a:schemeClr val="tx1"/>
              </a:solidFill>
            </a:endParaRPr>
          </a:p>
          <a:p>
            <a:r>
              <a:rPr kumimoji="1" lang="ja-JP" altLang="en-US" dirty="0" smtClean="0">
                <a:solidFill>
                  <a:schemeClr val="tx1"/>
                </a:solidFill>
              </a:rPr>
              <a:t>　登録時に登録していない特定行為を新たに実施しようとする場合</a:t>
            </a:r>
            <a:endParaRPr kumimoji="1" lang="en-US" altLang="ja-JP" dirty="0" smtClean="0">
              <a:solidFill>
                <a:schemeClr val="tx1"/>
              </a:solidFill>
            </a:endParaRPr>
          </a:p>
          <a:p>
            <a:r>
              <a:rPr kumimoji="1" lang="ja-JP" altLang="en-US" dirty="0" smtClean="0">
                <a:solidFill>
                  <a:schemeClr val="tx1"/>
                </a:solidFill>
              </a:rPr>
              <a:t>　</a:t>
            </a:r>
            <a:r>
              <a:rPr kumimoji="1" lang="en-US" altLang="ja-JP" sz="1600" dirty="0" smtClean="0">
                <a:solidFill>
                  <a:schemeClr val="tx1"/>
                </a:solidFill>
              </a:rPr>
              <a:t>※</a:t>
            </a:r>
            <a:r>
              <a:rPr kumimoji="1" lang="ja-JP" altLang="en-US" sz="1600" dirty="0" smtClean="0">
                <a:solidFill>
                  <a:schemeClr val="tx1"/>
                </a:solidFill>
              </a:rPr>
              <a:t>認定特定行為業務従事者の認定後，実際に特定行為を提供する前に，登録更新の手続</a:t>
            </a:r>
            <a:endParaRPr kumimoji="1" lang="en-US" altLang="ja-JP" sz="1600" dirty="0" smtClean="0">
              <a:solidFill>
                <a:schemeClr val="tx1"/>
              </a:solidFill>
            </a:endParaRPr>
          </a:p>
          <a:p>
            <a:r>
              <a:rPr kumimoji="1" lang="ja-JP" altLang="en-US" sz="1600" dirty="0" smtClean="0">
                <a:solidFill>
                  <a:schemeClr val="tx1"/>
                </a:solidFill>
              </a:rPr>
              <a:t>　　きが必要です。</a:t>
            </a:r>
            <a:endParaRPr kumimoji="1" lang="en-US" altLang="ja-JP" sz="1600" dirty="0" smtClean="0">
              <a:solidFill>
                <a:schemeClr val="tx1"/>
              </a:solidFill>
            </a:endParaRPr>
          </a:p>
          <a:p>
            <a:endParaRPr kumimoji="1" lang="en-US" altLang="ja-JP" dirty="0" smtClean="0">
              <a:solidFill>
                <a:schemeClr val="tx1"/>
              </a:solidFill>
            </a:endParaRPr>
          </a:p>
          <a:p>
            <a:pPr marL="285750" indent="-285750">
              <a:buFont typeface="Wingdings" panose="05000000000000000000" pitchFamily="2" charset="2"/>
              <a:buChar char="n"/>
            </a:pPr>
            <a:r>
              <a:rPr kumimoji="1" lang="ja-JP" altLang="en-US" u="sng" dirty="0" smtClean="0">
                <a:solidFill>
                  <a:schemeClr val="tx1"/>
                </a:solidFill>
              </a:rPr>
              <a:t>辞退の届出</a:t>
            </a:r>
            <a:endParaRPr kumimoji="1" lang="en-US" altLang="ja-JP" u="sng" dirty="0" smtClean="0">
              <a:solidFill>
                <a:schemeClr val="tx1"/>
              </a:solidFill>
            </a:endParaRPr>
          </a:p>
          <a:p>
            <a:r>
              <a:rPr kumimoji="1" lang="ja-JP" altLang="en-US" dirty="0" smtClean="0">
                <a:solidFill>
                  <a:schemeClr val="tx1"/>
                </a:solidFill>
              </a:rPr>
              <a:t>　特定行為業務を行う必要がなくなった場合</a:t>
            </a:r>
            <a:endParaRPr kumimoji="1" lang="en-US" altLang="ja-JP" dirty="0">
              <a:solidFill>
                <a:schemeClr val="tx1"/>
              </a:solidFill>
            </a:endParaRPr>
          </a:p>
          <a:p>
            <a:r>
              <a:rPr kumimoji="1" lang="ja-JP" altLang="en-US" dirty="0">
                <a:solidFill>
                  <a:schemeClr val="tx1"/>
                </a:solidFill>
              </a:rPr>
              <a:t>　</a:t>
            </a:r>
            <a:endParaRPr kumimoji="1" lang="en-US" altLang="ja-JP" dirty="0" smtClean="0">
              <a:solidFill>
                <a:schemeClr val="tx1"/>
              </a:solidFill>
            </a:endParaRPr>
          </a:p>
        </p:txBody>
      </p:sp>
      <p:sp>
        <p:nvSpPr>
          <p:cNvPr id="7" name="正方形/長方形 6"/>
          <p:cNvSpPr/>
          <p:nvPr/>
        </p:nvSpPr>
        <p:spPr>
          <a:xfrm>
            <a:off x="423081" y="4397774"/>
            <a:ext cx="8407019" cy="218590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l"/>
            </a:pPr>
            <a:r>
              <a:rPr kumimoji="1" lang="ja-JP" altLang="en-US" b="1" dirty="0" smtClean="0">
                <a:solidFill>
                  <a:schemeClr val="tx1"/>
                </a:solidFill>
              </a:rPr>
              <a:t>必要な手続きの詳細・様式等</a:t>
            </a:r>
            <a:endParaRPr kumimoji="1" lang="en-US" altLang="ja-JP" b="1" dirty="0" smtClean="0">
              <a:solidFill>
                <a:schemeClr val="tx1"/>
              </a:solidFill>
            </a:endParaRPr>
          </a:p>
          <a:p>
            <a:pPr marL="285750" indent="-285750">
              <a:buFont typeface="Arial" panose="020B0604020202020204" pitchFamily="34" charset="0"/>
              <a:buChar char="•"/>
            </a:pPr>
            <a:r>
              <a:rPr kumimoji="1" lang="ja-JP" altLang="en-US" dirty="0" smtClean="0">
                <a:solidFill>
                  <a:schemeClr val="tx1"/>
                </a:solidFill>
              </a:rPr>
              <a:t>宮城県「介護職員等によるたんの吸引等に関する登録申請手続き等について」</a:t>
            </a:r>
            <a:endParaRPr kumimoji="1" lang="en-US" altLang="ja-JP" dirty="0" smtClean="0">
              <a:solidFill>
                <a:schemeClr val="tx1"/>
              </a:solidFill>
            </a:endParaRPr>
          </a:p>
          <a:p>
            <a:r>
              <a:rPr kumimoji="1" lang="ja-JP" altLang="en-US" dirty="0">
                <a:solidFill>
                  <a:schemeClr val="tx1"/>
                </a:solidFill>
              </a:rPr>
              <a:t> </a:t>
            </a:r>
            <a:r>
              <a:rPr kumimoji="1" lang="ja-JP" altLang="en-US" dirty="0" smtClean="0">
                <a:solidFill>
                  <a:schemeClr val="tx1"/>
                </a:solidFill>
              </a:rPr>
              <a:t>　</a:t>
            </a:r>
            <a:r>
              <a:rPr kumimoji="1" lang="en-US" altLang="ja-JP" dirty="0">
                <a:solidFill>
                  <a:schemeClr val="tx1"/>
                </a:solidFill>
                <a:hlinkClick r:id="rId2"/>
              </a:rPr>
              <a:t>https://</a:t>
            </a:r>
            <a:r>
              <a:rPr kumimoji="1" lang="en-US" altLang="ja-JP" dirty="0" smtClean="0">
                <a:solidFill>
                  <a:schemeClr val="tx1"/>
                </a:solidFill>
                <a:hlinkClick r:id="rId2"/>
              </a:rPr>
              <a:t>www.pref.miyagi.jp/site/tan-kyuin/</a:t>
            </a:r>
            <a:endParaRPr kumimoji="1" lang="en-US" altLang="ja-JP" dirty="0" smtClean="0">
              <a:solidFill>
                <a:schemeClr val="tx1"/>
              </a:solidFill>
            </a:endParaRPr>
          </a:p>
          <a:p>
            <a:pPr marL="285750" indent="-285750">
              <a:buFont typeface="Arial" panose="020B0604020202020204" pitchFamily="34" charset="0"/>
              <a:buChar char="•"/>
            </a:pPr>
            <a:r>
              <a:rPr kumimoji="1" lang="ja-JP" altLang="en-US" dirty="0" smtClean="0">
                <a:solidFill>
                  <a:schemeClr val="tx1"/>
                </a:solidFill>
              </a:rPr>
              <a:t>厚生</a:t>
            </a:r>
            <a:r>
              <a:rPr kumimoji="1" lang="ja-JP" altLang="en-US" dirty="0" smtClean="0">
                <a:solidFill>
                  <a:schemeClr val="tx1"/>
                </a:solidFill>
              </a:rPr>
              <a:t>労働省「喀痰吸引等制度について」</a:t>
            </a:r>
            <a:r>
              <a:rPr kumimoji="1" lang="en-US" altLang="ja-JP" dirty="0" smtClean="0">
                <a:solidFill>
                  <a:schemeClr val="tx1"/>
                </a:solidFill>
                <a:hlinkClick r:id="rId3"/>
              </a:rPr>
              <a:t>https</a:t>
            </a:r>
            <a:r>
              <a:rPr kumimoji="1" lang="en-US" altLang="ja-JP" dirty="0">
                <a:solidFill>
                  <a:schemeClr val="tx1"/>
                </a:solidFill>
                <a:hlinkClick r:id="rId3"/>
              </a:rPr>
              <a:t>://</a:t>
            </a:r>
            <a:r>
              <a:rPr kumimoji="1" lang="en-US" altLang="ja-JP" dirty="0" smtClean="0">
                <a:solidFill>
                  <a:schemeClr val="tx1"/>
                </a:solidFill>
                <a:hlinkClick r:id="rId3"/>
              </a:rPr>
              <a:t>www.mhlw.go.jp/stf/seisakunitsuite/bunya/hukushi_kaigo/seikatsuhogo/tannokyuuin/index.html</a:t>
            </a:r>
            <a:endParaRPr kumimoji="1" lang="en-US" altLang="ja-JP" dirty="0" smtClean="0">
              <a:solidFill>
                <a:schemeClr val="tx1"/>
              </a:solidFill>
            </a:endParaRPr>
          </a:p>
        </p:txBody>
      </p:sp>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10</a:t>
            </a:fld>
            <a:endParaRPr kumimoji="1" lang="ja-JP" altLang="en-US"/>
          </a:p>
        </p:txBody>
      </p:sp>
    </p:spTree>
    <p:extLst>
      <p:ext uri="{BB962C8B-B14F-4D97-AF65-F5344CB8AC3E}">
        <p14:creationId xmlns:p14="http://schemas.microsoft.com/office/powerpoint/2010/main" val="1357669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2082" y="79976"/>
            <a:ext cx="7932227"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罰則・登録の取消し・欠格条項等</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5" name="テキスト ボックス 4"/>
          <p:cNvSpPr txBox="1"/>
          <p:nvPr/>
        </p:nvSpPr>
        <p:spPr>
          <a:xfrm>
            <a:off x="2640670" y="702964"/>
            <a:ext cx="3884255" cy="430887"/>
          </a:xfrm>
          <a:prstGeom prst="rect">
            <a:avLst/>
          </a:prstGeom>
          <a:noFill/>
        </p:spPr>
        <p:txBody>
          <a:bodyPr wrap="square" rtlCol="0">
            <a:spAutoFit/>
          </a:bodyPr>
          <a:lstStyle/>
          <a:p>
            <a:r>
              <a:rPr kumimoji="1" lang="ja-JP" altLang="en-US" sz="2200" b="1" dirty="0" smtClean="0"/>
              <a:t>社会福祉士及び介護福祉士法</a:t>
            </a:r>
            <a:endParaRPr kumimoji="1" lang="ja-JP" altLang="en-US" sz="2200" b="1" dirty="0"/>
          </a:p>
        </p:txBody>
      </p:sp>
      <p:sp>
        <p:nvSpPr>
          <p:cNvPr id="6" name="正方形/長方形 5"/>
          <p:cNvSpPr/>
          <p:nvPr/>
        </p:nvSpPr>
        <p:spPr>
          <a:xfrm>
            <a:off x="218365" y="1117050"/>
            <a:ext cx="8679975" cy="10622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dirty="0" smtClean="0">
                <a:solidFill>
                  <a:schemeClr val="tx1"/>
                </a:solidFill>
              </a:rPr>
              <a:t>登録を怠った場合等は，刑罰（罰金刑）の対象となる。</a:t>
            </a:r>
            <a:endParaRPr kumimoji="1" lang="en-US" altLang="ja-JP" dirty="0" smtClean="0">
              <a:solidFill>
                <a:schemeClr val="tx1"/>
              </a:solidFill>
            </a:endParaRPr>
          </a:p>
          <a:p>
            <a:pPr marL="285750" indent="-285750">
              <a:buFont typeface="Wingdings" panose="05000000000000000000" pitchFamily="2" charset="2"/>
              <a:buChar char="l"/>
            </a:pPr>
            <a:r>
              <a:rPr kumimoji="1" lang="ja-JP" altLang="en-US" dirty="0" smtClean="0">
                <a:solidFill>
                  <a:schemeClr val="tx1"/>
                </a:solidFill>
              </a:rPr>
              <a:t>刑罰を受けた場合等は，登録の取消や業務の停止を命ずることができる。</a:t>
            </a:r>
            <a:endParaRPr kumimoji="1" lang="en-US" altLang="ja-JP" dirty="0" smtClean="0">
              <a:solidFill>
                <a:schemeClr val="tx1"/>
              </a:solidFill>
            </a:endParaRPr>
          </a:p>
          <a:p>
            <a:pPr marL="285750" indent="-285750">
              <a:buFont typeface="Wingdings" panose="05000000000000000000" pitchFamily="2" charset="2"/>
              <a:buChar char="l"/>
            </a:pPr>
            <a:r>
              <a:rPr kumimoji="1" lang="ja-JP" altLang="en-US" dirty="0" smtClean="0">
                <a:solidFill>
                  <a:schemeClr val="tx1"/>
                </a:solidFill>
              </a:rPr>
              <a:t>刑罰や登録取消を受けた場合等は，二年間，再度の登録を受けられない。</a:t>
            </a:r>
            <a:endParaRPr kumimoji="1" lang="en-US" altLang="ja-JP" dirty="0" smtClean="0">
              <a:solidFill>
                <a:schemeClr val="tx1"/>
              </a:solidFill>
            </a:endParaRPr>
          </a:p>
        </p:txBody>
      </p:sp>
      <p:sp>
        <p:nvSpPr>
          <p:cNvPr id="7" name="正方形/長方形 6"/>
          <p:cNvSpPr/>
          <p:nvPr/>
        </p:nvSpPr>
        <p:spPr>
          <a:xfrm>
            <a:off x="218365" y="2304288"/>
            <a:ext cx="8679975" cy="4373835"/>
          </a:xfrm>
          <a:prstGeom prst="rect">
            <a:avLst/>
          </a:prstGeom>
          <a:solidFill>
            <a:schemeClr val="accent1">
              <a:lumMod val="20000"/>
              <a:lumOff val="80000"/>
            </a:schemeClr>
          </a:solidFill>
          <a:ln w="63500"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sz="1400" dirty="0" smtClean="0">
                <a:solidFill>
                  <a:schemeClr val="tx1"/>
                </a:solidFill>
              </a:rPr>
              <a:t>附則第二十三条［罰則］</a:t>
            </a:r>
            <a:endParaRPr kumimoji="1" lang="en-US" altLang="ja-JP" sz="1400" dirty="0" smtClean="0">
              <a:solidFill>
                <a:schemeClr val="tx1"/>
              </a:solidFill>
            </a:endParaRPr>
          </a:p>
          <a:p>
            <a:r>
              <a:rPr kumimoji="1" lang="ja-JP" altLang="en-US" sz="1300" dirty="0" smtClean="0">
                <a:solidFill>
                  <a:schemeClr val="tx1"/>
                </a:solidFill>
              </a:rPr>
              <a:t>　次の各号のいずれかに該当する者は，</a:t>
            </a:r>
            <a:r>
              <a:rPr kumimoji="1" lang="ja-JP" altLang="en-US" sz="1300" u="sng" dirty="0" smtClean="0">
                <a:solidFill>
                  <a:srgbClr val="FF0000"/>
                </a:solidFill>
              </a:rPr>
              <a:t>三十万円以下の罰金</a:t>
            </a:r>
            <a:r>
              <a:rPr kumimoji="1" lang="ja-JP" altLang="en-US" sz="1300" dirty="0" smtClean="0">
                <a:solidFill>
                  <a:schemeClr val="tx1"/>
                </a:solidFill>
              </a:rPr>
              <a:t>に処する。</a:t>
            </a:r>
            <a:endParaRPr kumimoji="1" lang="en-US" altLang="ja-JP" sz="1300" dirty="0" smtClean="0">
              <a:solidFill>
                <a:schemeClr val="tx1"/>
              </a:solidFill>
            </a:endParaRPr>
          </a:p>
          <a:p>
            <a:r>
              <a:rPr kumimoji="1" lang="ja-JP" altLang="en-US" sz="1300" dirty="0" smtClean="0">
                <a:solidFill>
                  <a:schemeClr val="tx1"/>
                </a:solidFill>
              </a:rPr>
              <a:t>　一　附則第二十条第一項の規定に違反して，同項の</a:t>
            </a:r>
            <a:r>
              <a:rPr kumimoji="1" lang="ja-JP" altLang="en-US" sz="1300" u="sng" dirty="0" smtClean="0">
                <a:solidFill>
                  <a:srgbClr val="FF0000"/>
                </a:solidFill>
              </a:rPr>
              <a:t>登録を受けないで，特定行為業務を行</a:t>
            </a:r>
            <a:r>
              <a:rPr kumimoji="1" lang="ja-JP" altLang="en-US" sz="1300" u="sng" dirty="0" err="1" smtClean="0">
                <a:solidFill>
                  <a:srgbClr val="FF0000"/>
                </a:solidFill>
              </a:rPr>
              <a:t>つた</a:t>
            </a:r>
            <a:r>
              <a:rPr kumimoji="1" lang="ja-JP" altLang="en-US" sz="1300" u="sng" dirty="0" smtClean="0">
                <a:solidFill>
                  <a:srgbClr val="FF0000"/>
                </a:solidFill>
              </a:rPr>
              <a:t>者</a:t>
            </a:r>
            <a:endParaRPr kumimoji="1" lang="en-US" altLang="ja-JP" sz="1300" u="sng" dirty="0" smtClean="0">
              <a:solidFill>
                <a:srgbClr val="FF0000"/>
              </a:solidFill>
            </a:endParaRPr>
          </a:p>
          <a:p>
            <a:r>
              <a:rPr kumimoji="1" lang="ja-JP" altLang="en-US" sz="1300" dirty="0" smtClean="0">
                <a:solidFill>
                  <a:schemeClr val="tx1"/>
                </a:solidFill>
              </a:rPr>
              <a:t>　二　附則第二十条第二項において準用する第四十八条の七の規定による特定行為業務の停止の命令に違反した者</a:t>
            </a:r>
            <a:endParaRPr kumimoji="1" lang="en-US" altLang="ja-JP" sz="1300" dirty="0" smtClean="0">
              <a:solidFill>
                <a:schemeClr val="tx1"/>
              </a:solidFill>
            </a:endParaRPr>
          </a:p>
          <a:p>
            <a:pPr marL="285750" indent="-285750">
              <a:buFont typeface="Wingdings" panose="05000000000000000000" pitchFamily="2" charset="2"/>
              <a:buChar char="l"/>
            </a:pPr>
            <a:r>
              <a:rPr kumimoji="1" lang="ja-JP" altLang="en-US" sz="1400" dirty="0" smtClean="0">
                <a:solidFill>
                  <a:schemeClr val="tx1"/>
                </a:solidFill>
              </a:rPr>
              <a:t>附則第四十八条の七（準用）</a:t>
            </a:r>
            <a:endParaRPr kumimoji="1" lang="en-US" altLang="ja-JP" sz="1400" dirty="0" smtClean="0">
              <a:solidFill>
                <a:schemeClr val="tx1"/>
              </a:solidFill>
            </a:endParaRPr>
          </a:p>
          <a:p>
            <a:r>
              <a:rPr kumimoji="1" lang="ja-JP" altLang="en-US" sz="1300" dirty="0" smtClean="0">
                <a:solidFill>
                  <a:schemeClr val="tx1"/>
                </a:solidFill>
              </a:rPr>
              <a:t>　都道府県知事は，登録喀痰吸引等事業者が次の各号のいずれかに該当するときは，その</a:t>
            </a:r>
            <a:r>
              <a:rPr kumimoji="1" lang="ja-JP" altLang="en-US" sz="1300" u="sng" dirty="0" smtClean="0">
                <a:solidFill>
                  <a:srgbClr val="FF0000"/>
                </a:solidFill>
              </a:rPr>
              <a:t>登録を取り消し</a:t>
            </a:r>
            <a:r>
              <a:rPr kumimoji="1" lang="ja-JP" altLang="en-US" sz="1300" dirty="0" smtClean="0">
                <a:solidFill>
                  <a:schemeClr val="tx1"/>
                </a:solidFill>
              </a:rPr>
              <a:t>，又は期間を定めて喀痰吸引等</a:t>
            </a:r>
            <a:r>
              <a:rPr kumimoji="1" lang="ja-JP" altLang="en-US" sz="1300" u="sng" dirty="0" smtClean="0">
                <a:solidFill>
                  <a:srgbClr val="FF0000"/>
                </a:solidFill>
              </a:rPr>
              <a:t>業務の停止</a:t>
            </a:r>
            <a:r>
              <a:rPr kumimoji="1" lang="ja-JP" altLang="en-US" sz="1300" dirty="0" smtClean="0">
                <a:solidFill>
                  <a:schemeClr val="tx1"/>
                </a:solidFill>
              </a:rPr>
              <a:t>を命ずることができる。</a:t>
            </a:r>
            <a:endParaRPr kumimoji="1" lang="en-US" altLang="ja-JP" sz="1300" dirty="0" smtClean="0">
              <a:solidFill>
                <a:schemeClr val="tx1"/>
              </a:solidFill>
            </a:endParaRPr>
          </a:p>
          <a:p>
            <a:r>
              <a:rPr kumimoji="1" lang="ja-JP" altLang="en-US" sz="1300" dirty="0" smtClean="0">
                <a:solidFill>
                  <a:schemeClr val="tx1"/>
                </a:solidFill>
              </a:rPr>
              <a:t>　一　第四十八条の四各号（第三号を除く。）のいずれかに該当するに至つたとき</a:t>
            </a:r>
            <a:endParaRPr kumimoji="1" lang="en-US" altLang="ja-JP" sz="1300" dirty="0" smtClean="0">
              <a:solidFill>
                <a:schemeClr val="tx1"/>
              </a:solidFill>
            </a:endParaRPr>
          </a:p>
          <a:p>
            <a:r>
              <a:rPr kumimoji="1" lang="ja-JP" altLang="en-US" sz="1300" dirty="0" smtClean="0">
                <a:solidFill>
                  <a:schemeClr val="tx1"/>
                </a:solidFill>
              </a:rPr>
              <a:t>　二　第四十八条の五第一項各号に掲げる要件に適合しなく</a:t>
            </a:r>
            <a:r>
              <a:rPr kumimoji="1" lang="ja-JP" altLang="en-US" sz="1300" dirty="0" err="1" smtClean="0">
                <a:solidFill>
                  <a:schemeClr val="tx1"/>
                </a:solidFill>
              </a:rPr>
              <a:t>なつた</a:t>
            </a:r>
            <a:r>
              <a:rPr kumimoji="1" lang="ja-JP" altLang="en-US" sz="1300" dirty="0" smtClean="0">
                <a:solidFill>
                  <a:schemeClr val="tx1"/>
                </a:solidFill>
              </a:rPr>
              <a:t>とき</a:t>
            </a:r>
            <a:endParaRPr kumimoji="1" lang="en-US" altLang="ja-JP" sz="1300" dirty="0" smtClean="0">
              <a:solidFill>
                <a:schemeClr val="tx1"/>
              </a:solidFill>
            </a:endParaRPr>
          </a:p>
          <a:p>
            <a:r>
              <a:rPr kumimoji="1" lang="ja-JP" altLang="en-US" sz="1300" dirty="0" smtClean="0">
                <a:solidFill>
                  <a:schemeClr val="tx1"/>
                </a:solidFill>
              </a:rPr>
              <a:t>　三　前条第一項の規定による届出をせず，又は虚偽の届出をしたとき。</a:t>
            </a:r>
            <a:endParaRPr kumimoji="1" lang="en-US" altLang="ja-JP" sz="1300" dirty="0" smtClean="0">
              <a:solidFill>
                <a:schemeClr val="tx1"/>
              </a:solidFill>
            </a:endParaRPr>
          </a:p>
          <a:p>
            <a:r>
              <a:rPr kumimoji="1" lang="ja-JP" altLang="en-US" sz="1300" dirty="0" smtClean="0">
                <a:solidFill>
                  <a:schemeClr val="tx1"/>
                </a:solidFill>
              </a:rPr>
              <a:t>　四　虚偽又は不正の事実に基づいて登録を受けたとき。</a:t>
            </a:r>
            <a:endParaRPr kumimoji="1" lang="en-US" altLang="ja-JP" sz="1300" dirty="0" smtClean="0">
              <a:solidFill>
                <a:schemeClr val="tx1"/>
              </a:solidFill>
            </a:endParaRPr>
          </a:p>
          <a:p>
            <a:pPr marL="285750" indent="-285750">
              <a:buFont typeface="Wingdings" panose="05000000000000000000" pitchFamily="2" charset="2"/>
              <a:buChar char="l"/>
            </a:pPr>
            <a:r>
              <a:rPr kumimoji="1" lang="ja-JP" altLang="en-US" sz="1400" dirty="0" smtClean="0">
                <a:solidFill>
                  <a:schemeClr val="tx1"/>
                </a:solidFill>
              </a:rPr>
              <a:t>第四十八条の四（準用）</a:t>
            </a:r>
            <a:endParaRPr kumimoji="1" lang="en-US" altLang="ja-JP" sz="1400" dirty="0" smtClean="0">
              <a:solidFill>
                <a:schemeClr val="tx1"/>
              </a:solidFill>
            </a:endParaRPr>
          </a:p>
          <a:p>
            <a:r>
              <a:rPr kumimoji="1" lang="ja-JP" altLang="en-US" sz="1300" dirty="0" smtClean="0">
                <a:solidFill>
                  <a:schemeClr val="tx1"/>
                </a:solidFill>
              </a:rPr>
              <a:t>　次の各号のいずれかに該当する者は，</a:t>
            </a:r>
            <a:r>
              <a:rPr kumimoji="1" lang="ja-JP" altLang="en-US" sz="1300" u="sng" dirty="0" smtClean="0">
                <a:solidFill>
                  <a:srgbClr val="FF0000"/>
                </a:solidFill>
              </a:rPr>
              <a:t>登録を受けることができない</a:t>
            </a:r>
            <a:endParaRPr kumimoji="1" lang="en-US" altLang="ja-JP" sz="1300" u="sng" dirty="0" smtClean="0">
              <a:solidFill>
                <a:srgbClr val="FF0000"/>
              </a:solidFill>
            </a:endParaRPr>
          </a:p>
          <a:p>
            <a:r>
              <a:rPr kumimoji="1" lang="ja-JP" altLang="en-US" sz="1300" dirty="0" smtClean="0">
                <a:solidFill>
                  <a:schemeClr val="tx1"/>
                </a:solidFill>
              </a:rPr>
              <a:t>　一　</a:t>
            </a:r>
            <a:r>
              <a:rPr kumimoji="1" lang="ja-JP" altLang="en-US" sz="1300" u="sng" dirty="0" smtClean="0">
                <a:solidFill>
                  <a:srgbClr val="FF0000"/>
                </a:solidFill>
              </a:rPr>
              <a:t>禁固以上の刑</a:t>
            </a:r>
            <a:r>
              <a:rPr kumimoji="1" lang="ja-JP" altLang="en-US" sz="1300" dirty="0" smtClean="0">
                <a:solidFill>
                  <a:schemeClr val="tx1"/>
                </a:solidFill>
              </a:rPr>
              <a:t>に処せられ，その執行を終わり，又は執行を受けることがなく</a:t>
            </a:r>
            <a:r>
              <a:rPr kumimoji="1" lang="ja-JP" altLang="en-US" sz="1300" dirty="0" err="1" smtClean="0">
                <a:solidFill>
                  <a:schemeClr val="tx1"/>
                </a:solidFill>
              </a:rPr>
              <a:t>なつた</a:t>
            </a:r>
            <a:r>
              <a:rPr kumimoji="1" lang="ja-JP" altLang="en-US" sz="1300" dirty="0" smtClean="0">
                <a:solidFill>
                  <a:schemeClr val="tx1"/>
                </a:solidFill>
              </a:rPr>
              <a:t>日から起算して</a:t>
            </a:r>
            <a:r>
              <a:rPr kumimoji="1" lang="ja-JP" altLang="en-US" sz="1300" u="sng" dirty="0" smtClean="0">
                <a:solidFill>
                  <a:srgbClr val="FF0000"/>
                </a:solidFill>
              </a:rPr>
              <a:t>二年を</a:t>
            </a:r>
            <a:endParaRPr kumimoji="1" lang="en-US" altLang="ja-JP" sz="1300" u="sng" dirty="0" smtClean="0">
              <a:solidFill>
                <a:srgbClr val="FF0000"/>
              </a:solidFill>
            </a:endParaRPr>
          </a:p>
          <a:p>
            <a:r>
              <a:rPr kumimoji="1" lang="ja-JP" altLang="en-US" sz="1300" dirty="0" smtClean="0">
                <a:solidFill>
                  <a:srgbClr val="FF0000"/>
                </a:solidFill>
              </a:rPr>
              <a:t>　　</a:t>
            </a:r>
            <a:r>
              <a:rPr kumimoji="1" lang="ja-JP" altLang="en-US" sz="1300" u="sng" dirty="0" smtClean="0">
                <a:solidFill>
                  <a:srgbClr val="FF0000"/>
                </a:solidFill>
              </a:rPr>
              <a:t>経過しない者</a:t>
            </a:r>
            <a:endParaRPr kumimoji="1" lang="en-US" altLang="ja-JP" sz="1300" u="sng" dirty="0" smtClean="0">
              <a:solidFill>
                <a:srgbClr val="FF0000"/>
              </a:solidFill>
            </a:endParaRPr>
          </a:p>
          <a:p>
            <a:r>
              <a:rPr kumimoji="1" lang="ja-JP" altLang="en-US" sz="1300" dirty="0" smtClean="0">
                <a:solidFill>
                  <a:schemeClr val="tx1"/>
                </a:solidFill>
              </a:rPr>
              <a:t>　二　この法律の規定その他社会福祉又は保健医療に関する法律の規定で</a:t>
            </a:r>
            <a:r>
              <a:rPr kumimoji="1" lang="ja-JP" altLang="en-US" sz="1300" dirty="0" err="1" smtClean="0">
                <a:solidFill>
                  <a:schemeClr val="tx1"/>
                </a:solidFill>
              </a:rPr>
              <a:t>あつて</a:t>
            </a:r>
            <a:r>
              <a:rPr kumimoji="1" lang="ja-JP" altLang="en-US" sz="1300" dirty="0" smtClean="0">
                <a:solidFill>
                  <a:schemeClr val="tx1"/>
                </a:solidFill>
              </a:rPr>
              <a:t>政令で定めるものにより，</a:t>
            </a:r>
            <a:r>
              <a:rPr kumimoji="1" lang="ja-JP" altLang="en-US" sz="1300" u="sng" dirty="0" smtClean="0">
                <a:solidFill>
                  <a:srgbClr val="FF0000"/>
                </a:solidFill>
              </a:rPr>
              <a:t>罰金</a:t>
            </a:r>
            <a:endParaRPr kumimoji="1" lang="en-US" altLang="ja-JP" sz="1300" u="sng" dirty="0" smtClean="0">
              <a:solidFill>
                <a:srgbClr val="FF0000"/>
              </a:solidFill>
            </a:endParaRPr>
          </a:p>
          <a:p>
            <a:r>
              <a:rPr kumimoji="1" lang="ja-JP" altLang="en-US" sz="1300" dirty="0" smtClean="0">
                <a:solidFill>
                  <a:srgbClr val="FF0000"/>
                </a:solidFill>
              </a:rPr>
              <a:t>　　</a:t>
            </a:r>
            <a:r>
              <a:rPr kumimoji="1" lang="ja-JP" altLang="en-US" sz="1300" u="sng" dirty="0" smtClean="0">
                <a:solidFill>
                  <a:srgbClr val="FF0000"/>
                </a:solidFill>
              </a:rPr>
              <a:t>の刑</a:t>
            </a:r>
            <a:r>
              <a:rPr kumimoji="1" lang="ja-JP" altLang="en-US" sz="1300" dirty="0" smtClean="0">
                <a:solidFill>
                  <a:schemeClr val="tx1"/>
                </a:solidFill>
              </a:rPr>
              <a:t>に処せられ，その執行を終わり，</a:t>
            </a:r>
            <a:r>
              <a:rPr kumimoji="1" lang="ja-JP" altLang="en-US" sz="1300" dirty="0">
                <a:solidFill>
                  <a:schemeClr val="tx1"/>
                </a:solidFill>
              </a:rPr>
              <a:t>又は執行を受けることがなくなつた日から起算して</a:t>
            </a:r>
            <a:r>
              <a:rPr kumimoji="1" lang="ja-JP" altLang="en-US" sz="1300" u="sng" dirty="0">
                <a:solidFill>
                  <a:srgbClr val="FF0000"/>
                </a:solidFill>
              </a:rPr>
              <a:t>二年</a:t>
            </a:r>
            <a:r>
              <a:rPr kumimoji="1" lang="ja-JP" altLang="en-US" sz="1300" u="sng" dirty="0" smtClean="0">
                <a:solidFill>
                  <a:srgbClr val="FF0000"/>
                </a:solidFill>
              </a:rPr>
              <a:t>を経過しない者</a:t>
            </a:r>
            <a:endParaRPr kumimoji="1" lang="en-US" altLang="ja-JP" sz="1300" u="sng" dirty="0" smtClean="0">
              <a:solidFill>
                <a:srgbClr val="FF0000"/>
              </a:solidFill>
            </a:endParaRPr>
          </a:p>
          <a:p>
            <a:r>
              <a:rPr kumimoji="1" lang="ja-JP" altLang="en-US" sz="1300" dirty="0" smtClean="0">
                <a:solidFill>
                  <a:schemeClr val="tx1"/>
                </a:solidFill>
              </a:rPr>
              <a:t>　三　第四十八条の七の規定により</a:t>
            </a:r>
            <a:r>
              <a:rPr kumimoji="1" lang="ja-JP" altLang="en-US" sz="1300" u="sng" dirty="0" smtClean="0">
                <a:solidFill>
                  <a:srgbClr val="FF0000"/>
                </a:solidFill>
              </a:rPr>
              <a:t>登録を取り消され</a:t>
            </a:r>
            <a:r>
              <a:rPr kumimoji="1" lang="ja-JP" altLang="en-US" sz="1300" dirty="0" smtClean="0">
                <a:solidFill>
                  <a:schemeClr val="tx1"/>
                </a:solidFill>
              </a:rPr>
              <a:t>，その取消しの日から起算して</a:t>
            </a:r>
            <a:r>
              <a:rPr kumimoji="1" lang="ja-JP" altLang="en-US" sz="1300" u="sng" dirty="0" smtClean="0">
                <a:solidFill>
                  <a:srgbClr val="FF0000"/>
                </a:solidFill>
              </a:rPr>
              <a:t>二年を経過しない者</a:t>
            </a:r>
            <a:endParaRPr kumimoji="1" lang="en-US" altLang="ja-JP" sz="1300" u="sng" dirty="0" smtClean="0">
              <a:solidFill>
                <a:srgbClr val="FF0000"/>
              </a:solidFill>
            </a:endParaRPr>
          </a:p>
          <a:p>
            <a:r>
              <a:rPr kumimoji="1" lang="ja-JP" altLang="en-US" sz="1300" dirty="0" smtClean="0">
                <a:solidFill>
                  <a:schemeClr val="tx1"/>
                </a:solidFill>
              </a:rPr>
              <a:t>　四　法人で</a:t>
            </a:r>
            <a:r>
              <a:rPr kumimoji="1" lang="ja-JP" altLang="en-US" sz="1300" dirty="0" err="1" smtClean="0">
                <a:solidFill>
                  <a:schemeClr val="tx1"/>
                </a:solidFill>
              </a:rPr>
              <a:t>あつて</a:t>
            </a:r>
            <a:r>
              <a:rPr kumimoji="1" lang="ja-JP" altLang="en-US" sz="1300" dirty="0" smtClean="0">
                <a:solidFill>
                  <a:schemeClr val="tx1"/>
                </a:solidFill>
              </a:rPr>
              <a:t>，その業務を行う役員のうちに前三号のいずれかに該当するものがある者</a:t>
            </a:r>
            <a:endParaRPr kumimoji="1" lang="en-US" altLang="ja-JP" sz="1300" dirty="0" smtClean="0">
              <a:solidFill>
                <a:schemeClr val="tx1"/>
              </a:solidFill>
            </a:endParaRPr>
          </a:p>
        </p:txBody>
      </p:sp>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11</a:t>
            </a:fld>
            <a:endParaRPr kumimoji="1" lang="ja-JP" altLang="en-US"/>
          </a:p>
        </p:txBody>
      </p:sp>
    </p:spTree>
    <p:extLst>
      <p:ext uri="{BB962C8B-B14F-4D97-AF65-F5344CB8AC3E}">
        <p14:creationId xmlns:p14="http://schemas.microsoft.com/office/powerpoint/2010/main" val="1280187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2082" y="79976"/>
            <a:ext cx="7932227"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指定の取消し・欠格条項等</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5" name="テキスト ボックス 4"/>
          <p:cNvSpPr txBox="1"/>
          <p:nvPr/>
        </p:nvSpPr>
        <p:spPr>
          <a:xfrm>
            <a:off x="3319732" y="680167"/>
            <a:ext cx="2477240" cy="430887"/>
          </a:xfrm>
          <a:prstGeom prst="rect">
            <a:avLst/>
          </a:prstGeom>
          <a:noFill/>
        </p:spPr>
        <p:txBody>
          <a:bodyPr wrap="square" rtlCol="0">
            <a:spAutoFit/>
          </a:bodyPr>
          <a:lstStyle/>
          <a:p>
            <a:r>
              <a:rPr kumimoji="1" lang="ja-JP" altLang="en-US" sz="2200" b="1" dirty="0" smtClean="0"/>
              <a:t>障害者総合支援法</a:t>
            </a:r>
            <a:endParaRPr kumimoji="1" lang="ja-JP" altLang="en-US" sz="2200" b="1" dirty="0"/>
          </a:p>
        </p:txBody>
      </p:sp>
      <p:sp>
        <p:nvSpPr>
          <p:cNvPr id="6" name="正方形/長方形 5"/>
          <p:cNvSpPr/>
          <p:nvPr/>
        </p:nvSpPr>
        <p:spPr>
          <a:xfrm>
            <a:off x="218365" y="1080474"/>
            <a:ext cx="8679975" cy="78146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dirty="0" smtClean="0">
                <a:solidFill>
                  <a:schemeClr val="tx1"/>
                </a:solidFill>
              </a:rPr>
              <a:t>刑罰を受けた場合等は，指定の取消や効力停止の対象となる。</a:t>
            </a:r>
            <a:endParaRPr kumimoji="1" lang="en-US" altLang="ja-JP" dirty="0" smtClean="0">
              <a:solidFill>
                <a:schemeClr val="tx1"/>
              </a:solidFill>
            </a:endParaRPr>
          </a:p>
          <a:p>
            <a:pPr marL="285750" indent="-285750">
              <a:buFont typeface="Wingdings" panose="05000000000000000000" pitchFamily="2" charset="2"/>
              <a:buChar char="l"/>
            </a:pPr>
            <a:r>
              <a:rPr kumimoji="1" lang="ja-JP" altLang="en-US" dirty="0" smtClean="0">
                <a:solidFill>
                  <a:schemeClr val="tx1"/>
                </a:solidFill>
              </a:rPr>
              <a:t>上の場合，当該法人は，指定の取消自由及び欠格事項に概要する。</a:t>
            </a:r>
            <a:endParaRPr kumimoji="1" lang="en-US" altLang="ja-JP" dirty="0" smtClean="0">
              <a:solidFill>
                <a:schemeClr val="tx1"/>
              </a:solidFill>
            </a:endParaRPr>
          </a:p>
        </p:txBody>
      </p:sp>
      <p:sp>
        <p:nvSpPr>
          <p:cNvPr id="7" name="正方形/長方形 6"/>
          <p:cNvSpPr/>
          <p:nvPr/>
        </p:nvSpPr>
        <p:spPr>
          <a:xfrm>
            <a:off x="218365" y="2048257"/>
            <a:ext cx="8679975" cy="4443984"/>
          </a:xfrm>
          <a:prstGeom prst="rect">
            <a:avLst/>
          </a:prstGeom>
          <a:solidFill>
            <a:schemeClr val="accent1">
              <a:lumMod val="20000"/>
              <a:lumOff val="80000"/>
            </a:schemeClr>
          </a:solidFill>
          <a:ln w="63500"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sz="1400" dirty="0" smtClean="0">
                <a:solidFill>
                  <a:schemeClr val="tx1"/>
                </a:solidFill>
              </a:rPr>
              <a:t>第三十六条［指定障害福祉サービス事業者の指定］（抜粋）</a:t>
            </a:r>
            <a:endParaRPr kumimoji="1" lang="en-US" altLang="ja-JP" sz="1400" dirty="0" smtClean="0">
              <a:solidFill>
                <a:schemeClr val="tx1"/>
              </a:solidFill>
            </a:endParaRPr>
          </a:p>
          <a:p>
            <a:r>
              <a:rPr kumimoji="1" lang="ja-JP" altLang="en-US" sz="1300" dirty="0">
                <a:solidFill>
                  <a:schemeClr val="tx1"/>
                </a:solidFill>
              </a:rPr>
              <a:t> </a:t>
            </a:r>
            <a:r>
              <a:rPr kumimoji="1" lang="ja-JP" altLang="en-US" sz="1300" dirty="0" smtClean="0">
                <a:solidFill>
                  <a:schemeClr val="tx1"/>
                </a:solidFill>
              </a:rPr>
              <a:t>３　都道府県知事は，第一項の申請があつた場合において，次の各号のいずれかに該当するときは，指定障害福</a:t>
            </a:r>
            <a:endParaRPr kumimoji="1" lang="en-US" altLang="ja-JP" sz="1300" dirty="0" smtClean="0">
              <a:solidFill>
                <a:schemeClr val="tx1"/>
              </a:solidFill>
            </a:endParaRPr>
          </a:p>
          <a:p>
            <a:r>
              <a:rPr kumimoji="1" lang="ja-JP" altLang="en-US" sz="1300" dirty="0" smtClean="0">
                <a:solidFill>
                  <a:schemeClr val="tx1"/>
                </a:solidFill>
              </a:rPr>
              <a:t>　　祉サービス事業者の</a:t>
            </a:r>
            <a:r>
              <a:rPr kumimoji="1" lang="ja-JP" altLang="en-US" sz="1300" u="sng" dirty="0" smtClean="0">
                <a:solidFill>
                  <a:srgbClr val="FF0000"/>
                </a:solidFill>
              </a:rPr>
              <a:t>指定をしてはならない</a:t>
            </a:r>
            <a:r>
              <a:rPr kumimoji="1" lang="ja-JP" altLang="en-US" sz="1300" dirty="0" smtClean="0">
                <a:solidFill>
                  <a:schemeClr val="tx1"/>
                </a:solidFill>
              </a:rPr>
              <a:t>。</a:t>
            </a:r>
            <a:endParaRPr kumimoji="1" lang="en-US" altLang="ja-JP" sz="1300" dirty="0" smtClean="0">
              <a:solidFill>
                <a:schemeClr val="tx1"/>
              </a:solidFill>
            </a:endParaRPr>
          </a:p>
          <a:p>
            <a:r>
              <a:rPr kumimoji="1" lang="ja-JP" altLang="en-US" sz="1300" dirty="0" smtClean="0">
                <a:solidFill>
                  <a:schemeClr val="tx1"/>
                </a:solidFill>
              </a:rPr>
              <a:t>　四　申請者が，</a:t>
            </a:r>
            <a:r>
              <a:rPr kumimoji="1" lang="ja-JP" altLang="en-US" sz="1300" u="sng" dirty="0" smtClean="0">
                <a:solidFill>
                  <a:srgbClr val="FF0000"/>
                </a:solidFill>
              </a:rPr>
              <a:t>禁固以上の刑</a:t>
            </a:r>
            <a:r>
              <a:rPr kumimoji="1" lang="ja-JP" altLang="en-US" sz="1300" dirty="0" smtClean="0">
                <a:solidFill>
                  <a:schemeClr val="tx1"/>
                </a:solidFill>
              </a:rPr>
              <a:t>に処せられ，その執行を終わり，又は執行を受けることがなくなるまでの者である</a:t>
            </a:r>
            <a:endParaRPr kumimoji="1" lang="en-US" altLang="ja-JP" sz="1300" dirty="0" smtClean="0">
              <a:solidFill>
                <a:schemeClr val="tx1"/>
              </a:solidFill>
            </a:endParaRPr>
          </a:p>
          <a:p>
            <a:r>
              <a:rPr kumimoji="1" lang="ja-JP" altLang="en-US" sz="1300" dirty="0" smtClean="0">
                <a:solidFill>
                  <a:schemeClr val="tx1"/>
                </a:solidFill>
              </a:rPr>
              <a:t>　　　とき。</a:t>
            </a:r>
            <a:endParaRPr kumimoji="1" lang="en-US" altLang="ja-JP" sz="1300" dirty="0" smtClean="0">
              <a:solidFill>
                <a:schemeClr val="tx1"/>
              </a:solidFill>
            </a:endParaRPr>
          </a:p>
          <a:p>
            <a:r>
              <a:rPr kumimoji="1" lang="ja-JP" altLang="en-US" sz="1300" dirty="0" smtClean="0">
                <a:solidFill>
                  <a:schemeClr val="tx1"/>
                </a:solidFill>
              </a:rPr>
              <a:t>　五　申請者が，この法律その他国民の保健医療若しくは福祉に関する法律で政令で定めるものの規定により</a:t>
            </a:r>
            <a:r>
              <a:rPr kumimoji="1" lang="ja-JP" altLang="en-US" sz="1300" u="sng" dirty="0" smtClean="0">
                <a:solidFill>
                  <a:srgbClr val="FF0000"/>
                </a:solidFill>
              </a:rPr>
              <a:t>罰金</a:t>
            </a:r>
            <a:endParaRPr kumimoji="1" lang="en-US" altLang="ja-JP" sz="1300" u="sng" dirty="0" smtClean="0">
              <a:solidFill>
                <a:srgbClr val="FF0000"/>
              </a:solidFill>
            </a:endParaRPr>
          </a:p>
          <a:p>
            <a:r>
              <a:rPr kumimoji="1" lang="ja-JP" altLang="en-US" sz="1300" dirty="0" smtClean="0">
                <a:solidFill>
                  <a:srgbClr val="FF0000"/>
                </a:solidFill>
              </a:rPr>
              <a:t>　　　</a:t>
            </a:r>
            <a:r>
              <a:rPr kumimoji="1" lang="ja-JP" altLang="en-US" sz="1300" u="sng" dirty="0" smtClean="0">
                <a:solidFill>
                  <a:srgbClr val="FF0000"/>
                </a:solidFill>
              </a:rPr>
              <a:t>の刑</a:t>
            </a:r>
            <a:r>
              <a:rPr kumimoji="1" lang="ja-JP" altLang="en-US" sz="1300" dirty="0" smtClean="0">
                <a:solidFill>
                  <a:schemeClr val="tx1"/>
                </a:solidFill>
              </a:rPr>
              <a:t>に処せられ，その</a:t>
            </a:r>
            <a:r>
              <a:rPr kumimoji="1" lang="ja-JP" altLang="en-US" sz="1300" dirty="0">
                <a:solidFill>
                  <a:schemeClr val="tx1"/>
                </a:solidFill>
              </a:rPr>
              <a:t>執行を終わり，又は執行を受けることがなくなるまでの者であるとき</a:t>
            </a:r>
            <a:r>
              <a:rPr kumimoji="1" lang="ja-JP" altLang="en-US" sz="1300" dirty="0" smtClean="0">
                <a:solidFill>
                  <a:schemeClr val="tx1"/>
                </a:solidFill>
              </a:rPr>
              <a:t>。</a:t>
            </a:r>
            <a:endParaRPr kumimoji="1" lang="en-US" altLang="ja-JP" sz="1300" dirty="0" smtClean="0">
              <a:solidFill>
                <a:schemeClr val="tx1"/>
              </a:solidFill>
            </a:endParaRPr>
          </a:p>
          <a:p>
            <a:r>
              <a:rPr kumimoji="1" lang="ja-JP" altLang="en-US" sz="1300" dirty="0" smtClean="0">
                <a:solidFill>
                  <a:schemeClr val="tx1"/>
                </a:solidFill>
              </a:rPr>
              <a:t>　十一　申請者が，指定の申請前五年以内に障害福祉サービスに関し</a:t>
            </a:r>
            <a:r>
              <a:rPr kumimoji="1" lang="ja-JP" altLang="en-US" sz="1300" u="sng" dirty="0" smtClean="0">
                <a:solidFill>
                  <a:srgbClr val="FF0000"/>
                </a:solidFill>
              </a:rPr>
              <a:t>不正又は著しく不当な行為</a:t>
            </a:r>
            <a:r>
              <a:rPr kumimoji="1" lang="ja-JP" altLang="en-US" sz="1300" dirty="0" smtClean="0">
                <a:solidFill>
                  <a:schemeClr val="tx1"/>
                </a:solidFill>
              </a:rPr>
              <a:t>をした者であると</a:t>
            </a:r>
            <a:endParaRPr kumimoji="1" lang="en-US" altLang="ja-JP" sz="1300" dirty="0" smtClean="0">
              <a:solidFill>
                <a:schemeClr val="tx1"/>
              </a:solidFill>
            </a:endParaRPr>
          </a:p>
          <a:p>
            <a:r>
              <a:rPr kumimoji="1" lang="ja-JP" altLang="en-US" sz="1300" dirty="0" smtClean="0">
                <a:solidFill>
                  <a:schemeClr val="tx1"/>
                </a:solidFill>
              </a:rPr>
              <a:t>　　　き。</a:t>
            </a:r>
            <a:endParaRPr kumimoji="1" lang="en-US" altLang="ja-JP" sz="1300" dirty="0" smtClean="0">
              <a:solidFill>
                <a:schemeClr val="tx1"/>
              </a:solidFill>
            </a:endParaRPr>
          </a:p>
          <a:p>
            <a:r>
              <a:rPr kumimoji="1" lang="ja-JP" altLang="en-US" sz="1300" dirty="0" smtClean="0">
                <a:solidFill>
                  <a:schemeClr val="tx1"/>
                </a:solidFill>
              </a:rPr>
              <a:t>　十二　申請者が，法人で，その役員等のうちに第四号から第六号まで又は第八号から前号までのいずれかに該当</a:t>
            </a:r>
            <a:endParaRPr kumimoji="1" lang="en-US" altLang="ja-JP" sz="1300" dirty="0" smtClean="0">
              <a:solidFill>
                <a:schemeClr val="tx1"/>
              </a:solidFill>
            </a:endParaRPr>
          </a:p>
          <a:p>
            <a:r>
              <a:rPr kumimoji="1" lang="ja-JP" altLang="en-US" sz="1300" dirty="0" smtClean="0">
                <a:solidFill>
                  <a:schemeClr val="tx1"/>
                </a:solidFill>
              </a:rPr>
              <a:t>　　　するとき。</a:t>
            </a:r>
            <a:endParaRPr kumimoji="1" lang="en-US" altLang="ja-JP" sz="1300" dirty="0" smtClean="0">
              <a:solidFill>
                <a:schemeClr val="tx1"/>
              </a:solidFill>
            </a:endParaRPr>
          </a:p>
          <a:p>
            <a:pPr marL="285750" indent="-285750">
              <a:buFont typeface="Wingdings" panose="05000000000000000000" pitchFamily="2" charset="2"/>
              <a:buChar char="l"/>
            </a:pPr>
            <a:r>
              <a:rPr kumimoji="1" lang="ja-JP" altLang="en-US" sz="1400" dirty="0" smtClean="0">
                <a:solidFill>
                  <a:schemeClr val="tx1"/>
                </a:solidFill>
              </a:rPr>
              <a:t>第五十条［指定の取消し等］（抜粋）</a:t>
            </a:r>
            <a:endParaRPr kumimoji="1" lang="en-US" altLang="ja-JP" sz="1400" dirty="0" smtClean="0">
              <a:solidFill>
                <a:schemeClr val="tx1"/>
              </a:solidFill>
            </a:endParaRPr>
          </a:p>
          <a:p>
            <a:r>
              <a:rPr kumimoji="1" lang="ja-JP" altLang="en-US" sz="1300" dirty="0" smtClean="0">
                <a:solidFill>
                  <a:schemeClr val="tx1"/>
                </a:solidFill>
              </a:rPr>
              <a:t>　都道府県知事は，次の各号のいずれかに該当する場合においては</a:t>
            </a:r>
            <a:r>
              <a:rPr kumimoji="1" lang="ja-JP" altLang="en-US" sz="1300" dirty="0">
                <a:solidFill>
                  <a:schemeClr val="tx1"/>
                </a:solidFill>
              </a:rPr>
              <a:t>，当該指定障害福祉サービス事業者に係る</a:t>
            </a:r>
            <a:r>
              <a:rPr kumimoji="1" lang="ja-JP" altLang="en-US" sz="1300" dirty="0" smtClean="0">
                <a:solidFill>
                  <a:schemeClr val="tx1"/>
                </a:solidFill>
              </a:rPr>
              <a:t>第二十九条</a:t>
            </a:r>
            <a:r>
              <a:rPr kumimoji="1" lang="ja-JP" altLang="en-US" sz="1300" dirty="0">
                <a:solidFill>
                  <a:schemeClr val="tx1"/>
                </a:solidFill>
              </a:rPr>
              <a:t>第一項の</a:t>
            </a:r>
            <a:r>
              <a:rPr kumimoji="1" lang="ja-JP" altLang="en-US" sz="1300" u="sng" dirty="0">
                <a:solidFill>
                  <a:srgbClr val="FF0000"/>
                </a:solidFill>
              </a:rPr>
              <a:t>指定を</a:t>
            </a:r>
            <a:r>
              <a:rPr kumimoji="1" lang="ja-JP" altLang="en-US" sz="1300" u="sng" dirty="0" smtClean="0">
                <a:solidFill>
                  <a:srgbClr val="FF0000"/>
                </a:solidFill>
              </a:rPr>
              <a:t>取り消し</a:t>
            </a:r>
            <a:r>
              <a:rPr kumimoji="1" lang="ja-JP" altLang="en-US" sz="1300" dirty="0" smtClean="0">
                <a:solidFill>
                  <a:schemeClr val="tx1"/>
                </a:solidFill>
              </a:rPr>
              <a:t>，又</a:t>
            </a:r>
            <a:r>
              <a:rPr kumimoji="1" lang="ja-JP" altLang="en-US" sz="1300" dirty="0">
                <a:solidFill>
                  <a:schemeClr val="tx1"/>
                </a:solidFill>
              </a:rPr>
              <a:t>は期間を定めてその</a:t>
            </a:r>
            <a:r>
              <a:rPr kumimoji="1" lang="ja-JP" altLang="en-US" sz="1300" u="sng" dirty="0">
                <a:solidFill>
                  <a:srgbClr val="FF0000"/>
                </a:solidFill>
              </a:rPr>
              <a:t>指定の全部若しくは一部の効力を停止</a:t>
            </a:r>
            <a:r>
              <a:rPr kumimoji="1" lang="ja-JP" altLang="en-US" sz="1300" dirty="0">
                <a:solidFill>
                  <a:schemeClr val="tx1"/>
                </a:solidFill>
              </a:rPr>
              <a:t>することができる。</a:t>
            </a:r>
          </a:p>
          <a:p>
            <a:r>
              <a:rPr kumimoji="1" lang="ja-JP" altLang="en-US" sz="1300" dirty="0" smtClean="0">
                <a:solidFill>
                  <a:schemeClr val="tx1"/>
                </a:solidFill>
              </a:rPr>
              <a:t>　一 　指定</a:t>
            </a:r>
            <a:r>
              <a:rPr kumimoji="1" lang="ja-JP" altLang="en-US" sz="1300" dirty="0">
                <a:solidFill>
                  <a:schemeClr val="tx1"/>
                </a:solidFill>
              </a:rPr>
              <a:t>障害福祉サービス事業者</a:t>
            </a:r>
            <a:r>
              <a:rPr kumimoji="1" lang="ja-JP" altLang="en-US" sz="1300" dirty="0" smtClean="0">
                <a:solidFill>
                  <a:schemeClr val="tx1"/>
                </a:solidFill>
              </a:rPr>
              <a:t>が，第三十六条</a:t>
            </a:r>
            <a:r>
              <a:rPr kumimoji="1" lang="ja-JP" altLang="en-US" sz="1300" dirty="0">
                <a:solidFill>
                  <a:schemeClr val="tx1"/>
                </a:solidFill>
              </a:rPr>
              <a:t>第三項第四号から第五号の二</a:t>
            </a:r>
            <a:r>
              <a:rPr kumimoji="1" lang="ja-JP" altLang="en-US" sz="1300" dirty="0" smtClean="0">
                <a:solidFill>
                  <a:schemeClr val="tx1"/>
                </a:solidFill>
              </a:rPr>
              <a:t>まで，第十二号</a:t>
            </a:r>
            <a:r>
              <a:rPr kumimoji="1" lang="ja-JP" altLang="en-US" sz="1300" dirty="0">
                <a:solidFill>
                  <a:schemeClr val="tx1"/>
                </a:solidFill>
              </a:rPr>
              <a:t>又は第十三号の</a:t>
            </a:r>
            <a:r>
              <a:rPr kumimoji="1" lang="ja-JP" altLang="en-US" sz="1300" dirty="0" err="1" smtClean="0">
                <a:solidFill>
                  <a:schemeClr val="tx1"/>
                </a:solidFill>
              </a:rPr>
              <a:t>い</a:t>
            </a:r>
            <a:endParaRPr kumimoji="1" lang="en-US" altLang="ja-JP" sz="1300" dirty="0" smtClean="0">
              <a:solidFill>
                <a:schemeClr val="tx1"/>
              </a:solidFill>
            </a:endParaRPr>
          </a:p>
          <a:p>
            <a:r>
              <a:rPr kumimoji="1" lang="ja-JP" altLang="en-US" sz="1300" dirty="0" smtClean="0">
                <a:solidFill>
                  <a:schemeClr val="tx1"/>
                </a:solidFill>
              </a:rPr>
              <a:t>　　ずれ</a:t>
            </a:r>
            <a:r>
              <a:rPr kumimoji="1" lang="ja-JP" altLang="en-US" sz="1300" dirty="0">
                <a:solidFill>
                  <a:schemeClr val="tx1"/>
                </a:solidFill>
              </a:rPr>
              <a:t>かに該当するに至ったとき。</a:t>
            </a:r>
          </a:p>
          <a:p>
            <a:r>
              <a:rPr kumimoji="1" lang="ja-JP" altLang="en-US" sz="1300" dirty="0" smtClean="0">
                <a:solidFill>
                  <a:schemeClr val="tx1"/>
                </a:solidFill>
              </a:rPr>
              <a:t>　十　 </a:t>
            </a:r>
            <a:r>
              <a:rPr kumimoji="1" lang="ja-JP" altLang="en-US" sz="1300" dirty="0">
                <a:solidFill>
                  <a:schemeClr val="tx1"/>
                </a:solidFill>
              </a:rPr>
              <a:t>前各号に掲げる場合の</a:t>
            </a:r>
            <a:r>
              <a:rPr kumimoji="1" lang="ja-JP" altLang="en-US" sz="1300" dirty="0" smtClean="0">
                <a:solidFill>
                  <a:schemeClr val="tx1"/>
                </a:solidFill>
              </a:rPr>
              <a:t>ほか，指定</a:t>
            </a:r>
            <a:r>
              <a:rPr kumimoji="1" lang="ja-JP" altLang="en-US" sz="1300" dirty="0">
                <a:solidFill>
                  <a:schemeClr val="tx1"/>
                </a:solidFill>
              </a:rPr>
              <a:t>障害福祉サービス事業者</a:t>
            </a:r>
            <a:r>
              <a:rPr kumimoji="1" lang="ja-JP" altLang="en-US" sz="1300" dirty="0" smtClean="0">
                <a:solidFill>
                  <a:schemeClr val="tx1"/>
                </a:solidFill>
              </a:rPr>
              <a:t>が，障害</a:t>
            </a:r>
            <a:r>
              <a:rPr kumimoji="1" lang="ja-JP" altLang="en-US" sz="1300" dirty="0">
                <a:solidFill>
                  <a:schemeClr val="tx1"/>
                </a:solidFill>
              </a:rPr>
              <a:t>福祉サービスに関し不正又は著しく</a:t>
            </a:r>
            <a:r>
              <a:rPr kumimoji="1" lang="ja-JP" altLang="en-US" sz="1300" dirty="0" smtClean="0">
                <a:solidFill>
                  <a:schemeClr val="tx1"/>
                </a:solidFill>
              </a:rPr>
              <a:t>不当</a:t>
            </a:r>
            <a:endParaRPr kumimoji="1" lang="en-US" altLang="ja-JP" sz="1300" dirty="0" smtClean="0">
              <a:solidFill>
                <a:schemeClr val="tx1"/>
              </a:solidFill>
            </a:endParaRPr>
          </a:p>
          <a:p>
            <a:r>
              <a:rPr kumimoji="1" lang="ja-JP" altLang="en-US" sz="1300" dirty="0" smtClean="0">
                <a:solidFill>
                  <a:schemeClr val="tx1"/>
                </a:solidFill>
              </a:rPr>
              <a:t>　　な行為</a:t>
            </a:r>
            <a:r>
              <a:rPr kumimoji="1" lang="ja-JP" altLang="en-US" sz="1300" dirty="0">
                <a:solidFill>
                  <a:schemeClr val="tx1"/>
                </a:solidFill>
              </a:rPr>
              <a:t>をしたとき。</a:t>
            </a:r>
          </a:p>
          <a:p>
            <a:r>
              <a:rPr kumimoji="1" lang="ja-JP" altLang="en-US" sz="1300" dirty="0" smtClean="0">
                <a:solidFill>
                  <a:schemeClr val="tx1"/>
                </a:solidFill>
              </a:rPr>
              <a:t>　十一　 </a:t>
            </a:r>
            <a:r>
              <a:rPr kumimoji="1" lang="ja-JP" altLang="en-US" sz="1300" dirty="0">
                <a:solidFill>
                  <a:schemeClr val="tx1"/>
                </a:solidFill>
              </a:rPr>
              <a:t>指定障害福祉サービス事業者が法人である場合に</a:t>
            </a:r>
            <a:r>
              <a:rPr kumimoji="1" lang="ja-JP" altLang="en-US" sz="1300" dirty="0" smtClean="0">
                <a:solidFill>
                  <a:schemeClr val="tx1"/>
                </a:solidFill>
              </a:rPr>
              <a:t>おいて，その</a:t>
            </a:r>
            <a:r>
              <a:rPr kumimoji="1" lang="ja-JP" altLang="en-US" sz="1300" dirty="0">
                <a:solidFill>
                  <a:schemeClr val="tx1"/>
                </a:solidFill>
              </a:rPr>
              <a:t>役員等のうちに指定の取消し又は指定の</a:t>
            </a:r>
            <a:r>
              <a:rPr kumimoji="1" lang="ja-JP" altLang="en-US" sz="1300" dirty="0" smtClean="0">
                <a:solidFill>
                  <a:schemeClr val="tx1"/>
                </a:solidFill>
              </a:rPr>
              <a:t>全</a:t>
            </a:r>
            <a:endParaRPr kumimoji="1" lang="en-US" altLang="ja-JP" sz="1300" dirty="0" smtClean="0">
              <a:solidFill>
                <a:schemeClr val="tx1"/>
              </a:solidFill>
            </a:endParaRPr>
          </a:p>
          <a:p>
            <a:r>
              <a:rPr kumimoji="1" lang="ja-JP" altLang="en-US" sz="1300" dirty="0" smtClean="0">
                <a:solidFill>
                  <a:schemeClr val="tx1"/>
                </a:solidFill>
              </a:rPr>
              <a:t>　　　 部</a:t>
            </a:r>
            <a:r>
              <a:rPr kumimoji="1" lang="ja-JP" altLang="en-US" sz="1300" dirty="0">
                <a:solidFill>
                  <a:schemeClr val="tx1"/>
                </a:solidFill>
              </a:rPr>
              <a:t>若しくは一部の効力の停止をしようとするとき前五年以内に障害福祉サービスに関し不正又は著しく</a:t>
            </a:r>
            <a:r>
              <a:rPr kumimoji="1" lang="ja-JP" altLang="en-US" sz="1300" dirty="0" smtClean="0">
                <a:solidFill>
                  <a:schemeClr val="tx1"/>
                </a:solidFill>
              </a:rPr>
              <a:t>不</a:t>
            </a:r>
            <a:endParaRPr kumimoji="1" lang="en-US" altLang="ja-JP" sz="1300" dirty="0" smtClean="0">
              <a:solidFill>
                <a:schemeClr val="tx1"/>
              </a:solidFill>
            </a:endParaRPr>
          </a:p>
          <a:p>
            <a:r>
              <a:rPr kumimoji="1" lang="ja-JP" altLang="en-US" sz="1300" dirty="0" smtClean="0">
                <a:solidFill>
                  <a:schemeClr val="tx1"/>
                </a:solidFill>
              </a:rPr>
              <a:t>　　　 当</a:t>
            </a:r>
            <a:r>
              <a:rPr kumimoji="1" lang="ja-JP" altLang="en-US" sz="1300" dirty="0">
                <a:solidFill>
                  <a:schemeClr val="tx1"/>
                </a:solidFill>
              </a:rPr>
              <a:t>な</a:t>
            </a:r>
            <a:r>
              <a:rPr kumimoji="1" lang="ja-JP" altLang="en-US" sz="1300" dirty="0" smtClean="0">
                <a:solidFill>
                  <a:schemeClr val="tx1"/>
                </a:solidFill>
              </a:rPr>
              <a:t>行為</a:t>
            </a:r>
            <a:r>
              <a:rPr kumimoji="1" lang="ja-JP" altLang="en-US" sz="1300" dirty="0">
                <a:solidFill>
                  <a:schemeClr val="tx1"/>
                </a:solidFill>
              </a:rPr>
              <a:t>をした者があるとき。</a:t>
            </a:r>
            <a:endParaRPr kumimoji="1" lang="en-US" altLang="ja-JP" sz="1300" dirty="0" smtClean="0">
              <a:solidFill>
                <a:schemeClr val="tx1"/>
              </a:solidFill>
            </a:endParaRPr>
          </a:p>
          <a:p>
            <a:r>
              <a:rPr kumimoji="1" lang="ja-JP" altLang="en-US" sz="1300" dirty="0" smtClean="0">
                <a:solidFill>
                  <a:schemeClr val="tx1"/>
                </a:solidFill>
              </a:rPr>
              <a:t>　</a:t>
            </a:r>
            <a:endParaRPr kumimoji="1" lang="en-US" altLang="ja-JP" sz="1300" dirty="0" smtClean="0">
              <a:solidFill>
                <a:schemeClr val="tx1"/>
              </a:solidFill>
            </a:endParaRPr>
          </a:p>
        </p:txBody>
      </p:sp>
      <p:sp>
        <p:nvSpPr>
          <p:cNvPr id="8" name="テキスト ボックス 7"/>
          <p:cNvSpPr txBox="1"/>
          <p:nvPr/>
        </p:nvSpPr>
        <p:spPr>
          <a:xfrm>
            <a:off x="218365" y="6519446"/>
            <a:ext cx="7521998" cy="338554"/>
          </a:xfrm>
          <a:prstGeom prst="rect">
            <a:avLst/>
          </a:prstGeom>
          <a:noFill/>
        </p:spPr>
        <p:txBody>
          <a:bodyPr wrap="square" rtlCol="0">
            <a:spAutoFit/>
          </a:bodyPr>
          <a:lstStyle/>
          <a:p>
            <a:r>
              <a:rPr kumimoji="1" lang="en-US" altLang="ja-JP" sz="1600" b="1" dirty="0" smtClean="0"/>
              <a:t>※</a:t>
            </a:r>
            <a:r>
              <a:rPr kumimoji="1" lang="ja-JP" altLang="en-US" sz="1600" b="1" dirty="0" smtClean="0"/>
              <a:t>児童福祉法や介護保険法にも，概ね同様の規定がある。</a:t>
            </a:r>
            <a:endParaRPr kumimoji="1" lang="ja-JP" altLang="en-US" sz="1600" b="1" dirty="0"/>
          </a:p>
        </p:txBody>
      </p:sp>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12</a:t>
            </a:fld>
            <a:endParaRPr kumimoji="1" lang="ja-JP" altLang="en-US"/>
          </a:p>
        </p:txBody>
      </p:sp>
    </p:spTree>
    <p:extLst>
      <p:ext uri="{BB962C8B-B14F-4D97-AF65-F5344CB8AC3E}">
        <p14:creationId xmlns:p14="http://schemas.microsoft.com/office/powerpoint/2010/main" val="3280964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13</a:t>
            </a:fld>
            <a:endParaRPr kumimoji="1" lang="ja-JP" altLang="en-US"/>
          </a:p>
        </p:txBody>
      </p:sp>
      <p:sp>
        <p:nvSpPr>
          <p:cNvPr id="3" name="タイトル 1"/>
          <p:cNvSpPr txBox="1">
            <a:spLocks/>
          </p:cNvSpPr>
          <p:nvPr/>
        </p:nvSpPr>
        <p:spPr>
          <a:xfrm>
            <a:off x="502226" y="65663"/>
            <a:ext cx="8104909" cy="1032450"/>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200" dirty="0" smtClean="0"/>
              <a:t>法令遵守・適切な手続きをお願いします</a:t>
            </a:r>
            <a:endParaRPr lang="ja-JP" altLang="en-US" sz="3200" dirty="0"/>
          </a:p>
        </p:txBody>
      </p:sp>
      <p:cxnSp>
        <p:nvCxnSpPr>
          <p:cNvPr id="4" name="直線コネクタ 3"/>
          <p:cNvCxnSpPr/>
          <p:nvPr/>
        </p:nvCxnSpPr>
        <p:spPr>
          <a:xfrm>
            <a:off x="502226" y="1084258"/>
            <a:ext cx="8104909"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502225" y="1262514"/>
            <a:ext cx="8104909" cy="3293209"/>
          </a:xfrm>
          <a:prstGeom prst="rect">
            <a:avLst/>
          </a:prstGeom>
        </p:spPr>
        <p:txBody>
          <a:bodyPr wrap="square">
            <a:spAutoFit/>
          </a:bodyPr>
          <a:lstStyle/>
          <a:p>
            <a:pPr algn="ctr"/>
            <a:r>
              <a:rPr kumimoji="1" lang="ja-JP" altLang="en-US" sz="2800" b="1" dirty="0"/>
              <a:t>「改めて確認！」「定期的に確認！」</a:t>
            </a:r>
            <a:endParaRPr kumimoji="1" lang="en-US" altLang="ja-JP" sz="2800" b="1" dirty="0"/>
          </a:p>
          <a:p>
            <a:pPr marL="285750" indent="-285750">
              <a:buFont typeface="Wingdings" panose="05000000000000000000" pitchFamily="2" charset="2"/>
              <a:buChar char="l"/>
            </a:pPr>
            <a:r>
              <a:rPr kumimoji="1" lang="ja-JP" altLang="en-US" dirty="0"/>
              <a:t>事業所・施設で，介護職員が医行為を行っていませんか？</a:t>
            </a:r>
            <a:endParaRPr kumimoji="1" lang="en-US" altLang="ja-JP" dirty="0"/>
          </a:p>
          <a:p>
            <a:pPr marL="285750" indent="-285750">
              <a:buFont typeface="Wingdings" panose="05000000000000000000" pitchFamily="2" charset="2"/>
              <a:buChar char="l"/>
            </a:pPr>
            <a:r>
              <a:rPr kumimoji="1" lang="ja-JP" altLang="en-US" dirty="0"/>
              <a:t>全ての</a:t>
            </a:r>
            <a:r>
              <a:rPr kumimoji="1" lang="ja-JP" altLang="en-US" u="sng" dirty="0">
                <a:solidFill>
                  <a:srgbClr val="FF0000"/>
                </a:solidFill>
              </a:rPr>
              <a:t>事業所・施設・従事者・利用者について，事前・事後の必要な手続き</a:t>
            </a:r>
            <a:r>
              <a:rPr kumimoji="1" lang="ja-JP" altLang="en-US" dirty="0"/>
              <a:t>を適切に行っていますか？手続き漏れはありませんか？</a:t>
            </a:r>
            <a:endParaRPr kumimoji="1" lang="en-US" altLang="ja-JP" dirty="0"/>
          </a:p>
          <a:p>
            <a:pPr marL="285750" indent="-285750">
              <a:buFont typeface="Wingdings" panose="05000000000000000000" pitchFamily="2" charset="2"/>
              <a:buChar char="l"/>
            </a:pPr>
            <a:r>
              <a:rPr kumimoji="1" lang="ja-JP" altLang="en-US" dirty="0"/>
              <a:t>施設・事業所として，手続き漏れや遅滞が生じない対応を検討していますか？</a:t>
            </a:r>
            <a:endParaRPr kumimoji="1" lang="en-US" altLang="ja-JP" dirty="0"/>
          </a:p>
          <a:p>
            <a:r>
              <a:rPr kumimoji="1" lang="ja-JP" altLang="en-US" dirty="0"/>
              <a:t>　</a:t>
            </a:r>
            <a:r>
              <a:rPr kumimoji="1" lang="ja-JP" altLang="en-US" i="1" dirty="0"/>
              <a:t>（対応例）</a:t>
            </a:r>
            <a:r>
              <a:rPr kumimoji="1" lang="ja-JP" altLang="en-US" dirty="0"/>
              <a:t>定期的に自主点検を行う，複数の職員で確認する，</a:t>
            </a:r>
            <a:endParaRPr kumimoji="1" lang="en-US" altLang="ja-JP" dirty="0"/>
          </a:p>
          <a:p>
            <a:r>
              <a:rPr kumimoji="1" lang="ja-JP" altLang="en-US" dirty="0"/>
              <a:t>　　　　　　職員間で必要な手続きと期日を書面で可視化・共有する　　等</a:t>
            </a:r>
            <a:endParaRPr kumimoji="1" lang="en-US" altLang="ja-JP" dirty="0"/>
          </a:p>
          <a:p>
            <a:endParaRPr kumimoji="1" lang="en-US" altLang="ja-JP" dirty="0"/>
          </a:p>
          <a:p>
            <a:pPr marL="285750" indent="-285750">
              <a:buFont typeface="Yu Gothic" panose="020B0400000000000000" pitchFamily="50" charset="-128"/>
              <a:buChar char="※"/>
            </a:pPr>
            <a:r>
              <a:rPr kumimoji="1" lang="ja-JP" altLang="en-US" dirty="0"/>
              <a:t>本日ご案内したのは，</a:t>
            </a:r>
            <a:r>
              <a:rPr kumimoji="1" lang="ja-JP" altLang="en-US" u="sng" dirty="0"/>
              <a:t>必要な手続きの一部</a:t>
            </a:r>
            <a:r>
              <a:rPr kumimoji="1" lang="ja-JP" altLang="en-US" dirty="0"/>
              <a:t>です。関係法令や県ウェブページ等を再度確認いただき，適正な手続き・法令遵守の徹底をお願いいたします。</a:t>
            </a:r>
            <a:endParaRPr kumimoji="1" lang="en-US" altLang="ja-JP" dirty="0"/>
          </a:p>
          <a:p>
            <a:pPr marL="285750" indent="-285750">
              <a:buFont typeface="Yu Gothic" panose="020B0400000000000000" pitchFamily="50" charset="-128"/>
              <a:buChar char="※"/>
            </a:pPr>
            <a:r>
              <a:rPr kumimoji="1" lang="ja-JP" altLang="en-US" b="1" u="sng" dirty="0"/>
              <a:t>ご不明な点は，お問い合わせください。</a:t>
            </a:r>
            <a:endParaRPr kumimoji="1" lang="en-US" altLang="ja-JP" b="1" u="sng" dirty="0"/>
          </a:p>
        </p:txBody>
      </p:sp>
      <p:sp>
        <p:nvSpPr>
          <p:cNvPr id="7" name="正方形/長方形 6"/>
          <p:cNvSpPr/>
          <p:nvPr/>
        </p:nvSpPr>
        <p:spPr>
          <a:xfrm>
            <a:off x="502225" y="4733978"/>
            <a:ext cx="7907138" cy="1415772"/>
          </a:xfrm>
          <a:prstGeom prst="rect">
            <a:avLst/>
          </a:prstGeom>
        </p:spPr>
        <p:txBody>
          <a:bodyPr wrap="square">
            <a:spAutoFit/>
          </a:bodyPr>
          <a:lstStyle/>
          <a:p>
            <a:pPr marL="285750" indent="-285750">
              <a:buFont typeface="Wingdings" panose="05000000000000000000" pitchFamily="2" charset="2"/>
              <a:buChar char="n"/>
            </a:pPr>
            <a:r>
              <a:rPr kumimoji="1" lang="ja-JP" altLang="en-US" dirty="0"/>
              <a:t>県ウェブページ「登録特定行為事業者の登録手続き等について」</a:t>
            </a:r>
            <a:endParaRPr kumimoji="1" lang="en-US" altLang="ja-JP" dirty="0"/>
          </a:p>
          <a:p>
            <a:r>
              <a:rPr kumimoji="1" lang="ja-JP" altLang="en-US" dirty="0"/>
              <a:t>　（</a:t>
            </a:r>
            <a:r>
              <a:rPr kumimoji="1" lang="en-US" altLang="ja-JP" dirty="0">
                <a:hlinkClick r:id="rId2"/>
              </a:rPr>
              <a:t>https://www.pref.miyagi.jp/site/tan-kyuin/touroku.html</a:t>
            </a:r>
            <a:r>
              <a:rPr kumimoji="1" lang="ja-JP" altLang="en-US" dirty="0"/>
              <a:t>）</a:t>
            </a:r>
            <a:endParaRPr kumimoji="1" lang="en-US" altLang="ja-JP" dirty="0"/>
          </a:p>
          <a:p>
            <a:r>
              <a:rPr kumimoji="1" lang="ja-JP" altLang="en-US" dirty="0"/>
              <a:t>　「</a:t>
            </a:r>
            <a:r>
              <a:rPr kumimoji="1" lang="ja-JP" altLang="en-US" u="sng" dirty="0"/>
              <a:t>登録喀痰吸引等事業者（登録特定行為事業者）自主点検表</a:t>
            </a:r>
            <a:r>
              <a:rPr kumimoji="1" lang="ja-JP" altLang="en-US" dirty="0"/>
              <a:t>」（</a:t>
            </a:r>
            <a:r>
              <a:rPr kumimoji="1" lang="en-US" altLang="ja-JP" dirty="0"/>
              <a:t>※</a:t>
            </a:r>
            <a:r>
              <a:rPr kumimoji="1" lang="ja-JP" altLang="en-US" dirty="0"/>
              <a:t>別添）を掲載</a:t>
            </a:r>
            <a:endParaRPr kumimoji="1" lang="en-US" altLang="ja-JP" dirty="0"/>
          </a:p>
          <a:p>
            <a:r>
              <a:rPr kumimoji="1" lang="ja-JP" altLang="en-US" dirty="0"/>
              <a:t>　しています。定期的な点検等に御活用ください。</a:t>
            </a:r>
            <a:endParaRPr kumimoji="1" lang="en-US" altLang="ja-JP" dirty="0"/>
          </a:p>
          <a:p>
            <a:pPr algn="ctr"/>
            <a:r>
              <a:rPr kumimoji="1" lang="ja-JP" altLang="en-US" sz="1400" dirty="0"/>
              <a:t>（自主点検表は，上記ウェブページ中「</a:t>
            </a:r>
            <a:r>
              <a:rPr kumimoji="1" lang="en-US" altLang="ja-JP" sz="1400" dirty="0"/>
              <a:t>7 </a:t>
            </a:r>
            <a:r>
              <a:rPr kumimoji="1" lang="ja-JP" altLang="en-US" sz="1400" dirty="0"/>
              <a:t>登録状況等に係る自主点検について」に掲載しています。）</a:t>
            </a:r>
            <a:endParaRPr kumimoji="1" lang="en-US" altLang="ja-JP" sz="1400" dirty="0"/>
          </a:p>
        </p:txBody>
      </p:sp>
    </p:spTree>
    <p:extLst>
      <p:ext uri="{BB962C8B-B14F-4D97-AF65-F5344CB8AC3E}">
        <p14:creationId xmlns:p14="http://schemas.microsoft.com/office/powerpoint/2010/main" val="653604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0DCBF60-3DE0-4F91-BAEE-B4BB1F80949B}" type="slidenum">
              <a:rPr kumimoji="1" lang="ja-JP" altLang="en-US" smtClean="0"/>
              <a:t>2</a:t>
            </a:fld>
            <a:endParaRPr kumimoji="1" lang="ja-JP" altLang="en-US"/>
          </a:p>
        </p:txBody>
      </p:sp>
      <p:sp>
        <p:nvSpPr>
          <p:cNvPr id="5" name="タイトル 1"/>
          <p:cNvSpPr txBox="1">
            <a:spLocks/>
          </p:cNvSpPr>
          <p:nvPr/>
        </p:nvSpPr>
        <p:spPr>
          <a:xfrm>
            <a:off x="502226" y="65663"/>
            <a:ext cx="8104909" cy="1032450"/>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200" dirty="0" smtClean="0"/>
              <a:t>登録特定行為事業者の処分</a:t>
            </a:r>
            <a:endParaRPr lang="ja-JP" altLang="en-US" sz="3200" dirty="0"/>
          </a:p>
        </p:txBody>
      </p:sp>
      <p:cxnSp>
        <p:nvCxnSpPr>
          <p:cNvPr id="6" name="直線コネクタ 5"/>
          <p:cNvCxnSpPr/>
          <p:nvPr/>
        </p:nvCxnSpPr>
        <p:spPr>
          <a:xfrm>
            <a:off x="502226" y="1084258"/>
            <a:ext cx="8104909" cy="0"/>
          </a:xfrm>
          <a:prstGeom prst="line">
            <a:avLst/>
          </a:prstGeom>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502225" y="1225691"/>
            <a:ext cx="8104909" cy="646331"/>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a:t>令和３年１１月１１日，</a:t>
            </a:r>
            <a:r>
              <a:rPr kumimoji="1" lang="ja-JP" altLang="en-US" b="1" dirty="0" smtClean="0"/>
              <a:t>県内の登録特定行為事業者に対して，</a:t>
            </a:r>
            <a:r>
              <a:rPr kumimoji="1" lang="ja-JP" altLang="en-US" b="1" dirty="0" smtClean="0">
                <a:solidFill>
                  <a:srgbClr val="FF0000"/>
                </a:solidFill>
              </a:rPr>
              <a:t>「３ヶ月の特定行為業務の停止」の処分（行政処分）</a:t>
            </a:r>
            <a:r>
              <a:rPr kumimoji="1" lang="ja-JP" altLang="en-US" dirty="0" smtClean="0"/>
              <a:t>を行った。</a:t>
            </a:r>
            <a:endParaRPr kumimoji="1" lang="en-US" altLang="ja-JP" dirty="0" smtClean="0"/>
          </a:p>
        </p:txBody>
      </p:sp>
      <p:sp>
        <p:nvSpPr>
          <p:cNvPr id="9" name="テキスト ボックス 8"/>
          <p:cNvSpPr txBox="1"/>
          <p:nvPr/>
        </p:nvSpPr>
        <p:spPr>
          <a:xfrm>
            <a:off x="502225" y="1939628"/>
            <a:ext cx="1107996" cy="369332"/>
          </a:xfrm>
          <a:prstGeom prst="rect">
            <a:avLst/>
          </a:prstGeom>
          <a:solidFill>
            <a:schemeClr val="accent1">
              <a:lumMod val="20000"/>
              <a:lumOff val="80000"/>
            </a:schemeClr>
          </a:solidFill>
          <a:ln>
            <a:solidFill>
              <a:schemeClr val="accent1"/>
            </a:solidFill>
          </a:ln>
        </p:spPr>
        <p:txBody>
          <a:bodyPr wrap="none" rtlCol="0">
            <a:spAutoFit/>
          </a:bodyPr>
          <a:lstStyle/>
          <a:p>
            <a:r>
              <a:rPr kumimoji="1" lang="ja-JP" altLang="en-US" dirty="0" smtClean="0"/>
              <a:t>違反内容</a:t>
            </a:r>
            <a:endParaRPr kumimoji="1" lang="ja-JP" altLang="en-US" dirty="0"/>
          </a:p>
        </p:txBody>
      </p:sp>
      <p:sp>
        <p:nvSpPr>
          <p:cNvPr id="10" name="テキスト ボックス 9"/>
          <p:cNvSpPr txBox="1"/>
          <p:nvPr/>
        </p:nvSpPr>
        <p:spPr>
          <a:xfrm>
            <a:off x="502225" y="2360942"/>
            <a:ext cx="8104909" cy="3693319"/>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smtClean="0"/>
              <a:t>社会</a:t>
            </a:r>
            <a:r>
              <a:rPr kumimoji="1" lang="ja-JP" altLang="en-US" dirty="0"/>
              <a:t>福祉士及び介護福祉士法（以下，「法」という。）附則第２０条第２項において準用する法第４８条の５第１項に定める社会福祉士及び介護福祉士法施行規則第２６条の３第１項及び第２項の</a:t>
            </a:r>
            <a:r>
              <a:rPr kumimoji="1" lang="ja-JP" altLang="en-US" dirty="0" smtClean="0"/>
              <a:t>違反。</a:t>
            </a:r>
            <a:endParaRPr kumimoji="1" lang="en-US" altLang="ja-JP" dirty="0" smtClean="0"/>
          </a:p>
          <a:p>
            <a:pPr marL="285750" indent="-285750">
              <a:buFont typeface="Arial" panose="020B0604020202020204" pitchFamily="34" charset="0"/>
              <a:buChar char="•"/>
            </a:pPr>
            <a:r>
              <a:rPr kumimoji="1" lang="ja-JP" altLang="en-US" u="sng" dirty="0" smtClean="0"/>
              <a:t>立入検査を実施</a:t>
            </a:r>
            <a:r>
              <a:rPr kumimoji="1" lang="ja-JP" altLang="en-US" dirty="0" smtClean="0"/>
              <a:t>し，以下の内容について，</a:t>
            </a:r>
            <a:r>
              <a:rPr kumimoji="1" lang="ja-JP" altLang="en-US" b="1" dirty="0" smtClean="0"/>
              <a:t>登録基準違反が確認</a:t>
            </a:r>
            <a:r>
              <a:rPr kumimoji="1" lang="ja-JP" altLang="en-US" dirty="0" smtClean="0"/>
              <a:t>された。</a:t>
            </a:r>
            <a:endParaRPr kumimoji="1" lang="en-US" altLang="ja-JP" dirty="0" smtClean="0"/>
          </a:p>
          <a:p>
            <a:pPr marL="800100" lvl="1" indent="-342900">
              <a:buFont typeface="+mj-ea"/>
              <a:buAutoNum type="circleNumDbPlain"/>
            </a:pPr>
            <a:r>
              <a:rPr kumimoji="1" lang="ja-JP" altLang="en-US" dirty="0" smtClean="0"/>
              <a:t>登録特定行為業務従事者による特定行為の実施に際し，</a:t>
            </a:r>
            <a:r>
              <a:rPr kumimoji="1" lang="ja-JP" altLang="en-US" u="sng" dirty="0" smtClean="0">
                <a:solidFill>
                  <a:srgbClr val="FF0000"/>
                </a:solidFill>
              </a:rPr>
              <a:t>医師の文書による指示を受けていない</a:t>
            </a:r>
            <a:r>
              <a:rPr kumimoji="1" lang="ja-JP" altLang="en-US" dirty="0" smtClean="0"/>
              <a:t>。</a:t>
            </a:r>
            <a:endParaRPr kumimoji="1" lang="en-US" altLang="ja-JP" dirty="0" smtClean="0"/>
          </a:p>
          <a:p>
            <a:pPr marL="800100" lvl="1" indent="-342900">
              <a:buFont typeface="+mj-ea"/>
              <a:buAutoNum type="circleNumDbPlain"/>
            </a:pPr>
            <a:r>
              <a:rPr kumimoji="1" lang="ja-JP" altLang="en-US" dirty="0" smtClean="0"/>
              <a:t>対象者の希望，医師の指示及び心身の状況を踏まえて，医師又は看護職員との連携の下に，</a:t>
            </a:r>
            <a:r>
              <a:rPr kumimoji="1" lang="ja-JP" altLang="en-US" u="sng" dirty="0" smtClean="0">
                <a:solidFill>
                  <a:srgbClr val="FF0000"/>
                </a:solidFill>
              </a:rPr>
              <a:t>特定行為の実施内容その他の事項を記載した計画書の作成がない</a:t>
            </a:r>
            <a:r>
              <a:rPr kumimoji="1" lang="ja-JP" altLang="en-US" dirty="0" smtClean="0"/>
              <a:t>。</a:t>
            </a:r>
            <a:endParaRPr kumimoji="1" lang="en-US" altLang="ja-JP" dirty="0" smtClean="0"/>
          </a:p>
          <a:p>
            <a:pPr marL="800100" lvl="1" indent="-342900">
              <a:buFont typeface="+mj-ea"/>
              <a:buAutoNum type="circleNumDbPlain"/>
            </a:pPr>
            <a:r>
              <a:rPr kumimoji="1" lang="ja-JP" altLang="en-US" dirty="0"/>
              <a:t>特定行為の実施状況に関する</a:t>
            </a:r>
            <a:r>
              <a:rPr kumimoji="1" lang="ja-JP" altLang="en-US" u="sng" dirty="0">
                <a:solidFill>
                  <a:srgbClr val="FF0000"/>
                </a:solidFill>
              </a:rPr>
              <a:t>報告書の作成 </a:t>
            </a:r>
            <a:r>
              <a:rPr kumimoji="1" lang="ja-JP" altLang="en-US" u="sng" dirty="0" smtClean="0">
                <a:solidFill>
                  <a:srgbClr val="FF0000"/>
                </a:solidFill>
              </a:rPr>
              <a:t>，医師</a:t>
            </a:r>
            <a:r>
              <a:rPr kumimoji="1" lang="ja-JP" altLang="en-US" u="sng" dirty="0">
                <a:solidFill>
                  <a:srgbClr val="FF0000"/>
                </a:solidFill>
              </a:rPr>
              <a:t>への提出がない</a:t>
            </a:r>
            <a:r>
              <a:rPr kumimoji="1" lang="ja-JP" altLang="en-US" dirty="0" smtClean="0"/>
              <a:t>。</a:t>
            </a:r>
            <a:endParaRPr kumimoji="1" lang="en-US" altLang="ja-JP" dirty="0" smtClean="0"/>
          </a:p>
          <a:p>
            <a:pPr marL="800100" lvl="1" indent="-342900">
              <a:buFont typeface="+mj-ea"/>
              <a:buAutoNum type="circleNumDbPlain"/>
            </a:pPr>
            <a:r>
              <a:rPr kumimoji="1" lang="ja-JP" altLang="en-US" dirty="0" smtClean="0"/>
              <a:t>医師</a:t>
            </a:r>
            <a:r>
              <a:rPr kumimoji="1" lang="ja-JP" altLang="en-US" dirty="0"/>
              <a:t>又は看護職員を含む者で構成される</a:t>
            </a:r>
            <a:r>
              <a:rPr kumimoji="1" lang="ja-JP" altLang="en-US" u="sng" dirty="0"/>
              <a:t>安全委員会</a:t>
            </a:r>
            <a:r>
              <a:rPr kumimoji="1" lang="ja-JP" altLang="en-US" dirty="0"/>
              <a:t>及び喀痰吸引等を安全に実施する</a:t>
            </a:r>
            <a:r>
              <a:rPr kumimoji="1" lang="ja-JP" altLang="en-US" dirty="0" smtClean="0"/>
              <a:t>ための</a:t>
            </a:r>
            <a:r>
              <a:rPr kumimoji="1" lang="ja-JP" altLang="en-US" u="sng" dirty="0"/>
              <a:t>研修</a:t>
            </a:r>
            <a:r>
              <a:rPr kumimoji="1" lang="ja-JP" altLang="en-US" dirty="0"/>
              <a:t>の</a:t>
            </a:r>
            <a:r>
              <a:rPr kumimoji="1" lang="ja-JP" altLang="en-US" u="sng" dirty="0"/>
              <a:t>開催実績がなく</a:t>
            </a:r>
            <a:r>
              <a:rPr kumimoji="1" lang="ja-JP" altLang="en-US" dirty="0"/>
              <a:t>，</a:t>
            </a:r>
            <a:r>
              <a:rPr kumimoji="1" lang="ja-JP" altLang="en-US" u="sng" dirty="0">
                <a:solidFill>
                  <a:srgbClr val="FF0000"/>
                </a:solidFill>
              </a:rPr>
              <a:t>対象者の安全を確保するために必要な体制が確保されていない</a:t>
            </a:r>
            <a:r>
              <a:rPr kumimoji="1" lang="ja-JP" altLang="en-US" dirty="0" smtClean="0"/>
              <a:t>。</a:t>
            </a:r>
            <a:endParaRPr kumimoji="1" lang="en-US" altLang="ja-JP" dirty="0" smtClean="0"/>
          </a:p>
        </p:txBody>
      </p:sp>
    </p:spTree>
    <p:extLst>
      <p:ext uri="{BB962C8B-B14F-4D97-AF65-F5344CB8AC3E}">
        <p14:creationId xmlns:p14="http://schemas.microsoft.com/office/powerpoint/2010/main" val="291154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7951" y="549276"/>
            <a:ext cx="8928100" cy="93503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3056" tIns="178805" rIns="143056" bIns="45418" anchor="ctr"/>
          <a:lstStyle/>
          <a:p>
            <a:pPr>
              <a:defRPr/>
            </a:pPr>
            <a:r>
              <a:rPr lang="ja-JP" altLang="en-US" sz="1400" dirty="0">
                <a:solidFill>
                  <a:sysClr val="windowText" lastClr="000000"/>
                </a:solidFill>
              </a:rPr>
              <a:t>○介護福祉士及び一定の研修を受けた介護職員等は、一定の条件の下にたんの吸引等の行為を実施できる</a:t>
            </a:r>
            <a:r>
              <a:rPr lang="ja-JP" altLang="en-US" sz="1400" dirty="0" smtClean="0">
                <a:solidFill>
                  <a:sysClr val="windowText" lastClr="000000"/>
                </a:solidFill>
              </a:rPr>
              <a:t>ことと</a:t>
            </a:r>
            <a:r>
              <a:rPr lang="ja-JP" altLang="en-US" sz="1400" dirty="0">
                <a:solidFill>
                  <a:sysClr val="windowText" lastClr="000000"/>
                </a:solidFill>
              </a:rPr>
              <a:t>する。</a:t>
            </a:r>
            <a:endParaRPr lang="en-US" altLang="ja-JP" sz="1400" dirty="0">
              <a:solidFill>
                <a:sysClr val="windowText" lastClr="000000"/>
              </a:solidFill>
            </a:endParaRPr>
          </a:p>
          <a:p>
            <a:pPr>
              <a:defRPr/>
            </a:pPr>
            <a:r>
              <a:rPr lang="ja-JP" altLang="en-US" sz="1200" dirty="0">
                <a:solidFill>
                  <a:sysClr val="windowText" lastClr="000000"/>
                </a:solidFill>
              </a:rPr>
              <a:t>☆たんの吸引や経管栄養は「医行為」と整理されており、現在は、一定の条件の下に実質的違法性阻却論により容認されている状況。</a:t>
            </a:r>
          </a:p>
        </p:txBody>
      </p:sp>
      <p:sp>
        <p:nvSpPr>
          <p:cNvPr id="6" name="正方形/長方形 5"/>
          <p:cNvSpPr/>
          <p:nvPr/>
        </p:nvSpPr>
        <p:spPr>
          <a:xfrm>
            <a:off x="34975" y="326442"/>
            <a:ext cx="576263" cy="2873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834" tIns="45418" rIns="90834" bIns="45418" anchor="ctr"/>
          <a:lstStyle/>
          <a:p>
            <a:pPr algn="ctr">
              <a:defRPr/>
            </a:pPr>
            <a:r>
              <a:rPr lang="ja-JP" altLang="en-US" sz="1400" dirty="0">
                <a:solidFill>
                  <a:sysClr val="windowText" lastClr="000000"/>
                </a:solidFill>
              </a:rPr>
              <a:t>趣旨</a:t>
            </a:r>
          </a:p>
        </p:txBody>
      </p:sp>
      <p:sp>
        <p:nvSpPr>
          <p:cNvPr id="7" name="正方形/長方形 6"/>
          <p:cNvSpPr/>
          <p:nvPr/>
        </p:nvSpPr>
        <p:spPr>
          <a:xfrm>
            <a:off x="107954" y="1700261"/>
            <a:ext cx="4391025" cy="1584325"/>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7285" tIns="178805" rIns="71521" bIns="45418" anchor="ctr"/>
          <a:lstStyle/>
          <a:p>
            <a:pPr marL="178805" indent="-454171">
              <a:defRPr/>
            </a:pPr>
            <a:r>
              <a:rPr lang="ja-JP" altLang="en-US" sz="1400" dirty="0">
                <a:solidFill>
                  <a:sysClr val="windowText" lastClr="000000"/>
                </a:solidFill>
              </a:rPr>
              <a:t>○たんの吸引その他の日常生活を営むのに必要</a:t>
            </a:r>
            <a:r>
              <a:rPr lang="ja-JP" altLang="en-US" sz="1400" dirty="0" smtClean="0">
                <a:solidFill>
                  <a:sysClr val="windowText" lastClr="000000"/>
                </a:solidFill>
              </a:rPr>
              <a:t>な行為であって</a:t>
            </a:r>
            <a:r>
              <a:rPr lang="ja-JP" altLang="en-US" sz="1400" dirty="0">
                <a:solidFill>
                  <a:sysClr val="windowText" lastClr="000000"/>
                </a:solidFill>
              </a:rPr>
              <a:t>、医師の指示の下に行われるもの</a:t>
            </a:r>
            <a:endParaRPr lang="en-US" altLang="ja-JP" sz="1400" dirty="0">
              <a:solidFill>
                <a:sysClr val="windowText" lastClr="000000"/>
              </a:solidFill>
            </a:endParaRPr>
          </a:p>
          <a:p>
            <a:pPr>
              <a:defRPr/>
            </a:pPr>
            <a:r>
              <a:rPr lang="ja-JP" altLang="en-US" sz="1200" dirty="0">
                <a:solidFill>
                  <a:sysClr val="windowText" lastClr="000000"/>
                </a:solidFill>
              </a:rPr>
              <a:t>　</a:t>
            </a:r>
            <a:r>
              <a:rPr lang="en-US" altLang="ja-JP" sz="1100" dirty="0">
                <a:solidFill>
                  <a:schemeClr val="tx1"/>
                </a:solidFill>
              </a:rPr>
              <a:t>※</a:t>
            </a:r>
            <a:r>
              <a:rPr lang="ja-JP" altLang="en-US" sz="1100" dirty="0">
                <a:solidFill>
                  <a:schemeClr val="tx1"/>
                </a:solidFill>
              </a:rPr>
              <a:t>　保健師助産師看護師法の規定にかかわらず、診療の補助</a:t>
            </a:r>
            <a:r>
              <a:rPr lang="ja-JP" altLang="en-US" sz="1100" dirty="0" smtClean="0">
                <a:solidFill>
                  <a:schemeClr val="tx1"/>
                </a:solidFill>
              </a:rPr>
              <a:t>と</a:t>
            </a:r>
            <a:endParaRPr lang="en-US" altLang="ja-JP" sz="1100" dirty="0" smtClean="0">
              <a:solidFill>
                <a:schemeClr val="tx1"/>
              </a:solidFill>
            </a:endParaRPr>
          </a:p>
          <a:p>
            <a:pPr>
              <a:defRPr/>
            </a:pPr>
            <a:r>
              <a:rPr lang="ja-JP" altLang="en-US" sz="1100" dirty="0" smtClean="0">
                <a:solidFill>
                  <a:schemeClr val="tx1"/>
                </a:solidFill>
              </a:rPr>
              <a:t>　　　して、たんの</a:t>
            </a:r>
            <a:r>
              <a:rPr lang="ja-JP" altLang="en-US" sz="1100" dirty="0">
                <a:solidFill>
                  <a:schemeClr val="tx1"/>
                </a:solidFill>
              </a:rPr>
              <a:t>吸引等を行うことを業とすることができる。</a:t>
            </a:r>
            <a:r>
              <a:rPr lang="en-US" altLang="ja-JP" sz="1200" dirty="0">
                <a:solidFill>
                  <a:sysClr val="windowText" lastClr="000000"/>
                </a:solidFill>
              </a:rPr>
              <a:t/>
            </a:r>
            <a:br>
              <a:rPr lang="en-US" altLang="ja-JP" sz="1200" dirty="0">
                <a:solidFill>
                  <a:sysClr val="windowText" lastClr="000000"/>
                </a:solidFill>
              </a:rPr>
            </a:br>
            <a:r>
              <a:rPr lang="ja-JP" altLang="en-US" sz="1200" dirty="0">
                <a:solidFill>
                  <a:sysClr val="windowText" lastClr="000000"/>
                </a:solidFill>
              </a:rPr>
              <a:t>　☆具体的な行為については省令で定める</a:t>
            </a:r>
            <a:endParaRPr lang="en-US" altLang="ja-JP" sz="1200" dirty="0">
              <a:solidFill>
                <a:sysClr val="windowText" lastClr="000000"/>
              </a:solidFill>
            </a:endParaRPr>
          </a:p>
          <a:p>
            <a:pPr>
              <a:defRPr/>
            </a:pPr>
            <a:r>
              <a:rPr lang="ja-JP" altLang="en-US" sz="1200" dirty="0">
                <a:solidFill>
                  <a:sysClr val="windowText" lastClr="000000"/>
                </a:solidFill>
              </a:rPr>
              <a:t>　　・たんの吸引（口腔内、鼻腔内、気管カニューレ内部）</a:t>
            </a:r>
            <a:endParaRPr lang="en-US" altLang="ja-JP" sz="1200" dirty="0">
              <a:solidFill>
                <a:sysClr val="windowText" lastClr="000000"/>
              </a:solidFill>
            </a:endParaRPr>
          </a:p>
          <a:p>
            <a:pPr>
              <a:defRPr/>
            </a:pPr>
            <a:r>
              <a:rPr lang="ja-JP" altLang="en-US" sz="1200" dirty="0">
                <a:solidFill>
                  <a:sysClr val="windowText" lastClr="000000"/>
                </a:solidFill>
              </a:rPr>
              <a:t>　　・経管栄養（胃ろう、腸ろう、経鼻経管栄養）</a:t>
            </a:r>
            <a:endParaRPr lang="en-US" altLang="ja-JP" sz="1400" dirty="0">
              <a:solidFill>
                <a:sysClr val="windowText" lastClr="000000"/>
              </a:solidFill>
            </a:endParaRPr>
          </a:p>
        </p:txBody>
      </p:sp>
      <p:sp>
        <p:nvSpPr>
          <p:cNvPr id="8" name="正方形/長方形 7"/>
          <p:cNvSpPr/>
          <p:nvPr/>
        </p:nvSpPr>
        <p:spPr>
          <a:xfrm>
            <a:off x="34927" y="1557338"/>
            <a:ext cx="1657350" cy="2873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834" tIns="45418" rIns="90834" bIns="45418" anchor="ctr"/>
          <a:lstStyle/>
          <a:p>
            <a:pPr algn="ctr">
              <a:defRPr/>
            </a:pPr>
            <a:r>
              <a:rPr lang="ja-JP" altLang="en-US" sz="1400" dirty="0">
                <a:solidFill>
                  <a:sysClr val="windowText" lastClr="000000"/>
                </a:solidFill>
              </a:rPr>
              <a:t>実施可能な行為</a:t>
            </a:r>
          </a:p>
        </p:txBody>
      </p:sp>
      <p:sp>
        <p:nvSpPr>
          <p:cNvPr id="9" name="正方形/長方形 8"/>
          <p:cNvSpPr/>
          <p:nvPr/>
        </p:nvSpPr>
        <p:spPr>
          <a:xfrm>
            <a:off x="107988" y="3501144"/>
            <a:ext cx="4392000" cy="13680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7285" tIns="178805" rIns="71521" bIns="45418" anchor="ctr"/>
          <a:lstStyle/>
          <a:p>
            <a:pPr>
              <a:defRPr/>
            </a:pPr>
            <a:r>
              <a:rPr lang="ja-JP" altLang="en-US" sz="1400" dirty="0">
                <a:solidFill>
                  <a:sysClr val="windowText" lastClr="000000"/>
                </a:solidFill>
              </a:rPr>
              <a:t>○介護福祉士</a:t>
            </a:r>
            <a:endParaRPr lang="en-US" altLang="ja-JP" sz="1400" dirty="0">
              <a:solidFill>
                <a:sysClr val="windowText" lastClr="000000"/>
              </a:solidFill>
            </a:endParaRPr>
          </a:p>
          <a:p>
            <a:pPr>
              <a:spcAft>
                <a:spcPts val="600"/>
              </a:spcAft>
              <a:defRPr/>
            </a:pPr>
            <a:r>
              <a:rPr lang="ja-JP" altLang="en-US" sz="1200" dirty="0">
                <a:solidFill>
                  <a:sysClr val="windowText" lastClr="000000"/>
                </a:solidFill>
              </a:rPr>
              <a:t>　☆具体的な養成カリキュラムは省令で定める</a:t>
            </a:r>
            <a:endParaRPr lang="en-US" altLang="ja-JP" sz="1100" dirty="0">
              <a:solidFill>
                <a:sysClr val="windowText" lastClr="000000"/>
              </a:solidFill>
            </a:endParaRPr>
          </a:p>
          <a:p>
            <a:pPr>
              <a:defRPr/>
            </a:pPr>
            <a:r>
              <a:rPr lang="ja-JP" altLang="en-US" sz="1400" dirty="0">
                <a:solidFill>
                  <a:sysClr val="windowText" lastClr="000000"/>
                </a:solidFill>
              </a:rPr>
              <a:t>○介護福祉士以外の介護職員等</a:t>
            </a:r>
            <a:endParaRPr lang="en-US" altLang="ja-JP" sz="1400" dirty="0">
              <a:solidFill>
                <a:sysClr val="windowText" lastClr="000000"/>
              </a:solidFill>
            </a:endParaRPr>
          </a:p>
          <a:p>
            <a:pPr>
              <a:defRPr/>
            </a:pPr>
            <a:r>
              <a:rPr lang="ja-JP" altLang="en-US" sz="1200" dirty="0">
                <a:solidFill>
                  <a:sysClr val="windowText" lastClr="000000"/>
                </a:solidFill>
              </a:rPr>
              <a:t>　☆一定の研修を修了した者を都道府県知事が認定</a:t>
            </a:r>
            <a:endParaRPr lang="en-US" altLang="ja-JP" sz="1200" dirty="0">
              <a:solidFill>
                <a:sysClr val="windowText" lastClr="000000"/>
              </a:solidFill>
            </a:endParaRPr>
          </a:p>
          <a:p>
            <a:pPr>
              <a:defRPr/>
            </a:pPr>
            <a:r>
              <a:rPr lang="ja-JP" altLang="en-US" sz="1200" dirty="0">
                <a:solidFill>
                  <a:sysClr val="windowText" lastClr="000000"/>
                </a:solidFill>
              </a:rPr>
              <a:t>　☆認定証の交付事務は</a:t>
            </a:r>
            <a:r>
              <a:rPr lang="ja-JP" altLang="en-US" sz="1200" dirty="0">
                <a:solidFill>
                  <a:schemeClr val="tx1"/>
                </a:solidFill>
              </a:rPr>
              <a:t>都道府県が</a:t>
            </a:r>
            <a:r>
              <a:rPr lang="ja-JP" altLang="en-US" sz="1200" dirty="0">
                <a:solidFill>
                  <a:sysClr val="windowText" lastClr="000000"/>
                </a:solidFill>
              </a:rPr>
              <a:t>登録研修機関に委託可能</a:t>
            </a:r>
            <a:endParaRPr lang="en-US" altLang="ja-JP" sz="1200" strike="dblStrike" dirty="0">
              <a:solidFill>
                <a:srgbClr val="FF0000"/>
              </a:solidFill>
            </a:endParaRPr>
          </a:p>
        </p:txBody>
      </p:sp>
      <p:sp>
        <p:nvSpPr>
          <p:cNvPr id="10" name="正方形/長方形 9"/>
          <p:cNvSpPr/>
          <p:nvPr/>
        </p:nvSpPr>
        <p:spPr>
          <a:xfrm>
            <a:off x="36517" y="3357563"/>
            <a:ext cx="1655762" cy="2873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834" tIns="45418" rIns="90834" bIns="45418" anchor="ctr"/>
          <a:lstStyle/>
          <a:p>
            <a:pPr>
              <a:defRPr/>
            </a:pPr>
            <a:r>
              <a:rPr lang="ja-JP" altLang="en-US" sz="1400" dirty="0">
                <a:solidFill>
                  <a:sysClr val="windowText" lastClr="000000"/>
                </a:solidFill>
              </a:rPr>
              <a:t>介護職員等の範囲</a:t>
            </a:r>
          </a:p>
        </p:txBody>
      </p:sp>
      <p:sp>
        <p:nvSpPr>
          <p:cNvPr id="11" name="正方形/長方形 10"/>
          <p:cNvSpPr/>
          <p:nvPr/>
        </p:nvSpPr>
        <p:spPr>
          <a:xfrm>
            <a:off x="107954" y="5084769"/>
            <a:ext cx="4391025" cy="1773237"/>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7285" tIns="178805" rIns="71521" bIns="45418" anchor="ctr"/>
          <a:lstStyle/>
          <a:p>
            <a:pPr>
              <a:spcAft>
                <a:spcPts val="600"/>
              </a:spcAft>
              <a:defRPr/>
            </a:pPr>
            <a:r>
              <a:rPr lang="ja-JP" altLang="en-US" sz="1400" spc="-40" dirty="0">
                <a:solidFill>
                  <a:schemeClr val="tx1"/>
                </a:solidFill>
              </a:rPr>
              <a:t>○たんの吸引等の研修を行う機関を都道府県知事に登録</a:t>
            </a:r>
            <a:r>
              <a:rPr lang="ja-JP" altLang="en-US" sz="1200" spc="-40" dirty="0">
                <a:solidFill>
                  <a:schemeClr val="tx1"/>
                </a:solidFill>
              </a:rPr>
              <a:t>（全ての要件に適合している場合は登録）</a:t>
            </a:r>
            <a:endParaRPr lang="en-US" altLang="ja-JP" sz="1200" dirty="0">
              <a:solidFill>
                <a:schemeClr val="tx1"/>
              </a:solidFill>
            </a:endParaRPr>
          </a:p>
          <a:p>
            <a:pPr>
              <a:defRPr/>
            </a:pPr>
            <a:r>
              <a:rPr lang="ja-JP" altLang="en-US" sz="1400" dirty="0">
                <a:solidFill>
                  <a:sysClr val="windowText" lastClr="000000"/>
                </a:solidFill>
              </a:rPr>
              <a:t>○登録の要件</a:t>
            </a:r>
            <a:endParaRPr lang="en-US" altLang="ja-JP" sz="1400" dirty="0">
              <a:solidFill>
                <a:sysClr val="windowText" lastClr="000000"/>
              </a:solidFill>
            </a:endParaRPr>
          </a:p>
          <a:p>
            <a:pPr>
              <a:defRPr/>
            </a:pPr>
            <a:r>
              <a:rPr lang="ja-JP" altLang="en-US" sz="1200" dirty="0">
                <a:solidFill>
                  <a:sysClr val="windowText" lastClr="000000"/>
                </a:solidFill>
              </a:rPr>
              <a:t>　☆基本研修、実地研修を行うこと</a:t>
            </a:r>
            <a:endParaRPr lang="en-US" altLang="ja-JP" sz="1200" dirty="0">
              <a:solidFill>
                <a:sysClr val="windowText" lastClr="000000"/>
              </a:solidFill>
            </a:endParaRPr>
          </a:p>
          <a:p>
            <a:pPr>
              <a:defRPr/>
            </a:pPr>
            <a:r>
              <a:rPr lang="ja-JP" altLang="en-US" sz="1200" dirty="0">
                <a:solidFill>
                  <a:sysClr val="windowText" lastClr="000000"/>
                </a:solidFill>
              </a:rPr>
              <a:t>　☆医師・看護師その他の者を講師として研修業務に従事</a:t>
            </a:r>
            <a:endParaRPr lang="en-US" altLang="ja-JP" sz="1200" dirty="0">
              <a:solidFill>
                <a:sysClr val="windowText" lastClr="000000"/>
              </a:solidFill>
            </a:endParaRPr>
          </a:p>
          <a:p>
            <a:pPr>
              <a:defRPr/>
            </a:pPr>
            <a:r>
              <a:rPr lang="ja-JP" altLang="en-US" sz="1200" dirty="0">
                <a:solidFill>
                  <a:sysClr val="windowText" lastClr="000000"/>
                </a:solidFill>
              </a:rPr>
              <a:t>　☆研修業務を適正・確実に実施するための基準に適合</a:t>
            </a:r>
            <a:endParaRPr lang="en-US" altLang="ja-JP" sz="1200" dirty="0">
              <a:solidFill>
                <a:sysClr val="windowText" lastClr="000000"/>
              </a:solidFill>
            </a:endParaRPr>
          </a:p>
          <a:p>
            <a:pPr>
              <a:defRPr/>
            </a:pPr>
            <a:r>
              <a:rPr lang="ja-JP" altLang="en-US" sz="1200" dirty="0">
                <a:solidFill>
                  <a:sysClr val="windowText" lastClr="000000"/>
                </a:solidFill>
              </a:rPr>
              <a:t>　☆具体的な要件については省令で定める</a:t>
            </a:r>
            <a:r>
              <a:rPr lang="en-US" altLang="ja-JP" dirty="0">
                <a:solidFill>
                  <a:sysClr val="windowText" lastClr="000000"/>
                </a:solidFill>
              </a:rPr>
              <a:t/>
            </a:r>
            <a:br>
              <a:rPr lang="en-US" altLang="ja-JP" dirty="0">
                <a:solidFill>
                  <a:sysClr val="windowText" lastClr="000000"/>
                </a:solidFill>
              </a:rPr>
            </a:br>
            <a:r>
              <a:rPr lang="ja-JP" altLang="en-US" sz="800" dirty="0" smtClean="0">
                <a:solidFill>
                  <a:schemeClr val="tx1"/>
                </a:solidFill>
              </a:rPr>
              <a:t>　</a:t>
            </a:r>
            <a:r>
              <a:rPr lang="en-US" altLang="ja-JP" sz="800" dirty="0" smtClean="0">
                <a:solidFill>
                  <a:schemeClr val="tx1"/>
                </a:solidFill>
              </a:rPr>
              <a:t>※</a:t>
            </a:r>
            <a:r>
              <a:rPr lang="ja-JP" altLang="en-US" sz="800" dirty="0">
                <a:solidFill>
                  <a:schemeClr val="tx1"/>
                </a:solidFill>
              </a:rPr>
              <a:t>　登録研修機関の指導監督に必要な登録の更新制、届出、改善命令等の規定を整備。</a:t>
            </a:r>
            <a:endParaRPr lang="en-US" altLang="ja-JP" sz="800" dirty="0">
              <a:solidFill>
                <a:schemeClr val="tx1"/>
              </a:solidFill>
            </a:endParaRPr>
          </a:p>
        </p:txBody>
      </p:sp>
      <p:sp>
        <p:nvSpPr>
          <p:cNvPr id="12" name="正方形/長方形 11"/>
          <p:cNvSpPr/>
          <p:nvPr/>
        </p:nvSpPr>
        <p:spPr>
          <a:xfrm>
            <a:off x="34974" y="4941888"/>
            <a:ext cx="1331913" cy="2873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834" tIns="45418" rIns="90834" bIns="45418" anchor="ctr"/>
          <a:lstStyle/>
          <a:p>
            <a:pPr>
              <a:defRPr/>
            </a:pPr>
            <a:r>
              <a:rPr lang="ja-JP" altLang="en-US" sz="1400" dirty="0">
                <a:solidFill>
                  <a:sysClr val="windowText" lastClr="000000"/>
                </a:solidFill>
              </a:rPr>
              <a:t>登録研修機関</a:t>
            </a:r>
          </a:p>
        </p:txBody>
      </p:sp>
      <p:sp>
        <p:nvSpPr>
          <p:cNvPr id="13" name="正方形/長方形 12"/>
          <p:cNvSpPr/>
          <p:nvPr/>
        </p:nvSpPr>
        <p:spPr>
          <a:xfrm>
            <a:off x="4644012" y="1700814"/>
            <a:ext cx="4392000" cy="3600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7285" tIns="178805" rIns="71521" bIns="45418" anchor="ctr"/>
          <a:lstStyle/>
          <a:p>
            <a:pPr marL="176620" indent="-176620">
              <a:defRPr/>
            </a:pPr>
            <a:r>
              <a:rPr lang="ja-JP" altLang="en-US" sz="1400" dirty="0">
                <a:solidFill>
                  <a:sysClr val="windowText" lastClr="000000"/>
                </a:solidFill>
              </a:rPr>
              <a:t>○自らの事業の一環として、たんの吸引等の業務を行う者は、事業所ごとに都道府県知事に登録</a:t>
            </a:r>
            <a:endParaRPr lang="en-US" altLang="ja-JP" sz="1400" strike="dblStrike" dirty="0">
              <a:solidFill>
                <a:srgbClr val="FF0000"/>
              </a:solidFill>
            </a:endParaRPr>
          </a:p>
          <a:p>
            <a:pPr marL="176620" indent="-176620">
              <a:defRPr/>
            </a:pPr>
            <a:r>
              <a:rPr lang="ja-JP" altLang="en-US" sz="1200" dirty="0">
                <a:solidFill>
                  <a:schemeClr val="tx1"/>
                </a:solidFill>
              </a:rPr>
              <a:t>　（全ての要件に適合している場合は登録）</a:t>
            </a:r>
            <a:endParaRPr lang="en-US" altLang="ja-JP" sz="1200" dirty="0">
              <a:solidFill>
                <a:schemeClr val="tx1"/>
              </a:solidFill>
            </a:endParaRPr>
          </a:p>
          <a:p>
            <a:pPr>
              <a:spcBef>
                <a:spcPts val="600"/>
              </a:spcBef>
              <a:defRPr/>
            </a:pPr>
            <a:r>
              <a:rPr lang="ja-JP" altLang="en-US" sz="1400" dirty="0">
                <a:solidFill>
                  <a:sysClr val="windowText" lastClr="000000"/>
                </a:solidFill>
              </a:rPr>
              <a:t>○登録の要件</a:t>
            </a:r>
            <a:endParaRPr lang="en-US" altLang="ja-JP" sz="1400" dirty="0">
              <a:solidFill>
                <a:sysClr val="windowText" lastClr="000000"/>
              </a:solidFill>
            </a:endParaRPr>
          </a:p>
          <a:p>
            <a:pPr>
              <a:defRPr/>
            </a:pPr>
            <a:r>
              <a:rPr lang="ja-JP" altLang="en-US" sz="1200" dirty="0">
                <a:solidFill>
                  <a:sysClr val="windowText" lastClr="000000"/>
                </a:solidFill>
              </a:rPr>
              <a:t>　☆医師、看護職員等の医療関係者との連携の確保</a:t>
            </a:r>
            <a:endParaRPr lang="en-US" altLang="ja-JP" sz="1200" dirty="0">
              <a:solidFill>
                <a:sysClr val="windowText" lastClr="000000"/>
              </a:solidFill>
            </a:endParaRPr>
          </a:p>
          <a:p>
            <a:pPr>
              <a:defRPr/>
            </a:pPr>
            <a:r>
              <a:rPr lang="ja-JP" altLang="en-US" sz="1200" dirty="0">
                <a:solidFill>
                  <a:sysClr val="windowText" lastClr="000000"/>
                </a:solidFill>
              </a:rPr>
              <a:t>　☆記録の整備その他安全かつ適正に実施するための措置</a:t>
            </a:r>
            <a:endParaRPr lang="en-US" altLang="ja-JP" sz="1200" dirty="0">
              <a:solidFill>
                <a:sysClr val="windowText" lastClr="000000"/>
              </a:solidFill>
            </a:endParaRPr>
          </a:p>
          <a:p>
            <a:pPr>
              <a:defRPr/>
            </a:pPr>
            <a:r>
              <a:rPr lang="ja-JP" altLang="en-US" sz="1200" dirty="0">
                <a:solidFill>
                  <a:sysClr val="windowText" lastClr="000000"/>
                </a:solidFill>
              </a:rPr>
              <a:t>　☆具体的な要件については省令で定める</a:t>
            </a:r>
            <a:endParaRPr lang="en-US" altLang="ja-JP" sz="1200" dirty="0">
              <a:solidFill>
                <a:sysClr val="windowText" lastClr="000000"/>
              </a:solidFill>
            </a:endParaRPr>
          </a:p>
          <a:p>
            <a:pPr>
              <a:defRPr/>
            </a:pPr>
            <a:r>
              <a:rPr lang="ja-JP" altLang="en-US" sz="1100" dirty="0" smtClean="0">
                <a:solidFill>
                  <a:schemeClr val="tx1"/>
                </a:solidFill>
              </a:rPr>
              <a:t>　</a:t>
            </a:r>
            <a:r>
              <a:rPr lang="en-US" altLang="ja-JP" sz="1100" dirty="0" smtClean="0">
                <a:solidFill>
                  <a:schemeClr val="tx1"/>
                </a:solidFill>
              </a:rPr>
              <a:t>※</a:t>
            </a:r>
            <a:r>
              <a:rPr lang="ja-JP" altLang="en-US" sz="1100" dirty="0" smtClean="0">
                <a:solidFill>
                  <a:schemeClr val="tx1"/>
                </a:solidFill>
              </a:rPr>
              <a:t>登録事</a:t>
            </a:r>
            <a:r>
              <a:rPr lang="ja-JP" altLang="en-US" sz="1100" dirty="0">
                <a:solidFill>
                  <a:schemeClr val="tx1"/>
                </a:solidFill>
              </a:rPr>
              <a:t>業者の指導監督に必要な届出、報告徴収等の規定を整備。</a:t>
            </a:r>
            <a:endParaRPr lang="en-US" altLang="ja-JP" sz="1200" dirty="0">
              <a:solidFill>
                <a:schemeClr val="tx1"/>
              </a:solidFill>
            </a:endParaRPr>
          </a:p>
          <a:p>
            <a:pPr>
              <a:defRPr/>
            </a:pPr>
            <a:r>
              <a:rPr lang="en-US" altLang="ja-JP" sz="1200" strike="dblStrike" dirty="0">
                <a:solidFill>
                  <a:schemeClr val="tx1"/>
                </a:solidFill>
              </a:rPr>
              <a:t/>
            </a:r>
            <a:br>
              <a:rPr lang="en-US" altLang="ja-JP" sz="1200" strike="dblStrike" dirty="0">
                <a:solidFill>
                  <a:schemeClr val="tx1"/>
                </a:solidFill>
              </a:rPr>
            </a:br>
            <a:r>
              <a:rPr lang="ja-JP" altLang="en-US" sz="1100" dirty="0">
                <a:solidFill>
                  <a:schemeClr val="tx1"/>
                </a:solidFill>
              </a:rPr>
              <a:t>＜対象となる施設・事業所等の例＞</a:t>
            </a:r>
            <a:r>
              <a:rPr lang="en-US" altLang="ja-JP" sz="1100" dirty="0">
                <a:solidFill>
                  <a:schemeClr val="tx1"/>
                </a:solidFill>
              </a:rPr>
              <a:t/>
            </a:r>
            <a:br>
              <a:rPr lang="en-US" altLang="ja-JP" sz="1100" dirty="0">
                <a:solidFill>
                  <a:schemeClr val="tx1"/>
                </a:solidFill>
              </a:rPr>
            </a:br>
            <a:r>
              <a:rPr lang="ja-JP" altLang="en-US" sz="1100" dirty="0">
                <a:solidFill>
                  <a:schemeClr val="tx1"/>
                </a:solidFill>
              </a:rPr>
              <a:t>・　介護関係施設（特別養護老人ホーム、老人保健施設、</a:t>
            </a:r>
            <a:r>
              <a:rPr lang="ja-JP" altLang="en-US" sz="1100" dirty="0" smtClean="0">
                <a:solidFill>
                  <a:schemeClr val="tx1"/>
                </a:solidFill>
              </a:rPr>
              <a:t>グループ</a:t>
            </a:r>
            <a:endParaRPr lang="en-US" altLang="ja-JP" sz="1100" dirty="0" smtClean="0">
              <a:solidFill>
                <a:schemeClr val="tx1"/>
              </a:solidFill>
            </a:endParaRPr>
          </a:p>
          <a:p>
            <a:pPr>
              <a:defRPr/>
            </a:pPr>
            <a:r>
              <a:rPr lang="ja-JP" altLang="en-US" sz="1100" dirty="0" smtClean="0">
                <a:solidFill>
                  <a:schemeClr val="tx1"/>
                </a:solidFill>
              </a:rPr>
              <a:t>　　ホーム</a:t>
            </a:r>
            <a:r>
              <a:rPr lang="ja-JP" altLang="en-US" sz="1100" dirty="0">
                <a:solidFill>
                  <a:schemeClr val="tx1"/>
                </a:solidFill>
              </a:rPr>
              <a:t>、有料老人ホーム、通所介護、短期入所生活介護等）</a:t>
            </a:r>
            <a:r>
              <a:rPr lang="en-US" altLang="ja-JP" sz="1100" dirty="0">
                <a:solidFill>
                  <a:schemeClr val="tx1"/>
                </a:solidFill>
              </a:rPr>
              <a:t/>
            </a:r>
            <a:br>
              <a:rPr lang="en-US" altLang="ja-JP" sz="1100" dirty="0">
                <a:solidFill>
                  <a:schemeClr val="tx1"/>
                </a:solidFill>
              </a:rPr>
            </a:br>
            <a:r>
              <a:rPr lang="ja-JP" altLang="en-US" sz="1100" dirty="0">
                <a:solidFill>
                  <a:schemeClr val="tx1"/>
                </a:solidFill>
              </a:rPr>
              <a:t>・　障害者支援施設等（通所施設及びケアホーム等）</a:t>
            </a:r>
            <a:r>
              <a:rPr lang="en-US" altLang="ja-JP" sz="1100" dirty="0">
                <a:solidFill>
                  <a:schemeClr val="tx1"/>
                </a:solidFill>
              </a:rPr>
              <a:t/>
            </a:r>
            <a:br>
              <a:rPr lang="en-US" altLang="ja-JP" sz="1100" dirty="0">
                <a:solidFill>
                  <a:schemeClr val="tx1"/>
                </a:solidFill>
              </a:rPr>
            </a:br>
            <a:r>
              <a:rPr lang="ja-JP" altLang="en-US" sz="1100" dirty="0">
                <a:solidFill>
                  <a:schemeClr val="tx1"/>
                </a:solidFill>
              </a:rPr>
              <a:t>・　在宅（訪問介護、重度訪問介護（移動中や外出先を含む）等）</a:t>
            </a:r>
            <a:r>
              <a:rPr lang="en-US" altLang="ja-JP" sz="1100" dirty="0">
                <a:solidFill>
                  <a:schemeClr val="tx1"/>
                </a:solidFill>
              </a:rPr>
              <a:t/>
            </a:r>
            <a:br>
              <a:rPr lang="en-US" altLang="ja-JP" sz="1100" dirty="0">
                <a:solidFill>
                  <a:schemeClr val="tx1"/>
                </a:solidFill>
              </a:rPr>
            </a:br>
            <a:r>
              <a:rPr lang="ja-JP" altLang="en-US" sz="1100" dirty="0">
                <a:solidFill>
                  <a:schemeClr val="tx1"/>
                </a:solidFill>
              </a:rPr>
              <a:t>・　特別支援</a:t>
            </a:r>
            <a:r>
              <a:rPr lang="ja-JP" altLang="en-US" sz="1100" dirty="0" smtClean="0">
                <a:solidFill>
                  <a:schemeClr val="tx1"/>
                </a:solidFill>
              </a:rPr>
              <a:t>学校　　　　</a:t>
            </a:r>
            <a:endParaRPr lang="en-US" altLang="ja-JP" sz="500" dirty="0">
              <a:solidFill>
                <a:srgbClr val="FF0000"/>
              </a:solidFill>
            </a:endParaRPr>
          </a:p>
          <a:p>
            <a:pPr marL="143056" indent="-454171">
              <a:spcBef>
                <a:spcPts val="600"/>
              </a:spcBef>
              <a:defRPr/>
            </a:pPr>
            <a:r>
              <a:rPr lang="ja-JP" altLang="en-US" sz="1100" dirty="0">
                <a:solidFill>
                  <a:schemeClr val="tx1"/>
                </a:solidFill>
              </a:rPr>
              <a:t>　　</a:t>
            </a:r>
            <a:r>
              <a:rPr lang="en-US" altLang="ja-JP" sz="1100" dirty="0">
                <a:solidFill>
                  <a:schemeClr val="tx1"/>
                </a:solidFill>
              </a:rPr>
              <a:t>※</a:t>
            </a:r>
            <a:r>
              <a:rPr lang="ja-JP" altLang="en-US" sz="1100" dirty="0">
                <a:solidFill>
                  <a:schemeClr val="tx1"/>
                </a:solidFill>
              </a:rPr>
              <a:t>医療機関は</a:t>
            </a:r>
            <a:r>
              <a:rPr lang="ja-JP" altLang="en-US" sz="1100" dirty="0" smtClean="0">
                <a:solidFill>
                  <a:schemeClr val="tx1"/>
                </a:solidFill>
              </a:rPr>
              <a:t>対象外</a:t>
            </a:r>
            <a:endParaRPr lang="en-US" altLang="ja-JP" sz="1100" dirty="0" smtClean="0">
              <a:solidFill>
                <a:schemeClr val="tx1"/>
              </a:solidFill>
            </a:endParaRPr>
          </a:p>
          <a:p>
            <a:pPr marL="143056" indent="-454171">
              <a:spcBef>
                <a:spcPts val="600"/>
              </a:spcBef>
              <a:defRPr/>
            </a:pPr>
            <a:r>
              <a:rPr lang="ja-JP" altLang="en-US" sz="700" dirty="0" smtClean="0">
                <a:solidFill>
                  <a:schemeClr val="tx1"/>
                </a:solidFill>
              </a:rPr>
              <a:t>　　　出 典：介護職員等によるたんの吸引等の実施のための制度の在り方に関する検討会「中間まとめ」</a:t>
            </a:r>
            <a:r>
              <a:rPr lang="en-US" altLang="ja-JP" sz="700" dirty="0">
                <a:solidFill>
                  <a:schemeClr val="tx1"/>
                </a:solidFill>
              </a:rPr>
              <a:t/>
            </a:r>
            <a:br>
              <a:rPr lang="en-US" altLang="ja-JP" sz="700" dirty="0">
                <a:solidFill>
                  <a:schemeClr val="tx1"/>
                </a:solidFill>
              </a:rPr>
            </a:br>
            <a:endParaRPr lang="en-US" altLang="ja-JP" sz="700" dirty="0">
              <a:solidFill>
                <a:schemeClr val="tx1"/>
              </a:solidFill>
            </a:endParaRPr>
          </a:p>
        </p:txBody>
      </p:sp>
      <p:sp>
        <p:nvSpPr>
          <p:cNvPr id="14" name="正方形/長方形 13"/>
          <p:cNvSpPr/>
          <p:nvPr/>
        </p:nvSpPr>
        <p:spPr>
          <a:xfrm>
            <a:off x="4572001" y="1557338"/>
            <a:ext cx="1079500" cy="2873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834" tIns="45418" rIns="90834" bIns="45418" anchor="ctr"/>
          <a:lstStyle/>
          <a:p>
            <a:pPr algn="ctr">
              <a:defRPr/>
            </a:pPr>
            <a:r>
              <a:rPr lang="ja-JP" altLang="en-US" sz="1400" dirty="0">
                <a:solidFill>
                  <a:sysClr val="windowText" lastClr="000000"/>
                </a:solidFill>
              </a:rPr>
              <a:t>登録事業者</a:t>
            </a:r>
          </a:p>
        </p:txBody>
      </p:sp>
      <p:sp>
        <p:nvSpPr>
          <p:cNvPr id="15" name="正方形/長方形 14"/>
          <p:cNvSpPr/>
          <p:nvPr/>
        </p:nvSpPr>
        <p:spPr>
          <a:xfrm>
            <a:off x="4644012" y="5517233"/>
            <a:ext cx="4392000" cy="1340768"/>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7285" tIns="178805" rIns="71521" bIns="45418" anchor="ctr"/>
          <a:lstStyle/>
          <a:p>
            <a:pPr marL="176620" indent="-176620">
              <a:defRPr/>
            </a:pPr>
            <a:endParaRPr lang="en-US" altLang="ja-JP" sz="1400" dirty="0" smtClean="0">
              <a:solidFill>
                <a:sysClr val="windowText" lastClr="000000"/>
              </a:solidFill>
            </a:endParaRPr>
          </a:p>
          <a:p>
            <a:pPr marL="176620" indent="-176620">
              <a:defRPr/>
            </a:pPr>
            <a:r>
              <a:rPr lang="ja-JP" altLang="en-US" sz="1400" dirty="0" smtClean="0">
                <a:solidFill>
                  <a:sysClr val="windowText" lastClr="000000"/>
                </a:solidFill>
              </a:rPr>
              <a:t>○</a:t>
            </a:r>
            <a:r>
              <a:rPr lang="ja-JP" altLang="en-US" sz="1400" dirty="0">
                <a:solidFill>
                  <a:sysClr val="windowText" lastClr="000000"/>
                </a:solidFill>
              </a:rPr>
              <a:t>平成</a:t>
            </a:r>
            <a:r>
              <a:rPr lang="en-US" altLang="ja-JP" sz="1400" dirty="0">
                <a:solidFill>
                  <a:sysClr val="windowText" lastClr="000000"/>
                </a:solidFill>
              </a:rPr>
              <a:t>24</a:t>
            </a:r>
            <a:r>
              <a:rPr lang="ja-JP" altLang="en-US" sz="1400" dirty="0">
                <a:solidFill>
                  <a:sysClr val="windowText" lastClr="000000"/>
                </a:solidFill>
              </a:rPr>
              <a:t>年</a:t>
            </a:r>
            <a:r>
              <a:rPr lang="en-US" altLang="ja-JP" sz="1400" dirty="0">
                <a:solidFill>
                  <a:sysClr val="windowText" lastClr="000000"/>
                </a:solidFill>
              </a:rPr>
              <a:t>4</a:t>
            </a:r>
            <a:r>
              <a:rPr lang="ja-JP" altLang="en-US" sz="1400" dirty="0">
                <a:solidFill>
                  <a:sysClr val="windowText" lastClr="000000"/>
                </a:solidFill>
              </a:rPr>
              <a:t>月</a:t>
            </a:r>
            <a:r>
              <a:rPr lang="en-US" altLang="ja-JP" sz="1400" dirty="0">
                <a:solidFill>
                  <a:sysClr val="windowText" lastClr="000000"/>
                </a:solidFill>
              </a:rPr>
              <a:t>1</a:t>
            </a:r>
            <a:r>
              <a:rPr lang="ja-JP" altLang="en-US" sz="1400" dirty="0">
                <a:solidFill>
                  <a:sysClr val="windowText" lastClr="000000"/>
                </a:solidFill>
              </a:rPr>
              <a:t>日施行</a:t>
            </a:r>
            <a:endParaRPr lang="en-US" altLang="ja-JP" sz="1400" dirty="0">
              <a:solidFill>
                <a:sysClr val="windowText" lastClr="000000"/>
              </a:solidFill>
            </a:endParaRPr>
          </a:p>
          <a:p>
            <a:pPr marL="167187" indent="-167187"/>
            <a:r>
              <a:rPr lang="ja-JP" altLang="en-US" sz="1100" dirty="0" smtClean="0">
                <a:solidFill>
                  <a:schemeClr val="tx1"/>
                </a:solidFill>
              </a:rPr>
              <a:t>（</a:t>
            </a:r>
            <a:r>
              <a:rPr lang="ja-JP" altLang="en-US" sz="1100" dirty="0">
                <a:solidFill>
                  <a:schemeClr val="tx1"/>
                </a:solidFill>
              </a:rPr>
              <a:t>介護福祉士については平成</a:t>
            </a:r>
            <a:r>
              <a:rPr lang="en-US" altLang="ja-JP" sz="1100" dirty="0">
                <a:solidFill>
                  <a:schemeClr val="tx1"/>
                </a:solidFill>
              </a:rPr>
              <a:t>27</a:t>
            </a:r>
            <a:r>
              <a:rPr lang="ja-JP" altLang="en-US" sz="1100" dirty="0">
                <a:solidFill>
                  <a:schemeClr val="tx1"/>
                </a:solidFill>
              </a:rPr>
              <a:t>年</a:t>
            </a:r>
            <a:r>
              <a:rPr lang="en-US" altLang="ja-JP" sz="1100" dirty="0">
                <a:solidFill>
                  <a:schemeClr val="tx1"/>
                </a:solidFill>
              </a:rPr>
              <a:t>4</a:t>
            </a:r>
            <a:r>
              <a:rPr lang="ja-JP" altLang="en-US" sz="1100" dirty="0">
                <a:solidFill>
                  <a:schemeClr val="tx1"/>
                </a:solidFill>
              </a:rPr>
              <a:t>月</a:t>
            </a:r>
            <a:r>
              <a:rPr lang="en-US" altLang="ja-JP" sz="1100" dirty="0">
                <a:solidFill>
                  <a:schemeClr val="tx1"/>
                </a:solidFill>
              </a:rPr>
              <a:t>1</a:t>
            </a:r>
            <a:r>
              <a:rPr lang="ja-JP" altLang="en-US" sz="1100" dirty="0">
                <a:solidFill>
                  <a:schemeClr val="tx1"/>
                </a:solidFill>
              </a:rPr>
              <a:t>日</a:t>
            </a:r>
            <a:r>
              <a:rPr lang="ja-JP" altLang="en-US" sz="1100" dirty="0" smtClean="0">
                <a:solidFill>
                  <a:schemeClr val="tx1"/>
                </a:solidFill>
              </a:rPr>
              <a:t>施行。ただし、それ以前であっても、一定の研修を受ければ実施可能。）</a:t>
            </a:r>
            <a:endParaRPr lang="en-US" altLang="ja-JP" sz="1100" dirty="0">
              <a:solidFill>
                <a:schemeClr val="tx1"/>
              </a:solidFill>
            </a:endParaRPr>
          </a:p>
          <a:p>
            <a:pPr marL="176620" indent="-176620">
              <a:defRPr/>
            </a:pPr>
            <a:r>
              <a:rPr lang="ja-JP" altLang="en-US" sz="1400" dirty="0">
                <a:solidFill>
                  <a:sysClr val="windowText" lastClr="000000"/>
                </a:solidFill>
              </a:rPr>
              <a:t>○現在、一定の条件の下にたんの吸引等を実施している者が新たな制度の下でも実施できるために必要な経過措置</a:t>
            </a:r>
            <a:r>
              <a:rPr lang="en-US" altLang="ja-JP" sz="1400" dirty="0">
                <a:solidFill>
                  <a:sysClr val="windowText" lastClr="000000"/>
                </a:solidFill>
              </a:rPr>
              <a:t/>
            </a:r>
            <a:br>
              <a:rPr lang="en-US" altLang="ja-JP" sz="1400" dirty="0">
                <a:solidFill>
                  <a:sysClr val="windowText" lastClr="000000"/>
                </a:solidFill>
              </a:rPr>
            </a:br>
            <a:endParaRPr lang="ja-JP" altLang="en-US" sz="1400" strike="dblStrike" dirty="0">
              <a:solidFill>
                <a:srgbClr val="FF0000"/>
              </a:solidFill>
            </a:endParaRPr>
          </a:p>
        </p:txBody>
      </p:sp>
      <p:sp>
        <p:nvSpPr>
          <p:cNvPr id="16" name="正方形/長方形 15"/>
          <p:cNvSpPr/>
          <p:nvPr/>
        </p:nvSpPr>
        <p:spPr>
          <a:xfrm>
            <a:off x="4572003" y="5295310"/>
            <a:ext cx="2016125" cy="2873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834" tIns="45418" rIns="90834" bIns="45418" anchor="ctr"/>
          <a:lstStyle/>
          <a:p>
            <a:pPr algn="ctr">
              <a:defRPr/>
            </a:pPr>
            <a:r>
              <a:rPr lang="ja-JP" altLang="en-US" sz="1400" dirty="0">
                <a:solidFill>
                  <a:sysClr val="windowText" lastClr="000000"/>
                </a:solidFill>
              </a:rPr>
              <a:t>実施時期及び経過措置</a:t>
            </a:r>
          </a:p>
        </p:txBody>
      </p:sp>
      <p:sp>
        <p:nvSpPr>
          <p:cNvPr id="17" name="左大かっこ 16"/>
          <p:cNvSpPr/>
          <p:nvPr/>
        </p:nvSpPr>
        <p:spPr>
          <a:xfrm>
            <a:off x="4716465" y="3645024"/>
            <a:ext cx="71438" cy="151200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90834" tIns="45418" rIns="90834" bIns="45418" anchor="ctr"/>
          <a:lstStyle/>
          <a:p>
            <a:pPr algn="ctr">
              <a:defRPr/>
            </a:pPr>
            <a:endParaRPr lang="ja-JP" altLang="en-US" dirty="0">
              <a:solidFill>
                <a:srgbClr val="FF0000"/>
              </a:solidFill>
            </a:endParaRPr>
          </a:p>
        </p:txBody>
      </p:sp>
      <p:sp>
        <p:nvSpPr>
          <p:cNvPr id="18" name="右大かっこ 17"/>
          <p:cNvSpPr/>
          <p:nvPr/>
        </p:nvSpPr>
        <p:spPr>
          <a:xfrm>
            <a:off x="8892482" y="3645024"/>
            <a:ext cx="72000" cy="1512000"/>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90834" tIns="45418" rIns="90834" bIns="45418" anchor="ctr"/>
          <a:lstStyle/>
          <a:p>
            <a:pPr algn="ctr">
              <a:defRPr/>
            </a:pPr>
            <a:endParaRPr lang="ja-JP" altLang="en-US" dirty="0"/>
          </a:p>
        </p:txBody>
      </p:sp>
      <p:sp>
        <p:nvSpPr>
          <p:cNvPr id="19" name="AutoShape 13" descr="市松模様 (小)"/>
          <p:cNvSpPr>
            <a:spLocks noChangeArrowheads="1"/>
          </p:cNvSpPr>
          <p:nvPr/>
        </p:nvSpPr>
        <p:spPr bwMode="auto">
          <a:xfrm>
            <a:off x="746734" y="47635"/>
            <a:ext cx="7650533" cy="523149"/>
          </a:xfrm>
          <a:prstGeom prst="flowChartAlternateProcess">
            <a:avLst/>
          </a:prstGeom>
          <a:pattFill prst="smCheck">
            <a:fgClr>
              <a:srgbClr val="FFFF99"/>
            </a:fgClr>
            <a:bgClr>
              <a:schemeClr val="bg1"/>
            </a:bgClr>
          </a:pattFill>
          <a:ln w="25400" algn="ctr">
            <a:solidFill>
              <a:srgbClr val="FF9900"/>
            </a:solidFill>
            <a:miter lim="800000"/>
            <a:headEnd/>
            <a:tailEnd/>
          </a:ln>
        </p:spPr>
        <p:txBody>
          <a:bodyPr wrap="none" lIns="82285" tIns="41135" rIns="82285" bIns="41135" anchor="ctr" anchorCtr="1"/>
          <a:lstStyle/>
          <a:p>
            <a:pPr algn="ctr"/>
            <a:r>
              <a:rPr lang="ja-JP" altLang="en-US" sz="1600" dirty="0" smtClean="0">
                <a:solidFill>
                  <a:schemeClr val="accent6">
                    <a:lumMod val="75000"/>
                  </a:schemeClr>
                </a:solidFill>
                <a:latin typeface="+mn-ea"/>
                <a:ea typeface="ＤＨＰ特太ゴシック体" pitchFamily="2" charset="-128"/>
              </a:rPr>
              <a:t>介護職員等による喀痰吸引等の実施のための制度について</a:t>
            </a:r>
            <a:endParaRPr lang="en-US" altLang="ja-JP" sz="1600" dirty="0" smtClean="0">
              <a:solidFill>
                <a:schemeClr val="accent6">
                  <a:lumMod val="75000"/>
                </a:schemeClr>
              </a:solidFill>
              <a:latin typeface="+mn-ea"/>
              <a:ea typeface="ＤＨＰ特太ゴシック体" pitchFamily="2" charset="-128"/>
            </a:endParaRPr>
          </a:p>
          <a:p>
            <a:pPr algn="ctr"/>
            <a:r>
              <a:rPr lang="ja-JP" altLang="en-US" sz="1100" dirty="0" smtClean="0">
                <a:solidFill>
                  <a:schemeClr val="accent6">
                    <a:lumMod val="75000"/>
                  </a:schemeClr>
                </a:solidFill>
                <a:latin typeface="+mn-ea"/>
                <a:ea typeface="ＤＨＰ特太ゴシック体" pitchFamily="2" charset="-128"/>
              </a:rPr>
              <a:t>（</a:t>
            </a:r>
            <a:r>
              <a:rPr lang="en-US" altLang="ja-JP" sz="1100" dirty="0" smtClean="0">
                <a:solidFill>
                  <a:schemeClr val="accent6">
                    <a:lumMod val="75000"/>
                  </a:schemeClr>
                </a:solidFill>
                <a:latin typeface="+mn-ea"/>
                <a:ea typeface="ＤＨＰ特太ゴシック体" pitchFamily="2" charset="-128"/>
              </a:rPr>
              <a:t>｢</a:t>
            </a:r>
            <a:r>
              <a:rPr lang="ja-JP" altLang="en-US" sz="1100" dirty="0" smtClean="0">
                <a:solidFill>
                  <a:schemeClr val="accent6">
                    <a:lumMod val="75000"/>
                  </a:schemeClr>
                </a:solidFill>
                <a:latin typeface="+mn-ea"/>
                <a:ea typeface="ＤＨＰ特太ゴシック体" pitchFamily="2" charset="-128"/>
              </a:rPr>
              <a:t>社会福祉士及び介護福祉士法</a:t>
            </a:r>
            <a:r>
              <a:rPr lang="en-US" altLang="ja-JP" sz="1100" dirty="0" smtClean="0">
                <a:solidFill>
                  <a:schemeClr val="accent6">
                    <a:lumMod val="75000"/>
                  </a:schemeClr>
                </a:solidFill>
                <a:latin typeface="+mn-ea"/>
                <a:ea typeface="ＤＨＰ特太ゴシック体" pitchFamily="2" charset="-128"/>
              </a:rPr>
              <a:t>｣</a:t>
            </a:r>
            <a:r>
              <a:rPr lang="ja-JP" altLang="en-US" sz="1100" dirty="0" smtClean="0">
                <a:solidFill>
                  <a:schemeClr val="accent6">
                    <a:lumMod val="75000"/>
                  </a:schemeClr>
                </a:solidFill>
                <a:latin typeface="+mn-ea"/>
                <a:ea typeface="ＤＨＰ特太ゴシック体" pitchFamily="2" charset="-128"/>
              </a:rPr>
              <a:t>の一部改正）</a:t>
            </a:r>
            <a:endParaRPr lang="ja-JP" altLang="en-US" sz="1100" dirty="0">
              <a:solidFill>
                <a:schemeClr val="accent6">
                  <a:lumMod val="75000"/>
                </a:schemeClr>
              </a:solidFill>
              <a:latin typeface="+mn-ea"/>
              <a:ea typeface="ＤＨＰ特太ゴシック体" pitchFamily="2" charset="-128"/>
            </a:endParaRPr>
          </a:p>
        </p:txBody>
      </p:sp>
      <p:sp>
        <p:nvSpPr>
          <p:cNvPr id="22" name="スライド番号プレースホルダ 3"/>
          <p:cNvSpPr txBox="1">
            <a:spLocks noGrp="1"/>
          </p:cNvSpPr>
          <p:nvPr/>
        </p:nvSpPr>
        <p:spPr bwMode="auto">
          <a:xfrm>
            <a:off x="7010400" y="6597650"/>
            <a:ext cx="2133600" cy="260350"/>
          </a:xfrm>
          <a:prstGeom prst="rect">
            <a:avLst/>
          </a:prstGeom>
          <a:noFill/>
          <a:ln>
            <a:miter lim="800000"/>
            <a:headEnd/>
            <a:tailEnd/>
          </a:ln>
        </p:spPr>
        <p:txBody>
          <a:bodyPr lIns="91360" tIns="45681" rIns="91360" bIns="45681"/>
          <a:lstStyle/>
          <a:p>
            <a:pPr algn="r">
              <a:defRPr/>
            </a:pPr>
            <a:fld id="{623D05AC-72E2-439E-B21A-040655AED404}" type="slidenum">
              <a:rPr lang="en-US" altLang="ja-JP" sz="1400">
                <a:latin typeface="Arial" charset="0"/>
              </a:rPr>
              <a:pPr algn="r">
                <a:defRPr/>
              </a:pPr>
              <a:t>3</a:t>
            </a:fld>
            <a:endParaRPr lang="en-US" altLang="ja-JP" sz="1400" dirty="0">
              <a:latin typeface="Arial" charset="0"/>
            </a:endParaRPr>
          </a:p>
        </p:txBody>
      </p:sp>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3</a:t>
            </a:fld>
            <a:endParaRPr kumimoji="1" lang="ja-JP" altLang="en-US"/>
          </a:p>
        </p:txBody>
      </p:sp>
    </p:spTree>
    <p:extLst>
      <p:ext uri="{BB962C8B-B14F-4D97-AF65-F5344CB8AC3E}">
        <p14:creationId xmlns:p14="http://schemas.microsoft.com/office/powerpoint/2010/main" val="2626148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a:srcRect l="1498"/>
          <a:stretch/>
        </p:blipFill>
        <p:spPr>
          <a:xfrm>
            <a:off x="54591" y="736979"/>
            <a:ext cx="9062113" cy="5853451"/>
          </a:xfrm>
          <a:prstGeom prst="rect">
            <a:avLst/>
          </a:prstGeom>
        </p:spPr>
      </p:pic>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4</a:t>
            </a:fld>
            <a:endParaRPr kumimoji="1" lang="ja-JP" altLang="en-US"/>
          </a:p>
        </p:txBody>
      </p:sp>
    </p:spTree>
    <p:extLst>
      <p:ext uri="{BB962C8B-B14F-4D97-AF65-F5344CB8AC3E}">
        <p14:creationId xmlns:p14="http://schemas.microsoft.com/office/powerpoint/2010/main" val="2101486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2082" y="79976"/>
            <a:ext cx="7932227"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医行為の制限</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5" name="テキスト ボックス 4"/>
          <p:cNvSpPr txBox="1"/>
          <p:nvPr/>
        </p:nvSpPr>
        <p:spPr>
          <a:xfrm>
            <a:off x="3977412" y="714296"/>
            <a:ext cx="1061570" cy="430887"/>
          </a:xfrm>
          <a:prstGeom prst="rect">
            <a:avLst/>
          </a:prstGeom>
          <a:noFill/>
        </p:spPr>
        <p:txBody>
          <a:bodyPr wrap="square" rtlCol="0">
            <a:spAutoFit/>
          </a:bodyPr>
          <a:lstStyle/>
          <a:p>
            <a:r>
              <a:rPr kumimoji="1" lang="ja-JP" altLang="en-US" sz="2200" b="1" dirty="0" smtClean="0"/>
              <a:t>医師法</a:t>
            </a:r>
            <a:endParaRPr kumimoji="1" lang="ja-JP" altLang="en-US" sz="2200" b="1" dirty="0"/>
          </a:p>
        </p:txBody>
      </p:sp>
      <p:sp>
        <p:nvSpPr>
          <p:cNvPr id="6" name="正方形/長方形 5"/>
          <p:cNvSpPr/>
          <p:nvPr/>
        </p:nvSpPr>
        <p:spPr>
          <a:xfrm>
            <a:off x="616686" y="1135066"/>
            <a:ext cx="7932228" cy="69323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dirty="0" smtClean="0">
                <a:solidFill>
                  <a:schemeClr val="tx1"/>
                </a:solidFill>
              </a:rPr>
              <a:t>医行為を行えるのは医師のみ。</a:t>
            </a:r>
            <a:endParaRPr kumimoji="1" lang="en-US" altLang="ja-JP" dirty="0" smtClean="0">
              <a:solidFill>
                <a:schemeClr val="tx1"/>
              </a:solidFill>
            </a:endParaRPr>
          </a:p>
          <a:p>
            <a:pPr marL="285750" indent="-285750">
              <a:buFont typeface="Wingdings" panose="05000000000000000000" pitchFamily="2" charset="2"/>
              <a:buChar char="l"/>
            </a:pPr>
            <a:r>
              <a:rPr kumimoji="1" lang="ja-JP" altLang="en-US" dirty="0" smtClean="0">
                <a:solidFill>
                  <a:schemeClr val="tx1"/>
                </a:solidFill>
              </a:rPr>
              <a:t>たんの吸引や経管栄養は医行為に該当</a:t>
            </a:r>
            <a:endParaRPr kumimoji="1" lang="en-US" altLang="ja-JP" dirty="0" smtClean="0">
              <a:solidFill>
                <a:schemeClr val="tx1"/>
              </a:solidFill>
            </a:endParaRPr>
          </a:p>
        </p:txBody>
      </p:sp>
      <p:sp>
        <p:nvSpPr>
          <p:cNvPr id="7" name="正方形/長方形 6"/>
          <p:cNvSpPr/>
          <p:nvPr/>
        </p:nvSpPr>
        <p:spPr>
          <a:xfrm>
            <a:off x="616684" y="1896555"/>
            <a:ext cx="7932229" cy="1726433"/>
          </a:xfrm>
          <a:prstGeom prst="rect">
            <a:avLst/>
          </a:prstGeom>
          <a:solidFill>
            <a:schemeClr val="accent1">
              <a:lumMod val="20000"/>
              <a:lumOff val="80000"/>
            </a:schemeClr>
          </a:solidFill>
          <a:ln w="63500"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dirty="0" smtClean="0">
                <a:solidFill>
                  <a:schemeClr val="tx1"/>
                </a:solidFill>
              </a:rPr>
              <a:t>第十七条</a:t>
            </a:r>
            <a:endParaRPr kumimoji="1" lang="en-US" altLang="ja-JP" dirty="0" smtClean="0">
              <a:solidFill>
                <a:schemeClr val="tx1"/>
              </a:solidFill>
            </a:endParaRPr>
          </a:p>
          <a:p>
            <a:r>
              <a:rPr kumimoji="1" lang="ja-JP" altLang="en-US" dirty="0" smtClean="0">
                <a:solidFill>
                  <a:schemeClr val="tx1"/>
                </a:solidFill>
              </a:rPr>
              <a:t>　</a:t>
            </a:r>
            <a:r>
              <a:rPr kumimoji="1" lang="ja-JP" altLang="en-US" sz="1600" dirty="0" smtClean="0">
                <a:solidFill>
                  <a:schemeClr val="tx1"/>
                </a:solidFill>
              </a:rPr>
              <a:t>医師でなければ，</a:t>
            </a:r>
            <a:r>
              <a:rPr kumimoji="1" lang="ja-JP" altLang="en-US" sz="1600" u="sng" dirty="0" smtClean="0">
                <a:solidFill>
                  <a:srgbClr val="FF0000"/>
                </a:solidFill>
              </a:rPr>
              <a:t>医業をしてはならない</a:t>
            </a:r>
            <a:r>
              <a:rPr kumimoji="1" lang="ja-JP" altLang="en-US" sz="1600" dirty="0" smtClean="0">
                <a:solidFill>
                  <a:schemeClr val="tx1"/>
                </a:solidFill>
              </a:rPr>
              <a:t>。</a:t>
            </a:r>
            <a:endParaRPr kumimoji="1" lang="en-US" altLang="ja-JP" sz="1600" dirty="0" smtClean="0">
              <a:solidFill>
                <a:schemeClr val="tx1"/>
              </a:solidFill>
            </a:endParaRPr>
          </a:p>
          <a:p>
            <a:pPr marL="800100" lvl="1" indent="-342900">
              <a:buFont typeface="Yu Gothic" panose="020B0400000000000000" pitchFamily="50" charset="-128"/>
              <a:buChar char="※"/>
            </a:pPr>
            <a:r>
              <a:rPr kumimoji="1" lang="ja-JP" altLang="en-US" sz="1600" dirty="0" smtClean="0">
                <a:solidFill>
                  <a:schemeClr val="tx1"/>
                </a:solidFill>
              </a:rPr>
              <a:t>「医業」とは，「医療行為を業として行うこと」を言う。</a:t>
            </a:r>
            <a:endParaRPr kumimoji="1" lang="en-US" altLang="ja-JP" sz="1600" dirty="0" smtClean="0">
              <a:solidFill>
                <a:schemeClr val="tx1"/>
              </a:solidFill>
            </a:endParaRPr>
          </a:p>
          <a:p>
            <a:pPr marL="800100" lvl="1" indent="-342900">
              <a:buFont typeface="Yu Gothic" panose="020B0400000000000000" pitchFamily="50" charset="-128"/>
              <a:buChar char="※"/>
            </a:pPr>
            <a:r>
              <a:rPr kumimoji="1" lang="ja-JP" altLang="en-US" sz="1600" dirty="0" smtClean="0">
                <a:solidFill>
                  <a:schemeClr val="tx1"/>
                </a:solidFill>
              </a:rPr>
              <a:t>たんの吸引や経管栄養は「医行為」と整理（</a:t>
            </a:r>
            <a:r>
              <a:rPr kumimoji="1" lang="en-US" altLang="ja-JP" sz="1600" dirty="0" smtClean="0">
                <a:solidFill>
                  <a:schemeClr val="tx1"/>
                </a:solidFill>
              </a:rPr>
              <a:t>H24</a:t>
            </a:r>
            <a:r>
              <a:rPr kumimoji="1" lang="ja-JP" altLang="en-US" sz="1600" dirty="0" smtClean="0">
                <a:solidFill>
                  <a:schemeClr val="tx1"/>
                </a:solidFill>
              </a:rPr>
              <a:t>厚生労働省）</a:t>
            </a:r>
            <a:endParaRPr kumimoji="1" lang="en-US" altLang="ja-JP" sz="1600" dirty="0" smtClean="0">
              <a:solidFill>
                <a:schemeClr val="tx1"/>
              </a:solidFill>
            </a:endParaRPr>
          </a:p>
          <a:p>
            <a:pPr marL="285750" indent="-285750">
              <a:buFont typeface="Wingdings" panose="05000000000000000000" pitchFamily="2" charset="2"/>
              <a:buChar char="l"/>
            </a:pPr>
            <a:r>
              <a:rPr kumimoji="1" lang="ja-JP" altLang="en-US" dirty="0" smtClean="0">
                <a:solidFill>
                  <a:schemeClr val="tx1"/>
                </a:solidFill>
              </a:rPr>
              <a:t>罰則（第三十一条）</a:t>
            </a:r>
            <a:endParaRPr kumimoji="1" lang="en-US" altLang="ja-JP" dirty="0" smtClean="0">
              <a:solidFill>
                <a:schemeClr val="tx1"/>
              </a:solidFill>
            </a:endParaRPr>
          </a:p>
          <a:p>
            <a:r>
              <a:rPr kumimoji="1" lang="ja-JP" altLang="en-US" dirty="0" smtClean="0">
                <a:solidFill>
                  <a:schemeClr val="tx1"/>
                </a:solidFill>
              </a:rPr>
              <a:t>　</a:t>
            </a:r>
            <a:r>
              <a:rPr kumimoji="1" lang="ja-JP" altLang="en-US" sz="1600" u="sng" dirty="0" smtClean="0">
                <a:solidFill>
                  <a:srgbClr val="FF0000"/>
                </a:solidFill>
              </a:rPr>
              <a:t>三年以下の懲役若しくは百万円以下の罰金</a:t>
            </a:r>
            <a:r>
              <a:rPr kumimoji="1" lang="ja-JP" altLang="en-US" sz="1600" dirty="0" smtClean="0">
                <a:solidFill>
                  <a:schemeClr val="tx1"/>
                </a:solidFill>
              </a:rPr>
              <a:t>又はその両方</a:t>
            </a:r>
            <a:endParaRPr kumimoji="1" lang="en-US" altLang="ja-JP" sz="1600" dirty="0" smtClean="0">
              <a:solidFill>
                <a:schemeClr val="tx1"/>
              </a:solidFill>
            </a:endParaRPr>
          </a:p>
        </p:txBody>
      </p:sp>
      <p:sp>
        <p:nvSpPr>
          <p:cNvPr id="8" name="テキスト ボックス 7"/>
          <p:cNvSpPr txBox="1"/>
          <p:nvPr/>
        </p:nvSpPr>
        <p:spPr>
          <a:xfrm>
            <a:off x="2984024" y="3701211"/>
            <a:ext cx="3048345" cy="430887"/>
          </a:xfrm>
          <a:prstGeom prst="rect">
            <a:avLst/>
          </a:prstGeom>
          <a:noFill/>
        </p:spPr>
        <p:txBody>
          <a:bodyPr wrap="square" rtlCol="0">
            <a:spAutoFit/>
          </a:bodyPr>
          <a:lstStyle/>
          <a:p>
            <a:r>
              <a:rPr kumimoji="1" lang="ja-JP" altLang="en-US" sz="2200" b="1" dirty="0" smtClean="0"/>
              <a:t>保健師助産師看護師法</a:t>
            </a:r>
            <a:endParaRPr kumimoji="1" lang="ja-JP" altLang="en-US" sz="2200" b="1" dirty="0"/>
          </a:p>
        </p:txBody>
      </p:sp>
      <p:sp>
        <p:nvSpPr>
          <p:cNvPr id="9" name="正方形/長方形 8"/>
          <p:cNvSpPr/>
          <p:nvPr/>
        </p:nvSpPr>
        <p:spPr>
          <a:xfrm>
            <a:off x="616684" y="4117749"/>
            <a:ext cx="7932230" cy="46166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dirty="0" smtClean="0">
                <a:solidFill>
                  <a:schemeClr val="tx1"/>
                </a:solidFill>
              </a:rPr>
              <a:t>看護師等は，医師の指示の下に，診療の補助を行うことができる</a:t>
            </a:r>
            <a:endParaRPr kumimoji="1" lang="en-US" altLang="ja-JP" dirty="0" smtClean="0">
              <a:solidFill>
                <a:schemeClr val="tx1"/>
              </a:solidFill>
            </a:endParaRPr>
          </a:p>
        </p:txBody>
      </p:sp>
      <p:sp>
        <p:nvSpPr>
          <p:cNvPr id="10" name="正方形/長方形 9"/>
          <p:cNvSpPr/>
          <p:nvPr/>
        </p:nvSpPr>
        <p:spPr>
          <a:xfrm>
            <a:off x="616683" y="4635622"/>
            <a:ext cx="7932230" cy="2120779"/>
          </a:xfrm>
          <a:prstGeom prst="rect">
            <a:avLst/>
          </a:prstGeom>
          <a:solidFill>
            <a:schemeClr val="accent1">
              <a:lumMod val="20000"/>
              <a:lumOff val="80000"/>
            </a:schemeClr>
          </a:solidFill>
          <a:ln w="63500"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dirty="0" smtClean="0">
                <a:solidFill>
                  <a:schemeClr val="tx1"/>
                </a:solidFill>
              </a:rPr>
              <a:t>第五条</a:t>
            </a:r>
            <a:endParaRPr kumimoji="1" lang="en-US" altLang="ja-JP" dirty="0" smtClean="0">
              <a:solidFill>
                <a:schemeClr val="tx1"/>
              </a:solidFill>
            </a:endParaRPr>
          </a:p>
          <a:p>
            <a:r>
              <a:rPr kumimoji="1" lang="ja-JP" altLang="en-US" dirty="0" smtClean="0">
                <a:solidFill>
                  <a:schemeClr val="tx1"/>
                </a:solidFill>
              </a:rPr>
              <a:t>　</a:t>
            </a:r>
            <a:r>
              <a:rPr kumimoji="1" lang="ja-JP" altLang="en-US" sz="1600" dirty="0" smtClean="0">
                <a:solidFill>
                  <a:schemeClr val="tx1"/>
                </a:solidFill>
              </a:rPr>
              <a:t>この法律において「看護師」とは，厚生労働大臣の免許を受けて，傷病者若しくはじよく婦に対する療養上の世話又は</a:t>
            </a:r>
            <a:r>
              <a:rPr kumimoji="1" lang="ja-JP" altLang="en-US" sz="1600" u="sng" dirty="0" smtClean="0">
                <a:solidFill>
                  <a:srgbClr val="FF0000"/>
                </a:solidFill>
              </a:rPr>
              <a:t>診療の補助</a:t>
            </a:r>
            <a:r>
              <a:rPr kumimoji="1" lang="ja-JP" altLang="en-US" sz="1600" dirty="0" smtClean="0">
                <a:solidFill>
                  <a:schemeClr val="tx1"/>
                </a:solidFill>
              </a:rPr>
              <a:t>を行うことを業とする者をいう。</a:t>
            </a:r>
            <a:endParaRPr kumimoji="1" lang="en-US" altLang="ja-JP" sz="1600" dirty="0" smtClean="0">
              <a:solidFill>
                <a:schemeClr val="tx1"/>
              </a:solidFill>
            </a:endParaRPr>
          </a:p>
          <a:p>
            <a:pPr marL="285750" indent="-285750">
              <a:buFont typeface="Wingdings" panose="05000000000000000000" pitchFamily="2" charset="2"/>
              <a:buChar char="l"/>
            </a:pPr>
            <a:r>
              <a:rPr kumimoji="1" lang="ja-JP" altLang="en-US" dirty="0" smtClean="0">
                <a:solidFill>
                  <a:schemeClr val="tx1"/>
                </a:solidFill>
              </a:rPr>
              <a:t>第三十一条</a:t>
            </a:r>
            <a:endParaRPr kumimoji="1" lang="en-US" altLang="ja-JP" dirty="0" smtClean="0">
              <a:solidFill>
                <a:schemeClr val="tx1"/>
              </a:solidFill>
            </a:endParaRPr>
          </a:p>
          <a:p>
            <a:r>
              <a:rPr kumimoji="1" lang="ja-JP" altLang="en-US" sz="1600" dirty="0" smtClean="0">
                <a:solidFill>
                  <a:schemeClr val="tx1"/>
                </a:solidFill>
              </a:rPr>
              <a:t>　看護師でない者は，</a:t>
            </a:r>
            <a:r>
              <a:rPr kumimoji="1" lang="ja-JP" altLang="en-US" sz="1600" u="sng" dirty="0" smtClean="0">
                <a:solidFill>
                  <a:srgbClr val="FF0000"/>
                </a:solidFill>
              </a:rPr>
              <a:t>第五条に規定する業をしてはならない</a:t>
            </a:r>
            <a:r>
              <a:rPr kumimoji="1" lang="ja-JP" altLang="en-US" sz="1600" dirty="0" smtClean="0">
                <a:solidFill>
                  <a:schemeClr val="tx1"/>
                </a:solidFill>
              </a:rPr>
              <a:t>。</a:t>
            </a:r>
            <a:endParaRPr kumimoji="1" lang="en-US" altLang="ja-JP" sz="1600" dirty="0" smtClean="0">
              <a:solidFill>
                <a:schemeClr val="tx1"/>
              </a:solidFill>
            </a:endParaRPr>
          </a:p>
          <a:p>
            <a:pPr marL="285750" indent="-285750">
              <a:buFont typeface="Wingdings" panose="05000000000000000000" pitchFamily="2" charset="2"/>
              <a:buChar char="l"/>
            </a:pPr>
            <a:r>
              <a:rPr kumimoji="1" lang="ja-JP" altLang="en-US" dirty="0" smtClean="0">
                <a:solidFill>
                  <a:schemeClr val="tx1"/>
                </a:solidFill>
              </a:rPr>
              <a:t>罰則（第四十三条）</a:t>
            </a:r>
            <a:endParaRPr kumimoji="1" lang="en-US" altLang="ja-JP" dirty="0" smtClean="0">
              <a:solidFill>
                <a:schemeClr val="tx1"/>
              </a:solidFill>
            </a:endParaRPr>
          </a:p>
          <a:p>
            <a:r>
              <a:rPr kumimoji="1" lang="ja-JP" altLang="en-US" dirty="0" smtClean="0">
                <a:solidFill>
                  <a:schemeClr val="tx1"/>
                </a:solidFill>
              </a:rPr>
              <a:t>　</a:t>
            </a:r>
            <a:r>
              <a:rPr kumimoji="1" lang="ja-JP" altLang="en-US" sz="1600" u="sng" dirty="0" smtClean="0">
                <a:solidFill>
                  <a:srgbClr val="FF0000"/>
                </a:solidFill>
              </a:rPr>
              <a:t>二年以下の懲役若しくは五十万円以下の罰金</a:t>
            </a:r>
            <a:r>
              <a:rPr kumimoji="1" lang="ja-JP" altLang="en-US" sz="1600" dirty="0" smtClean="0">
                <a:solidFill>
                  <a:schemeClr val="tx1"/>
                </a:solidFill>
              </a:rPr>
              <a:t>又はその両方</a:t>
            </a:r>
            <a:endParaRPr kumimoji="1" lang="en-US" altLang="ja-JP" sz="1600" dirty="0" smtClean="0">
              <a:solidFill>
                <a:schemeClr val="tx1"/>
              </a:solidFill>
            </a:endParaRPr>
          </a:p>
        </p:txBody>
      </p:sp>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5</a:t>
            </a:fld>
            <a:endParaRPr kumimoji="1" lang="ja-JP" altLang="en-US"/>
          </a:p>
        </p:txBody>
      </p:sp>
    </p:spTree>
    <p:extLst>
      <p:ext uri="{BB962C8B-B14F-4D97-AF65-F5344CB8AC3E}">
        <p14:creationId xmlns:p14="http://schemas.microsoft.com/office/powerpoint/2010/main" val="2212649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2082" y="79976"/>
            <a:ext cx="7932227"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医行為の制限の例外</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5" name="テキスト ボックス 4"/>
          <p:cNvSpPr txBox="1"/>
          <p:nvPr/>
        </p:nvSpPr>
        <p:spPr>
          <a:xfrm>
            <a:off x="2640670" y="702964"/>
            <a:ext cx="3884255" cy="430887"/>
          </a:xfrm>
          <a:prstGeom prst="rect">
            <a:avLst/>
          </a:prstGeom>
          <a:noFill/>
        </p:spPr>
        <p:txBody>
          <a:bodyPr wrap="square" rtlCol="0">
            <a:spAutoFit/>
          </a:bodyPr>
          <a:lstStyle/>
          <a:p>
            <a:r>
              <a:rPr kumimoji="1" lang="ja-JP" altLang="en-US" sz="2200" b="1" dirty="0" smtClean="0"/>
              <a:t>社会福祉士及び介護福祉士法</a:t>
            </a:r>
            <a:endParaRPr kumimoji="1" lang="ja-JP" altLang="en-US" sz="2200" b="1" dirty="0"/>
          </a:p>
        </p:txBody>
      </p:sp>
      <p:sp>
        <p:nvSpPr>
          <p:cNvPr id="6" name="正方形/長方形 5"/>
          <p:cNvSpPr/>
          <p:nvPr/>
        </p:nvSpPr>
        <p:spPr>
          <a:xfrm>
            <a:off x="616686" y="1080474"/>
            <a:ext cx="7932228" cy="171731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dirty="0" smtClean="0">
                <a:solidFill>
                  <a:schemeClr val="tx1"/>
                </a:solidFill>
              </a:rPr>
              <a:t>介護職員であっても，以下の手続を経た後であれば，</a:t>
            </a:r>
            <a:r>
              <a:rPr kumimoji="1" lang="ja-JP" altLang="en-US" dirty="0" smtClean="0">
                <a:solidFill>
                  <a:srgbClr val="FF0000"/>
                </a:solidFill>
              </a:rPr>
              <a:t>医師の指示の下</a:t>
            </a:r>
            <a:r>
              <a:rPr kumimoji="1" lang="ja-JP" altLang="en-US" dirty="0" smtClean="0">
                <a:solidFill>
                  <a:schemeClr val="tx1"/>
                </a:solidFill>
              </a:rPr>
              <a:t>に，一部の医行為（≒特定行為（たんの吸引，経管栄養））を行うことができる。</a:t>
            </a:r>
            <a:endParaRPr kumimoji="1" lang="en-US" altLang="ja-JP" dirty="0" smtClean="0">
              <a:solidFill>
                <a:schemeClr val="tx1"/>
              </a:solidFill>
            </a:endParaRPr>
          </a:p>
          <a:p>
            <a:pPr marL="800100" lvl="1" indent="-342900">
              <a:buFont typeface="+mj-ea"/>
              <a:buAutoNum type="circleNumDbPlain"/>
            </a:pPr>
            <a:r>
              <a:rPr kumimoji="1" lang="ja-JP" altLang="en-US" dirty="0" smtClean="0">
                <a:solidFill>
                  <a:schemeClr val="tx1"/>
                </a:solidFill>
              </a:rPr>
              <a:t>県又は登録研修機関が行う喀痰吸引等</a:t>
            </a:r>
            <a:r>
              <a:rPr kumimoji="1" lang="ja-JP" altLang="en-US" u="sng" dirty="0" smtClean="0">
                <a:solidFill>
                  <a:srgbClr val="FF0000"/>
                </a:solidFill>
              </a:rPr>
              <a:t>研修を修了</a:t>
            </a:r>
            <a:r>
              <a:rPr kumimoji="1" lang="ja-JP" altLang="en-US" dirty="0" smtClean="0">
                <a:solidFill>
                  <a:schemeClr val="tx1"/>
                </a:solidFill>
              </a:rPr>
              <a:t>する。</a:t>
            </a:r>
            <a:endParaRPr kumimoji="1" lang="en-US" altLang="ja-JP" dirty="0" smtClean="0">
              <a:solidFill>
                <a:schemeClr val="tx1"/>
              </a:solidFill>
            </a:endParaRPr>
          </a:p>
          <a:p>
            <a:pPr marL="800100" lvl="1" indent="-342900">
              <a:buFont typeface="+mj-ea"/>
              <a:buAutoNum type="circleNumDbPlain"/>
            </a:pPr>
            <a:r>
              <a:rPr kumimoji="1" lang="ja-JP" altLang="en-US" dirty="0" smtClean="0">
                <a:solidFill>
                  <a:schemeClr val="tx1"/>
                </a:solidFill>
              </a:rPr>
              <a:t>県から認定特定行為業務従事者</a:t>
            </a:r>
            <a:r>
              <a:rPr kumimoji="1" lang="ja-JP" altLang="en-US" u="sng" dirty="0" smtClean="0">
                <a:solidFill>
                  <a:srgbClr val="FF0000"/>
                </a:solidFill>
              </a:rPr>
              <a:t>認定証の交付</a:t>
            </a:r>
            <a:r>
              <a:rPr kumimoji="1" lang="ja-JP" altLang="en-US" dirty="0" smtClean="0">
                <a:solidFill>
                  <a:schemeClr val="tx1"/>
                </a:solidFill>
              </a:rPr>
              <a:t>を受ける。</a:t>
            </a:r>
            <a:endParaRPr kumimoji="1" lang="en-US" altLang="ja-JP" dirty="0" smtClean="0">
              <a:solidFill>
                <a:schemeClr val="tx1"/>
              </a:solidFill>
            </a:endParaRPr>
          </a:p>
          <a:p>
            <a:pPr marL="800100" lvl="1" indent="-342900">
              <a:buFont typeface="+mj-ea"/>
              <a:buAutoNum type="circleNumDbPlain"/>
            </a:pPr>
            <a:r>
              <a:rPr kumimoji="1" lang="ja-JP" altLang="en-US" dirty="0" smtClean="0">
                <a:solidFill>
                  <a:schemeClr val="tx1"/>
                </a:solidFill>
              </a:rPr>
              <a:t>県から登録特定行為</a:t>
            </a:r>
            <a:r>
              <a:rPr kumimoji="1" lang="ja-JP" altLang="en-US" u="sng" dirty="0" smtClean="0">
                <a:solidFill>
                  <a:srgbClr val="FF0000"/>
                </a:solidFill>
              </a:rPr>
              <a:t>事業者の登録</a:t>
            </a:r>
            <a:r>
              <a:rPr kumimoji="1" lang="ja-JP" altLang="en-US" dirty="0" smtClean="0">
                <a:solidFill>
                  <a:schemeClr val="tx1"/>
                </a:solidFill>
              </a:rPr>
              <a:t>を受ける。</a:t>
            </a:r>
            <a:endParaRPr kumimoji="1" lang="en-US" altLang="ja-JP" dirty="0" smtClean="0">
              <a:solidFill>
                <a:schemeClr val="tx1"/>
              </a:solidFill>
            </a:endParaRPr>
          </a:p>
        </p:txBody>
      </p:sp>
      <p:sp>
        <p:nvSpPr>
          <p:cNvPr id="7" name="正方形/長方形 6"/>
          <p:cNvSpPr/>
          <p:nvPr/>
        </p:nvSpPr>
        <p:spPr>
          <a:xfrm>
            <a:off x="616686" y="2926080"/>
            <a:ext cx="7932229" cy="3856858"/>
          </a:xfrm>
          <a:prstGeom prst="rect">
            <a:avLst/>
          </a:prstGeom>
          <a:solidFill>
            <a:schemeClr val="accent1">
              <a:lumMod val="20000"/>
              <a:lumOff val="80000"/>
            </a:schemeClr>
          </a:solidFill>
          <a:ln w="63500"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sz="1600" dirty="0" smtClean="0">
                <a:solidFill>
                  <a:schemeClr val="tx1"/>
                </a:solidFill>
              </a:rPr>
              <a:t>附則第三条［認定特定行為業務従事者に係る特例］</a:t>
            </a:r>
            <a:endParaRPr kumimoji="1" lang="en-US" altLang="ja-JP" sz="1600" dirty="0" smtClean="0">
              <a:solidFill>
                <a:schemeClr val="tx1"/>
              </a:solidFill>
            </a:endParaRPr>
          </a:p>
          <a:p>
            <a:r>
              <a:rPr kumimoji="1" lang="ja-JP" altLang="en-US" sz="1600" dirty="0" smtClean="0">
                <a:solidFill>
                  <a:schemeClr val="tx1"/>
                </a:solidFill>
              </a:rPr>
              <a:t>　</a:t>
            </a:r>
            <a:r>
              <a:rPr kumimoji="1" lang="ja-JP" altLang="en-US" sz="1400" dirty="0" smtClean="0">
                <a:solidFill>
                  <a:schemeClr val="tx1"/>
                </a:solidFill>
              </a:rPr>
              <a:t>介護の業務に従事する者（介護福祉士を除く。）のうち，同条第一項の</a:t>
            </a:r>
            <a:r>
              <a:rPr kumimoji="1" lang="ja-JP" altLang="en-US" sz="1400" u="sng" dirty="0" smtClean="0">
                <a:solidFill>
                  <a:srgbClr val="FF0000"/>
                </a:solidFill>
              </a:rPr>
              <a:t>認定特手業務認定証の</a:t>
            </a:r>
            <a:endParaRPr kumimoji="1" lang="en-US" altLang="ja-JP" sz="1400" u="sng" dirty="0" smtClean="0">
              <a:solidFill>
                <a:srgbClr val="FF0000"/>
              </a:solidFill>
            </a:endParaRPr>
          </a:p>
          <a:p>
            <a:r>
              <a:rPr kumimoji="1" lang="ja-JP" altLang="en-US" sz="1400" u="sng" dirty="0" smtClean="0">
                <a:solidFill>
                  <a:srgbClr val="FF0000"/>
                </a:solidFill>
              </a:rPr>
              <a:t>交付を受けている者</a:t>
            </a:r>
            <a:r>
              <a:rPr kumimoji="1" lang="ja-JP" altLang="en-US" sz="1400" dirty="0" smtClean="0">
                <a:solidFill>
                  <a:schemeClr val="tx1"/>
                </a:solidFill>
              </a:rPr>
              <a:t>は，当分の間，保健師助産師看護師法第三十一条第一項及び第三十二条の規定にかかわらず，診療の補助として，</a:t>
            </a:r>
            <a:r>
              <a:rPr kumimoji="1" lang="ja-JP" altLang="en-US" sz="1400" u="sng" dirty="0" smtClean="0">
                <a:solidFill>
                  <a:srgbClr val="FF0000"/>
                </a:solidFill>
              </a:rPr>
              <a:t>医師の指示の下</a:t>
            </a:r>
            <a:r>
              <a:rPr kumimoji="1" lang="ja-JP" altLang="en-US" sz="1400" dirty="0" smtClean="0">
                <a:solidFill>
                  <a:schemeClr val="tx1"/>
                </a:solidFill>
              </a:rPr>
              <a:t>に，</a:t>
            </a:r>
            <a:r>
              <a:rPr kumimoji="1" lang="ja-JP" altLang="en-US" sz="1400" u="sng" dirty="0" smtClean="0">
                <a:solidFill>
                  <a:srgbClr val="FF0000"/>
                </a:solidFill>
              </a:rPr>
              <a:t>特定行為を行うことを業とすることができる</a:t>
            </a:r>
            <a:r>
              <a:rPr kumimoji="1" lang="ja-JP" altLang="en-US" sz="1400" dirty="0" smtClean="0">
                <a:solidFill>
                  <a:schemeClr val="tx1"/>
                </a:solidFill>
              </a:rPr>
              <a:t>。</a:t>
            </a:r>
            <a:endParaRPr kumimoji="1" lang="en-US" altLang="ja-JP" sz="1400" dirty="0" smtClean="0">
              <a:solidFill>
                <a:schemeClr val="tx1"/>
              </a:solidFill>
            </a:endParaRPr>
          </a:p>
          <a:p>
            <a:pPr marL="285750" indent="-285750">
              <a:buFont typeface="Wingdings" panose="05000000000000000000" pitchFamily="2" charset="2"/>
              <a:buChar char="l"/>
            </a:pPr>
            <a:r>
              <a:rPr kumimoji="1" lang="ja-JP" altLang="en-US" sz="1600" dirty="0" smtClean="0">
                <a:solidFill>
                  <a:schemeClr val="tx1"/>
                </a:solidFill>
              </a:rPr>
              <a:t>附則第四条［認定特定行為業務従事者に係る特例］</a:t>
            </a:r>
            <a:endParaRPr kumimoji="1" lang="en-US" altLang="ja-JP" sz="1600" dirty="0" smtClean="0">
              <a:solidFill>
                <a:schemeClr val="tx1"/>
              </a:solidFill>
            </a:endParaRPr>
          </a:p>
          <a:p>
            <a:r>
              <a:rPr kumimoji="1" lang="ja-JP" altLang="en-US" sz="1400" dirty="0" smtClean="0">
                <a:solidFill>
                  <a:schemeClr val="tx1"/>
                </a:solidFill>
              </a:rPr>
              <a:t>　認定特定業務従事者認定証は，厚生労働省で定めるところにより，都道府県知事が交付する。</a:t>
            </a:r>
            <a:endParaRPr kumimoji="1" lang="en-US" altLang="ja-JP" sz="1400" dirty="0" smtClean="0">
              <a:solidFill>
                <a:schemeClr val="tx1"/>
              </a:solidFill>
            </a:endParaRPr>
          </a:p>
          <a:p>
            <a:r>
              <a:rPr kumimoji="1" lang="ja-JP" altLang="en-US" sz="1400" dirty="0" smtClean="0">
                <a:solidFill>
                  <a:schemeClr val="tx1"/>
                </a:solidFill>
              </a:rPr>
              <a:t>２　認定特定行為業務従事者認定証は，介護の業務に従事する者に対して認定特定行為業務従事</a:t>
            </a:r>
            <a:endParaRPr kumimoji="1" lang="en-US" altLang="ja-JP" sz="1400" dirty="0" smtClean="0">
              <a:solidFill>
                <a:schemeClr val="tx1"/>
              </a:solidFill>
            </a:endParaRPr>
          </a:p>
          <a:p>
            <a:r>
              <a:rPr kumimoji="1" lang="ja-JP" altLang="en-US" sz="1400" dirty="0" smtClean="0">
                <a:solidFill>
                  <a:schemeClr val="tx1"/>
                </a:solidFill>
              </a:rPr>
              <a:t>　者となるのに必要な知識及び技能を習得させるため，都道府県知事又は登録研修機関が行う</a:t>
            </a:r>
            <a:r>
              <a:rPr kumimoji="1" lang="ja-JP" altLang="en-US" sz="1400" u="sng" dirty="0" smtClean="0">
                <a:solidFill>
                  <a:srgbClr val="FF0000"/>
                </a:solidFill>
              </a:rPr>
              <a:t>喀</a:t>
            </a:r>
            <a:endParaRPr kumimoji="1" lang="en-US" altLang="ja-JP" sz="1400" u="sng" dirty="0" smtClean="0">
              <a:solidFill>
                <a:srgbClr val="FF0000"/>
              </a:solidFill>
            </a:endParaRPr>
          </a:p>
          <a:p>
            <a:r>
              <a:rPr kumimoji="1" lang="ja-JP" altLang="en-US" sz="1400" dirty="0" smtClean="0">
                <a:solidFill>
                  <a:srgbClr val="FF0000"/>
                </a:solidFill>
              </a:rPr>
              <a:t>　</a:t>
            </a:r>
            <a:r>
              <a:rPr kumimoji="1" lang="ja-JP" altLang="en-US" sz="1400" u="sng" dirty="0" smtClean="0">
                <a:solidFill>
                  <a:srgbClr val="FF0000"/>
                </a:solidFill>
              </a:rPr>
              <a:t>痰吸引等研修の課程を修了したと都道府県知事が決定した者</a:t>
            </a:r>
            <a:r>
              <a:rPr kumimoji="1" lang="ja-JP" altLang="en-US" sz="1400" dirty="0" smtClean="0">
                <a:solidFill>
                  <a:schemeClr val="tx1"/>
                </a:solidFill>
              </a:rPr>
              <a:t>でなければ，その交付を受ける</a:t>
            </a:r>
            <a:r>
              <a:rPr kumimoji="1" lang="ja-JP" altLang="en-US" sz="1400" dirty="0" err="1" smtClean="0">
                <a:solidFill>
                  <a:schemeClr val="tx1"/>
                </a:solidFill>
              </a:rPr>
              <a:t>こ</a:t>
            </a:r>
            <a:endParaRPr kumimoji="1" lang="en-US" altLang="ja-JP" sz="1400" dirty="0" smtClean="0">
              <a:solidFill>
                <a:schemeClr val="tx1"/>
              </a:solidFill>
            </a:endParaRPr>
          </a:p>
          <a:p>
            <a:r>
              <a:rPr kumimoji="1" lang="ja-JP" altLang="en-US" sz="1400" dirty="0" smtClean="0">
                <a:solidFill>
                  <a:schemeClr val="tx1"/>
                </a:solidFill>
              </a:rPr>
              <a:t>　とができない。</a:t>
            </a:r>
            <a:endParaRPr kumimoji="1" lang="en-US" altLang="ja-JP" sz="1400" dirty="0" smtClean="0">
              <a:solidFill>
                <a:schemeClr val="tx1"/>
              </a:solidFill>
            </a:endParaRPr>
          </a:p>
          <a:p>
            <a:pPr marL="285750" indent="-285750">
              <a:buFont typeface="Wingdings" panose="05000000000000000000" pitchFamily="2" charset="2"/>
              <a:buChar char="l"/>
            </a:pPr>
            <a:r>
              <a:rPr kumimoji="1" lang="ja-JP" altLang="en-US" sz="1600" dirty="0" smtClean="0">
                <a:solidFill>
                  <a:schemeClr val="tx1"/>
                </a:solidFill>
              </a:rPr>
              <a:t>附則第二十条［特定行為業務の登録］</a:t>
            </a:r>
            <a:endParaRPr kumimoji="1" lang="en-US" altLang="ja-JP" sz="1600" dirty="0" smtClean="0">
              <a:solidFill>
                <a:schemeClr val="tx1"/>
              </a:solidFill>
            </a:endParaRPr>
          </a:p>
          <a:p>
            <a:r>
              <a:rPr kumimoji="1" lang="ja-JP" altLang="en-US" sz="1600" dirty="0" smtClean="0">
                <a:solidFill>
                  <a:schemeClr val="tx1"/>
                </a:solidFill>
              </a:rPr>
              <a:t>　</a:t>
            </a:r>
            <a:r>
              <a:rPr kumimoji="1" lang="ja-JP" altLang="en-US" sz="1400" dirty="0" smtClean="0">
                <a:solidFill>
                  <a:schemeClr val="tx1"/>
                </a:solidFill>
              </a:rPr>
              <a:t>自らの事業又は</a:t>
            </a:r>
            <a:r>
              <a:rPr kumimoji="1" lang="ja-JP" altLang="en-US" sz="1400" dirty="0">
                <a:solidFill>
                  <a:schemeClr val="tx1"/>
                </a:solidFill>
              </a:rPr>
              <a:t>その一環として</a:t>
            </a:r>
            <a:r>
              <a:rPr kumimoji="1" lang="ja-JP" altLang="en-US" sz="1400" dirty="0" smtClean="0">
                <a:solidFill>
                  <a:schemeClr val="tx1"/>
                </a:solidFill>
              </a:rPr>
              <a:t>，特定</a:t>
            </a:r>
            <a:r>
              <a:rPr kumimoji="1" lang="ja-JP" altLang="en-US" sz="1400" dirty="0">
                <a:solidFill>
                  <a:schemeClr val="tx1"/>
                </a:solidFill>
              </a:rPr>
              <a:t>行為</a:t>
            </a:r>
            <a:r>
              <a:rPr kumimoji="1" lang="en-US" altLang="ja-JP" sz="1400" dirty="0">
                <a:solidFill>
                  <a:schemeClr val="tx1"/>
                </a:solidFill>
              </a:rPr>
              <a:t>(</a:t>
            </a:r>
            <a:r>
              <a:rPr kumimoji="1" lang="ja-JP" altLang="en-US" sz="1400" dirty="0">
                <a:solidFill>
                  <a:schemeClr val="tx1"/>
                </a:solidFill>
              </a:rPr>
              <a:t>認定特定行為業務従事者が行うものに限る。</a:t>
            </a:r>
            <a:r>
              <a:rPr kumimoji="1" lang="en-US" altLang="ja-JP" sz="1400" dirty="0">
                <a:solidFill>
                  <a:schemeClr val="tx1"/>
                </a:solidFill>
              </a:rPr>
              <a:t>)</a:t>
            </a:r>
            <a:r>
              <a:rPr kumimoji="1" lang="ja-JP" altLang="en-US" sz="1400" dirty="0">
                <a:solidFill>
                  <a:schemeClr val="tx1"/>
                </a:solidFill>
              </a:rPr>
              <a:t>の</a:t>
            </a:r>
            <a:r>
              <a:rPr kumimoji="1" lang="ja-JP" altLang="en-US" sz="1400" dirty="0" smtClean="0">
                <a:solidFill>
                  <a:schemeClr val="tx1"/>
                </a:solidFill>
              </a:rPr>
              <a:t>業　</a:t>
            </a:r>
            <a:endParaRPr kumimoji="1" lang="en-US" altLang="ja-JP" sz="1400" dirty="0" smtClean="0">
              <a:solidFill>
                <a:schemeClr val="tx1"/>
              </a:solidFill>
            </a:endParaRPr>
          </a:p>
          <a:p>
            <a:r>
              <a:rPr kumimoji="1" lang="ja-JP" altLang="en-US" sz="1400" dirty="0" smtClean="0">
                <a:solidFill>
                  <a:schemeClr val="tx1"/>
                </a:solidFill>
              </a:rPr>
              <a:t>務</a:t>
            </a:r>
            <a:r>
              <a:rPr kumimoji="1" lang="ja-JP" altLang="en-US" sz="1400" dirty="0">
                <a:solidFill>
                  <a:schemeClr val="tx1"/>
                </a:solidFill>
              </a:rPr>
              <a:t>を</a:t>
            </a:r>
            <a:r>
              <a:rPr kumimoji="1" lang="ja-JP" altLang="en-US" sz="1400" dirty="0" smtClean="0">
                <a:solidFill>
                  <a:schemeClr val="tx1"/>
                </a:solidFill>
              </a:rPr>
              <a:t>行おう</a:t>
            </a:r>
            <a:r>
              <a:rPr kumimoji="1" lang="ja-JP" altLang="en-US" sz="1400" dirty="0">
                <a:solidFill>
                  <a:schemeClr val="tx1"/>
                </a:solidFill>
              </a:rPr>
              <a:t>とする者は、その事業所ごとに、その所在地を管轄する</a:t>
            </a:r>
            <a:r>
              <a:rPr kumimoji="1" lang="ja-JP" altLang="en-US" sz="1400" u="sng" dirty="0">
                <a:solidFill>
                  <a:srgbClr val="FF0000"/>
                </a:solidFill>
              </a:rPr>
              <a:t>都道府県知事の登録を</a:t>
            </a:r>
            <a:r>
              <a:rPr kumimoji="1" lang="ja-JP" altLang="en-US" sz="1400" u="sng" dirty="0" smtClean="0">
                <a:solidFill>
                  <a:srgbClr val="FF0000"/>
                </a:solidFill>
              </a:rPr>
              <a:t>受けなければ</a:t>
            </a:r>
            <a:r>
              <a:rPr kumimoji="1" lang="ja-JP" altLang="en-US" sz="1400" u="sng" dirty="0">
                <a:solidFill>
                  <a:srgbClr val="FF0000"/>
                </a:solidFill>
              </a:rPr>
              <a:t>ならない</a:t>
            </a:r>
            <a:r>
              <a:rPr kumimoji="1" lang="ja-JP" altLang="en-US" sz="1400" dirty="0" smtClean="0">
                <a:solidFill>
                  <a:schemeClr val="tx1"/>
                </a:solidFill>
              </a:rPr>
              <a:t>。</a:t>
            </a:r>
            <a:endParaRPr kumimoji="1" lang="en-US" altLang="ja-JP" sz="1400" dirty="0" smtClean="0">
              <a:solidFill>
                <a:schemeClr val="tx1"/>
              </a:solidFill>
            </a:endParaRPr>
          </a:p>
        </p:txBody>
      </p:sp>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6</a:t>
            </a:fld>
            <a:endParaRPr kumimoji="1" lang="ja-JP" altLang="en-US"/>
          </a:p>
        </p:txBody>
      </p:sp>
    </p:spTree>
    <p:extLst>
      <p:ext uri="{BB962C8B-B14F-4D97-AF65-F5344CB8AC3E}">
        <p14:creationId xmlns:p14="http://schemas.microsoft.com/office/powerpoint/2010/main" val="2743018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2082" y="79976"/>
            <a:ext cx="7932227"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必要な手続き等の概要</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6" name="正方形/長方形 5"/>
          <p:cNvSpPr/>
          <p:nvPr/>
        </p:nvSpPr>
        <p:spPr>
          <a:xfrm>
            <a:off x="423081" y="832514"/>
            <a:ext cx="8407019" cy="3821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kumimoji="1" lang="ja-JP" altLang="en-US" b="1" dirty="0" smtClean="0">
                <a:solidFill>
                  <a:schemeClr val="tx1"/>
                </a:solidFill>
              </a:rPr>
              <a:t>実施可能な医行為（＝特定行為）</a:t>
            </a:r>
            <a:endParaRPr kumimoji="1" lang="en-US" altLang="ja-JP" b="1" dirty="0" smtClean="0">
              <a:solidFill>
                <a:schemeClr val="tx1"/>
              </a:solidFill>
            </a:endParaRPr>
          </a:p>
        </p:txBody>
      </p:sp>
      <p:sp>
        <p:nvSpPr>
          <p:cNvPr id="7" name="正方形/長方形 6"/>
          <p:cNvSpPr/>
          <p:nvPr/>
        </p:nvSpPr>
        <p:spPr>
          <a:xfrm>
            <a:off x="423080" y="2565777"/>
            <a:ext cx="8407019" cy="3922892"/>
          </a:xfrm>
          <a:prstGeom prst="rect">
            <a:avLst/>
          </a:prstGeom>
          <a:solidFill>
            <a:schemeClr val="accent1">
              <a:lumMod val="20000"/>
              <a:lumOff val="80000"/>
            </a:schemeClr>
          </a:solidFill>
          <a:ln w="63500"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l"/>
            </a:pPr>
            <a:r>
              <a:rPr kumimoji="1" lang="ja-JP" altLang="en-US" b="1" dirty="0" smtClean="0">
                <a:solidFill>
                  <a:schemeClr val="tx1"/>
                </a:solidFill>
              </a:rPr>
              <a:t>喀痰吸引等研修の類型</a:t>
            </a:r>
            <a:endParaRPr kumimoji="1" lang="en-US" altLang="ja-JP" b="1" dirty="0" smtClean="0">
              <a:solidFill>
                <a:schemeClr val="tx1"/>
              </a:solidFill>
            </a:endParaRPr>
          </a:p>
        </p:txBody>
      </p:sp>
      <p:sp>
        <p:nvSpPr>
          <p:cNvPr id="8" name="正方形/長方形 7"/>
          <p:cNvSpPr/>
          <p:nvPr/>
        </p:nvSpPr>
        <p:spPr>
          <a:xfrm>
            <a:off x="423081" y="1214652"/>
            <a:ext cx="4217158" cy="125559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50000"/>
              </a:lnSpc>
              <a:buFont typeface="+mj-ea"/>
              <a:buAutoNum type="circleNumDbPlain"/>
            </a:pPr>
            <a:r>
              <a:rPr kumimoji="1" lang="ja-JP" altLang="en-US" dirty="0" smtClean="0">
                <a:solidFill>
                  <a:schemeClr val="tx1"/>
                </a:solidFill>
              </a:rPr>
              <a:t>口腔内の喀痰吸引</a:t>
            </a:r>
            <a:endParaRPr kumimoji="1" lang="en-US" altLang="ja-JP" dirty="0" smtClean="0">
              <a:solidFill>
                <a:schemeClr val="tx1"/>
              </a:solidFill>
            </a:endParaRPr>
          </a:p>
          <a:p>
            <a:pPr marL="342900" indent="-342900">
              <a:lnSpc>
                <a:spcPct val="150000"/>
              </a:lnSpc>
              <a:buFont typeface="+mj-ea"/>
              <a:buAutoNum type="circleNumDbPlain"/>
            </a:pPr>
            <a:r>
              <a:rPr kumimoji="1" lang="ja-JP" altLang="en-US" dirty="0" smtClean="0">
                <a:solidFill>
                  <a:schemeClr val="tx1"/>
                </a:solidFill>
              </a:rPr>
              <a:t>鼻腔内の喀痰吸引</a:t>
            </a:r>
            <a:endParaRPr kumimoji="1" lang="en-US" altLang="ja-JP" dirty="0" smtClean="0">
              <a:solidFill>
                <a:schemeClr val="tx1"/>
              </a:solidFill>
            </a:endParaRPr>
          </a:p>
          <a:p>
            <a:pPr marL="342900" indent="-342900">
              <a:lnSpc>
                <a:spcPct val="150000"/>
              </a:lnSpc>
              <a:buFont typeface="+mj-ea"/>
              <a:buAutoNum type="circleNumDbPlain"/>
            </a:pPr>
            <a:r>
              <a:rPr kumimoji="1" lang="ja-JP" altLang="en-US" dirty="0" smtClean="0">
                <a:solidFill>
                  <a:schemeClr val="tx1"/>
                </a:solidFill>
              </a:rPr>
              <a:t>気管カニューレ内部の喀痰吸引</a:t>
            </a:r>
            <a:endParaRPr kumimoji="1" lang="en-US" altLang="ja-JP" dirty="0" smtClean="0">
              <a:solidFill>
                <a:schemeClr val="tx1"/>
              </a:solidFill>
            </a:endParaRPr>
          </a:p>
        </p:txBody>
      </p:sp>
      <p:sp>
        <p:nvSpPr>
          <p:cNvPr id="9" name="正方形/長方形 8"/>
          <p:cNvSpPr/>
          <p:nvPr/>
        </p:nvSpPr>
        <p:spPr>
          <a:xfrm>
            <a:off x="4490113" y="1214651"/>
            <a:ext cx="4339987" cy="12555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50000"/>
              </a:lnSpc>
              <a:buFont typeface="+mj-ea"/>
              <a:buAutoNum type="circleNumDbPlain" startAt="4"/>
            </a:pPr>
            <a:r>
              <a:rPr kumimoji="1" lang="ja-JP" altLang="en-US" dirty="0" smtClean="0">
                <a:solidFill>
                  <a:schemeClr val="tx1"/>
                </a:solidFill>
              </a:rPr>
              <a:t>胃</a:t>
            </a:r>
            <a:r>
              <a:rPr kumimoji="1" lang="ja-JP" altLang="en-US" dirty="0" err="1" smtClean="0">
                <a:solidFill>
                  <a:schemeClr val="tx1"/>
                </a:solidFill>
              </a:rPr>
              <a:t>ろう</a:t>
            </a:r>
            <a:r>
              <a:rPr kumimoji="1" lang="ja-JP" altLang="en-US" dirty="0" smtClean="0">
                <a:solidFill>
                  <a:schemeClr val="tx1"/>
                </a:solidFill>
              </a:rPr>
              <a:t>又は腸ろうによる経管栄養</a:t>
            </a:r>
            <a:endParaRPr kumimoji="1" lang="en-US" altLang="ja-JP" dirty="0" smtClean="0">
              <a:solidFill>
                <a:schemeClr val="tx1"/>
              </a:solidFill>
            </a:endParaRPr>
          </a:p>
          <a:p>
            <a:pPr marL="342900" indent="-342900">
              <a:lnSpc>
                <a:spcPct val="150000"/>
              </a:lnSpc>
              <a:buFont typeface="+mj-ea"/>
              <a:buAutoNum type="circleNumDbPlain" startAt="4"/>
            </a:pPr>
            <a:r>
              <a:rPr kumimoji="1" lang="ja-JP" altLang="en-US" dirty="0" smtClean="0">
                <a:solidFill>
                  <a:schemeClr val="tx1"/>
                </a:solidFill>
              </a:rPr>
              <a:t>経鼻経管栄養</a:t>
            </a:r>
            <a:endParaRPr kumimoji="1" lang="en-US" altLang="ja-JP" dirty="0" smtClean="0">
              <a:solidFill>
                <a:schemeClr val="tx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597873309"/>
              </p:ext>
            </p:extLst>
          </p:nvPr>
        </p:nvGraphicFramePr>
        <p:xfrm>
          <a:off x="487491" y="2935149"/>
          <a:ext cx="8288015" cy="3373120"/>
        </p:xfrm>
        <a:graphic>
          <a:graphicData uri="http://schemas.openxmlformats.org/drawingml/2006/table">
            <a:tbl>
              <a:tblPr firstRow="1" bandRow="1"/>
              <a:tblGrid>
                <a:gridCol w="2070404">
                  <a:extLst>
                    <a:ext uri="{9D8B030D-6E8A-4147-A177-3AD203B41FA5}">
                      <a16:colId xmlns:a16="http://schemas.microsoft.com/office/drawing/2014/main" val="2787249112"/>
                    </a:ext>
                  </a:extLst>
                </a:gridCol>
                <a:gridCol w="1625686">
                  <a:extLst>
                    <a:ext uri="{9D8B030D-6E8A-4147-A177-3AD203B41FA5}">
                      <a16:colId xmlns:a16="http://schemas.microsoft.com/office/drawing/2014/main" val="603513002"/>
                    </a:ext>
                  </a:extLst>
                </a:gridCol>
                <a:gridCol w="1470994">
                  <a:extLst>
                    <a:ext uri="{9D8B030D-6E8A-4147-A177-3AD203B41FA5}">
                      <a16:colId xmlns:a16="http://schemas.microsoft.com/office/drawing/2014/main" val="4261073748"/>
                    </a:ext>
                  </a:extLst>
                </a:gridCol>
                <a:gridCol w="3120931">
                  <a:extLst>
                    <a:ext uri="{9D8B030D-6E8A-4147-A177-3AD203B41FA5}">
                      <a16:colId xmlns:a16="http://schemas.microsoft.com/office/drawing/2014/main" val="1893858893"/>
                    </a:ext>
                  </a:extLst>
                </a:gridCol>
              </a:tblGrid>
              <a:tr h="370840">
                <a:tc>
                  <a:txBody>
                    <a:bodyPr/>
                    <a:lstStyle/>
                    <a:p>
                      <a:endParaRPr kumimoji="1" lang="ja-JP" altLang="en-US" sz="1600" dirty="0"/>
                    </a:p>
                  </a:txBody>
                  <a:tcPr>
                    <a:solidFill>
                      <a:schemeClr val="bg1">
                        <a:lumMod val="75000"/>
                      </a:schemeClr>
                    </a:solidFill>
                  </a:tcPr>
                </a:tc>
                <a:tc>
                  <a:txBody>
                    <a:bodyPr/>
                    <a:lstStyle/>
                    <a:p>
                      <a:pPr algn="ctr"/>
                      <a:r>
                        <a:rPr kumimoji="1" lang="ja-JP" altLang="en-US" sz="1600" dirty="0" smtClean="0"/>
                        <a:t>１号研修</a:t>
                      </a:r>
                      <a:endParaRPr kumimoji="1" lang="ja-JP" altLang="en-US" sz="1600" dirty="0"/>
                    </a:p>
                  </a:txBody>
                  <a:tcPr anchor="ctr">
                    <a:solidFill>
                      <a:schemeClr val="bg1">
                        <a:lumMod val="75000"/>
                      </a:schemeClr>
                    </a:solidFill>
                  </a:tcPr>
                </a:tc>
                <a:tc>
                  <a:txBody>
                    <a:bodyPr/>
                    <a:lstStyle/>
                    <a:p>
                      <a:pPr algn="ctr"/>
                      <a:r>
                        <a:rPr kumimoji="1" lang="ja-JP" altLang="en-US" sz="1600" dirty="0" smtClean="0"/>
                        <a:t>２号研修</a:t>
                      </a:r>
                      <a:endParaRPr kumimoji="1" lang="ja-JP" altLang="en-US" sz="1600" dirty="0"/>
                    </a:p>
                  </a:txBody>
                  <a:tcPr anchor="ctr">
                    <a:solidFill>
                      <a:schemeClr val="bg1">
                        <a:lumMod val="75000"/>
                      </a:schemeClr>
                    </a:solidFill>
                  </a:tcPr>
                </a:tc>
                <a:tc>
                  <a:txBody>
                    <a:bodyPr/>
                    <a:lstStyle/>
                    <a:p>
                      <a:pPr algn="ctr"/>
                      <a:r>
                        <a:rPr kumimoji="1" lang="ja-JP" altLang="en-US" sz="1600" dirty="0" smtClean="0"/>
                        <a:t>３号研修</a:t>
                      </a:r>
                      <a:endParaRPr kumimoji="1" lang="ja-JP" altLang="en-US" sz="1600" dirty="0"/>
                    </a:p>
                  </a:txBody>
                  <a:tcPr anchor="ctr">
                    <a:solidFill>
                      <a:schemeClr val="bg1">
                        <a:lumMod val="75000"/>
                      </a:schemeClr>
                    </a:solidFill>
                  </a:tcPr>
                </a:tc>
                <a:extLst>
                  <a:ext uri="{0D108BD9-81ED-4DB2-BD59-A6C34878D82A}">
                    <a16:rowId xmlns:a16="http://schemas.microsoft.com/office/drawing/2014/main" val="2263868138"/>
                  </a:ext>
                </a:extLst>
              </a:tr>
              <a:tr h="370840">
                <a:tc>
                  <a:txBody>
                    <a:bodyPr/>
                    <a:lstStyle/>
                    <a:p>
                      <a:r>
                        <a:rPr kumimoji="1" lang="ja-JP" altLang="en-US" sz="1600" dirty="0" smtClean="0"/>
                        <a:t>対象者</a:t>
                      </a:r>
                      <a:endParaRPr kumimoji="1" lang="ja-JP" altLang="en-US" sz="1600" dirty="0"/>
                    </a:p>
                  </a:txBody>
                  <a:tcPr anchor="ctr">
                    <a:solidFill>
                      <a:schemeClr val="bg1">
                        <a:lumMod val="75000"/>
                      </a:schemeClr>
                    </a:solidFill>
                  </a:tcPr>
                </a:tc>
                <a:tc gridSpan="2">
                  <a:txBody>
                    <a:bodyPr/>
                    <a:lstStyle/>
                    <a:p>
                      <a:r>
                        <a:rPr kumimoji="1" lang="ja-JP" altLang="en-US" sz="1600" dirty="0" smtClean="0"/>
                        <a:t>不特定の者</a:t>
                      </a:r>
                      <a:endParaRPr kumimoji="1" lang="en-US" altLang="ja-JP" sz="1600" dirty="0" smtClean="0"/>
                    </a:p>
                    <a:p>
                      <a:r>
                        <a:rPr kumimoji="1" lang="en-US" altLang="ja-JP" sz="1200" dirty="0" smtClean="0"/>
                        <a:t>※</a:t>
                      </a:r>
                      <a:r>
                        <a:rPr kumimoji="1" lang="ja-JP" altLang="en-US" sz="1200" dirty="0" smtClean="0"/>
                        <a:t>複数の職員が複数の利用者にたんの吸引等を実施する場合（高齢者の介護施設や居宅系サービス事業所などでの対応を想定）</a:t>
                      </a:r>
                      <a:endParaRPr kumimoji="1" lang="ja-JP" altLang="en-US" sz="1200" dirty="0"/>
                    </a:p>
                  </a:txBody>
                  <a:tcPr anchor="ctr"/>
                </a:tc>
                <a:tc hMerge="1">
                  <a:txBody>
                    <a:bodyPr/>
                    <a:lstStyle/>
                    <a:p>
                      <a:endParaRPr kumimoji="1" lang="ja-JP" altLang="en-US"/>
                    </a:p>
                  </a:txBody>
                  <a:tcPr/>
                </a:tc>
                <a:tc>
                  <a:txBody>
                    <a:bodyPr/>
                    <a:lstStyle/>
                    <a:p>
                      <a:r>
                        <a:rPr kumimoji="1" lang="ja-JP" altLang="en-US" sz="1600" dirty="0" smtClean="0"/>
                        <a:t>特定の者</a:t>
                      </a:r>
                      <a:endParaRPr kumimoji="1" lang="en-US" altLang="ja-JP" sz="1600" dirty="0" smtClean="0"/>
                    </a:p>
                    <a:p>
                      <a:r>
                        <a:rPr kumimoji="1" lang="en-US" altLang="ja-JP" sz="1200" dirty="0" smtClean="0"/>
                        <a:t>※</a:t>
                      </a:r>
                      <a:r>
                        <a:rPr kumimoji="1" lang="ja-JP" altLang="en-US" sz="1200" dirty="0" smtClean="0"/>
                        <a:t>個別性の高い特定の対象者に特定の職員</a:t>
                      </a:r>
                      <a:endParaRPr kumimoji="1" lang="en-US" altLang="ja-JP" sz="1200" dirty="0" smtClean="0"/>
                    </a:p>
                    <a:p>
                      <a:r>
                        <a:rPr kumimoji="1" lang="ja-JP" altLang="en-US" sz="1200" dirty="0" smtClean="0"/>
                        <a:t>がたんの吸引等を実施する場合（ＡＬＳ・筋ジストロフィー・高位頸髄損傷・遷延性意識障害・重症心身障害者等を想定）</a:t>
                      </a:r>
                      <a:endParaRPr kumimoji="1" lang="ja-JP" altLang="en-US" sz="1200" dirty="0"/>
                    </a:p>
                  </a:txBody>
                  <a:tcPr anchor="ctr"/>
                </a:tc>
                <a:extLst>
                  <a:ext uri="{0D108BD9-81ED-4DB2-BD59-A6C34878D82A}">
                    <a16:rowId xmlns:a16="http://schemas.microsoft.com/office/drawing/2014/main" val="83285053"/>
                  </a:ext>
                </a:extLst>
              </a:tr>
              <a:tr h="370840">
                <a:tc>
                  <a:txBody>
                    <a:bodyPr/>
                    <a:lstStyle/>
                    <a:p>
                      <a:r>
                        <a:rPr kumimoji="1" lang="ja-JP" altLang="en-US" sz="1600" dirty="0" smtClean="0"/>
                        <a:t>行える特定行為</a:t>
                      </a:r>
                      <a:endParaRPr kumimoji="1" lang="ja-JP" altLang="en-US" sz="1600" dirty="0"/>
                    </a:p>
                  </a:txBody>
                  <a:tcPr anchor="ctr">
                    <a:solidFill>
                      <a:schemeClr val="bg1">
                        <a:lumMod val="75000"/>
                      </a:schemeClr>
                    </a:solidFill>
                  </a:tcPr>
                </a:tc>
                <a:tc>
                  <a:txBody>
                    <a:bodyPr/>
                    <a:lstStyle/>
                    <a:p>
                      <a:r>
                        <a:rPr kumimoji="1" lang="ja-JP" altLang="en-US" sz="1600" dirty="0" smtClean="0"/>
                        <a:t>①～⑤全て</a:t>
                      </a:r>
                      <a:endParaRPr kumimoji="1" lang="ja-JP" altLang="en-US" sz="1600" dirty="0"/>
                    </a:p>
                  </a:txBody>
                  <a:tcPr anchor="ctr"/>
                </a:tc>
                <a:tc gridSpan="2">
                  <a:txBody>
                    <a:bodyPr/>
                    <a:lstStyle/>
                    <a:p>
                      <a:r>
                        <a:rPr kumimoji="1" lang="ja-JP" altLang="en-US" sz="1600" dirty="0" smtClean="0"/>
                        <a:t>①～⑤のいずれか</a:t>
                      </a:r>
                      <a:endParaRPr kumimoji="1" lang="ja-JP" altLang="en-US" sz="1600" dirty="0"/>
                    </a:p>
                  </a:txBody>
                  <a:tcPr anchor="ctr"/>
                </a:tc>
                <a:tc hMerge="1">
                  <a:txBody>
                    <a:bodyPr/>
                    <a:lstStyle/>
                    <a:p>
                      <a:endParaRPr kumimoji="1" lang="ja-JP" altLang="en-US"/>
                    </a:p>
                  </a:txBody>
                  <a:tcPr/>
                </a:tc>
                <a:extLst>
                  <a:ext uri="{0D108BD9-81ED-4DB2-BD59-A6C34878D82A}">
                    <a16:rowId xmlns:a16="http://schemas.microsoft.com/office/drawing/2014/main" val="375995492"/>
                  </a:ext>
                </a:extLst>
              </a:tr>
              <a:tr h="370840">
                <a:tc>
                  <a:txBody>
                    <a:bodyPr/>
                    <a:lstStyle/>
                    <a:p>
                      <a:r>
                        <a:rPr kumimoji="1" lang="ja-JP" altLang="en-US" sz="1600" dirty="0" smtClean="0"/>
                        <a:t>カリキュラム</a:t>
                      </a:r>
                      <a:endParaRPr kumimoji="1" lang="ja-JP" altLang="en-US" sz="1600" dirty="0"/>
                    </a:p>
                  </a:txBody>
                  <a:tcPr anchor="ctr">
                    <a:solidFill>
                      <a:schemeClr val="bg1">
                        <a:lumMod val="75000"/>
                      </a:schemeClr>
                    </a:solidFill>
                  </a:tcPr>
                </a:tc>
                <a:tc gridSpan="2">
                  <a:txBody>
                    <a:bodyPr/>
                    <a:lstStyle/>
                    <a:p>
                      <a:pPr marL="285750" indent="-285750">
                        <a:buFont typeface="Wingdings" panose="05000000000000000000" pitchFamily="2" charset="2"/>
                        <a:buChar char="u"/>
                      </a:pPr>
                      <a:r>
                        <a:rPr kumimoji="1" lang="ja-JP" altLang="en-US" sz="1600" dirty="0" smtClean="0"/>
                        <a:t>基本研修</a:t>
                      </a:r>
                      <a:endParaRPr kumimoji="1" lang="en-US" altLang="ja-JP" sz="1600" dirty="0" smtClean="0"/>
                    </a:p>
                    <a:p>
                      <a:pPr marL="0" indent="0">
                        <a:buFont typeface="Wingdings" panose="05000000000000000000" pitchFamily="2" charset="2"/>
                        <a:buNone/>
                      </a:pPr>
                      <a:r>
                        <a:rPr kumimoji="1" lang="ja-JP" altLang="en-US" sz="1600" dirty="0" smtClean="0"/>
                        <a:t>　（講義５０時間＋演習）</a:t>
                      </a:r>
                      <a:endParaRPr kumimoji="1" lang="en-US" altLang="ja-JP" sz="1600" dirty="0" smtClean="0"/>
                    </a:p>
                    <a:p>
                      <a:pPr marL="285750" indent="-285750">
                        <a:buFont typeface="Wingdings" panose="05000000000000000000" pitchFamily="2" charset="2"/>
                        <a:buChar char="u"/>
                      </a:pPr>
                      <a:r>
                        <a:rPr kumimoji="1" lang="ja-JP" altLang="en-US" sz="1600" dirty="0" smtClean="0"/>
                        <a:t>実地研修</a:t>
                      </a:r>
                      <a:endParaRPr kumimoji="1" lang="ja-JP" altLang="en-US" sz="1600" dirty="0"/>
                    </a:p>
                  </a:txBody>
                  <a:tcPr anchor="ctr"/>
                </a:tc>
                <a:tc hMerge="1">
                  <a:txBody>
                    <a:bodyPr/>
                    <a:lstStyle/>
                    <a:p>
                      <a:endParaRPr kumimoji="1" lang="ja-JP" altLang="en-US"/>
                    </a:p>
                  </a:txBody>
                  <a:tcPr/>
                </a:tc>
                <a:tc>
                  <a:txBody>
                    <a:bodyPr/>
                    <a:lstStyle/>
                    <a:p>
                      <a:pPr marL="285750" indent="-285750">
                        <a:buFont typeface="Wingdings" panose="05000000000000000000" pitchFamily="2" charset="2"/>
                        <a:buChar char="u"/>
                      </a:pPr>
                      <a:r>
                        <a:rPr kumimoji="1" lang="ja-JP" altLang="en-US" sz="1600" dirty="0" smtClean="0"/>
                        <a:t>基本研修</a:t>
                      </a:r>
                      <a:endParaRPr kumimoji="1" lang="en-US" altLang="ja-JP" sz="1600" dirty="0" smtClean="0"/>
                    </a:p>
                    <a:p>
                      <a:pPr marL="0" indent="0">
                        <a:buFont typeface="Wingdings" panose="05000000000000000000" pitchFamily="2" charset="2"/>
                        <a:buNone/>
                      </a:pPr>
                      <a:r>
                        <a:rPr kumimoji="1" lang="ja-JP" altLang="en-US" sz="1600" dirty="0" smtClean="0"/>
                        <a:t>　（講義８時間＋演習）</a:t>
                      </a:r>
                      <a:endParaRPr kumimoji="1" lang="en-US" altLang="ja-JP" sz="1600" dirty="0" smtClean="0"/>
                    </a:p>
                    <a:p>
                      <a:pPr marL="285750" indent="-285750">
                        <a:buFont typeface="Wingdings" panose="05000000000000000000" pitchFamily="2" charset="2"/>
                        <a:buChar char="u"/>
                      </a:pPr>
                      <a:r>
                        <a:rPr kumimoji="1" lang="ja-JP" altLang="en-US" sz="1600" dirty="0" smtClean="0"/>
                        <a:t>実地研修</a:t>
                      </a:r>
                      <a:endParaRPr kumimoji="1" lang="ja-JP" altLang="en-US" sz="1600" dirty="0"/>
                    </a:p>
                  </a:txBody>
                  <a:tcPr anchor="ctr"/>
                </a:tc>
                <a:extLst>
                  <a:ext uri="{0D108BD9-81ED-4DB2-BD59-A6C34878D82A}">
                    <a16:rowId xmlns:a16="http://schemas.microsoft.com/office/drawing/2014/main" val="2604783679"/>
                  </a:ext>
                </a:extLst>
              </a:tr>
              <a:tr h="370840">
                <a:tc>
                  <a:txBody>
                    <a:bodyPr/>
                    <a:lstStyle/>
                    <a:p>
                      <a:r>
                        <a:rPr kumimoji="1" lang="ja-JP" altLang="en-US" sz="1600" dirty="0" smtClean="0"/>
                        <a:t>研修実施体制</a:t>
                      </a:r>
                      <a:endParaRPr kumimoji="1" lang="ja-JP" altLang="en-US" sz="1600" dirty="0"/>
                    </a:p>
                  </a:txBody>
                  <a:tcPr anchor="ctr">
                    <a:solidFill>
                      <a:schemeClr val="bg1">
                        <a:lumMod val="75000"/>
                      </a:schemeClr>
                    </a:solidFill>
                  </a:tcPr>
                </a:tc>
                <a:tc gridSpan="2">
                  <a:txBody>
                    <a:bodyPr/>
                    <a:lstStyle/>
                    <a:p>
                      <a:r>
                        <a:rPr kumimoji="1" lang="ja-JP" altLang="en-US" sz="1600" dirty="0" smtClean="0"/>
                        <a:t>県及び登録研修機関</a:t>
                      </a:r>
                      <a:endParaRPr kumimoji="1" lang="ja-JP" altLang="en-US" sz="1600" dirty="0"/>
                    </a:p>
                  </a:txBody>
                  <a:tcPr anchor="ctr"/>
                </a:tc>
                <a:tc hMerge="1">
                  <a:txBody>
                    <a:bodyPr/>
                    <a:lstStyle/>
                    <a:p>
                      <a:endParaRPr kumimoji="1" lang="ja-JP" altLang="en-US"/>
                    </a:p>
                  </a:txBody>
                  <a:tcPr/>
                </a:tc>
                <a:tc>
                  <a:txBody>
                    <a:bodyPr/>
                    <a:lstStyle/>
                    <a:p>
                      <a:r>
                        <a:rPr kumimoji="1" lang="ja-JP" altLang="en-US" sz="1600" dirty="0" smtClean="0"/>
                        <a:t>登録研修機関</a:t>
                      </a:r>
                      <a:endParaRPr kumimoji="1" lang="ja-JP" altLang="en-US" sz="1600" dirty="0"/>
                    </a:p>
                  </a:txBody>
                  <a:tcPr anchor="ctr"/>
                </a:tc>
                <a:extLst>
                  <a:ext uri="{0D108BD9-81ED-4DB2-BD59-A6C34878D82A}">
                    <a16:rowId xmlns:a16="http://schemas.microsoft.com/office/drawing/2014/main" val="3582115361"/>
                  </a:ext>
                </a:extLst>
              </a:tr>
              <a:tr h="370840">
                <a:tc>
                  <a:txBody>
                    <a:bodyPr/>
                    <a:lstStyle/>
                    <a:p>
                      <a:r>
                        <a:rPr kumimoji="1" lang="ja-JP" altLang="en-US" sz="1600" dirty="0" smtClean="0"/>
                        <a:t>県担当課</a:t>
                      </a:r>
                      <a:endParaRPr kumimoji="1" lang="ja-JP" altLang="en-US" sz="1600" dirty="0"/>
                    </a:p>
                  </a:txBody>
                  <a:tcPr anchor="ctr">
                    <a:solidFill>
                      <a:schemeClr val="bg1">
                        <a:lumMod val="75000"/>
                      </a:schemeClr>
                    </a:solidFill>
                  </a:tcPr>
                </a:tc>
                <a:tc gridSpan="2">
                  <a:txBody>
                    <a:bodyPr/>
                    <a:lstStyle/>
                    <a:p>
                      <a:r>
                        <a:rPr kumimoji="1" lang="ja-JP" altLang="en-US" sz="1600" dirty="0" smtClean="0"/>
                        <a:t>長寿社会政策課</a:t>
                      </a:r>
                      <a:endParaRPr kumimoji="1" lang="ja-JP" altLang="en-US" sz="1600" dirty="0"/>
                    </a:p>
                  </a:txBody>
                  <a:tcPr anchor="ctr"/>
                </a:tc>
                <a:tc hMerge="1">
                  <a:txBody>
                    <a:bodyPr/>
                    <a:lstStyle/>
                    <a:p>
                      <a:endParaRPr kumimoji="1" lang="ja-JP" altLang="en-US"/>
                    </a:p>
                  </a:txBody>
                  <a:tcPr/>
                </a:tc>
                <a:tc>
                  <a:txBody>
                    <a:bodyPr/>
                    <a:lstStyle/>
                    <a:p>
                      <a:r>
                        <a:rPr kumimoji="1" lang="ja-JP" altLang="en-US" sz="1600" dirty="0" smtClean="0"/>
                        <a:t>精神保健推進室</a:t>
                      </a:r>
                      <a:endParaRPr kumimoji="1" lang="ja-JP" altLang="en-US" sz="1600" dirty="0"/>
                    </a:p>
                  </a:txBody>
                  <a:tcPr anchor="ctr"/>
                </a:tc>
                <a:extLst>
                  <a:ext uri="{0D108BD9-81ED-4DB2-BD59-A6C34878D82A}">
                    <a16:rowId xmlns:a16="http://schemas.microsoft.com/office/drawing/2014/main" val="4114160980"/>
                  </a:ext>
                </a:extLst>
              </a:tr>
            </a:tbl>
          </a:graphicData>
        </a:graphic>
      </p:graphicFrame>
      <p:sp>
        <p:nvSpPr>
          <p:cNvPr id="3" name="テキスト ボックス 2"/>
          <p:cNvSpPr txBox="1"/>
          <p:nvPr/>
        </p:nvSpPr>
        <p:spPr>
          <a:xfrm>
            <a:off x="423080" y="6467356"/>
            <a:ext cx="7521998" cy="338554"/>
          </a:xfrm>
          <a:prstGeom prst="rect">
            <a:avLst/>
          </a:prstGeom>
          <a:noFill/>
        </p:spPr>
        <p:txBody>
          <a:bodyPr wrap="square" rtlCol="0">
            <a:spAutoFit/>
          </a:bodyPr>
          <a:lstStyle/>
          <a:p>
            <a:r>
              <a:rPr kumimoji="1" lang="en-US" altLang="ja-JP" sz="1600" b="1" u="sng" dirty="0" smtClean="0"/>
              <a:t>※</a:t>
            </a:r>
            <a:r>
              <a:rPr kumimoji="1" lang="ja-JP" altLang="en-US" sz="1600" b="1" u="sng" dirty="0" smtClean="0"/>
              <a:t>喀痰吸引等研修を修了したのみでは，特定行為は行えません。</a:t>
            </a:r>
            <a:endParaRPr kumimoji="1" lang="ja-JP" altLang="en-US" sz="1600" b="1" u="sng" dirty="0"/>
          </a:p>
        </p:txBody>
      </p:sp>
      <p:sp>
        <p:nvSpPr>
          <p:cNvPr id="5" name="スライド番号プレースホルダー 4"/>
          <p:cNvSpPr>
            <a:spLocks noGrp="1"/>
          </p:cNvSpPr>
          <p:nvPr>
            <p:ph type="sldNum" sz="quarter" idx="12"/>
          </p:nvPr>
        </p:nvSpPr>
        <p:spPr/>
        <p:txBody>
          <a:bodyPr/>
          <a:lstStyle/>
          <a:p>
            <a:fld id="{50DCBF60-3DE0-4F91-BAEE-B4BB1F80949B}" type="slidenum">
              <a:rPr kumimoji="1" lang="ja-JP" altLang="en-US" smtClean="0"/>
              <a:t>7</a:t>
            </a:fld>
            <a:endParaRPr kumimoji="1" lang="ja-JP" altLang="en-US"/>
          </a:p>
        </p:txBody>
      </p:sp>
    </p:spTree>
    <p:extLst>
      <p:ext uri="{BB962C8B-B14F-4D97-AF65-F5344CB8AC3E}">
        <p14:creationId xmlns:p14="http://schemas.microsoft.com/office/powerpoint/2010/main" val="2796164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2082" y="79976"/>
            <a:ext cx="7932227"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必要な手続き等の概要</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6" name="正方形/長方形 5"/>
          <p:cNvSpPr/>
          <p:nvPr/>
        </p:nvSpPr>
        <p:spPr>
          <a:xfrm>
            <a:off x="423081" y="992777"/>
            <a:ext cx="8407019" cy="514676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ea"/>
              <a:buAutoNum type="circleNumDbPlain"/>
            </a:pPr>
            <a:r>
              <a:rPr kumimoji="1" lang="ja-JP" altLang="en-US" sz="2000" b="1" dirty="0" smtClean="0">
                <a:solidFill>
                  <a:schemeClr val="tx1"/>
                </a:solidFill>
              </a:rPr>
              <a:t>喀痰吸引等研修の修了</a:t>
            </a:r>
            <a:endParaRPr kumimoji="1" lang="en-US" altLang="ja-JP" sz="2000" b="1" dirty="0" smtClean="0">
              <a:solidFill>
                <a:schemeClr val="tx1"/>
              </a:solidFill>
            </a:endParaRPr>
          </a:p>
          <a:p>
            <a:r>
              <a:rPr kumimoji="1" lang="ja-JP" altLang="en-US" dirty="0" smtClean="0">
                <a:solidFill>
                  <a:schemeClr val="tx1"/>
                </a:solidFill>
              </a:rPr>
              <a:t>　県又は登録研修機関が開催する喀痰吸引等研修を受講し，修了証書の交付を受けてください。</a:t>
            </a:r>
            <a:endParaRPr kumimoji="1" lang="en-US" altLang="ja-JP" dirty="0" smtClean="0">
              <a:solidFill>
                <a:schemeClr val="tx1"/>
              </a:solidFill>
            </a:endParaRPr>
          </a:p>
          <a:p>
            <a:endParaRPr kumimoji="1" lang="en-US" altLang="ja-JP" dirty="0">
              <a:solidFill>
                <a:schemeClr val="tx1"/>
              </a:solidFill>
            </a:endParaRPr>
          </a:p>
          <a:p>
            <a:endParaRPr kumimoji="1" lang="en-US" altLang="ja-JP" dirty="0" smtClean="0">
              <a:solidFill>
                <a:schemeClr val="tx1"/>
              </a:solidFill>
            </a:endParaRPr>
          </a:p>
          <a:p>
            <a:pPr marL="342900" indent="-342900">
              <a:buFont typeface="+mj-ea"/>
              <a:buAutoNum type="circleNumDbPlain" startAt="2"/>
            </a:pPr>
            <a:r>
              <a:rPr kumimoji="1" lang="ja-JP" altLang="en-US" sz="2000" b="1" dirty="0" smtClean="0">
                <a:solidFill>
                  <a:schemeClr val="tx1"/>
                </a:solidFill>
              </a:rPr>
              <a:t>従事者の認定</a:t>
            </a:r>
            <a:endParaRPr kumimoji="1" lang="en-US" altLang="ja-JP" sz="2000" b="1" dirty="0" smtClean="0">
              <a:solidFill>
                <a:schemeClr val="tx1"/>
              </a:solidFill>
            </a:endParaRPr>
          </a:p>
          <a:p>
            <a:pPr marL="285750" indent="-285750">
              <a:buFont typeface="Wingdings" panose="05000000000000000000" pitchFamily="2" charset="2"/>
              <a:buChar char="n"/>
            </a:pPr>
            <a:r>
              <a:rPr kumimoji="1" lang="ja-JP" altLang="en-US" b="1" u="sng" dirty="0" smtClean="0">
                <a:solidFill>
                  <a:srgbClr val="FF0000"/>
                </a:solidFill>
              </a:rPr>
              <a:t>認定特定行為従事者認定証</a:t>
            </a:r>
            <a:r>
              <a:rPr kumimoji="1" lang="ja-JP" altLang="en-US" u="sng" dirty="0" smtClean="0">
                <a:solidFill>
                  <a:schemeClr val="tx1"/>
                </a:solidFill>
              </a:rPr>
              <a:t>の交付申請</a:t>
            </a:r>
            <a:endParaRPr kumimoji="1" lang="en-US" altLang="ja-JP" u="sng" dirty="0" smtClean="0">
              <a:solidFill>
                <a:schemeClr val="tx1"/>
              </a:solidFill>
            </a:endParaRPr>
          </a:p>
          <a:p>
            <a:r>
              <a:rPr kumimoji="1" lang="ja-JP" altLang="en-US" dirty="0" smtClean="0">
                <a:solidFill>
                  <a:schemeClr val="tx1"/>
                </a:solidFill>
              </a:rPr>
              <a:t>　所定の研修を修了し，特定行為を行う技術を習得した者として，</a:t>
            </a:r>
            <a:r>
              <a:rPr kumimoji="1" lang="ja-JP" altLang="en-US" b="1" u="sng" dirty="0" smtClean="0">
                <a:solidFill>
                  <a:schemeClr val="tx1"/>
                </a:solidFill>
              </a:rPr>
              <a:t>県が認定します。認定を受けなければ特定行為は行えません。</a:t>
            </a:r>
            <a:endParaRPr kumimoji="1" lang="en-US" altLang="ja-JP" b="1" u="sng" dirty="0" smtClean="0">
              <a:solidFill>
                <a:schemeClr val="tx1"/>
              </a:solidFill>
            </a:endParaRPr>
          </a:p>
          <a:p>
            <a:pPr marL="285750" indent="-285750">
              <a:buFont typeface="Wingdings" panose="05000000000000000000" pitchFamily="2" charset="2"/>
              <a:buChar char="n"/>
            </a:pPr>
            <a:r>
              <a:rPr kumimoji="1" lang="ja-JP" altLang="en-US" u="sng" dirty="0" smtClean="0">
                <a:solidFill>
                  <a:schemeClr val="tx1"/>
                </a:solidFill>
              </a:rPr>
              <a:t>申請先</a:t>
            </a:r>
            <a:endParaRPr kumimoji="1" lang="en-US" altLang="ja-JP" u="sng" dirty="0" smtClean="0">
              <a:solidFill>
                <a:schemeClr val="tx1"/>
              </a:solidFill>
            </a:endParaRPr>
          </a:p>
          <a:p>
            <a:r>
              <a:rPr kumimoji="1" lang="ja-JP" altLang="en-US" dirty="0" smtClean="0">
                <a:solidFill>
                  <a:schemeClr val="tx1"/>
                </a:solidFill>
              </a:rPr>
              <a:t>　修了した研修種別により，担当課が異なります。</a:t>
            </a:r>
            <a:endParaRPr kumimoji="1" lang="en-US" altLang="ja-JP" dirty="0" smtClean="0">
              <a:solidFill>
                <a:schemeClr val="tx1"/>
              </a:solidFill>
            </a:endParaRPr>
          </a:p>
        </p:txBody>
      </p:sp>
      <p:sp>
        <p:nvSpPr>
          <p:cNvPr id="3" name="テキスト ボックス 2"/>
          <p:cNvSpPr txBox="1"/>
          <p:nvPr/>
        </p:nvSpPr>
        <p:spPr>
          <a:xfrm>
            <a:off x="542082" y="6267487"/>
            <a:ext cx="7521998" cy="369332"/>
          </a:xfrm>
          <a:prstGeom prst="rect">
            <a:avLst/>
          </a:prstGeom>
          <a:noFill/>
        </p:spPr>
        <p:txBody>
          <a:bodyPr wrap="square" rtlCol="0">
            <a:spAutoFit/>
          </a:bodyPr>
          <a:lstStyle/>
          <a:p>
            <a:r>
              <a:rPr kumimoji="1" lang="en-US" altLang="ja-JP" b="1" dirty="0" smtClean="0"/>
              <a:t>※</a:t>
            </a:r>
            <a:r>
              <a:rPr kumimoji="1" lang="ja-JP" altLang="en-US" b="1" dirty="0" smtClean="0"/>
              <a:t>仙台市内の事業所等であっても，申請先は，宮城県庁となります。</a:t>
            </a:r>
            <a:endParaRPr kumimoji="1" lang="ja-JP" altLang="en-US" b="1" dirty="0"/>
          </a:p>
        </p:txBody>
      </p:sp>
      <p:graphicFrame>
        <p:nvGraphicFramePr>
          <p:cNvPr id="5" name="表 4"/>
          <p:cNvGraphicFramePr>
            <a:graphicFrameLocks noGrp="1"/>
          </p:cNvGraphicFramePr>
          <p:nvPr>
            <p:extLst>
              <p:ext uri="{D42A27DB-BD31-4B8C-83A1-F6EECF244321}">
                <p14:modId xmlns:p14="http://schemas.microsoft.com/office/powerpoint/2010/main" val="4069943526"/>
              </p:ext>
            </p:extLst>
          </p:nvPr>
        </p:nvGraphicFramePr>
        <p:xfrm>
          <a:off x="542082" y="4230955"/>
          <a:ext cx="8165192" cy="1651000"/>
        </p:xfrm>
        <a:graphic>
          <a:graphicData uri="http://schemas.openxmlformats.org/drawingml/2006/table">
            <a:tbl>
              <a:tblPr firstRow="1" bandRow="1"/>
              <a:tblGrid>
                <a:gridCol w="2078290">
                  <a:extLst>
                    <a:ext uri="{9D8B030D-6E8A-4147-A177-3AD203B41FA5}">
                      <a16:colId xmlns:a16="http://schemas.microsoft.com/office/drawing/2014/main" val="2746391573"/>
                    </a:ext>
                  </a:extLst>
                </a:gridCol>
                <a:gridCol w="3753134">
                  <a:extLst>
                    <a:ext uri="{9D8B030D-6E8A-4147-A177-3AD203B41FA5}">
                      <a16:colId xmlns:a16="http://schemas.microsoft.com/office/drawing/2014/main" val="1563010942"/>
                    </a:ext>
                  </a:extLst>
                </a:gridCol>
                <a:gridCol w="2333768">
                  <a:extLst>
                    <a:ext uri="{9D8B030D-6E8A-4147-A177-3AD203B41FA5}">
                      <a16:colId xmlns:a16="http://schemas.microsoft.com/office/drawing/2014/main" val="3523519935"/>
                    </a:ext>
                  </a:extLst>
                </a:gridCol>
              </a:tblGrid>
              <a:tr h="370840">
                <a:tc>
                  <a:txBody>
                    <a:bodyPr/>
                    <a:lstStyle/>
                    <a:p>
                      <a:r>
                        <a:rPr kumimoji="1" lang="ja-JP" altLang="en-US" dirty="0" smtClean="0"/>
                        <a:t>修了した研修種別</a:t>
                      </a:r>
                      <a:endParaRPr kumimoji="1" lang="ja-JP" altLang="en-US" dirty="0"/>
                    </a:p>
                  </a:txBody>
                  <a:tcPr>
                    <a:solidFill>
                      <a:schemeClr val="bg1">
                        <a:lumMod val="75000"/>
                      </a:schemeClr>
                    </a:solidFill>
                  </a:tcPr>
                </a:tc>
                <a:tc>
                  <a:txBody>
                    <a:bodyPr/>
                    <a:lstStyle/>
                    <a:p>
                      <a:r>
                        <a:rPr kumimoji="1" lang="ja-JP" altLang="en-US" dirty="0" smtClean="0"/>
                        <a:t>担当課</a:t>
                      </a:r>
                      <a:endParaRPr kumimoji="1" lang="ja-JP" altLang="en-US" dirty="0"/>
                    </a:p>
                  </a:txBody>
                  <a:tcPr>
                    <a:solidFill>
                      <a:schemeClr val="bg1">
                        <a:lumMod val="75000"/>
                      </a:schemeClr>
                    </a:solidFill>
                  </a:tcPr>
                </a:tc>
                <a:tc>
                  <a:txBody>
                    <a:bodyPr/>
                    <a:lstStyle/>
                    <a:p>
                      <a:r>
                        <a:rPr kumimoji="1" lang="ja-JP" altLang="en-US" dirty="0" smtClean="0"/>
                        <a:t>連絡先</a:t>
                      </a:r>
                      <a:endParaRPr kumimoji="1" lang="ja-JP" altLang="en-US" dirty="0"/>
                    </a:p>
                  </a:txBody>
                  <a:tcPr>
                    <a:solidFill>
                      <a:schemeClr val="bg1">
                        <a:lumMod val="75000"/>
                      </a:schemeClr>
                    </a:solidFill>
                  </a:tcPr>
                </a:tc>
                <a:extLst>
                  <a:ext uri="{0D108BD9-81ED-4DB2-BD59-A6C34878D82A}">
                    <a16:rowId xmlns:a16="http://schemas.microsoft.com/office/drawing/2014/main" val="1444568583"/>
                  </a:ext>
                </a:extLst>
              </a:tr>
              <a:tr h="370840">
                <a:tc>
                  <a:txBody>
                    <a:bodyPr/>
                    <a:lstStyle/>
                    <a:p>
                      <a:r>
                        <a:rPr kumimoji="1" lang="ja-JP" altLang="en-US" dirty="0" smtClean="0"/>
                        <a:t>１・２号研修</a:t>
                      </a:r>
                      <a:endParaRPr kumimoji="1" lang="ja-JP" altLang="en-US" dirty="0"/>
                    </a:p>
                  </a:txBody>
                  <a:tcPr anchor="ctr">
                    <a:solidFill>
                      <a:schemeClr val="bg1">
                        <a:lumMod val="75000"/>
                      </a:schemeClr>
                    </a:solidFill>
                  </a:tcPr>
                </a:tc>
                <a:tc>
                  <a:txBody>
                    <a:bodyPr/>
                    <a:lstStyle/>
                    <a:p>
                      <a:r>
                        <a:rPr kumimoji="1" lang="ja-JP" altLang="en-US" dirty="0" smtClean="0"/>
                        <a:t>宮城県保健福祉部長寿社会政策課</a:t>
                      </a:r>
                      <a:endParaRPr kumimoji="1" lang="en-US" altLang="ja-JP" dirty="0" smtClean="0"/>
                    </a:p>
                    <a:p>
                      <a:r>
                        <a:rPr kumimoji="1" lang="ja-JP" altLang="en-US" dirty="0" smtClean="0"/>
                        <a:t>施設支援班</a:t>
                      </a:r>
                      <a:endParaRPr kumimoji="1" lang="ja-JP" altLang="en-US" dirty="0"/>
                    </a:p>
                  </a:txBody>
                  <a:tcPr/>
                </a:tc>
                <a:tc>
                  <a:txBody>
                    <a:bodyPr/>
                    <a:lstStyle/>
                    <a:p>
                      <a:r>
                        <a:rPr kumimoji="1" lang="en-US" altLang="ja-JP" dirty="0" smtClean="0"/>
                        <a:t>022-211-2549</a:t>
                      </a:r>
                      <a:endParaRPr kumimoji="1" lang="ja-JP" altLang="en-US" dirty="0"/>
                    </a:p>
                  </a:txBody>
                  <a:tcPr anchor="ctr"/>
                </a:tc>
                <a:extLst>
                  <a:ext uri="{0D108BD9-81ED-4DB2-BD59-A6C34878D82A}">
                    <a16:rowId xmlns:a16="http://schemas.microsoft.com/office/drawing/2014/main" val="2873287153"/>
                  </a:ext>
                </a:extLst>
              </a:tr>
              <a:tr h="370840">
                <a:tc>
                  <a:txBody>
                    <a:bodyPr/>
                    <a:lstStyle/>
                    <a:p>
                      <a:r>
                        <a:rPr kumimoji="1" lang="ja-JP" altLang="en-US" dirty="0" smtClean="0"/>
                        <a:t>３号研修</a:t>
                      </a:r>
                      <a:endParaRPr kumimoji="1" lang="ja-JP" altLang="en-US" dirty="0"/>
                    </a:p>
                  </a:txBody>
                  <a:tcPr anchor="ctr">
                    <a:solidFill>
                      <a:schemeClr val="bg1">
                        <a:lumMod val="75000"/>
                      </a:schemeClr>
                    </a:solidFill>
                  </a:tcPr>
                </a:tc>
                <a:tc>
                  <a:txBody>
                    <a:bodyPr/>
                    <a:lstStyle/>
                    <a:p>
                      <a:r>
                        <a:rPr kumimoji="1" lang="ja-JP" altLang="en-US" dirty="0" smtClean="0"/>
                        <a:t>宮城県保健福祉部精神保健推進室</a:t>
                      </a:r>
                      <a:endParaRPr kumimoji="1" lang="en-US" altLang="ja-JP" dirty="0" smtClean="0"/>
                    </a:p>
                    <a:p>
                      <a:r>
                        <a:rPr kumimoji="1" lang="ja-JP" altLang="en-US" dirty="0" smtClean="0"/>
                        <a:t>発達障害・療育支援班</a:t>
                      </a:r>
                      <a:endParaRPr kumimoji="1" lang="ja-JP" altLang="en-US" dirty="0"/>
                    </a:p>
                  </a:txBody>
                  <a:tcPr/>
                </a:tc>
                <a:tc>
                  <a:txBody>
                    <a:bodyPr/>
                    <a:lstStyle/>
                    <a:p>
                      <a:r>
                        <a:rPr kumimoji="1" lang="en-US" altLang="ja-JP" dirty="0" smtClean="0"/>
                        <a:t>022-211-2543</a:t>
                      </a:r>
                      <a:endParaRPr kumimoji="1" lang="ja-JP" altLang="en-US" dirty="0"/>
                    </a:p>
                  </a:txBody>
                  <a:tcPr anchor="ctr"/>
                </a:tc>
                <a:extLst>
                  <a:ext uri="{0D108BD9-81ED-4DB2-BD59-A6C34878D82A}">
                    <a16:rowId xmlns:a16="http://schemas.microsoft.com/office/drawing/2014/main" val="1512176697"/>
                  </a:ext>
                </a:extLst>
              </a:tr>
            </a:tbl>
          </a:graphicData>
        </a:graphic>
      </p:graphicFrame>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8</a:t>
            </a:fld>
            <a:endParaRPr kumimoji="1" lang="ja-JP" altLang="en-US"/>
          </a:p>
        </p:txBody>
      </p:sp>
    </p:spTree>
    <p:extLst>
      <p:ext uri="{BB962C8B-B14F-4D97-AF65-F5344CB8AC3E}">
        <p14:creationId xmlns:p14="http://schemas.microsoft.com/office/powerpoint/2010/main" val="3945182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3080" y="132228"/>
            <a:ext cx="8407019" cy="600191"/>
          </a:xfrm>
          <a:prstGeom prst="rect">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200" dirty="0" smtClean="0">
                <a:solidFill>
                  <a:srgbClr val="0000FF"/>
                </a:solidFill>
                <a:latin typeface="ＤＨＰ特太ゴシック体" panose="020B0500000000000000" pitchFamily="50" charset="-128"/>
                <a:ea typeface="ＤＨＰ特太ゴシック体" panose="020B0500000000000000" pitchFamily="50" charset="-128"/>
              </a:rPr>
              <a:t>必要な手続き等の概要</a:t>
            </a:r>
            <a:endParaRPr kumimoji="1" lang="ja-JP" altLang="en-US" sz="3200"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6" name="正方形/長方形 5"/>
          <p:cNvSpPr/>
          <p:nvPr/>
        </p:nvSpPr>
        <p:spPr>
          <a:xfrm>
            <a:off x="423081" y="832513"/>
            <a:ext cx="8407019" cy="57457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ea"/>
              <a:buAutoNum type="circleNumDbPlain" startAt="3"/>
            </a:pPr>
            <a:r>
              <a:rPr kumimoji="1" lang="ja-JP" altLang="en-US" sz="2000" b="1" dirty="0" smtClean="0">
                <a:solidFill>
                  <a:schemeClr val="tx1"/>
                </a:solidFill>
              </a:rPr>
              <a:t>事業者の登録</a:t>
            </a:r>
            <a:endParaRPr kumimoji="1" lang="en-US" altLang="ja-JP" sz="2000" b="1" dirty="0" smtClean="0">
              <a:solidFill>
                <a:schemeClr val="tx1"/>
              </a:solidFill>
            </a:endParaRPr>
          </a:p>
          <a:p>
            <a:pPr marL="285750" indent="-285750">
              <a:buFont typeface="Wingdings" panose="05000000000000000000" pitchFamily="2" charset="2"/>
              <a:buChar char="n"/>
            </a:pPr>
            <a:r>
              <a:rPr kumimoji="1" lang="ja-JP" altLang="en-US" u="sng" dirty="0" smtClean="0">
                <a:solidFill>
                  <a:schemeClr val="tx1"/>
                </a:solidFill>
              </a:rPr>
              <a:t>登録喀痰吸引等事業者</a:t>
            </a:r>
            <a:r>
              <a:rPr kumimoji="1" lang="ja-JP" altLang="en-US" b="1" u="sng" dirty="0" smtClean="0">
                <a:solidFill>
                  <a:srgbClr val="FF0000"/>
                </a:solidFill>
              </a:rPr>
              <a:t>（登録特定行為事業者）の登録申請</a:t>
            </a:r>
            <a:endParaRPr kumimoji="1" lang="en-US" altLang="ja-JP" b="1" u="sng" dirty="0" smtClean="0">
              <a:solidFill>
                <a:srgbClr val="FF0000"/>
              </a:solidFill>
            </a:endParaRPr>
          </a:p>
          <a:p>
            <a:r>
              <a:rPr kumimoji="1" lang="ja-JP" altLang="en-US" dirty="0" smtClean="0">
                <a:solidFill>
                  <a:schemeClr val="tx1"/>
                </a:solidFill>
              </a:rPr>
              <a:t>　所定の研修を修了した介護福祉士又は認定特定行為業務従事者が配置され，業として特定行為を行う事業者として，</a:t>
            </a:r>
            <a:r>
              <a:rPr kumimoji="1" lang="ja-JP" altLang="en-US" b="1" u="sng" dirty="0" smtClean="0">
                <a:solidFill>
                  <a:schemeClr val="tx1"/>
                </a:solidFill>
              </a:rPr>
              <a:t>県が登録します。登録を受けなければ，特定行為は行えません。</a:t>
            </a:r>
            <a:r>
              <a:rPr kumimoji="1" lang="ja-JP" altLang="en-US" dirty="0" smtClean="0">
                <a:solidFill>
                  <a:schemeClr val="tx1"/>
                </a:solidFill>
              </a:rPr>
              <a:t>（法附則第２０条）</a:t>
            </a:r>
            <a:endParaRPr kumimoji="1" lang="en-US" altLang="ja-JP" dirty="0" smtClean="0">
              <a:solidFill>
                <a:schemeClr val="tx1"/>
              </a:solidFill>
            </a:endParaRPr>
          </a:p>
          <a:p>
            <a:r>
              <a:rPr kumimoji="1" lang="ja-JP" altLang="en-US" dirty="0" smtClean="0">
                <a:solidFill>
                  <a:schemeClr val="tx1"/>
                </a:solidFill>
              </a:rPr>
              <a:t>　</a:t>
            </a:r>
            <a:endParaRPr kumimoji="1" lang="en-US" altLang="ja-JP" dirty="0" smtClean="0">
              <a:solidFill>
                <a:schemeClr val="tx1"/>
              </a:solidFill>
            </a:endParaRPr>
          </a:p>
          <a:p>
            <a:pPr marL="285750" indent="-285750">
              <a:buFont typeface="Wingdings" panose="05000000000000000000" pitchFamily="2" charset="2"/>
              <a:buChar char="n"/>
            </a:pPr>
            <a:r>
              <a:rPr kumimoji="1" lang="ja-JP" altLang="en-US" u="sng" dirty="0" smtClean="0">
                <a:solidFill>
                  <a:schemeClr val="tx1"/>
                </a:solidFill>
              </a:rPr>
              <a:t>申請先</a:t>
            </a:r>
            <a:endParaRPr kumimoji="1" lang="en-US" altLang="ja-JP" u="sng" dirty="0" smtClean="0">
              <a:solidFill>
                <a:schemeClr val="tx1"/>
              </a:solidFill>
            </a:endParaRPr>
          </a:p>
          <a:p>
            <a:r>
              <a:rPr kumimoji="1" lang="ja-JP" altLang="en-US" dirty="0" smtClean="0">
                <a:solidFill>
                  <a:schemeClr val="tx1"/>
                </a:solidFill>
              </a:rPr>
              <a:t>　事業者指定の根拠法（サービス種別）により，担当課が異なります。</a:t>
            </a:r>
            <a:endParaRPr kumimoji="1" lang="en-US" altLang="ja-JP" dirty="0">
              <a:solidFill>
                <a:schemeClr val="tx1"/>
              </a:solidFill>
            </a:endParaRPr>
          </a:p>
          <a:p>
            <a:r>
              <a:rPr kumimoji="1" lang="ja-JP" altLang="en-US" dirty="0">
                <a:solidFill>
                  <a:schemeClr val="tx1"/>
                </a:solidFill>
              </a:rPr>
              <a:t>　</a:t>
            </a:r>
            <a:endParaRPr kumimoji="1" lang="en-US" altLang="ja-JP" dirty="0" smtClean="0">
              <a:solidFill>
                <a:schemeClr val="tx1"/>
              </a:solidFill>
            </a:endParaRPr>
          </a:p>
        </p:txBody>
      </p:sp>
      <p:sp>
        <p:nvSpPr>
          <p:cNvPr id="3" name="テキスト ボックス 2"/>
          <p:cNvSpPr txBox="1"/>
          <p:nvPr/>
        </p:nvSpPr>
        <p:spPr>
          <a:xfrm>
            <a:off x="423080" y="5433174"/>
            <a:ext cx="8407019" cy="1077218"/>
          </a:xfrm>
          <a:prstGeom prst="rect">
            <a:avLst/>
          </a:prstGeom>
          <a:noFill/>
        </p:spPr>
        <p:txBody>
          <a:bodyPr wrap="square" rtlCol="0">
            <a:spAutoFit/>
          </a:bodyPr>
          <a:lstStyle/>
          <a:p>
            <a:r>
              <a:rPr kumimoji="1" lang="en-US" altLang="ja-JP" sz="1600" dirty="0" smtClean="0"/>
              <a:t>※</a:t>
            </a:r>
            <a:r>
              <a:rPr kumimoji="1" lang="ja-JP" altLang="en-US" sz="1600" dirty="0"/>
              <a:t>介護保険法で指定された訪問介護・介護予防訪問介護事業所と障害者総合支援法で</a:t>
            </a:r>
            <a:r>
              <a:rPr kumimoji="1" lang="ja-JP" altLang="en-US" sz="1600" dirty="0" smtClean="0"/>
              <a:t>指定</a:t>
            </a:r>
            <a:endParaRPr kumimoji="1" lang="en-US" altLang="ja-JP" sz="1600" dirty="0" smtClean="0"/>
          </a:p>
          <a:p>
            <a:r>
              <a:rPr kumimoji="1" lang="ja-JP" altLang="en-US" sz="1600" dirty="0" smtClean="0"/>
              <a:t>　された</a:t>
            </a:r>
            <a:r>
              <a:rPr kumimoji="1" lang="ja-JP" altLang="en-US" sz="1600" dirty="0"/>
              <a:t>居宅介護・重度訪問介護事業所を一体で運営している場合、</a:t>
            </a:r>
            <a:r>
              <a:rPr kumimoji="1" lang="ja-JP" altLang="en-US" sz="1600" u="sng" dirty="0"/>
              <a:t>事業所の主たる</a:t>
            </a:r>
            <a:r>
              <a:rPr kumimoji="1" lang="ja-JP" altLang="en-US" sz="1600" u="sng" dirty="0" smtClean="0"/>
              <a:t>業務</a:t>
            </a:r>
            <a:endParaRPr kumimoji="1" lang="en-US" altLang="ja-JP" sz="1600" u="sng" dirty="0" smtClean="0"/>
          </a:p>
          <a:p>
            <a:r>
              <a:rPr kumimoji="1" lang="ja-JP" altLang="en-US" sz="1600" u="sng" dirty="0" smtClean="0"/>
              <a:t>　を</a:t>
            </a:r>
            <a:r>
              <a:rPr kumimoji="1" lang="ja-JP" altLang="en-US" sz="1600" u="sng" dirty="0"/>
              <a:t>所管する課室どちらか一方に</a:t>
            </a:r>
            <a:r>
              <a:rPr kumimoji="1" lang="ja-JP" altLang="en-US" sz="1600" u="sng" dirty="0" smtClean="0"/>
              <a:t>申請してください</a:t>
            </a:r>
            <a:r>
              <a:rPr kumimoji="1" lang="ja-JP" altLang="en-US" sz="1600" dirty="0" smtClean="0"/>
              <a:t>。</a:t>
            </a:r>
            <a:endParaRPr kumimoji="1" lang="en-US" altLang="ja-JP" sz="1600" dirty="0" smtClean="0"/>
          </a:p>
          <a:p>
            <a:r>
              <a:rPr kumimoji="1" lang="en-US" altLang="ja-JP" sz="1600" b="1" dirty="0" smtClean="0"/>
              <a:t>※</a:t>
            </a:r>
            <a:r>
              <a:rPr kumimoji="1" lang="ja-JP" altLang="en-US" sz="1600" b="1" dirty="0" smtClean="0"/>
              <a:t>仙台市内の事業所等であっても，申請先は，宮城県庁となります。</a:t>
            </a:r>
            <a:endParaRPr kumimoji="1" lang="ja-JP" altLang="en-US" sz="1600" b="1" dirty="0"/>
          </a:p>
        </p:txBody>
      </p:sp>
      <p:graphicFrame>
        <p:nvGraphicFramePr>
          <p:cNvPr id="5" name="表 4"/>
          <p:cNvGraphicFramePr>
            <a:graphicFrameLocks noGrp="1"/>
          </p:cNvGraphicFramePr>
          <p:nvPr>
            <p:extLst>
              <p:ext uri="{D42A27DB-BD31-4B8C-83A1-F6EECF244321}">
                <p14:modId xmlns:p14="http://schemas.microsoft.com/office/powerpoint/2010/main" val="2052574868"/>
              </p:ext>
            </p:extLst>
          </p:nvPr>
        </p:nvGraphicFramePr>
        <p:xfrm>
          <a:off x="542082" y="3241343"/>
          <a:ext cx="8165192" cy="1645920"/>
        </p:xfrm>
        <a:graphic>
          <a:graphicData uri="http://schemas.openxmlformats.org/drawingml/2006/table">
            <a:tbl>
              <a:tblPr firstRow="1" bandRow="1"/>
              <a:tblGrid>
                <a:gridCol w="2078290">
                  <a:extLst>
                    <a:ext uri="{9D8B030D-6E8A-4147-A177-3AD203B41FA5}">
                      <a16:colId xmlns:a16="http://schemas.microsoft.com/office/drawing/2014/main" val="2746391573"/>
                    </a:ext>
                  </a:extLst>
                </a:gridCol>
                <a:gridCol w="3753134">
                  <a:extLst>
                    <a:ext uri="{9D8B030D-6E8A-4147-A177-3AD203B41FA5}">
                      <a16:colId xmlns:a16="http://schemas.microsoft.com/office/drawing/2014/main" val="1563010942"/>
                    </a:ext>
                  </a:extLst>
                </a:gridCol>
                <a:gridCol w="2333768">
                  <a:extLst>
                    <a:ext uri="{9D8B030D-6E8A-4147-A177-3AD203B41FA5}">
                      <a16:colId xmlns:a16="http://schemas.microsoft.com/office/drawing/2014/main" val="3523519935"/>
                    </a:ext>
                  </a:extLst>
                </a:gridCol>
              </a:tblGrid>
              <a:tr h="195518">
                <a:tc>
                  <a:txBody>
                    <a:bodyPr/>
                    <a:lstStyle/>
                    <a:p>
                      <a:r>
                        <a:rPr kumimoji="1" lang="ja-JP" altLang="en-US" dirty="0" smtClean="0"/>
                        <a:t>根拠法</a:t>
                      </a:r>
                      <a:endParaRPr kumimoji="1" lang="ja-JP" altLang="en-US" dirty="0"/>
                    </a:p>
                  </a:txBody>
                  <a:tcPr>
                    <a:solidFill>
                      <a:schemeClr val="bg1">
                        <a:lumMod val="75000"/>
                      </a:schemeClr>
                    </a:solidFill>
                  </a:tcPr>
                </a:tc>
                <a:tc>
                  <a:txBody>
                    <a:bodyPr/>
                    <a:lstStyle/>
                    <a:p>
                      <a:r>
                        <a:rPr kumimoji="1" lang="ja-JP" altLang="en-US" dirty="0" smtClean="0"/>
                        <a:t>担当課</a:t>
                      </a:r>
                      <a:endParaRPr kumimoji="1" lang="ja-JP" altLang="en-US" dirty="0"/>
                    </a:p>
                  </a:txBody>
                  <a:tcPr>
                    <a:solidFill>
                      <a:schemeClr val="bg1">
                        <a:lumMod val="75000"/>
                      </a:schemeClr>
                    </a:solidFill>
                  </a:tcPr>
                </a:tc>
                <a:tc>
                  <a:txBody>
                    <a:bodyPr/>
                    <a:lstStyle/>
                    <a:p>
                      <a:r>
                        <a:rPr kumimoji="1" lang="ja-JP" altLang="en-US" dirty="0" smtClean="0"/>
                        <a:t>連絡先</a:t>
                      </a:r>
                      <a:endParaRPr kumimoji="1" lang="ja-JP" altLang="en-US" dirty="0"/>
                    </a:p>
                  </a:txBody>
                  <a:tcPr>
                    <a:solidFill>
                      <a:schemeClr val="bg1">
                        <a:lumMod val="75000"/>
                      </a:schemeClr>
                    </a:solidFill>
                  </a:tcPr>
                </a:tc>
                <a:extLst>
                  <a:ext uri="{0D108BD9-81ED-4DB2-BD59-A6C34878D82A}">
                    <a16:rowId xmlns:a16="http://schemas.microsoft.com/office/drawing/2014/main" val="1444568583"/>
                  </a:ext>
                </a:extLst>
              </a:tr>
              <a:tr h="370840">
                <a:tc>
                  <a:txBody>
                    <a:bodyPr/>
                    <a:lstStyle/>
                    <a:p>
                      <a:r>
                        <a:rPr kumimoji="1" lang="ja-JP" altLang="en-US" dirty="0" smtClean="0"/>
                        <a:t>介護保険法</a:t>
                      </a:r>
                      <a:endParaRPr kumimoji="1" lang="ja-JP" altLang="en-US" dirty="0"/>
                    </a:p>
                  </a:txBody>
                  <a:tcPr anchor="ctr">
                    <a:solidFill>
                      <a:schemeClr val="bg1">
                        <a:lumMod val="75000"/>
                      </a:schemeClr>
                    </a:solidFill>
                  </a:tcPr>
                </a:tc>
                <a:tc>
                  <a:txBody>
                    <a:bodyPr/>
                    <a:lstStyle/>
                    <a:p>
                      <a:r>
                        <a:rPr kumimoji="1" lang="ja-JP" altLang="en-US" dirty="0" smtClean="0"/>
                        <a:t>宮城県保健福祉部長寿社会政策課</a:t>
                      </a:r>
                      <a:endParaRPr kumimoji="1" lang="en-US" altLang="ja-JP" dirty="0" smtClean="0"/>
                    </a:p>
                    <a:p>
                      <a:r>
                        <a:rPr kumimoji="1" lang="ja-JP" altLang="en-US" dirty="0" smtClean="0"/>
                        <a:t>施設支援班</a:t>
                      </a:r>
                      <a:endParaRPr kumimoji="1" lang="ja-JP" altLang="en-US" dirty="0"/>
                    </a:p>
                  </a:txBody>
                  <a:tcPr/>
                </a:tc>
                <a:tc>
                  <a:txBody>
                    <a:bodyPr/>
                    <a:lstStyle/>
                    <a:p>
                      <a:r>
                        <a:rPr kumimoji="1" lang="en-US" altLang="ja-JP" dirty="0" smtClean="0"/>
                        <a:t>022-211-2549</a:t>
                      </a:r>
                      <a:endParaRPr kumimoji="1" lang="ja-JP" altLang="en-US" dirty="0"/>
                    </a:p>
                  </a:txBody>
                  <a:tcPr anchor="ctr"/>
                </a:tc>
                <a:extLst>
                  <a:ext uri="{0D108BD9-81ED-4DB2-BD59-A6C34878D82A}">
                    <a16:rowId xmlns:a16="http://schemas.microsoft.com/office/drawing/2014/main" val="2873287153"/>
                  </a:ext>
                </a:extLst>
              </a:tr>
              <a:tr h="370840">
                <a:tc>
                  <a:txBody>
                    <a:bodyPr/>
                    <a:lstStyle/>
                    <a:p>
                      <a:r>
                        <a:rPr kumimoji="1" lang="ja-JP" altLang="en-US" dirty="0" smtClean="0"/>
                        <a:t>障害児総合支援法</a:t>
                      </a:r>
                      <a:endParaRPr kumimoji="1" lang="en-US" altLang="ja-JP" dirty="0" smtClean="0"/>
                    </a:p>
                    <a:p>
                      <a:r>
                        <a:rPr kumimoji="1" lang="ja-JP" altLang="en-US" dirty="0" smtClean="0"/>
                        <a:t>児童福祉法</a:t>
                      </a:r>
                      <a:endParaRPr kumimoji="1" lang="ja-JP" altLang="en-US" dirty="0"/>
                    </a:p>
                  </a:txBody>
                  <a:tcPr anchor="ctr">
                    <a:solidFill>
                      <a:schemeClr val="bg1">
                        <a:lumMod val="75000"/>
                      </a:schemeClr>
                    </a:solidFill>
                  </a:tcPr>
                </a:tc>
                <a:tc>
                  <a:txBody>
                    <a:bodyPr/>
                    <a:lstStyle/>
                    <a:p>
                      <a:r>
                        <a:rPr kumimoji="1" lang="ja-JP" altLang="en-US" dirty="0" smtClean="0"/>
                        <a:t>宮城県保健福祉部精神保健推進室</a:t>
                      </a:r>
                      <a:endParaRPr kumimoji="1" lang="en-US" altLang="ja-JP" dirty="0" smtClean="0"/>
                    </a:p>
                    <a:p>
                      <a:r>
                        <a:rPr kumimoji="1" lang="ja-JP" altLang="en-US" dirty="0" smtClean="0"/>
                        <a:t>発達障害・療育支援班</a:t>
                      </a:r>
                      <a:endParaRPr kumimoji="1" lang="ja-JP" altLang="en-US" dirty="0"/>
                    </a:p>
                  </a:txBody>
                  <a:tcPr/>
                </a:tc>
                <a:tc>
                  <a:txBody>
                    <a:bodyPr/>
                    <a:lstStyle/>
                    <a:p>
                      <a:r>
                        <a:rPr kumimoji="1" lang="en-US" altLang="ja-JP" dirty="0" smtClean="0"/>
                        <a:t>022-211-2543</a:t>
                      </a:r>
                      <a:endParaRPr kumimoji="1" lang="ja-JP" altLang="en-US" dirty="0"/>
                    </a:p>
                  </a:txBody>
                  <a:tcPr anchor="ctr"/>
                </a:tc>
                <a:extLst>
                  <a:ext uri="{0D108BD9-81ED-4DB2-BD59-A6C34878D82A}">
                    <a16:rowId xmlns:a16="http://schemas.microsoft.com/office/drawing/2014/main" val="1512176697"/>
                  </a:ext>
                </a:extLst>
              </a:tr>
            </a:tbl>
          </a:graphicData>
        </a:graphic>
      </p:graphicFrame>
      <p:sp>
        <p:nvSpPr>
          <p:cNvPr id="2" name="スライド番号プレースホルダー 1"/>
          <p:cNvSpPr>
            <a:spLocks noGrp="1"/>
          </p:cNvSpPr>
          <p:nvPr>
            <p:ph type="sldNum" sz="quarter" idx="12"/>
          </p:nvPr>
        </p:nvSpPr>
        <p:spPr/>
        <p:txBody>
          <a:bodyPr/>
          <a:lstStyle/>
          <a:p>
            <a:fld id="{50DCBF60-3DE0-4F91-BAEE-B4BB1F80949B}" type="slidenum">
              <a:rPr kumimoji="1" lang="ja-JP" altLang="en-US" smtClean="0"/>
              <a:t>9</a:t>
            </a:fld>
            <a:endParaRPr kumimoji="1" lang="ja-JP" altLang="en-US"/>
          </a:p>
        </p:txBody>
      </p:sp>
    </p:spTree>
    <p:extLst>
      <p:ext uri="{BB962C8B-B14F-4D97-AF65-F5344CB8AC3E}">
        <p14:creationId xmlns:p14="http://schemas.microsoft.com/office/powerpoint/2010/main" val="2128078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TM02900769[[fn=レトロスペクト]]</Template>
  <TotalTime>1200</TotalTime>
  <Words>3463</Words>
  <Application>Microsoft Office PowerPoint</Application>
  <PresentationFormat>画面に合わせる (4:3)</PresentationFormat>
  <Paragraphs>268</Paragraphs>
  <Slides>13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ＤＨＰ特太ゴシック体</vt:lpstr>
      <vt:lpstr>ＭＳ Ｐゴシック</vt:lpstr>
      <vt:lpstr>游ゴシック</vt:lpstr>
      <vt:lpstr>游ゴシック</vt:lpstr>
      <vt:lpstr>游ゴシック Light</vt:lpstr>
      <vt:lpstr>Arial</vt:lpstr>
      <vt:lpstr>Calibri</vt:lpstr>
      <vt:lpstr>Calibri Light</vt:lpstr>
      <vt:lpstr>Wingdings</vt:lpstr>
      <vt:lpstr>Office テーマ</vt:lpstr>
      <vt:lpstr>レトロスペクト</vt:lpstr>
      <vt:lpstr>介護職員等による 喀痰吸引等に係る制度について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介護職員等による喀痰吸引等に係る制度について</dc:title>
  <dc:creator>荒木　真央</dc:creator>
  <cp:lastModifiedBy>荒木　真央</cp:lastModifiedBy>
  <cp:revision>51</cp:revision>
  <cp:lastPrinted>2022-03-10T04:42:36Z</cp:lastPrinted>
  <dcterms:created xsi:type="dcterms:W3CDTF">2020-03-09T02:36:22Z</dcterms:created>
  <dcterms:modified xsi:type="dcterms:W3CDTF">2022-03-10T07:10:16Z</dcterms:modified>
</cp:coreProperties>
</file>