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13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56D7707-17D9-4FA3-B787-00BF5646BF3A}" type="datetimeFigureOut">
              <a:rPr kumimoji="1" lang="ja-JP" altLang="en-US" smtClean="0"/>
              <a:t>2022/3/10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556E838-B001-4107-B755-72D56B6178B2}" type="slidenum">
              <a:rPr kumimoji="1" lang="ja-JP" altLang="en-US" smtClean="0"/>
              <a:t>‹#›</a:t>
            </a:fld>
            <a:endParaRPr kumimoji="1" lang="ja-JP" altLang="en-US"/>
          </a:p>
        </p:txBody>
      </p:sp>
    </p:spTree>
    <p:extLst>
      <p:ext uri="{BB962C8B-B14F-4D97-AF65-F5344CB8AC3E}">
        <p14:creationId xmlns:p14="http://schemas.microsoft.com/office/powerpoint/2010/main" val="18146799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D957EA9-AB87-4E2B-8284-B402D238C6B4}"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886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E575995-734A-42D9-BAEE-255E3D9ECC99}"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348044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95AB14-1121-472E-94DE-68DC4BDF8B13}"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334178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9111D73-DDC5-43FB-AD2D-E7851909740A}"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124464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45F94ED-BF5F-4EAB-8748-F9979987586D}" type="datetime1">
              <a:rPr kumimoji="1" lang="ja-JP" altLang="en-US" smtClean="0"/>
              <a:t>2022/3/10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0406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166EF3-86AC-4D26-AC4E-112DC7F923D6}"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250441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6893F0-E883-40D7-A19D-1B973D20DCA4}"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381107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81E28AE-EC01-4840-931C-CE533C296C13}" type="datetime1">
              <a:rPr kumimoji="1" lang="ja-JP" altLang="en-US" smtClean="0"/>
              <a:t>2022/3/10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420120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89ADFDC-A278-4322-8161-516E30279374}" type="datetime1">
              <a:rPr kumimoji="1" lang="ja-JP" altLang="en-US" smtClean="0"/>
              <a:t>2022/3/10</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283823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5BE6445-68CB-48BE-A8B1-17FF91802E56}" type="datetime1">
              <a:rPr kumimoji="1" lang="ja-JP" altLang="en-US" smtClean="0"/>
              <a:t>2022/3/10</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5913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2754C8-E7DF-4359-970C-7FF31A5D70A7}" type="datetime1">
              <a:rPr kumimoji="1" lang="ja-JP" altLang="en-US" smtClean="0"/>
              <a:t>2022/3/10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12D62-B6CA-4C5C-956A-572452288FD2}" type="slidenum">
              <a:rPr kumimoji="1" lang="ja-JP" altLang="en-US" smtClean="0"/>
              <a:t>‹#›</a:t>
            </a:fld>
            <a:endParaRPr kumimoji="1" lang="ja-JP" altLang="en-US"/>
          </a:p>
        </p:txBody>
      </p:sp>
    </p:spTree>
    <p:extLst>
      <p:ext uri="{BB962C8B-B14F-4D97-AF65-F5344CB8AC3E}">
        <p14:creationId xmlns:p14="http://schemas.microsoft.com/office/powerpoint/2010/main" val="2354115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FD89FFA-C0CD-4922-ABCB-7C9B912F9CFF}" type="datetime1">
              <a:rPr kumimoji="1" lang="ja-JP" altLang="en-US" smtClean="0"/>
              <a:t>2022/3/10</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0E12D62-B6CA-4C5C-956A-572452288FD2}"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875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2959" y="758952"/>
            <a:ext cx="7586403" cy="3566160"/>
          </a:xfrm>
        </p:spPr>
        <p:txBody>
          <a:bodyPr>
            <a:noAutofit/>
          </a:bodyPr>
          <a:lstStyle/>
          <a:p>
            <a:r>
              <a:rPr kumimoji="1" lang="ja-JP" altLang="en-US" sz="4400" dirty="0" smtClean="0"/>
              <a:t>医療的ケア児支援法の施行</a:t>
            </a:r>
            <a:r>
              <a:rPr kumimoji="1" lang="en-US" altLang="ja-JP" sz="4400" smtClean="0"/>
              <a:t/>
            </a:r>
            <a:br>
              <a:rPr kumimoji="1" lang="en-US" altLang="ja-JP" sz="4400" smtClean="0"/>
            </a:br>
            <a:r>
              <a:rPr kumimoji="1" lang="ja-JP" altLang="en-US" sz="4400" smtClean="0"/>
              <a:t>及び</a:t>
            </a:r>
            <a:r>
              <a:rPr kumimoji="1" lang="ja-JP" altLang="en-US" sz="4400" dirty="0" smtClean="0"/>
              <a:t>宮城県医療的ケア児等相談支援センター設置について</a:t>
            </a:r>
            <a:endParaRPr kumimoji="1" lang="ja-JP" altLang="en-US" sz="4400" dirty="0"/>
          </a:p>
        </p:txBody>
      </p:sp>
      <p:sp>
        <p:nvSpPr>
          <p:cNvPr id="4" name="テキスト ボックス 3"/>
          <p:cNvSpPr txBox="1"/>
          <p:nvPr/>
        </p:nvSpPr>
        <p:spPr>
          <a:xfrm>
            <a:off x="4054972" y="754476"/>
            <a:ext cx="4209807" cy="523220"/>
          </a:xfrm>
          <a:prstGeom prst="rect">
            <a:avLst/>
          </a:prstGeom>
          <a:noFill/>
        </p:spPr>
        <p:txBody>
          <a:bodyPr wrap="none" rtlCol="0">
            <a:spAutoFit/>
          </a:bodyPr>
          <a:lstStyle/>
          <a:p>
            <a:r>
              <a:rPr kumimoji="1" lang="ja-JP" altLang="en-US" sz="1400" dirty="0" smtClean="0"/>
              <a:t>令和４年３月</a:t>
            </a:r>
            <a:endParaRPr kumimoji="1" lang="en-US" altLang="ja-JP" sz="1400" dirty="0" smtClean="0"/>
          </a:p>
          <a:p>
            <a:r>
              <a:rPr kumimoji="1" lang="ja-JP" altLang="en-US" sz="1400" dirty="0" smtClean="0"/>
              <a:t>令和３年度指定</a:t>
            </a:r>
            <a:r>
              <a:rPr kumimoji="1" lang="ja-JP" altLang="en-US" sz="1400" dirty="0"/>
              <a:t>障害福祉サービス事業者等集団指導</a:t>
            </a:r>
          </a:p>
        </p:txBody>
      </p:sp>
      <p:sp>
        <p:nvSpPr>
          <p:cNvPr id="5" name="サブタイトル 2"/>
          <p:cNvSpPr>
            <a:spLocks noGrp="1"/>
          </p:cNvSpPr>
          <p:nvPr>
            <p:ph type="subTitle" idx="1"/>
          </p:nvPr>
        </p:nvSpPr>
        <p:spPr>
          <a:xfrm>
            <a:off x="3255818" y="5189925"/>
            <a:ext cx="5113020" cy="1143000"/>
          </a:xfrm>
        </p:spPr>
        <p:txBody>
          <a:bodyPr anchor="ctr">
            <a:normAutofit/>
          </a:bodyPr>
          <a:lstStyle/>
          <a:p>
            <a:pPr algn="r"/>
            <a:r>
              <a:rPr kumimoji="1" lang="ja-JP" altLang="en-US" sz="2000" dirty="0" smtClean="0"/>
              <a:t>宮城県保健福祉部</a:t>
            </a:r>
            <a:endParaRPr kumimoji="1" lang="en-US" altLang="ja-JP" sz="2000" dirty="0" smtClean="0"/>
          </a:p>
          <a:p>
            <a:pPr algn="r"/>
            <a:r>
              <a:rPr kumimoji="1" lang="ja-JP" altLang="en-US" sz="2000" dirty="0" smtClean="0"/>
              <a:t>精神保健推進室発達障害・療育支援班</a:t>
            </a:r>
            <a:endParaRPr kumimoji="1" lang="ja-JP" altLang="en-US" sz="2000" dirty="0"/>
          </a:p>
        </p:txBody>
      </p:sp>
      <p:sp>
        <p:nvSpPr>
          <p:cNvPr id="6" name="スライド番号プレースホルダー 5"/>
          <p:cNvSpPr>
            <a:spLocks noGrp="1"/>
          </p:cNvSpPr>
          <p:nvPr>
            <p:ph type="sldNum" sz="quarter" idx="12"/>
          </p:nvPr>
        </p:nvSpPr>
        <p:spPr/>
        <p:txBody>
          <a:bodyPr/>
          <a:lstStyle/>
          <a:p>
            <a:fld id="{30E12D62-B6CA-4C5C-956A-572452288FD2}" type="slidenum">
              <a:rPr kumimoji="1" lang="ja-JP" altLang="en-US" smtClean="0"/>
              <a:t>1</a:t>
            </a:fld>
            <a:endParaRPr kumimoji="1" lang="ja-JP" altLang="en-US"/>
          </a:p>
        </p:txBody>
      </p:sp>
    </p:spTree>
    <p:extLst>
      <p:ext uri="{BB962C8B-B14F-4D97-AF65-F5344CB8AC3E}">
        <p14:creationId xmlns:p14="http://schemas.microsoft.com/office/powerpoint/2010/main" val="198801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02226" y="65663"/>
            <a:ext cx="8104909" cy="1032450"/>
          </a:xfrm>
        </p:spPr>
        <p:txBody>
          <a:bodyPr>
            <a:noAutofit/>
          </a:bodyPr>
          <a:lstStyle/>
          <a:p>
            <a:r>
              <a:rPr kumimoji="1" lang="ja-JP" altLang="en-US" sz="3200" dirty="0" smtClean="0"/>
              <a:t>医療的ケア児及びその家族に対する支援に</a:t>
            </a:r>
            <a:r>
              <a:rPr kumimoji="1" lang="en-US" altLang="ja-JP" sz="3200" dirty="0" smtClean="0"/>
              <a:t/>
            </a:r>
            <a:br>
              <a:rPr kumimoji="1" lang="en-US" altLang="ja-JP" sz="3200" dirty="0" smtClean="0"/>
            </a:br>
            <a:r>
              <a:rPr kumimoji="1" lang="ja-JP" altLang="en-US" sz="3200" dirty="0" smtClean="0"/>
              <a:t>関する法律（医療的ケア児支援法）</a:t>
            </a:r>
            <a:endParaRPr kumimoji="1" lang="ja-JP" altLang="en-US" sz="3200" dirty="0"/>
          </a:p>
        </p:txBody>
      </p:sp>
      <p:pic>
        <p:nvPicPr>
          <p:cNvPr id="4" name="コンテンツ プレースホルダー 3"/>
          <p:cNvPicPr>
            <a:picLocks noGrp="1" noChangeAspect="1"/>
          </p:cNvPicPr>
          <p:nvPr>
            <p:ph idx="4294967295"/>
          </p:nvPr>
        </p:nvPicPr>
        <p:blipFill rotWithShape="1">
          <a:blip r:embed="rId2"/>
          <a:srcRect l="754" t="585" r="1072"/>
          <a:stretch/>
        </p:blipFill>
        <p:spPr>
          <a:xfrm>
            <a:off x="502225" y="1111968"/>
            <a:ext cx="8104909" cy="5282005"/>
          </a:xfrm>
          <a:prstGeom prst="rect">
            <a:avLst/>
          </a:prstGeom>
        </p:spPr>
      </p:pic>
      <p:cxnSp>
        <p:nvCxnSpPr>
          <p:cNvPr id="11" name="直線コネクタ 10"/>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15" name="角丸四角形 14"/>
          <p:cNvSpPr/>
          <p:nvPr/>
        </p:nvSpPr>
        <p:spPr>
          <a:xfrm>
            <a:off x="928255" y="5264727"/>
            <a:ext cx="7578436" cy="56803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5"/>
          <p:cNvSpPr>
            <a:spLocks noGrp="1"/>
          </p:cNvSpPr>
          <p:nvPr>
            <p:ph type="sldNum" sz="quarter" idx="12"/>
          </p:nvPr>
        </p:nvSpPr>
        <p:spPr/>
        <p:txBody>
          <a:bodyPr/>
          <a:lstStyle/>
          <a:p>
            <a:fld id="{30E12D62-B6CA-4C5C-956A-572452288FD2}" type="slidenum">
              <a:rPr kumimoji="1" lang="ja-JP" altLang="en-US" smtClean="0"/>
              <a:t>2</a:t>
            </a:fld>
            <a:endParaRPr kumimoji="1" lang="ja-JP" altLang="en-US"/>
          </a:p>
        </p:txBody>
      </p:sp>
    </p:spTree>
    <p:extLst>
      <p:ext uri="{BB962C8B-B14F-4D97-AF65-F5344CB8AC3E}">
        <p14:creationId xmlns:p14="http://schemas.microsoft.com/office/powerpoint/2010/main" val="2324898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02226" y="65663"/>
            <a:ext cx="8104909" cy="1032450"/>
          </a:xfrm>
        </p:spPr>
        <p:txBody>
          <a:bodyPr>
            <a:noAutofit/>
          </a:bodyPr>
          <a:lstStyle/>
          <a:p>
            <a:r>
              <a:rPr kumimoji="1" lang="ja-JP" altLang="en-US" sz="3200" dirty="0" smtClean="0"/>
              <a:t>医療的ケア児支援センターの役割・業務</a:t>
            </a:r>
            <a:endParaRPr kumimoji="1" lang="ja-JP" altLang="en-US" sz="3200" dirty="0"/>
          </a:p>
        </p:txBody>
      </p:sp>
      <p:cxnSp>
        <p:nvCxnSpPr>
          <p:cNvPr id="11" name="直線コネクタ 10"/>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502226" y="1510155"/>
            <a:ext cx="2310248" cy="369332"/>
          </a:xfrm>
          <a:prstGeom prst="rect">
            <a:avLst/>
          </a:prstGeom>
          <a:solidFill>
            <a:schemeClr val="accent1">
              <a:lumMod val="20000"/>
              <a:lumOff val="80000"/>
              <a:alpha val="50196"/>
            </a:schemeClr>
          </a:solidFill>
          <a:ln>
            <a:solidFill>
              <a:schemeClr val="accent1"/>
            </a:solidFill>
          </a:ln>
        </p:spPr>
        <p:txBody>
          <a:bodyPr wrap="square" rtlCol="0">
            <a:spAutoFit/>
          </a:bodyPr>
          <a:lstStyle/>
          <a:p>
            <a:pPr marL="342900" indent="-342900">
              <a:buFont typeface="+mj-lt"/>
              <a:buAutoNum type="arabicPeriod"/>
            </a:pPr>
            <a:r>
              <a:rPr kumimoji="1" lang="ja-JP" altLang="en-US" dirty="0" smtClean="0"/>
              <a:t>期待される役割</a:t>
            </a:r>
            <a:endParaRPr kumimoji="1" lang="en-US" altLang="ja-JP" dirty="0" smtClean="0"/>
          </a:p>
        </p:txBody>
      </p:sp>
      <p:sp>
        <p:nvSpPr>
          <p:cNvPr id="7" name="テキスト ボックス 6"/>
          <p:cNvSpPr txBox="1"/>
          <p:nvPr/>
        </p:nvSpPr>
        <p:spPr>
          <a:xfrm>
            <a:off x="794654" y="3966886"/>
            <a:ext cx="7812481" cy="2308324"/>
          </a:xfrm>
          <a:prstGeom prst="rect">
            <a:avLst/>
          </a:prstGeom>
          <a:noFill/>
        </p:spPr>
        <p:txBody>
          <a:bodyPr wrap="square" rtlCol="0">
            <a:spAutoFit/>
          </a:bodyPr>
          <a:lstStyle/>
          <a:p>
            <a:pPr marL="342900" indent="-342900">
              <a:buFont typeface="+mj-ea"/>
              <a:buAutoNum type="circleNumDbPlain"/>
            </a:pPr>
            <a:r>
              <a:rPr kumimoji="1" lang="ja-JP" altLang="en-US" dirty="0" smtClean="0"/>
              <a:t>医療的ケア児及びその家族その他の関係者に対し，</a:t>
            </a:r>
            <a:r>
              <a:rPr kumimoji="1" lang="ja-JP" altLang="en-US" b="1" dirty="0" smtClean="0">
                <a:solidFill>
                  <a:srgbClr val="FF0000"/>
                </a:solidFill>
              </a:rPr>
              <a:t>専門的に，その相談に応じ</a:t>
            </a:r>
            <a:r>
              <a:rPr kumimoji="1" lang="ja-JP" altLang="en-US" b="1" dirty="0" smtClean="0"/>
              <a:t>，又は情報の提供若しくは助言その他の支援を行う</a:t>
            </a:r>
            <a:r>
              <a:rPr kumimoji="1" lang="ja-JP" altLang="en-US" dirty="0" smtClean="0"/>
              <a:t>こと。</a:t>
            </a:r>
            <a:endParaRPr kumimoji="1" lang="en-US" altLang="ja-JP" dirty="0"/>
          </a:p>
          <a:p>
            <a:pPr marL="342900" indent="-342900">
              <a:buFont typeface="+mj-ea"/>
              <a:buAutoNum type="circleNumDbPlain"/>
            </a:pPr>
            <a:r>
              <a:rPr kumimoji="1" lang="ja-JP" altLang="en-US" dirty="0" smtClean="0"/>
              <a:t>医療，保健，福祉，教育，労働等に関する業務を行う</a:t>
            </a:r>
            <a:r>
              <a:rPr kumimoji="1" lang="ja-JP" altLang="en-US" b="1" dirty="0" smtClean="0"/>
              <a:t>関係機関及び民間団体並びにこれに従事する者に対し医療的ケアについての</a:t>
            </a:r>
            <a:r>
              <a:rPr kumimoji="1" lang="ja-JP" altLang="en-US" b="1" dirty="0" smtClean="0">
                <a:solidFill>
                  <a:srgbClr val="FF0000"/>
                </a:solidFill>
              </a:rPr>
              <a:t>情報提供及び研修を行う</a:t>
            </a:r>
            <a:r>
              <a:rPr kumimoji="1" lang="ja-JP" altLang="en-US" dirty="0" smtClean="0"/>
              <a:t>こと。</a:t>
            </a:r>
            <a:endParaRPr kumimoji="1" lang="en-US" altLang="ja-JP" dirty="0"/>
          </a:p>
          <a:p>
            <a:pPr marL="342900" indent="-342900">
              <a:buFont typeface="+mj-ea"/>
              <a:buAutoNum type="circleNumDbPlain"/>
            </a:pPr>
            <a:r>
              <a:rPr kumimoji="1" lang="ja-JP" altLang="en-US" dirty="0" smtClean="0"/>
              <a:t>医療的ケア及びその家族に対する支援に関して，医療，保健，福祉，教育，労働等に関する業務を行う</a:t>
            </a:r>
            <a:r>
              <a:rPr kumimoji="1" lang="ja-JP" altLang="en-US" b="1" dirty="0" smtClean="0">
                <a:solidFill>
                  <a:srgbClr val="FF0000"/>
                </a:solidFill>
              </a:rPr>
              <a:t>関係機関及び民間団体との連絡調整</a:t>
            </a:r>
            <a:r>
              <a:rPr kumimoji="1" lang="ja-JP" altLang="en-US" b="1" dirty="0" smtClean="0"/>
              <a:t>を行う</a:t>
            </a:r>
            <a:r>
              <a:rPr kumimoji="1" lang="ja-JP" altLang="en-US" dirty="0" smtClean="0"/>
              <a:t>こと。</a:t>
            </a:r>
            <a:endParaRPr kumimoji="1" lang="en-US" altLang="ja-JP" dirty="0"/>
          </a:p>
          <a:p>
            <a:pPr marL="342900" indent="-342900">
              <a:buFont typeface="+mj-ea"/>
              <a:buAutoNum type="circleNumDbPlain"/>
            </a:pPr>
            <a:r>
              <a:rPr kumimoji="1" lang="ja-JP" altLang="en-US" dirty="0" smtClean="0"/>
              <a:t>①から③に掲げる業務に</a:t>
            </a:r>
            <a:r>
              <a:rPr kumimoji="1" lang="ja-JP" altLang="en-US" b="1" dirty="0" smtClean="0"/>
              <a:t>附帯する業務</a:t>
            </a:r>
            <a:endParaRPr kumimoji="1" lang="ja-JP" altLang="en-US" b="1" dirty="0"/>
          </a:p>
        </p:txBody>
      </p:sp>
      <p:sp>
        <p:nvSpPr>
          <p:cNvPr id="8" name="テキスト ボックス 7"/>
          <p:cNvSpPr txBox="1"/>
          <p:nvPr/>
        </p:nvSpPr>
        <p:spPr>
          <a:xfrm>
            <a:off x="794654" y="1934907"/>
            <a:ext cx="7812481" cy="1477328"/>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smtClean="0"/>
              <a:t>医療的ケア児等に対して行う</a:t>
            </a:r>
            <a:r>
              <a:rPr kumimoji="1" lang="ja-JP" altLang="en-US" b="1" dirty="0" smtClean="0"/>
              <a:t>相談支援に係る</a:t>
            </a:r>
            <a:r>
              <a:rPr kumimoji="1" lang="ja-JP" altLang="en-US" b="1" dirty="0" smtClean="0">
                <a:solidFill>
                  <a:srgbClr val="FF0000"/>
                </a:solidFill>
              </a:rPr>
              <a:t>「情報の集約点」</a:t>
            </a:r>
            <a:r>
              <a:rPr kumimoji="1" lang="ja-JP" altLang="en-US" dirty="0" smtClean="0"/>
              <a:t>になること</a:t>
            </a:r>
            <a:endParaRPr kumimoji="1" lang="en-US" altLang="ja-JP" dirty="0" smtClean="0"/>
          </a:p>
          <a:p>
            <a:pPr marL="285750" indent="-285750">
              <a:buFont typeface="Arial" panose="020B0604020202020204" pitchFamily="34" charset="0"/>
              <a:buChar char="•"/>
            </a:pPr>
            <a:r>
              <a:rPr kumimoji="1" lang="ja-JP" altLang="en-US" dirty="0" smtClean="0"/>
              <a:t>どこに相談すれば良いか分からない状況にある医療的ケア児の家族等からの</a:t>
            </a:r>
            <a:r>
              <a:rPr kumimoji="1" lang="ja-JP" altLang="en-US" b="1" dirty="0" smtClean="0">
                <a:solidFill>
                  <a:srgbClr val="FF0000"/>
                </a:solidFill>
              </a:rPr>
              <a:t>相談をまずしっかりと受け止め</a:t>
            </a:r>
            <a:r>
              <a:rPr kumimoji="1" lang="ja-JP" altLang="en-US" b="1" dirty="0" smtClean="0"/>
              <a:t>，関係機関と</a:t>
            </a:r>
            <a:r>
              <a:rPr kumimoji="1" lang="ja-JP" altLang="en-US" b="1" dirty="0" smtClean="0">
                <a:solidFill>
                  <a:srgbClr val="FF0000"/>
                </a:solidFill>
              </a:rPr>
              <a:t>連携して対応</a:t>
            </a:r>
            <a:r>
              <a:rPr kumimoji="1" lang="ja-JP" altLang="en-US" b="1" dirty="0" smtClean="0"/>
              <a:t>する</a:t>
            </a:r>
            <a:r>
              <a:rPr kumimoji="1" lang="ja-JP" altLang="en-US" dirty="0" smtClean="0"/>
              <a:t>こと</a:t>
            </a:r>
            <a:endParaRPr kumimoji="1" lang="en-US" altLang="ja-JP" dirty="0" smtClean="0"/>
          </a:p>
          <a:p>
            <a:pPr marL="285750" indent="-285750">
              <a:buFont typeface="Arial" panose="020B0604020202020204" pitchFamily="34" charset="0"/>
              <a:buChar char="•"/>
            </a:pPr>
            <a:r>
              <a:rPr kumimoji="1" lang="ja-JP" altLang="en-US" dirty="0" smtClean="0"/>
              <a:t>医療的ケア児等に対する，医療，保健，福祉，教育，労働等の</a:t>
            </a:r>
            <a:r>
              <a:rPr kumimoji="1" lang="ja-JP" altLang="en-US" b="1" dirty="0" smtClean="0"/>
              <a:t>多機関にまたがる</a:t>
            </a:r>
            <a:r>
              <a:rPr kumimoji="1" lang="ja-JP" altLang="en-US" b="1" dirty="0" smtClean="0">
                <a:solidFill>
                  <a:srgbClr val="FF0000"/>
                </a:solidFill>
              </a:rPr>
              <a:t>支援の調整について，中核的な役割</a:t>
            </a:r>
            <a:r>
              <a:rPr kumimoji="1" lang="ja-JP" altLang="en-US" b="1" dirty="0" smtClean="0"/>
              <a:t>を果たす</a:t>
            </a:r>
            <a:r>
              <a:rPr kumimoji="1" lang="ja-JP" altLang="en-US" dirty="0" smtClean="0"/>
              <a:t>こと</a:t>
            </a:r>
            <a:endParaRPr kumimoji="1" lang="ja-JP" altLang="en-US" dirty="0"/>
          </a:p>
        </p:txBody>
      </p:sp>
      <p:sp>
        <p:nvSpPr>
          <p:cNvPr id="13" name="テキスト ボックス 12"/>
          <p:cNvSpPr txBox="1"/>
          <p:nvPr/>
        </p:nvSpPr>
        <p:spPr>
          <a:xfrm>
            <a:off x="502226" y="3523811"/>
            <a:ext cx="2310248" cy="369332"/>
          </a:xfrm>
          <a:prstGeom prst="rect">
            <a:avLst/>
          </a:prstGeom>
          <a:solidFill>
            <a:schemeClr val="accent1">
              <a:lumMod val="20000"/>
              <a:lumOff val="80000"/>
              <a:alpha val="50000"/>
            </a:schemeClr>
          </a:solidFill>
          <a:ln>
            <a:solidFill>
              <a:schemeClr val="accent1"/>
            </a:solidFill>
          </a:ln>
        </p:spPr>
        <p:txBody>
          <a:bodyPr wrap="square" rtlCol="0">
            <a:spAutoFit/>
          </a:bodyPr>
          <a:lstStyle/>
          <a:p>
            <a:pPr marL="342900" indent="-342900">
              <a:buFont typeface="+mj-lt"/>
              <a:buAutoNum type="arabicPeriod" startAt="2"/>
            </a:pPr>
            <a:r>
              <a:rPr kumimoji="1" lang="ja-JP" altLang="en-US" dirty="0" smtClean="0"/>
              <a:t>業務の範囲</a:t>
            </a:r>
            <a:endParaRPr kumimoji="1" lang="en-US" altLang="ja-JP" dirty="0" smtClean="0"/>
          </a:p>
        </p:txBody>
      </p:sp>
      <p:sp>
        <p:nvSpPr>
          <p:cNvPr id="9" name="スライド番号プレースホルダー 8"/>
          <p:cNvSpPr>
            <a:spLocks noGrp="1"/>
          </p:cNvSpPr>
          <p:nvPr>
            <p:ph type="sldNum" sz="quarter" idx="12"/>
          </p:nvPr>
        </p:nvSpPr>
        <p:spPr/>
        <p:txBody>
          <a:bodyPr/>
          <a:lstStyle/>
          <a:p>
            <a:fld id="{30E12D62-B6CA-4C5C-956A-572452288FD2}" type="slidenum">
              <a:rPr kumimoji="1" lang="ja-JP" altLang="en-US" smtClean="0"/>
              <a:t>3</a:t>
            </a:fld>
            <a:endParaRPr kumimoji="1" lang="ja-JP" altLang="en-US"/>
          </a:p>
        </p:txBody>
      </p:sp>
      <p:sp>
        <p:nvSpPr>
          <p:cNvPr id="10" name="テキスト ボックス 9"/>
          <p:cNvSpPr txBox="1"/>
          <p:nvPr/>
        </p:nvSpPr>
        <p:spPr>
          <a:xfrm>
            <a:off x="516081" y="1103286"/>
            <a:ext cx="8104909" cy="461665"/>
          </a:xfrm>
          <a:prstGeom prst="rect">
            <a:avLst/>
          </a:prstGeom>
          <a:noFill/>
        </p:spPr>
        <p:txBody>
          <a:bodyPr wrap="square" rtlCol="0">
            <a:spAutoFit/>
          </a:bodyPr>
          <a:lstStyle/>
          <a:p>
            <a:pPr algn="r"/>
            <a:r>
              <a:rPr kumimoji="1" lang="ja-JP" altLang="en-US" sz="1200" dirty="0" smtClean="0"/>
              <a:t>「医療的ケア児及びその家族に対する支援に関する法律の施行に係る医療的ケア児支援センター等の業務等について」</a:t>
            </a:r>
            <a:endParaRPr kumimoji="1" lang="en-US" altLang="ja-JP" sz="1200" dirty="0" smtClean="0"/>
          </a:p>
          <a:p>
            <a:pPr algn="r"/>
            <a:r>
              <a:rPr kumimoji="1" lang="ja-JP" altLang="en-US" sz="1200" dirty="0" smtClean="0"/>
              <a:t>（</a:t>
            </a:r>
            <a:r>
              <a:rPr kumimoji="1" lang="ja-JP" altLang="en-US" sz="1200" dirty="0"/>
              <a:t>令和３年８月３１日付け事務</a:t>
            </a:r>
            <a:r>
              <a:rPr kumimoji="1" lang="ja-JP" altLang="en-US" sz="1200" dirty="0" smtClean="0"/>
              <a:t>連絡）</a:t>
            </a:r>
            <a:endParaRPr kumimoji="1" lang="ja-JP" altLang="en-US" sz="1200" dirty="0"/>
          </a:p>
        </p:txBody>
      </p:sp>
    </p:spTree>
    <p:extLst>
      <p:ext uri="{BB962C8B-B14F-4D97-AF65-F5344CB8AC3E}">
        <p14:creationId xmlns:p14="http://schemas.microsoft.com/office/powerpoint/2010/main" val="567453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02226" y="65663"/>
            <a:ext cx="8104909" cy="1032450"/>
          </a:xfrm>
        </p:spPr>
        <p:txBody>
          <a:bodyPr>
            <a:noAutofit/>
          </a:bodyPr>
          <a:lstStyle/>
          <a:p>
            <a:r>
              <a:rPr kumimoji="1" lang="ja-JP" altLang="en-US" sz="3200" dirty="0" smtClean="0"/>
              <a:t>宮城県医療的ケア児等相談支援センターの</a:t>
            </a:r>
            <a:r>
              <a:rPr kumimoji="1" lang="en-US" altLang="ja-JP" sz="3200" dirty="0" smtClean="0"/>
              <a:t/>
            </a:r>
            <a:br>
              <a:rPr kumimoji="1" lang="en-US" altLang="ja-JP" sz="3200" dirty="0" smtClean="0"/>
            </a:br>
            <a:r>
              <a:rPr kumimoji="1" lang="ja-JP" altLang="en-US" sz="3200" dirty="0" smtClean="0"/>
              <a:t>設置・開設</a:t>
            </a:r>
            <a:endParaRPr kumimoji="1" lang="ja-JP" altLang="en-US" sz="3200" dirty="0"/>
          </a:p>
        </p:txBody>
      </p:sp>
      <p:cxnSp>
        <p:nvCxnSpPr>
          <p:cNvPr id="11" name="直線コネクタ 10"/>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502226" y="1246908"/>
            <a:ext cx="2310248" cy="369332"/>
          </a:xfrm>
          <a:prstGeom prst="rect">
            <a:avLst/>
          </a:prstGeom>
          <a:solidFill>
            <a:schemeClr val="accent1">
              <a:lumMod val="20000"/>
              <a:lumOff val="80000"/>
              <a:alpha val="50196"/>
            </a:schemeClr>
          </a:solidFill>
          <a:ln>
            <a:solidFill>
              <a:schemeClr val="accent1"/>
            </a:solidFill>
          </a:ln>
        </p:spPr>
        <p:txBody>
          <a:bodyPr wrap="square" rtlCol="0">
            <a:spAutoFit/>
          </a:bodyPr>
          <a:lstStyle/>
          <a:p>
            <a:pPr marL="342900" indent="-342900">
              <a:buFont typeface="+mj-lt"/>
              <a:buAutoNum type="arabicPeriod"/>
            </a:pPr>
            <a:r>
              <a:rPr kumimoji="1" lang="ja-JP" altLang="en-US" dirty="0" smtClean="0"/>
              <a:t>設置の目的</a:t>
            </a:r>
            <a:endParaRPr kumimoji="1" lang="en-US" altLang="ja-JP" dirty="0" smtClean="0"/>
          </a:p>
        </p:txBody>
      </p:sp>
      <p:sp>
        <p:nvSpPr>
          <p:cNvPr id="7" name="テキスト ボックス 6"/>
          <p:cNvSpPr txBox="1"/>
          <p:nvPr/>
        </p:nvSpPr>
        <p:spPr>
          <a:xfrm>
            <a:off x="794654" y="3289985"/>
            <a:ext cx="7812481" cy="646331"/>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smtClean="0"/>
              <a:t>実施主体は県とし，知事が適当と認める社会福祉法人等を指定し，委託により行わせるもの。</a:t>
            </a:r>
            <a:endParaRPr kumimoji="1" lang="ja-JP" altLang="en-US" dirty="0"/>
          </a:p>
        </p:txBody>
      </p:sp>
      <p:sp>
        <p:nvSpPr>
          <p:cNvPr id="8" name="テキスト ボックス 7"/>
          <p:cNvSpPr txBox="1"/>
          <p:nvPr/>
        </p:nvSpPr>
        <p:spPr>
          <a:xfrm>
            <a:off x="794654" y="1671660"/>
            <a:ext cx="7812481" cy="1200329"/>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dirty="0" smtClean="0"/>
              <a:t>医療的ケア児及びその家族がその</a:t>
            </a:r>
            <a:r>
              <a:rPr kumimoji="1" lang="ja-JP" altLang="en-US" b="1" dirty="0" smtClean="0">
                <a:solidFill>
                  <a:srgbClr val="FF0000"/>
                </a:solidFill>
              </a:rPr>
              <a:t>居住する地域にかかわらず等しく適切な支援を受けられる体制</a:t>
            </a:r>
            <a:r>
              <a:rPr kumimoji="1" lang="ja-JP" altLang="en-US" dirty="0" smtClean="0"/>
              <a:t>の整備</a:t>
            </a:r>
            <a:endParaRPr kumimoji="1" lang="en-US" altLang="ja-JP" dirty="0" smtClean="0"/>
          </a:p>
          <a:p>
            <a:pPr marL="285750" indent="-285750">
              <a:buFont typeface="Arial" panose="020B0604020202020204" pitchFamily="34" charset="0"/>
              <a:buChar char="•"/>
            </a:pPr>
            <a:r>
              <a:rPr kumimoji="1" lang="ja-JP" altLang="en-US" dirty="0" smtClean="0"/>
              <a:t>医療的ケア児の健やかな成長を図るとともに，その</a:t>
            </a:r>
            <a:r>
              <a:rPr kumimoji="1" lang="ja-JP" altLang="en-US" b="1" dirty="0" smtClean="0">
                <a:solidFill>
                  <a:srgbClr val="FF0000"/>
                </a:solidFill>
              </a:rPr>
              <a:t>家族の離職の防止</a:t>
            </a:r>
            <a:r>
              <a:rPr kumimoji="1" lang="ja-JP" altLang="en-US" dirty="0" smtClean="0"/>
              <a:t>に資し，もって安心して子どもを生み，育てることができる社会の実現に寄与する</a:t>
            </a:r>
            <a:endParaRPr kumimoji="1" lang="ja-JP" altLang="en-US" dirty="0"/>
          </a:p>
        </p:txBody>
      </p:sp>
      <p:sp>
        <p:nvSpPr>
          <p:cNvPr id="13" name="テキスト ボックス 12"/>
          <p:cNvSpPr txBox="1"/>
          <p:nvPr/>
        </p:nvSpPr>
        <p:spPr>
          <a:xfrm>
            <a:off x="502226" y="2916185"/>
            <a:ext cx="2310248" cy="369332"/>
          </a:xfrm>
          <a:prstGeom prst="rect">
            <a:avLst/>
          </a:prstGeom>
          <a:solidFill>
            <a:schemeClr val="accent1">
              <a:lumMod val="20000"/>
              <a:lumOff val="80000"/>
              <a:alpha val="50000"/>
            </a:schemeClr>
          </a:solidFill>
          <a:ln>
            <a:solidFill>
              <a:schemeClr val="accent1"/>
            </a:solidFill>
          </a:ln>
        </p:spPr>
        <p:txBody>
          <a:bodyPr wrap="square" rtlCol="0">
            <a:spAutoFit/>
          </a:bodyPr>
          <a:lstStyle/>
          <a:p>
            <a:pPr marL="342900" indent="-342900">
              <a:buFont typeface="+mj-lt"/>
              <a:buAutoNum type="arabicPeriod" startAt="2"/>
            </a:pPr>
            <a:r>
              <a:rPr kumimoji="1" lang="ja-JP" altLang="en-US" dirty="0" smtClean="0"/>
              <a:t>実施主体</a:t>
            </a:r>
            <a:endParaRPr kumimoji="1" lang="en-US" altLang="ja-JP" dirty="0" smtClean="0"/>
          </a:p>
        </p:txBody>
      </p:sp>
      <p:sp>
        <p:nvSpPr>
          <p:cNvPr id="9" name="テキスト ボックス 8"/>
          <p:cNvSpPr txBox="1"/>
          <p:nvPr/>
        </p:nvSpPr>
        <p:spPr>
          <a:xfrm>
            <a:off x="794654" y="4397854"/>
            <a:ext cx="7812481" cy="1754326"/>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u="sng" dirty="0" smtClean="0"/>
              <a:t>相談支援専門員，社会福祉士，保健師，看護師，理学療法士等のうち，いずれかの資格を有する者</a:t>
            </a:r>
            <a:r>
              <a:rPr kumimoji="1" lang="ja-JP" altLang="en-US" dirty="0" smtClean="0"/>
              <a:t>であって，</a:t>
            </a:r>
            <a:r>
              <a:rPr kumimoji="1" lang="ja-JP" altLang="en-US" b="1" dirty="0" smtClean="0">
                <a:solidFill>
                  <a:srgbClr val="FF0000"/>
                </a:solidFill>
              </a:rPr>
              <a:t>障害者支援に５年以上従事した経験を有する者</a:t>
            </a:r>
            <a:r>
              <a:rPr kumimoji="1" lang="ja-JP" altLang="en-US" dirty="0" smtClean="0"/>
              <a:t>を</a:t>
            </a:r>
            <a:r>
              <a:rPr kumimoji="1" lang="ja-JP" altLang="en-US" u="sng" dirty="0" smtClean="0"/>
              <a:t>３名以上</a:t>
            </a:r>
            <a:r>
              <a:rPr kumimoji="1" lang="ja-JP" altLang="en-US" dirty="0" smtClean="0"/>
              <a:t>，</a:t>
            </a:r>
            <a:r>
              <a:rPr kumimoji="1" lang="ja-JP" altLang="en-US" u="sng" dirty="0" smtClean="0"/>
              <a:t>専従で配置</a:t>
            </a:r>
            <a:r>
              <a:rPr kumimoji="1" lang="ja-JP" altLang="en-US" dirty="0" smtClean="0"/>
              <a:t>（うち</a:t>
            </a:r>
            <a:r>
              <a:rPr kumimoji="1" lang="ja-JP" altLang="en-US" dirty="0" smtClean="0">
                <a:solidFill>
                  <a:srgbClr val="FF0000"/>
                </a:solidFill>
              </a:rPr>
              <a:t>１名は，「医療的ケア児等コーディネーター養成研修」の修了者</a:t>
            </a:r>
            <a:r>
              <a:rPr kumimoji="1" lang="ja-JP" altLang="en-US" dirty="0" smtClean="0"/>
              <a:t>）</a:t>
            </a:r>
            <a:endParaRPr kumimoji="1" lang="en-US" altLang="ja-JP" dirty="0" smtClean="0"/>
          </a:p>
          <a:p>
            <a:pPr marL="285750" indent="-285750">
              <a:buFont typeface="Arial" panose="020B0604020202020204" pitchFamily="34" charset="0"/>
              <a:buChar char="•"/>
            </a:pPr>
            <a:r>
              <a:rPr kumimoji="1" lang="ja-JP" altLang="en-US" dirty="0" smtClean="0"/>
              <a:t>専門分野に関する対応又は助言が必要な場合は，</a:t>
            </a:r>
            <a:r>
              <a:rPr kumimoji="1" lang="ja-JP" altLang="en-US" u="sng" dirty="0" smtClean="0"/>
              <a:t>医師及び薬剤師等を専門職アドバイザーとして委嘱</a:t>
            </a:r>
            <a:r>
              <a:rPr kumimoji="1" lang="ja-JP" altLang="en-US" dirty="0" smtClean="0"/>
              <a:t>が可能</a:t>
            </a:r>
            <a:endParaRPr kumimoji="1" lang="en-US" altLang="ja-JP" dirty="0" smtClean="0"/>
          </a:p>
        </p:txBody>
      </p:sp>
      <p:sp>
        <p:nvSpPr>
          <p:cNvPr id="10" name="テキスト ボックス 9"/>
          <p:cNvSpPr txBox="1"/>
          <p:nvPr/>
        </p:nvSpPr>
        <p:spPr>
          <a:xfrm>
            <a:off x="502226" y="4024054"/>
            <a:ext cx="2310248" cy="369332"/>
          </a:xfrm>
          <a:prstGeom prst="rect">
            <a:avLst/>
          </a:prstGeom>
          <a:solidFill>
            <a:schemeClr val="accent1">
              <a:lumMod val="20000"/>
              <a:lumOff val="80000"/>
              <a:alpha val="50000"/>
            </a:schemeClr>
          </a:solidFill>
          <a:ln>
            <a:solidFill>
              <a:schemeClr val="accent1"/>
            </a:solidFill>
          </a:ln>
        </p:spPr>
        <p:txBody>
          <a:bodyPr wrap="square" rtlCol="0">
            <a:spAutoFit/>
          </a:bodyPr>
          <a:lstStyle/>
          <a:p>
            <a:pPr marL="342900" indent="-342900">
              <a:buFont typeface="+mj-lt"/>
              <a:buAutoNum type="arabicPeriod" startAt="3"/>
            </a:pPr>
            <a:r>
              <a:rPr kumimoji="1" lang="ja-JP" altLang="en-US" dirty="0" smtClean="0"/>
              <a:t>配置する職員</a:t>
            </a:r>
            <a:endParaRPr kumimoji="1" lang="en-US" altLang="ja-JP" dirty="0" smtClean="0"/>
          </a:p>
        </p:txBody>
      </p:sp>
      <p:sp>
        <p:nvSpPr>
          <p:cNvPr id="3" name="スライド番号プレースホルダー 2"/>
          <p:cNvSpPr>
            <a:spLocks noGrp="1"/>
          </p:cNvSpPr>
          <p:nvPr>
            <p:ph type="sldNum" sz="quarter" idx="12"/>
          </p:nvPr>
        </p:nvSpPr>
        <p:spPr/>
        <p:txBody>
          <a:bodyPr/>
          <a:lstStyle/>
          <a:p>
            <a:fld id="{30E12D62-B6CA-4C5C-956A-572452288FD2}" type="slidenum">
              <a:rPr kumimoji="1" lang="ja-JP" altLang="en-US" smtClean="0"/>
              <a:t>4</a:t>
            </a:fld>
            <a:endParaRPr kumimoji="1" lang="ja-JP" altLang="en-US"/>
          </a:p>
        </p:txBody>
      </p:sp>
    </p:spTree>
    <p:extLst>
      <p:ext uri="{BB962C8B-B14F-4D97-AF65-F5344CB8AC3E}">
        <p14:creationId xmlns:p14="http://schemas.microsoft.com/office/powerpoint/2010/main" val="260526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02226" y="65663"/>
            <a:ext cx="8104909" cy="1032450"/>
          </a:xfrm>
        </p:spPr>
        <p:txBody>
          <a:bodyPr>
            <a:noAutofit/>
          </a:bodyPr>
          <a:lstStyle/>
          <a:p>
            <a:r>
              <a:rPr kumimoji="1" lang="ja-JP" altLang="en-US" sz="3200" dirty="0" smtClean="0"/>
              <a:t>宮城県医療的ケア児等相談支援センターの</a:t>
            </a:r>
            <a:r>
              <a:rPr kumimoji="1" lang="en-US" altLang="ja-JP" sz="3200" dirty="0" smtClean="0"/>
              <a:t/>
            </a:r>
            <a:br>
              <a:rPr kumimoji="1" lang="en-US" altLang="ja-JP" sz="3200" dirty="0" smtClean="0"/>
            </a:br>
            <a:r>
              <a:rPr kumimoji="1" lang="ja-JP" altLang="en-US" sz="3200" dirty="0" smtClean="0"/>
              <a:t>設置・開設</a:t>
            </a:r>
            <a:endParaRPr kumimoji="1" lang="ja-JP" altLang="en-US" sz="3200" dirty="0"/>
          </a:p>
        </p:txBody>
      </p:sp>
      <p:cxnSp>
        <p:nvCxnSpPr>
          <p:cNvPr id="11" name="直線コネクタ 10"/>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502226" y="1136068"/>
            <a:ext cx="2310248" cy="369332"/>
          </a:xfrm>
          <a:prstGeom prst="rect">
            <a:avLst/>
          </a:prstGeom>
          <a:solidFill>
            <a:schemeClr val="accent1">
              <a:lumMod val="20000"/>
              <a:lumOff val="80000"/>
              <a:alpha val="50196"/>
            </a:schemeClr>
          </a:solidFill>
          <a:ln>
            <a:solidFill>
              <a:schemeClr val="accent1"/>
            </a:solidFill>
          </a:ln>
        </p:spPr>
        <p:txBody>
          <a:bodyPr wrap="square" rtlCol="0">
            <a:spAutoFit/>
          </a:bodyPr>
          <a:lstStyle/>
          <a:p>
            <a:pPr marL="342900" indent="-342900">
              <a:buFont typeface="+mj-lt"/>
              <a:buAutoNum type="arabicPeriod" startAt="4"/>
            </a:pPr>
            <a:r>
              <a:rPr kumimoji="1" lang="ja-JP" altLang="en-US" dirty="0" smtClean="0"/>
              <a:t>業務内容</a:t>
            </a:r>
            <a:endParaRPr kumimoji="1" lang="en-US" altLang="ja-JP" dirty="0" smtClean="0"/>
          </a:p>
        </p:txBody>
      </p:sp>
      <p:sp>
        <p:nvSpPr>
          <p:cNvPr id="8" name="テキスト ボックス 7"/>
          <p:cNvSpPr txBox="1"/>
          <p:nvPr/>
        </p:nvSpPr>
        <p:spPr>
          <a:xfrm>
            <a:off x="794653" y="1532838"/>
            <a:ext cx="7812481" cy="923330"/>
          </a:xfrm>
          <a:prstGeom prst="rect">
            <a:avLst/>
          </a:prstGeom>
          <a:noFill/>
        </p:spPr>
        <p:txBody>
          <a:bodyPr wrap="square" rtlCol="0">
            <a:spAutoFit/>
          </a:bodyPr>
          <a:lstStyle/>
          <a:p>
            <a:pPr marL="342900" indent="-342900">
              <a:buFont typeface="+mj-ea"/>
              <a:buAutoNum type="circleNumDbPlain"/>
            </a:pPr>
            <a:r>
              <a:rPr kumimoji="1" lang="ja-JP" altLang="en-US" b="1" dirty="0" smtClean="0"/>
              <a:t>総合的・専門的な相談支援</a:t>
            </a:r>
            <a:endParaRPr kumimoji="1" lang="en-US" altLang="ja-JP" b="1" dirty="0" smtClean="0"/>
          </a:p>
          <a:p>
            <a:pPr marL="742950" lvl="1" indent="-285750">
              <a:buFont typeface="Arial" panose="020B0604020202020204" pitchFamily="34" charset="0"/>
              <a:buChar char="•"/>
            </a:pPr>
            <a:r>
              <a:rPr kumimoji="1" lang="ja-JP" altLang="en-US" u="sng" dirty="0" smtClean="0"/>
              <a:t>医療的ケア児等，市町村及び関係機関等</a:t>
            </a:r>
            <a:r>
              <a:rPr kumimoji="1" lang="ja-JP" altLang="en-US" dirty="0" smtClean="0"/>
              <a:t>からの</a:t>
            </a:r>
            <a:r>
              <a:rPr kumimoji="1" lang="ja-JP" altLang="en-US" dirty="0" smtClean="0">
                <a:solidFill>
                  <a:srgbClr val="FF0000"/>
                </a:solidFill>
              </a:rPr>
              <a:t>相談</a:t>
            </a:r>
            <a:r>
              <a:rPr kumimoji="1" lang="ja-JP" altLang="en-US" dirty="0" smtClean="0"/>
              <a:t>に応じて，情報提供や助言等を行う。</a:t>
            </a:r>
            <a:endParaRPr kumimoji="1" lang="en-US" altLang="ja-JP" dirty="0" smtClean="0"/>
          </a:p>
        </p:txBody>
      </p:sp>
      <p:sp>
        <p:nvSpPr>
          <p:cNvPr id="12" name="テキスト ボックス 11"/>
          <p:cNvSpPr txBox="1"/>
          <p:nvPr/>
        </p:nvSpPr>
        <p:spPr>
          <a:xfrm>
            <a:off x="794653" y="2402482"/>
            <a:ext cx="7812481" cy="2031325"/>
          </a:xfrm>
          <a:prstGeom prst="rect">
            <a:avLst/>
          </a:prstGeom>
          <a:noFill/>
        </p:spPr>
        <p:txBody>
          <a:bodyPr wrap="square" rtlCol="0">
            <a:spAutoFit/>
          </a:bodyPr>
          <a:lstStyle/>
          <a:p>
            <a:pPr marL="342900" indent="-342900">
              <a:buFont typeface="+mj-ea"/>
              <a:buAutoNum type="circleNumDbPlain" startAt="2"/>
            </a:pPr>
            <a:r>
              <a:rPr kumimoji="1" lang="ja-JP" altLang="en-US" b="1" dirty="0" smtClean="0"/>
              <a:t>情報の提供及び研修</a:t>
            </a:r>
            <a:endParaRPr kumimoji="1" lang="en-US" altLang="ja-JP" b="1" dirty="0" smtClean="0"/>
          </a:p>
          <a:p>
            <a:pPr marL="742950" lvl="1" indent="-285750">
              <a:buFont typeface="Arial" panose="020B0604020202020204" pitchFamily="34" charset="0"/>
              <a:buChar char="•"/>
            </a:pPr>
            <a:r>
              <a:rPr kumimoji="1" lang="ja-JP" altLang="en-US" dirty="0" smtClean="0"/>
              <a:t>医療的ケア児等への支援に関する</a:t>
            </a:r>
            <a:r>
              <a:rPr kumimoji="1" lang="ja-JP" altLang="en-US" u="sng" dirty="0" smtClean="0"/>
              <a:t>制度や相談窓口</a:t>
            </a:r>
            <a:r>
              <a:rPr kumimoji="1" lang="ja-JP" altLang="en-US" dirty="0" smtClean="0"/>
              <a:t>について，</a:t>
            </a:r>
            <a:r>
              <a:rPr kumimoji="1" lang="ja-JP" altLang="en-US" dirty="0" smtClean="0">
                <a:solidFill>
                  <a:srgbClr val="FF0000"/>
                </a:solidFill>
              </a:rPr>
              <a:t>情報集約及び発信</a:t>
            </a:r>
            <a:r>
              <a:rPr kumimoji="1" lang="ja-JP" altLang="en-US" dirty="0" smtClean="0"/>
              <a:t>を行う。</a:t>
            </a:r>
            <a:endParaRPr kumimoji="1" lang="en-US" altLang="ja-JP" dirty="0" smtClean="0"/>
          </a:p>
          <a:p>
            <a:pPr marL="742950" lvl="1" indent="-285750">
              <a:buFont typeface="Arial" panose="020B0604020202020204" pitchFamily="34" charset="0"/>
              <a:buChar char="•"/>
            </a:pPr>
            <a:r>
              <a:rPr kumimoji="1" lang="ja-JP" altLang="en-US" dirty="0" smtClean="0"/>
              <a:t>支援に係る</a:t>
            </a:r>
            <a:r>
              <a:rPr kumimoji="1" lang="ja-JP" altLang="en-US" u="sng" dirty="0" smtClean="0"/>
              <a:t>好事例，国等の最新の施策・調査研究等</a:t>
            </a:r>
            <a:r>
              <a:rPr kumimoji="1" lang="ja-JP" altLang="en-US" dirty="0" smtClean="0"/>
              <a:t>の</a:t>
            </a:r>
            <a:r>
              <a:rPr kumimoji="1" lang="ja-JP" altLang="en-US" dirty="0" smtClean="0">
                <a:solidFill>
                  <a:srgbClr val="FF0000"/>
                </a:solidFill>
              </a:rPr>
              <a:t>情報把握</a:t>
            </a:r>
            <a:r>
              <a:rPr kumimoji="1" lang="ja-JP" altLang="en-US" dirty="0" smtClean="0"/>
              <a:t>に努め，関係機関等へ情報提供を行う。</a:t>
            </a:r>
            <a:endParaRPr kumimoji="1" lang="en-US" altLang="ja-JP" dirty="0" smtClean="0"/>
          </a:p>
          <a:p>
            <a:pPr marL="742950" lvl="1" indent="-285750">
              <a:buFont typeface="Arial" panose="020B0604020202020204" pitchFamily="34" charset="0"/>
              <a:buChar char="•"/>
            </a:pPr>
            <a:r>
              <a:rPr kumimoji="1" lang="ja-JP" altLang="en-US" u="sng" dirty="0" smtClean="0"/>
              <a:t>県民，行政担当者，医療的ケア児等の直接支援を行う支援者</a:t>
            </a:r>
            <a:r>
              <a:rPr kumimoji="1" lang="ja-JP" altLang="en-US" dirty="0" smtClean="0"/>
              <a:t>をそれぞれ対象とした</a:t>
            </a:r>
            <a:r>
              <a:rPr kumimoji="1" lang="ja-JP" altLang="en-US" dirty="0" smtClean="0">
                <a:solidFill>
                  <a:srgbClr val="FF0000"/>
                </a:solidFill>
              </a:rPr>
              <a:t>研修</a:t>
            </a:r>
            <a:r>
              <a:rPr kumimoji="1" lang="ja-JP" altLang="en-US" dirty="0" smtClean="0"/>
              <a:t>を行う。</a:t>
            </a:r>
            <a:endParaRPr kumimoji="1" lang="en-US" altLang="ja-JP" dirty="0" smtClean="0"/>
          </a:p>
        </p:txBody>
      </p:sp>
      <p:sp>
        <p:nvSpPr>
          <p:cNvPr id="14" name="テキスト ボックス 13"/>
          <p:cNvSpPr txBox="1"/>
          <p:nvPr/>
        </p:nvSpPr>
        <p:spPr>
          <a:xfrm>
            <a:off x="794652" y="4383416"/>
            <a:ext cx="7812481" cy="1477328"/>
          </a:xfrm>
          <a:prstGeom prst="rect">
            <a:avLst/>
          </a:prstGeom>
          <a:noFill/>
        </p:spPr>
        <p:txBody>
          <a:bodyPr wrap="square" rtlCol="0">
            <a:spAutoFit/>
          </a:bodyPr>
          <a:lstStyle/>
          <a:p>
            <a:pPr marL="342900" indent="-342900">
              <a:buFont typeface="+mj-ea"/>
              <a:buAutoNum type="circleNumDbPlain" startAt="3"/>
            </a:pPr>
            <a:r>
              <a:rPr kumimoji="1" lang="ja-JP" altLang="en-US" b="1" dirty="0" smtClean="0"/>
              <a:t>関係機関との連絡調整</a:t>
            </a:r>
            <a:endParaRPr kumimoji="1" lang="en-US" altLang="ja-JP" b="1" dirty="0" smtClean="0"/>
          </a:p>
          <a:p>
            <a:pPr marL="742950" lvl="1" indent="-285750">
              <a:buFont typeface="Arial" panose="020B0604020202020204" pitchFamily="34" charset="0"/>
              <a:buChar char="•"/>
            </a:pPr>
            <a:r>
              <a:rPr kumimoji="1" lang="ja-JP" altLang="en-US" u="sng" dirty="0" smtClean="0"/>
              <a:t>個別支援に係る連絡調整，関係機関等からの支援要請に基づく</a:t>
            </a:r>
            <a:r>
              <a:rPr kumimoji="1" lang="ja-JP" altLang="en-US" dirty="0" smtClean="0">
                <a:solidFill>
                  <a:srgbClr val="FF0000"/>
                </a:solidFill>
              </a:rPr>
              <a:t>連絡調整</a:t>
            </a:r>
            <a:r>
              <a:rPr kumimoji="1" lang="ja-JP" altLang="en-US" dirty="0" smtClean="0"/>
              <a:t>を行う。</a:t>
            </a:r>
            <a:endParaRPr kumimoji="1" lang="en-US" altLang="ja-JP" dirty="0" smtClean="0"/>
          </a:p>
          <a:p>
            <a:pPr marL="742950" lvl="1" indent="-285750">
              <a:buFont typeface="Arial" panose="020B0604020202020204" pitchFamily="34" charset="0"/>
              <a:buChar char="•"/>
            </a:pPr>
            <a:r>
              <a:rPr kumimoji="1" lang="ja-JP" altLang="en-US" dirty="0" smtClean="0"/>
              <a:t>関係機関からの求めに応じて，</a:t>
            </a:r>
            <a:r>
              <a:rPr kumimoji="1" lang="ja-JP" altLang="en-US" dirty="0" smtClean="0">
                <a:solidFill>
                  <a:srgbClr val="FF0000"/>
                </a:solidFill>
              </a:rPr>
              <a:t>医療的ケア児等支援に係る協議の場等に参画</a:t>
            </a:r>
            <a:r>
              <a:rPr kumimoji="1" lang="ja-JP" altLang="en-US" dirty="0" smtClean="0"/>
              <a:t>し，地域の支援体制強化のための連携を図る。</a:t>
            </a:r>
            <a:endParaRPr kumimoji="1" lang="en-US" altLang="ja-JP" dirty="0" smtClean="0"/>
          </a:p>
        </p:txBody>
      </p:sp>
      <p:sp>
        <p:nvSpPr>
          <p:cNvPr id="15" name="テキスト ボックス 14"/>
          <p:cNvSpPr txBox="1"/>
          <p:nvPr/>
        </p:nvSpPr>
        <p:spPr>
          <a:xfrm>
            <a:off x="794652" y="5777619"/>
            <a:ext cx="7812481" cy="646331"/>
          </a:xfrm>
          <a:prstGeom prst="rect">
            <a:avLst/>
          </a:prstGeom>
          <a:noFill/>
        </p:spPr>
        <p:txBody>
          <a:bodyPr wrap="square" rtlCol="0">
            <a:spAutoFit/>
          </a:bodyPr>
          <a:lstStyle/>
          <a:p>
            <a:pPr marL="342900" indent="-342900">
              <a:buFont typeface="+mj-ea"/>
              <a:buAutoNum type="circleNumDbPlain" startAt="4"/>
            </a:pPr>
            <a:r>
              <a:rPr kumimoji="1" lang="ja-JP" altLang="en-US" b="1" dirty="0" smtClean="0"/>
              <a:t>医療的ケア児等支援に係る調査等</a:t>
            </a:r>
            <a:endParaRPr kumimoji="1" lang="en-US" altLang="ja-JP" b="1" dirty="0" smtClean="0"/>
          </a:p>
          <a:p>
            <a:pPr marL="342900" indent="-342900">
              <a:buFont typeface="+mj-ea"/>
              <a:buAutoNum type="circleNumDbPlain" startAt="4"/>
            </a:pPr>
            <a:r>
              <a:rPr kumimoji="1" lang="ja-JP" altLang="en-US" b="1" dirty="0" smtClean="0"/>
              <a:t>①から④に掲げる業務に附帯する業務</a:t>
            </a:r>
            <a:endParaRPr kumimoji="1" lang="en-US" altLang="ja-JP" b="1" dirty="0" smtClean="0"/>
          </a:p>
        </p:txBody>
      </p:sp>
      <p:sp>
        <p:nvSpPr>
          <p:cNvPr id="3" name="スライド番号プレースホルダー 2"/>
          <p:cNvSpPr>
            <a:spLocks noGrp="1"/>
          </p:cNvSpPr>
          <p:nvPr>
            <p:ph type="sldNum" sz="quarter" idx="12"/>
          </p:nvPr>
        </p:nvSpPr>
        <p:spPr/>
        <p:txBody>
          <a:bodyPr/>
          <a:lstStyle/>
          <a:p>
            <a:fld id="{30E12D62-B6CA-4C5C-956A-572452288FD2}" type="slidenum">
              <a:rPr kumimoji="1" lang="ja-JP" altLang="en-US" smtClean="0"/>
              <a:t>5</a:t>
            </a:fld>
            <a:endParaRPr kumimoji="1" lang="ja-JP" altLang="en-US"/>
          </a:p>
        </p:txBody>
      </p:sp>
    </p:spTree>
    <p:extLst>
      <p:ext uri="{BB962C8B-B14F-4D97-AF65-F5344CB8AC3E}">
        <p14:creationId xmlns:p14="http://schemas.microsoft.com/office/powerpoint/2010/main" val="80994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02226" y="65663"/>
            <a:ext cx="8104909" cy="1032450"/>
          </a:xfrm>
        </p:spPr>
        <p:txBody>
          <a:bodyPr>
            <a:noAutofit/>
          </a:bodyPr>
          <a:lstStyle/>
          <a:p>
            <a:r>
              <a:rPr kumimoji="1" lang="ja-JP" altLang="en-US" sz="3200" dirty="0" smtClean="0"/>
              <a:t>宮城県医療的ケア児等相談支援センターの</a:t>
            </a:r>
            <a:r>
              <a:rPr kumimoji="1" lang="en-US" altLang="ja-JP" sz="3200" dirty="0" smtClean="0"/>
              <a:t/>
            </a:r>
            <a:br>
              <a:rPr kumimoji="1" lang="en-US" altLang="ja-JP" sz="3200" dirty="0" smtClean="0"/>
            </a:br>
            <a:r>
              <a:rPr kumimoji="1" lang="ja-JP" altLang="en-US" sz="3200" dirty="0" smtClean="0"/>
              <a:t>設置・開設</a:t>
            </a:r>
            <a:endParaRPr kumimoji="1" lang="ja-JP" altLang="en-US" sz="3200" dirty="0"/>
          </a:p>
        </p:txBody>
      </p:sp>
      <p:cxnSp>
        <p:nvCxnSpPr>
          <p:cNvPr id="11" name="直線コネクタ 10"/>
          <p:cNvCxnSpPr/>
          <p:nvPr/>
        </p:nvCxnSpPr>
        <p:spPr>
          <a:xfrm>
            <a:off x="502226" y="1084258"/>
            <a:ext cx="8104909"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502226" y="1179610"/>
            <a:ext cx="2615047" cy="369332"/>
          </a:xfrm>
          <a:prstGeom prst="rect">
            <a:avLst/>
          </a:prstGeom>
          <a:solidFill>
            <a:schemeClr val="accent1">
              <a:lumMod val="20000"/>
              <a:lumOff val="80000"/>
              <a:alpha val="50196"/>
            </a:schemeClr>
          </a:solidFill>
          <a:ln>
            <a:solidFill>
              <a:schemeClr val="accent1"/>
            </a:solidFill>
          </a:ln>
        </p:spPr>
        <p:txBody>
          <a:bodyPr wrap="square" rtlCol="0">
            <a:spAutoFit/>
          </a:bodyPr>
          <a:lstStyle/>
          <a:p>
            <a:pPr marL="342900" indent="-342900">
              <a:buFont typeface="+mj-lt"/>
              <a:buAutoNum type="arabicPeriod" startAt="5"/>
            </a:pPr>
            <a:r>
              <a:rPr kumimoji="1" lang="ja-JP" altLang="en-US" dirty="0" smtClean="0"/>
              <a:t>関係機関との連携</a:t>
            </a:r>
            <a:endParaRPr kumimoji="1" lang="en-US" altLang="ja-JP" dirty="0" smtClean="0"/>
          </a:p>
        </p:txBody>
      </p:sp>
      <p:sp>
        <p:nvSpPr>
          <p:cNvPr id="8" name="テキスト ボックス 7"/>
          <p:cNvSpPr txBox="1"/>
          <p:nvPr/>
        </p:nvSpPr>
        <p:spPr>
          <a:xfrm>
            <a:off x="794653" y="1576380"/>
            <a:ext cx="7812481" cy="2862322"/>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u="sng" dirty="0" smtClean="0"/>
              <a:t>県の相談支援センター設置後</a:t>
            </a:r>
            <a:r>
              <a:rPr kumimoji="1" lang="ja-JP" altLang="en-US" dirty="0" smtClean="0"/>
              <a:t>についても，</a:t>
            </a:r>
            <a:r>
              <a:rPr kumimoji="1" lang="ja-JP" altLang="en-US" dirty="0" smtClean="0">
                <a:solidFill>
                  <a:srgbClr val="FF0000"/>
                </a:solidFill>
              </a:rPr>
              <a:t>市町村や相談支援事業所等において各制度や医療的ケア児等の相談に適切に対応することが求められている点において変わりはなく，</a:t>
            </a:r>
            <a:r>
              <a:rPr kumimoji="1" lang="ja-JP" altLang="en-US" dirty="0" smtClean="0"/>
              <a:t>市町村においては，医療的ケア児等コーディネーターの配置など，</a:t>
            </a:r>
            <a:r>
              <a:rPr kumimoji="1" lang="ja-JP" altLang="en-US" u="sng" dirty="0" smtClean="0"/>
              <a:t>必要な支援の整備が求められる</a:t>
            </a:r>
            <a:r>
              <a:rPr kumimoji="1" lang="ja-JP" altLang="en-US" dirty="0" smtClean="0"/>
              <a:t>。</a:t>
            </a:r>
            <a:endParaRPr kumimoji="1" lang="en-US" altLang="ja-JP" dirty="0" smtClean="0"/>
          </a:p>
          <a:p>
            <a:pPr marL="342900" indent="-342900">
              <a:buFont typeface="Arial" panose="020B0604020202020204" pitchFamily="34" charset="0"/>
              <a:buChar char="•"/>
            </a:pPr>
            <a:r>
              <a:rPr kumimoji="1" lang="ja-JP" altLang="en-US" dirty="0" smtClean="0"/>
              <a:t>既に関係機関等の支援を受けている医療的ケア児等からの相談では，</a:t>
            </a:r>
            <a:r>
              <a:rPr kumimoji="1" lang="ja-JP" altLang="en-US" u="sng" dirty="0" smtClean="0"/>
              <a:t>支援方針等で混乱を来すことのないよう，</a:t>
            </a:r>
            <a:r>
              <a:rPr kumimoji="1" lang="ja-JP" altLang="en-US" dirty="0" smtClean="0">
                <a:solidFill>
                  <a:srgbClr val="FF0000"/>
                </a:solidFill>
              </a:rPr>
              <a:t>現在の支援者と連携の上，支援を行う</a:t>
            </a:r>
            <a:r>
              <a:rPr kumimoji="1" lang="ja-JP" altLang="en-US" dirty="0" smtClean="0"/>
              <a:t>。</a:t>
            </a:r>
            <a:endParaRPr kumimoji="1" lang="en-US" altLang="ja-JP" dirty="0" smtClean="0"/>
          </a:p>
          <a:p>
            <a:pPr marL="342900" indent="-342900">
              <a:buFont typeface="Arial" panose="020B0604020202020204" pitchFamily="34" charset="0"/>
              <a:buChar char="•"/>
            </a:pPr>
            <a:r>
              <a:rPr kumimoji="1" lang="ja-JP" altLang="en-US" dirty="0" smtClean="0"/>
              <a:t>複数の関係機関との調整が必要な</a:t>
            </a:r>
            <a:r>
              <a:rPr lang="ja-JP" altLang="en-US" dirty="0" smtClean="0"/>
              <a:t>事案</a:t>
            </a:r>
            <a:r>
              <a:rPr lang="ja-JP" altLang="en-US" dirty="0"/>
              <a:t>や，調整が困難な事案への対応</a:t>
            </a:r>
            <a:r>
              <a:rPr lang="ja-JP" altLang="en-US" dirty="0" smtClean="0"/>
              <a:t>において，</a:t>
            </a:r>
            <a:r>
              <a:rPr lang="ja-JP" altLang="en-US" dirty="0"/>
              <a:t>職員がその専門性を持って支援者支援として介入するものであるが，</a:t>
            </a:r>
            <a:r>
              <a:rPr lang="ja-JP" altLang="en-US" dirty="0">
                <a:solidFill>
                  <a:srgbClr val="FF0000"/>
                </a:solidFill>
              </a:rPr>
              <a:t>将来的には，身近な地域の市町村や関係機関等が主たる支援者として事案を引き継ぐことを念頭に</a:t>
            </a:r>
            <a:r>
              <a:rPr lang="ja-JP" altLang="en-US" dirty="0" smtClean="0">
                <a:solidFill>
                  <a:srgbClr val="FF0000"/>
                </a:solidFill>
              </a:rPr>
              <a:t>支援を行う</a:t>
            </a:r>
            <a:r>
              <a:rPr lang="ja-JP" altLang="en-US" dirty="0" smtClean="0"/>
              <a:t>。</a:t>
            </a:r>
            <a:endParaRPr kumimoji="1" lang="en-US" altLang="ja-JP" dirty="0" smtClean="0"/>
          </a:p>
        </p:txBody>
      </p:sp>
      <p:sp>
        <p:nvSpPr>
          <p:cNvPr id="9" name="テキスト ボックス 8"/>
          <p:cNvSpPr txBox="1"/>
          <p:nvPr/>
        </p:nvSpPr>
        <p:spPr>
          <a:xfrm>
            <a:off x="502226" y="4520199"/>
            <a:ext cx="4970319" cy="369332"/>
          </a:xfrm>
          <a:prstGeom prst="rect">
            <a:avLst/>
          </a:prstGeom>
          <a:solidFill>
            <a:schemeClr val="accent1">
              <a:lumMod val="20000"/>
              <a:lumOff val="80000"/>
              <a:alpha val="50196"/>
            </a:schemeClr>
          </a:solidFill>
          <a:ln>
            <a:solidFill>
              <a:schemeClr val="accent1"/>
            </a:solidFill>
          </a:ln>
        </p:spPr>
        <p:txBody>
          <a:bodyPr wrap="square" rtlCol="0">
            <a:spAutoFit/>
          </a:bodyPr>
          <a:lstStyle/>
          <a:p>
            <a:pPr marL="342900" indent="-342900">
              <a:buFont typeface="+mj-lt"/>
              <a:buAutoNum type="arabicPeriod" startAt="6"/>
            </a:pPr>
            <a:r>
              <a:rPr kumimoji="1" lang="ja-JP" altLang="en-US" dirty="0" smtClean="0"/>
              <a:t>県の相談支援センターの開設時期（予定）</a:t>
            </a:r>
            <a:endParaRPr kumimoji="1" lang="en-US" altLang="ja-JP" dirty="0" smtClean="0"/>
          </a:p>
        </p:txBody>
      </p:sp>
      <p:sp>
        <p:nvSpPr>
          <p:cNvPr id="10" name="テキスト ボックス 9"/>
          <p:cNvSpPr txBox="1"/>
          <p:nvPr/>
        </p:nvSpPr>
        <p:spPr>
          <a:xfrm>
            <a:off x="794653" y="4916969"/>
            <a:ext cx="7812481" cy="615553"/>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b="1" dirty="0" smtClean="0">
                <a:solidFill>
                  <a:srgbClr val="FF0000"/>
                </a:solidFill>
              </a:rPr>
              <a:t>令和４年度中の設置・開設</a:t>
            </a:r>
            <a:r>
              <a:rPr kumimoji="1" lang="ja-JP" altLang="en-US" dirty="0" smtClean="0"/>
              <a:t>に向け，指定・委託を進めている。</a:t>
            </a:r>
            <a:endParaRPr kumimoji="1" lang="en-US" altLang="ja-JP" dirty="0" smtClean="0"/>
          </a:p>
          <a:p>
            <a:pPr marL="285750" indent="-285750">
              <a:buFont typeface="Yu Gothic" panose="020B0400000000000000" pitchFamily="50" charset="-128"/>
              <a:buChar char="※"/>
            </a:pPr>
            <a:r>
              <a:rPr kumimoji="1" lang="ja-JP" altLang="en-US" sz="1600" dirty="0" smtClean="0"/>
              <a:t>設置・開設の際には，関係機関等に改めて御連絡します。</a:t>
            </a:r>
            <a:endParaRPr kumimoji="1" lang="en-US" altLang="ja-JP" sz="1600" dirty="0" smtClean="0"/>
          </a:p>
        </p:txBody>
      </p:sp>
      <p:sp>
        <p:nvSpPr>
          <p:cNvPr id="3" name="スライド番号プレースホルダー 2"/>
          <p:cNvSpPr>
            <a:spLocks noGrp="1"/>
          </p:cNvSpPr>
          <p:nvPr>
            <p:ph type="sldNum" sz="quarter" idx="12"/>
          </p:nvPr>
        </p:nvSpPr>
        <p:spPr/>
        <p:txBody>
          <a:bodyPr/>
          <a:lstStyle/>
          <a:p>
            <a:fld id="{30E12D62-B6CA-4C5C-956A-572452288FD2}" type="slidenum">
              <a:rPr kumimoji="1" lang="ja-JP" altLang="en-US" smtClean="0"/>
              <a:t>6</a:t>
            </a:fld>
            <a:endParaRPr kumimoji="1" lang="ja-JP" altLang="en-US"/>
          </a:p>
        </p:txBody>
      </p:sp>
    </p:spTree>
    <p:extLst>
      <p:ext uri="{BB962C8B-B14F-4D97-AF65-F5344CB8AC3E}">
        <p14:creationId xmlns:p14="http://schemas.microsoft.com/office/powerpoint/2010/main" val="3078639711"/>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251</TotalTime>
  <Words>952</Words>
  <Application>Microsoft Office PowerPoint</Application>
  <PresentationFormat>画面に合わせる (4:3)</PresentationFormat>
  <Paragraphs>54</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ＭＳ Ｐゴシック</vt:lpstr>
      <vt:lpstr>游ゴシック</vt:lpstr>
      <vt:lpstr>游ゴシック</vt:lpstr>
      <vt:lpstr>Arial</vt:lpstr>
      <vt:lpstr>Calibri</vt:lpstr>
      <vt:lpstr>Calibri Light</vt:lpstr>
      <vt:lpstr>レトロスペクト</vt:lpstr>
      <vt:lpstr>医療的ケア児支援法の施行 及び宮城県医療的ケア児等相談支援センター設置について</vt:lpstr>
      <vt:lpstr>医療的ケア児及びその家族に対する支援に 関する法律（医療的ケア児支援法）</vt:lpstr>
      <vt:lpstr>医療的ケア児支援センターの役割・業務</vt:lpstr>
      <vt:lpstr>宮城県医療的ケア児等相談支援センターの 設置・開設</vt:lpstr>
      <vt:lpstr>宮城県医療的ケア児等相談支援センターの 設置・開設</vt:lpstr>
      <vt:lpstr>宮城県医療的ケア児等相談支援センターの 設置・開設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医療的ケア児支援法の施行及び宮城県医療的ケア児等相談支援センター設置について</dc:title>
  <dc:creator>荒木　真央</dc:creator>
  <cp:lastModifiedBy>荒木　真央</cp:lastModifiedBy>
  <cp:revision>18</cp:revision>
  <cp:lastPrinted>2022-03-10T02:48:58Z</cp:lastPrinted>
  <dcterms:created xsi:type="dcterms:W3CDTF">2022-03-09T23:59:07Z</dcterms:created>
  <dcterms:modified xsi:type="dcterms:W3CDTF">2022-03-10T04:10:14Z</dcterms:modified>
</cp:coreProperties>
</file>