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notesMasterIdLst>
    <p:notesMasterId r:id="rId17"/>
  </p:notesMasterIdLst>
  <p:handoutMasterIdLst>
    <p:handoutMasterId r:id="rId18"/>
  </p:handoutMasterIdLst>
  <p:sldIdLst>
    <p:sldId id="311" r:id="rId2"/>
    <p:sldId id="260" r:id="rId3"/>
    <p:sldId id="308" r:id="rId4"/>
    <p:sldId id="309" r:id="rId5"/>
    <p:sldId id="269" r:id="rId6"/>
    <p:sldId id="270" r:id="rId7"/>
    <p:sldId id="271" r:id="rId8"/>
    <p:sldId id="272" r:id="rId9"/>
    <p:sldId id="288" r:id="rId10"/>
    <p:sldId id="289" r:id="rId11"/>
    <p:sldId id="292" r:id="rId12"/>
    <p:sldId id="294" r:id="rId13"/>
    <p:sldId id="262" r:id="rId14"/>
    <p:sldId id="301" r:id="rId15"/>
    <p:sldId id="259" r:id="rId16"/>
  </p:sldIdLst>
  <p:sldSz cx="12192000" cy="6858000"/>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333" autoAdjust="0"/>
  </p:normalViewPr>
  <p:slideViewPr>
    <p:cSldViewPr snapToGrid="0">
      <p:cViewPr varScale="1">
        <p:scale>
          <a:sx n="68" d="100"/>
          <a:sy n="68" d="100"/>
        </p:scale>
        <p:origin x="90"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E6D43767-D968-41D7-9238-C8CC15F9A16F}" type="datetimeFigureOut">
              <a:rPr kumimoji="1" lang="ja-JP" altLang="en-US" smtClean="0"/>
              <a:t>2022/3/22</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4DC617F7-C17D-401E-AD01-54952BB4DDF5}" type="slidenum">
              <a:rPr kumimoji="1" lang="ja-JP" altLang="en-US" smtClean="0"/>
              <a:t>‹#›</a:t>
            </a:fld>
            <a:endParaRPr kumimoji="1" lang="ja-JP" altLang="en-US"/>
          </a:p>
        </p:txBody>
      </p:sp>
    </p:spTree>
    <p:extLst>
      <p:ext uri="{BB962C8B-B14F-4D97-AF65-F5344CB8AC3E}">
        <p14:creationId xmlns:p14="http://schemas.microsoft.com/office/powerpoint/2010/main" val="16367422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D0351A0C-E7BA-422E-AADF-BDC39C4832F4}" type="datetimeFigureOut">
              <a:rPr kumimoji="1" lang="ja-JP" altLang="en-US" smtClean="0"/>
              <a:t>2022/3/22</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9A3678AA-26D0-42E4-B55A-C49A1157D590}" type="slidenum">
              <a:rPr kumimoji="1" lang="ja-JP" altLang="en-US" smtClean="0"/>
              <a:t>‹#›</a:t>
            </a:fld>
            <a:endParaRPr kumimoji="1" lang="ja-JP" altLang="en-US"/>
          </a:p>
        </p:txBody>
      </p:sp>
    </p:spTree>
    <p:extLst>
      <p:ext uri="{BB962C8B-B14F-4D97-AF65-F5344CB8AC3E}">
        <p14:creationId xmlns:p14="http://schemas.microsoft.com/office/powerpoint/2010/main" val="10369977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6A22C8B-F355-4C28-B0A3-81FDAB11040F}" type="datetime1">
              <a:rPr kumimoji="1" lang="ja-JP" altLang="en-US" smtClean="0"/>
              <a:t>2022/3/22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F25AA88-25D2-4727-A4F9-82EF8FE7E3E0}" type="slidenum">
              <a:rPr kumimoji="1" lang="ja-JP" altLang="en-US" smtClean="0"/>
              <a:t>‹#›</a:t>
            </a:fld>
            <a:endParaRPr kumimoji="1" lang="ja-JP" altLang="en-US"/>
          </a:p>
        </p:txBody>
      </p:sp>
    </p:spTree>
    <p:extLst>
      <p:ext uri="{BB962C8B-B14F-4D97-AF65-F5344CB8AC3E}">
        <p14:creationId xmlns:p14="http://schemas.microsoft.com/office/powerpoint/2010/main" val="2274282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757D6F0-41A8-43CE-AC81-C156587E82F9}" type="datetime1">
              <a:rPr kumimoji="1" lang="ja-JP" altLang="en-US" smtClean="0"/>
              <a:t>2022/3/22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F25AA88-25D2-4727-A4F9-82EF8FE7E3E0}" type="slidenum">
              <a:rPr kumimoji="1" lang="ja-JP" altLang="en-US" smtClean="0"/>
              <a:t>‹#›</a:t>
            </a:fld>
            <a:endParaRPr kumimoji="1" lang="ja-JP" altLang="en-US"/>
          </a:p>
        </p:txBody>
      </p:sp>
    </p:spTree>
    <p:extLst>
      <p:ext uri="{BB962C8B-B14F-4D97-AF65-F5344CB8AC3E}">
        <p14:creationId xmlns:p14="http://schemas.microsoft.com/office/powerpoint/2010/main" val="3344278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1B73AABC-C873-4BAE-B86B-C8F180811878}" type="datetime1">
              <a:rPr kumimoji="1" lang="ja-JP" altLang="en-US" smtClean="0"/>
              <a:t>2022/3/22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F25AA88-25D2-4727-A4F9-82EF8FE7E3E0}" type="slidenum">
              <a:rPr kumimoji="1" lang="ja-JP" altLang="en-US" smtClean="0"/>
              <a:t>‹#›</a:t>
            </a:fld>
            <a:endParaRPr kumimoji="1" lang="ja-JP" altLang="en-US"/>
          </a:p>
        </p:txBody>
      </p:sp>
    </p:spTree>
    <p:extLst>
      <p:ext uri="{BB962C8B-B14F-4D97-AF65-F5344CB8AC3E}">
        <p14:creationId xmlns:p14="http://schemas.microsoft.com/office/powerpoint/2010/main" val="2810706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C47BCB5-5EB3-4F85-AE15-3BF5F5351155}" type="datetime1">
              <a:rPr kumimoji="1" lang="ja-JP" altLang="en-US" smtClean="0"/>
              <a:t>2022/3/22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F25AA88-25D2-4727-A4F9-82EF8FE7E3E0}" type="slidenum">
              <a:rPr kumimoji="1" lang="ja-JP" altLang="en-US" smtClean="0"/>
              <a:t>‹#›</a:t>
            </a:fld>
            <a:endParaRPr kumimoji="1" lang="ja-JP" altLang="en-US"/>
          </a:p>
        </p:txBody>
      </p:sp>
    </p:spTree>
    <p:extLst>
      <p:ext uri="{BB962C8B-B14F-4D97-AF65-F5344CB8AC3E}">
        <p14:creationId xmlns:p14="http://schemas.microsoft.com/office/powerpoint/2010/main" val="2812093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C89FB70-6B6C-43DA-82C1-45B7952E43A7}" type="datetime1">
              <a:rPr kumimoji="1" lang="ja-JP" altLang="en-US" smtClean="0"/>
              <a:t>2022/3/22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F25AA88-25D2-4727-A4F9-82EF8FE7E3E0}" type="slidenum">
              <a:rPr kumimoji="1" lang="ja-JP" altLang="en-US" smtClean="0"/>
              <a:t>‹#›</a:t>
            </a:fld>
            <a:endParaRPr kumimoji="1" lang="ja-JP" altLang="en-US"/>
          </a:p>
        </p:txBody>
      </p:sp>
    </p:spTree>
    <p:extLst>
      <p:ext uri="{BB962C8B-B14F-4D97-AF65-F5344CB8AC3E}">
        <p14:creationId xmlns:p14="http://schemas.microsoft.com/office/powerpoint/2010/main" val="383666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1F70F43-BEE0-47B9-8300-57325260A7B2}" type="datetime1">
              <a:rPr kumimoji="1" lang="ja-JP" altLang="en-US" smtClean="0"/>
              <a:t>2022/3/22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F25AA88-25D2-4727-A4F9-82EF8FE7E3E0}" type="slidenum">
              <a:rPr kumimoji="1" lang="ja-JP" altLang="en-US" smtClean="0"/>
              <a:t>‹#›</a:t>
            </a:fld>
            <a:endParaRPr kumimoji="1" lang="ja-JP" altLang="en-US"/>
          </a:p>
        </p:txBody>
      </p:sp>
    </p:spTree>
    <p:extLst>
      <p:ext uri="{BB962C8B-B14F-4D97-AF65-F5344CB8AC3E}">
        <p14:creationId xmlns:p14="http://schemas.microsoft.com/office/powerpoint/2010/main" val="1636084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45127" y="2507550"/>
            <a:ext cx="5156200"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7550"/>
            <a:ext cx="5181601"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F28DFC8D-C241-45BC-8FD1-1E804E484760}" type="datetime1">
              <a:rPr kumimoji="1" lang="ja-JP" altLang="en-US" smtClean="0"/>
              <a:t>2022/3/22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F25AA88-25D2-4727-A4F9-82EF8FE7E3E0}"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93702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9A78C99-6051-4430-9B82-D57A8E670596}" type="datetime1">
              <a:rPr kumimoji="1" lang="ja-JP" altLang="en-US" smtClean="0"/>
              <a:t>2022/3/22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F25AA88-25D2-4727-A4F9-82EF8FE7E3E0}"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3728437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049201-7019-4C14-B9A3-EC6299B39642}" type="datetime1">
              <a:rPr kumimoji="1" lang="ja-JP" altLang="en-US" smtClean="0"/>
              <a:t>2022/3/22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F25AA88-25D2-4727-A4F9-82EF8FE7E3E0}" type="slidenum">
              <a:rPr kumimoji="1" lang="ja-JP" altLang="en-US" smtClean="0"/>
              <a:t>‹#›</a:t>
            </a:fld>
            <a:endParaRPr kumimoji="1" lang="ja-JP" altLang="en-US"/>
          </a:p>
        </p:txBody>
      </p:sp>
    </p:spTree>
    <p:extLst>
      <p:ext uri="{BB962C8B-B14F-4D97-AF65-F5344CB8AC3E}">
        <p14:creationId xmlns:p14="http://schemas.microsoft.com/office/powerpoint/2010/main" val="1832574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987C0F3-B801-4ED2-BA6D-FF236B22DB1B}" type="datetime1">
              <a:rPr kumimoji="1" lang="ja-JP" altLang="en-US" smtClean="0"/>
              <a:t>2022/3/22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F25AA88-25D2-4727-A4F9-82EF8FE7E3E0}" type="slidenum">
              <a:rPr kumimoji="1" lang="ja-JP" altLang="en-US" smtClean="0"/>
              <a:t>‹#›</a:t>
            </a:fld>
            <a:endParaRPr kumimoji="1" lang="ja-JP" altLang="en-US"/>
          </a:p>
        </p:txBody>
      </p:sp>
    </p:spTree>
    <p:extLst>
      <p:ext uri="{BB962C8B-B14F-4D97-AF65-F5344CB8AC3E}">
        <p14:creationId xmlns:p14="http://schemas.microsoft.com/office/powerpoint/2010/main" val="368157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E4C65BE-7B85-4510-A643-E22ABA4ABAAE}" type="datetime1">
              <a:rPr kumimoji="1" lang="ja-JP" altLang="en-US" smtClean="0"/>
              <a:t>2022/3/22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F25AA88-25D2-4727-A4F9-82EF8FE7E3E0}" type="slidenum">
              <a:rPr kumimoji="1" lang="ja-JP" altLang="en-US" smtClean="0"/>
              <a:t>‹#›</a:t>
            </a:fld>
            <a:endParaRPr kumimoji="1" lang="ja-JP" altLang="en-US"/>
          </a:p>
        </p:txBody>
      </p:sp>
    </p:spTree>
    <p:extLst>
      <p:ext uri="{BB962C8B-B14F-4D97-AF65-F5344CB8AC3E}">
        <p14:creationId xmlns:p14="http://schemas.microsoft.com/office/powerpoint/2010/main" val="1462281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7F433EF2-CDD7-4E84-8890-FD5AE8BCF67D}" type="datetime1">
              <a:rPr kumimoji="1" lang="ja-JP" altLang="en-US" smtClean="0"/>
              <a:t>2022/3/22</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FF25AA88-25D2-4727-A4F9-82EF8FE7E3E0}" type="slidenum">
              <a:rPr kumimoji="1" lang="ja-JP" altLang="en-US" smtClean="0"/>
              <a:t>‹#›</a:t>
            </a:fld>
            <a:endParaRPr kumimoji="1" lang="ja-JP" altLang="en-US"/>
          </a:p>
        </p:txBody>
      </p:sp>
    </p:spTree>
    <p:extLst>
      <p:ext uri="{BB962C8B-B14F-4D97-AF65-F5344CB8AC3E}">
        <p14:creationId xmlns:p14="http://schemas.microsoft.com/office/powerpoint/2010/main" val="2835289623"/>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7624" y="365760"/>
            <a:ext cx="11465169" cy="992777"/>
          </a:xfrm>
          <a:ln>
            <a:solidFill>
              <a:schemeClr val="tx1"/>
            </a:solidFill>
          </a:ln>
        </p:spPr>
        <p:txBody>
          <a:bodyPr>
            <a:normAutofit/>
          </a:bodyPr>
          <a:lstStyle/>
          <a:p>
            <a:pPr algn="ctr"/>
            <a:r>
              <a:rPr lang="ja-JP" altLang="en-US" sz="2800" dirty="0" smtClean="0"/>
              <a:t>「障害者</a:t>
            </a:r>
            <a:r>
              <a:rPr lang="ja-JP" altLang="en-US" sz="2800" dirty="0"/>
              <a:t>総合支援法改正法施行後３年の</a:t>
            </a:r>
            <a:r>
              <a:rPr lang="ja-JP" altLang="en-US" sz="2800" dirty="0" smtClean="0"/>
              <a:t>見直し」及び</a:t>
            </a:r>
            <a:r>
              <a:rPr lang="en-US" altLang="ja-JP" sz="2800" dirty="0" smtClean="0"/>
              <a:t/>
            </a:r>
            <a:br>
              <a:rPr lang="en-US" altLang="ja-JP" sz="2800" dirty="0" smtClean="0"/>
            </a:br>
            <a:r>
              <a:rPr lang="ja-JP" altLang="en-US" sz="2800" dirty="0" smtClean="0"/>
              <a:t>「</a:t>
            </a:r>
            <a:r>
              <a:rPr lang="zh-TW" altLang="en-US" sz="2800" dirty="0" smtClean="0"/>
              <a:t>令和</a:t>
            </a:r>
            <a:r>
              <a:rPr lang="zh-TW" altLang="en-US" sz="2800" dirty="0"/>
              <a:t>３年度報酬</a:t>
            </a:r>
            <a:r>
              <a:rPr lang="zh-TW" altLang="en-US" sz="2800" dirty="0" smtClean="0"/>
              <a:t>改定</a:t>
            </a:r>
            <a:r>
              <a:rPr lang="ja-JP" altLang="en-US" sz="2800" dirty="0" smtClean="0"/>
              <a:t>を踏まえた対応」について</a:t>
            </a:r>
            <a:endParaRPr kumimoji="1" lang="ja-JP" altLang="en-US" sz="2800" dirty="0"/>
          </a:p>
        </p:txBody>
      </p:sp>
      <p:sp>
        <p:nvSpPr>
          <p:cNvPr id="3" name="コンテンツ プレースホルダー 2"/>
          <p:cNvSpPr>
            <a:spLocks noGrp="1"/>
          </p:cNvSpPr>
          <p:nvPr>
            <p:ph idx="1"/>
          </p:nvPr>
        </p:nvSpPr>
        <p:spPr>
          <a:xfrm>
            <a:off x="507501" y="1755697"/>
            <a:ext cx="7468879" cy="422031"/>
          </a:xfrm>
          <a:solidFill>
            <a:schemeClr val="accent1">
              <a:lumMod val="60000"/>
              <a:lumOff val="40000"/>
            </a:schemeClr>
          </a:solidFill>
        </p:spPr>
        <p:txBody>
          <a:bodyPr>
            <a:normAutofit/>
          </a:bodyPr>
          <a:lstStyle/>
          <a:p>
            <a:pPr marL="0" indent="0">
              <a:buNone/>
            </a:pPr>
            <a:r>
              <a:rPr lang="ja-JP" altLang="en-US" sz="2400" dirty="0"/>
              <a:t>障害者総合支援法改正法施行後３年の</a:t>
            </a:r>
            <a:r>
              <a:rPr lang="ja-JP" altLang="en-US" sz="2400" dirty="0" smtClean="0"/>
              <a:t>見直しについて</a:t>
            </a:r>
            <a:endParaRPr kumimoji="1" lang="ja-JP" altLang="en-US" sz="2400" dirty="0"/>
          </a:p>
        </p:txBody>
      </p:sp>
      <p:sp>
        <p:nvSpPr>
          <p:cNvPr id="4" name="スライド番号プレースホルダー 3"/>
          <p:cNvSpPr>
            <a:spLocks noGrp="1"/>
          </p:cNvSpPr>
          <p:nvPr>
            <p:ph type="sldNum" sz="quarter" idx="12"/>
          </p:nvPr>
        </p:nvSpPr>
        <p:spPr/>
        <p:txBody>
          <a:bodyPr/>
          <a:lstStyle/>
          <a:p>
            <a:fld id="{FF25AA88-25D2-4727-A4F9-82EF8FE7E3E0}" type="slidenum">
              <a:rPr kumimoji="1" lang="ja-JP" altLang="en-US" smtClean="0"/>
              <a:t>1</a:t>
            </a:fld>
            <a:endParaRPr kumimoji="1" lang="ja-JP" altLang="en-US"/>
          </a:p>
        </p:txBody>
      </p:sp>
      <p:sp>
        <p:nvSpPr>
          <p:cNvPr id="6" name="コンテンツ プレースホルダー 2"/>
          <p:cNvSpPr txBox="1">
            <a:spLocks/>
          </p:cNvSpPr>
          <p:nvPr/>
        </p:nvSpPr>
        <p:spPr>
          <a:xfrm>
            <a:off x="507502" y="3418951"/>
            <a:ext cx="6259058" cy="422031"/>
          </a:xfrm>
          <a:prstGeom prst="rect">
            <a:avLst/>
          </a:prstGeom>
          <a:solidFill>
            <a:schemeClr val="accent1">
              <a:lumMod val="60000"/>
              <a:lumOff val="4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a:lstStyle>
          <a:p>
            <a:pPr marL="0" indent="0">
              <a:buNone/>
            </a:pPr>
            <a:r>
              <a:rPr lang="ja-JP" altLang="en-US" sz="2400" dirty="0"/>
              <a:t>令和３年度報酬改定を踏まえた</a:t>
            </a:r>
            <a:r>
              <a:rPr lang="ja-JP" altLang="en-US" sz="2400" dirty="0" smtClean="0"/>
              <a:t>対応について</a:t>
            </a:r>
            <a:endParaRPr lang="ja-JP" altLang="en-US" sz="2400" dirty="0"/>
          </a:p>
        </p:txBody>
      </p:sp>
      <p:sp>
        <p:nvSpPr>
          <p:cNvPr id="7" name="タイトル 1"/>
          <p:cNvSpPr txBox="1">
            <a:spLocks/>
          </p:cNvSpPr>
          <p:nvPr/>
        </p:nvSpPr>
        <p:spPr>
          <a:xfrm>
            <a:off x="507501" y="2377440"/>
            <a:ext cx="11465169" cy="956604"/>
          </a:xfrm>
          <a:prstGeom prst="rect">
            <a:avLst/>
          </a:prstGeom>
          <a:ln>
            <a:noFill/>
          </a:ln>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dirty="0" smtClean="0"/>
              <a:t>○　障害者総合支援法改正法施行後３年の見直し中間整理（令和</a:t>
            </a:r>
            <a:r>
              <a:rPr lang="en-US" altLang="ja-JP" sz="2000" dirty="0" smtClean="0"/>
              <a:t>3</a:t>
            </a:r>
            <a:r>
              <a:rPr lang="ja-JP" altLang="en-US" sz="2000" dirty="0" smtClean="0"/>
              <a:t>年</a:t>
            </a:r>
            <a:r>
              <a:rPr lang="en-US" altLang="ja-JP" sz="2000" dirty="0" smtClean="0"/>
              <a:t>12</a:t>
            </a:r>
            <a:r>
              <a:rPr lang="ja-JP" altLang="en-US" sz="2000" dirty="0" smtClean="0"/>
              <a:t>月</a:t>
            </a:r>
            <a:r>
              <a:rPr lang="en-US" altLang="ja-JP" sz="2000" dirty="0" smtClean="0"/>
              <a:t>16</a:t>
            </a:r>
            <a:r>
              <a:rPr lang="ja-JP" altLang="en-US" sz="2000" dirty="0" smtClean="0"/>
              <a:t>日）</a:t>
            </a:r>
            <a:endParaRPr lang="ja-JP" altLang="en-US" sz="2000" dirty="0"/>
          </a:p>
        </p:txBody>
      </p:sp>
      <p:sp>
        <p:nvSpPr>
          <p:cNvPr id="8" name="タイトル 1"/>
          <p:cNvSpPr txBox="1">
            <a:spLocks/>
          </p:cNvSpPr>
          <p:nvPr/>
        </p:nvSpPr>
        <p:spPr>
          <a:xfrm>
            <a:off x="507502" y="4276578"/>
            <a:ext cx="11465169" cy="2180493"/>
          </a:xfrm>
          <a:prstGeom prst="rect">
            <a:avLst/>
          </a:prstGeom>
          <a:ln>
            <a:noFill/>
          </a:ln>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dirty="0" smtClean="0"/>
              <a:t>○　障害者の重度化・高齢化を踏まえた地域移行・地域生活の支援，質の高い相談支援を提供するため　</a:t>
            </a:r>
            <a:endParaRPr lang="en-US" altLang="ja-JP" sz="2000" dirty="0" smtClean="0"/>
          </a:p>
          <a:p>
            <a:r>
              <a:rPr lang="ja-JP" altLang="en-US" sz="2000" dirty="0" smtClean="0"/>
              <a:t>　の報酬体系の見直し等</a:t>
            </a:r>
            <a:endParaRPr lang="en-US" altLang="ja-JP" sz="2000" dirty="0" smtClean="0"/>
          </a:p>
          <a:p>
            <a:r>
              <a:rPr lang="ja-JP" altLang="en-US" sz="2000" dirty="0" smtClean="0"/>
              <a:t>○　効果的な就労支援や障害児者のニーズを踏まえたきめ細かな対応</a:t>
            </a:r>
            <a:endParaRPr lang="en-US" altLang="ja-JP" sz="2000" dirty="0" smtClean="0"/>
          </a:p>
          <a:p>
            <a:r>
              <a:rPr lang="ja-JP" altLang="en-US" sz="2000" dirty="0" smtClean="0"/>
              <a:t>○　医療的ケア児への支援などの障害児支援の推進</a:t>
            </a:r>
            <a:endParaRPr lang="en-US" altLang="ja-JP" sz="2000" dirty="0" smtClean="0"/>
          </a:p>
          <a:p>
            <a:r>
              <a:rPr lang="ja-JP" altLang="en-US" sz="2000" dirty="0" smtClean="0"/>
              <a:t>○　精神障害にも対応した地域包括ケアシステムの推進</a:t>
            </a:r>
            <a:endParaRPr lang="en-US" altLang="ja-JP" sz="2000" dirty="0" smtClean="0"/>
          </a:p>
          <a:p>
            <a:r>
              <a:rPr lang="ja-JP" altLang="en-US" sz="2000" dirty="0" smtClean="0"/>
              <a:t>○　感染症や災害への対応力の強化</a:t>
            </a:r>
            <a:endParaRPr lang="en-US" altLang="ja-JP" sz="2000" dirty="0" smtClean="0"/>
          </a:p>
          <a:p>
            <a:r>
              <a:rPr lang="ja-JP" altLang="en-US" sz="2000" dirty="0" smtClean="0"/>
              <a:t>○　障害福祉サービス等の持続可能性の確保と適切なサービス提供を行うための報酬等の見直し</a:t>
            </a:r>
            <a:endParaRPr lang="en-US" altLang="ja-JP" sz="2000" dirty="0" smtClean="0"/>
          </a:p>
          <a:p>
            <a:endParaRPr lang="ja-JP" altLang="en-US" sz="2000" dirty="0"/>
          </a:p>
        </p:txBody>
      </p:sp>
    </p:spTree>
    <p:extLst>
      <p:ext uri="{BB962C8B-B14F-4D97-AF65-F5344CB8AC3E}">
        <p14:creationId xmlns:p14="http://schemas.microsoft.com/office/powerpoint/2010/main" val="6910141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08259" y="1227908"/>
            <a:ext cx="10318570" cy="4402185"/>
          </a:xfrm>
        </p:spPr>
        <p:txBody>
          <a:bodyPr>
            <a:noAutofit/>
          </a:bodyPr>
          <a:lstStyle/>
          <a:p>
            <a:pPr marL="0" indent="0">
              <a:lnSpc>
                <a:spcPct val="100000"/>
              </a:lnSpc>
              <a:buNone/>
            </a:pPr>
            <a:r>
              <a:rPr kumimoji="1" lang="en-US" altLang="ja-JP" b="1" dirty="0" smtClean="0"/>
              <a:t>【</a:t>
            </a:r>
            <a:r>
              <a:rPr kumimoji="1" lang="ja-JP" altLang="en-US" b="1" dirty="0" smtClean="0"/>
              <a:t>就労移行支援</a:t>
            </a:r>
            <a:r>
              <a:rPr kumimoji="1" lang="en-US" altLang="ja-JP" b="1" dirty="0" smtClean="0"/>
              <a:t>】</a:t>
            </a:r>
            <a:r>
              <a:rPr kumimoji="1" lang="ja-JP" altLang="en-US" sz="2000" b="1" dirty="0" smtClean="0">
                <a:latin typeface="ＭＳ ゴシック" panose="020B0609070205080204" pitchFamily="49" charset="-128"/>
                <a:ea typeface="ＭＳ ゴシック" panose="020B0609070205080204" pitchFamily="49" charset="-128"/>
              </a:rPr>
              <a:t>（報酬改定の概要</a:t>
            </a:r>
            <a:r>
              <a:rPr kumimoji="1" lang="en-US" altLang="ja-JP" sz="2000" b="1" dirty="0" smtClean="0">
                <a:latin typeface="ＭＳ ゴシック" panose="020B0609070205080204" pitchFamily="49" charset="-128"/>
                <a:ea typeface="ＭＳ ゴシック" panose="020B0609070205080204" pitchFamily="49" charset="-128"/>
              </a:rPr>
              <a:t>P41</a:t>
            </a:r>
            <a:r>
              <a:rPr kumimoji="1" lang="ja-JP" altLang="en-US" sz="2000" b="1" dirty="0" smtClean="0">
                <a:latin typeface="ＭＳ ゴシック" panose="020B0609070205080204" pitchFamily="49" charset="-128"/>
                <a:ea typeface="ＭＳ ゴシック" panose="020B0609070205080204" pitchFamily="49" charset="-128"/>
              </a:rPr>
              <a:t>～</a:t>
            </a:r>
            <a:r>
              <a:rPr kumimoji="1" lang="en-US" altLang="ja-JP" sz="2000" b="1" dirty="0" smtClean="0">
                <a:latin typeface="ＭＳ ゴシック" panose="020B0609070205080204" pitchFamily="49" charset="-128"/>
                <a:ea typeface="ＭＳ ゴシック" panose="020B0609070205080204" pitchFamily="49" charset="-128"/>
              </a:rPr>
              <a:t>P43</a:t>
            </a:r>
            <a:r>
              <a:rPr kumimoji="1" lang="ja-JP" altLang="en-US" sz="2000" b="1" dirty="0" smtClean="0">
                <a:latin typeface="ＭＳ ゴシック" panose="020B0609070205080204" pitchFamily="49" charset="-128"/>
                <a:ea typeface="ＭＳ ゴシック" panose="020B0609070205080204" pitchFamily="49" charset="-128"/>
              </a:rPr>
              <a:t>）</a:t>
            </a:r>
            <a:endParaRPr kumimoji="1" lang="en-US" altLang="ja-JP" sz="2000" b="1" dirty="0" smtClean="0">
              <a:latin typeface="ＭＳ ゴシック" panose="020B0609070205080204" pitchFamily="49" charset="-128"/>
              <a:ea typeface="ＭＳ ゴシック" panose="020B0609070205080204" pitchFamily="49" charset="-128"/>
            </a:endParaRPr>
          </a:p>
          <a:p>
            <a:pPr marL="0" indent="0">
              <a:lnSpc>
                <a:spcPct val="100000"/>
              </a:lnSpc>
              <a:buNone/>
            </a:pPr>
            <a:r>
              <a:rPr kumimoji="1" lang="ja-JP" altLang="en-US" dirty="0" smtClean="0"/>
              <a:t>・基本報酬の区分の決定に係る実績については，</a:t>
            </a:r>
            <a:r>
              <a:rPr kumimoji="1" lang="ja-JP" altLang="en-US" sz="3200" b="1" u="sng" dirty="0" smtClean="0">
                <a:effectLst>
                  <a:outerShdw blurRad="38100" dist="38100" dir="2700000" algn="tl">
                    <a:srgbClr val="000000">
                      <a:alpha val="43137"/>
                    </a:srgbClr>
                  </a:outerShdw>
                </a:effectLst>
              </a:rPr>
              <a:t>「直近２過年度の実績」</a:t>
            </a:r>
            <a:r>
              <a:rPr kumimoji="1" lang="ja-JP" altLang="en-US" dirty="0" smtClean="0"/>
              <a:t>により算定する。（これまでは前年度実績のみで算定）</a:t>
            </a:r>
            <a:endParaRPr kumimoji="1" lang="en-US" altLang="ja-JP" dirty="0" smtClean="0"/>
          </a:p>
          <a:p>
            <a:pPr marL="0" indent="0">
              <a:lnSpc>
                <a:spcPct val="100000"/>
              </a:lnSpc>
              <a:buNone/>
            </a:pPr>
            <a:endParaRPr lang="en-US" altLang="ja-JP" sz="2000" dirty="0"/>
          </a:p>
          <a:p>
            <a:pPr marL="0" indent="0">
              <a:lnSpc>
                <a:spcPct val="100000"/>
              </a:lnSpc>
              <a:buNone/>
            </a:pPr>
            <a:r>
              <a:rPr kumimoji="1" lang="ja-JP" altLang="en-US" dirty="0" smtClean="0"/>
              <a:t>・</a:t>
            </a:r>
            <a:r>
              <a:rPr kumimoji="1" lang="ja-JP" altLang="en-US" b="1" u="sng" dirty="0" smtClean="0"/>
              <a:t>「就労支援員」</a:t>
            </a:r>
            <a:r>
              <a:rPr kumimoji="1" lang="ja-JP" altLang="en-US" dirty="0" smtClean="0"/>
              <a:t>の</a:t>
            </a:r>
            <a:r>
              <a:rPr kumimoji="1" lang="ja-JP" altLang="en-US" sz="3200" b="1" u="sng" dirty="0" smtClean="0">
                <a:effectLst>
                  <a:outerShdw blurRad="38100" dist="38100" dir="2700000" algn="tl">
                    <a:srgbClr val="000000">
                      <a:alpha val="43137"/>
                    </a:srgbClr>
                  </a:outerShdw>
                </a:effectLst>
              </a:rPr>
              <a:t>常勤要件を緩和</a:t>
            </a:r>
            <a:r>
              <a:rPr kumimoji="1" lang="ja-JP" altLang="en-US" dirty="0" smtClean="0"/>
              <a:t>し，これまで「常勤で１名以上配置」としていた人員基準を「常勤換算方法で，利用者の数を１５で除した数以上を配置」とする。</a:t>
            </a:r>
            <a:endParaRPr kumimoji="1" lang="en-US" altLang="ja-JP" dirty="0" smtClean="0"/>
          </a:p>
          <a:p>
            <a:pPr marL="0" indent="0">
              <a:lnSpc>
                <a:spcPct val="100000"/>
              </a:lnSpc>
              <a:buNone/>
            </a:pPr>
            <a:endParaRPr lang="en-US" altLang="ja-JP" sz="2000" dirty="0"/>
          </a:p>
        </p:txBody>
      </p:sp>
      <p:sp>
        <p:nvSpPr>
          <p:cNvPr id="4" name="テキスト ボックス 3"/>
          <p:cNvSpPr txBox="1"/>
          <p:nvPr/>
        </p:nvSpPr>
        <p:spPr>
          <a:xfrm>
            <a:off x="3381099" y="258083"/>
            <a:ext cx="5199017" cy="707886"/>
          </a:xfrm>
          <a:prstGeom prst="rect">
            <a:avLst/>
          </a:prstGeom>
          <a:noFill/>
          <a:ln w="57150">
            <a:solidFill>
              <a:schemeClr val="tx1"/>
            </a:solidFill>
          </a:ln>
        </p:spPr>
        <p:txBody>
          <a:bodyPr wrap="square" rtlCol="0">
            <a:spAutoFit/>
          </a:bodyPr>
          <a:lstStyle/>
          <a:p>
            <a:pPr algn="ctr"/>
            <a:r>
              <a:rPr kumimoji="1" lang="ja-JP" altLang="en-US" sz="4000" b="1" dirty="0" smtClean="0"/>
              <a:t>就労系サービス</a:t>
            </a:r>
            <a:endParaRPr kumimoji="1" lang="ja-JP" altLang="en-US" sz="4000" b="1" dirty="0"/>
          </a:p>
        </p:txBody>
      </p:sp>
      <p:sp>
        <p:nvSpPr>
          <p:cNvPr id="2" name="スライド番号プレースホルダー 1"/>
          <p:cNvSpPr>
            <a:spLocks noGrp="1"/>
          </p:cNvSpPr>
          <p:nvPr>
            <p:ph type="sldNum" sz="quarter" idx="12"/>
          </p:nvPr>
        </p:nvSpPr>
        <p:spPr/>
        <p:txBody>
          <a:bodyPr/>
          <a:lstStyle/>
          <a:p>
            <a:fld id="{FF25AA88-25D2-4727-A4F9-82EF8FE7E3E0}" type="slidenum">
              <a:rPr kumimoji="1" lang="ja-JP" altLang="en-US" smtClean="0"/>
              <a:t>10</a:t>
            </a:fld>
            <a:endParaRPr kumimoji="1" lang="ja-JP" altLang="en-US"/>
          </a:p>
        </p:txBody>
      </p:sp>
    </p:spTree>
    <p:extLst>
      <p:ext uri="{BB962C8B-B14F-4D97-AF65-F5344CB8AC3E}">
        <p14:creationId xmlns:p14="http://schemas.microsoft.com/office/powerpoint/2010/main" val="38283198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3615" y="1082853"/>
            <a:ext cx="10593977" cy="5670644"/>
          </a:xfrm>
        </p:spPr>
        <p:txBody>
          <a:bodyPr>
            <a:noAutofit/>
          </a:bodyPr>
          <a:lstStyle/>
          <a:p>
            <a:pPr marL="0" indent="0">
              <a:lnSpc>
                <a:spcPct val="100000"/>
              </a:lnSpc>
              <a:buNone/>
            </a:pPr>
            <a:r>
              <a:rPr kumimoji="1" lang="en-US" altLang="ja-JP" b="1" dirty="0" smtClean="0"/>
              <a:t>【</a:t>
            </a:r>
            <a:r>
              <a:rPr kumimoji="1" lang="ja-JP" altLang="en-US" b="1" dirty="0" smtClean="0"/>
              <a:t>就労継続支援Ａ型</a:t>
            </a:r>
            <a:r>
              <a:rPr kumimoji="1" lang="en-US" altLang="ja-JP" b="1" dirty="0" smtClean="0"/>
              <a:t>】</a:t>
            </a:r>
            <a:r>
              <a:rPr kumimoji="1" lang="ja-JP" altLang="en-US" sz="2000" b="1" dirty="0" smtClean="0">
                <a:latin typeface="ＭＳ ゴシック" panose="020B0609070205080204" pitchFamily="49" charset="-128"/>
                <a:ea typeface="ＭＳ ゴシック" panose="020B0609070205080204" pitchFamily="49" charset="-128"/>
              </a:rPr>
              <a:t>（報酬改定の概要</a:t>
            </a:r>
            <a:r>
              <a:rPr kumimoji="1" lang="en-US" altLang="ja-JP" sz="2000" b="1" dirty="0" smtClean="0">
                <a:latin typeface="ＭＳ ゴシック" panose="020B0609070205080204" pitchFamily="49" charset="-128"/>
                <a:ea typeface="ＭＳ ゴシック" panose="020B0609070205080204" pitchFamily="49" charset="-128"/>
              </a:rPr>
              <a:t>P45</a:t>
            </a:r>
            <a:r>
              <a:rPr kumimoji="1" lang="ja-JP" altLang="en-US" sz="2000" b="1" dirty="0" smtClean="0">
                <a:latin typeface="ＭＳ ゴシック" panose="020B0609070205080204" pitchFamily="49" charset="-128"/>
                <a:ea typeface="ＭＳ ゴシック" panose="020B0609070205080204" pitchFamily="49" charset="-128"/>
              </a:rPr>
              <a:t>～</a:t>
            </a:r>
            <a:r>
              <a:rPr kumimoji="1" lang="en-US" altLang="ja-JP" sz="2000" b="1" dirty="0" smtClean="0">
                <a:latin typeface="ＭＳ ゴシック" panose="020B0609070205080204" pitchFamily="49" charset="-128"/>
                <a:ea typeface="ＭＳ ゴシック" panose="020B0609070205080204" pitchFamily="49" charset="-128"/>
              </a:rPr>
              <a:t>P48</a:t>
            </a:r>
            <a:r>
              <a:rPr kumimoji="1" lang="ja-JP" altLang="en-US" sz="2000" b="1" dirty="0" smtClean="0">
                <a:latin typeface="ＭＳ ゴシック" panose="020B0609070205080204" pitchFamily="49" charset="-128"/>
                <a:ea typeface="ＭＳ ゴシック" panose="020B0609070205080204" pitchFamily="49" charset="-128"/>
              </a:rPr>
              <a:t>）</a:t>
            </a:r>
            <a:endParaRPr kumimoji="1" lang="en-US" altLang="ja-JP" sz="2000" b="1" dirty="0" smtClean="0">
              <a:latin typeface="ＭＳ ゴシック" panose="020B0609070205080204" pitchFamily="49" charset="-128"/>
              <a:ea typeface="ＭＳ ゴシック" panose="020B0609070205080204" pitchFamily="49" charset="-128"/>
            </a:endParaRPr>
          </a:p>
          <a:p>
            <a:pPr marL="0" indent="0">
              <a:lnSpc>
                <a:spcPct val="100000"/>
              </a:lnSpc>
              <a:buNone/>
            </a:pPr>
            <a:r>
              <a:rPr lang="ja-JP" altLang="en-US" dirty="0" smtClean="0"/>
              <a:t>・基本報酬の区分の決定に係る実績について見直しを行い，</a:t>
            </a:r>
            <a:r>
              <a:rPr lang="ja-JP" altLang="en-US" sz="3200" b="1" dirty="0" smtClean="0">
                <a:effectLst>
                  <a:outerShdw blurRad="38100" dist="38100" dir="2700000" algn="tl">
                    <a:srgbClr val="000000">
                      <a:alpha val="43137"/>
                    </a:srgbClr>
                  </a:outerShdw>
                </a:effectLst>
              </a:rPr>
              <a:t>「１日の平均労働時間」，「生産活動」，「多様な働き方」，「支援力向上」，「地域連携活動」の５つの観点</a:t>
            </a:r>
            <a:r>
              <a:rPr lang="ja-JP" altLang="en-US" dirty="0" smtClean="0"/>
              <a:t>で実績を評価する。</a:t>
            </a:r>
            <a:endParaRPr lang="en-US" altLang="ja-JP" dirty="0" smtClean="0"/>
          </a:p>
          <a:p>
            <a:pPr marL="0" indent="0">
              <a:lnSpc>
                <a:spcPct val="100000"/>
              </a:lnSpc>
              <a:buNone/>
            </a:pPr>
            <a:endParaRPr lang="en-US" altLang="ja-JP" sz="2000" dirty="0"/>
          </a:p>
          <a:p>
            <a:pPr marL="0" indent="0">
              <a:lnSpc>
                <a:spcPct val="100000"/>
              </a:lnSpc>
              <a:buNone/>
            </a:pPr>
            <a:r>
              <a:rPr lang="ja-JP" altLang="en-US" dirty="0" smtClean="0"/>
              <a:t>・運営基準の見直しを行い，事業所の運営状況に関する</a:t>
            </a:r>
            <a:r>
              <a:rPr lang="ja-JP" altLang="en-US" sz="3200" b="1" u="sng" dirty="0" smtClean="0">
                <a:effectLst>
                  <a:outerShdw blurRad="38100" dist="38100" dir="2700000" algn="tl">
                    <a:srgbClr val="000000">
                      <a:alpha val="43137"/>
                    </a:srgbClr>
                  </a:outerShdw>
                </a:effectLst>
              </a:rPr>
              <a:t>評価の公表を義務づけ</a:t>
            </a:r>
            <a:r>
              <a:rPr lang="ja-JP" altLang="en-US" dirty="0" smtClean="0"/>
              <a:t>，</a:t>
            </a:r>
            <a:r>
              <a:rPr lang="ja-JP" altLang="en-US" sz="3200" b="1" u="sng" dirty="0" smtClean="0">
                <a:effectLst>
                  <a:outerShdw blurRad="38100" dist="38100" dir="2700000" algn="tl">
                    <a:srgbClr val="000000">
                      <a:alpha val="43137"/>
                    </a:srgbClr>
                  </a:outerShdw>
                </a:effectLst>
              </a:rPr>
              <a:t>未公表の場合には基本報酬の減算</a:t>
            </a:r>
            <a:r>
              <a:rPr lang="ja-JP" altLang="en-US" dirty="0" smtClean="0"/>
              <a:t>を行う。</a:t>
            </a:r>
            <a:endParaRPr lang="en-US" altLang="ja-JP" dirty="0" smtClean="0"/>
          </a:p>
          <a:p>
            <a:pPr marL="0" indent="0">
              <a:lnSpc>
                <a:spcPct val="100000"/>
              </a:lnSpc>
              <a:buNone/>
            </a:pPr>
            <a:endParaRPr lang="en-US" altLang="ja-JP" sz="2000" dirty="0"/>
          </a:p>
          <a:p>
            <a:pPr marL="0" indent="0">
              <a:lnSpc>
                <a:spcPct val="100000"/>
              </a:lnSpc>
              <a:buNone/>
            </a:pPr>
            <a:r>
              <a:rPr lang="ja-JP" altLang="en-US" dirty="0" smtClean="0"/>
              <a:t>・一般就労への移行を促進する観点から，</a:t>
            </a:r>
            <a:r>
              <a:rPr lang="ja-JP" altLang="en-US" b="1" u="sng" dirty="0" smtClean="0"/>
              <a:t>「就労移行支援体制加算」</a:t>
            </a:r>
            <a:r>
              <a:rPr lang="ja-JP" altLang="en-US" dirty="0" smtClean="0"/>
              <a:t>を充実する。また，就労移行支援への移行を評価する</a:t>
            </a:r>
            <a:r>
              <a:rPr lang="ja-JP" altLang="en-US" sz="3200" b="1" u="sng" dirty="0" smtClean="0">
                <a:effectLst>
                  <a:outerShdw blurRad="38100" dist="38100" dir="2700000" algn="tl">
                    <a:srgbClr val="000000">
                      <a:alpha val="43137"/>
                    </a:srgbClr>
                  </a:outerShdw>
                </a:effectLst>
              </a:rPr>
              <a:t>「就労移行連携加算」を創設</a:t>
            </a:r>
            <a:r>
              <a:rPr lang="ja-JP" altLang="en-US" dirty="0" smtClean="0"/>
              <a:t>する。</a:t>
            </a:r>
            <a:endParaRPr lang="en-US" altLang="ja-JP" dirty="0"/>
          </a:p>
        </p:txBody>
      </p:sp>
      <p:sp>
        <p:nvSpPr>
          <p:cNvPr id="4" name="テキスト ボックス 3"/>
          <p:cNvSpPr txBox="1"/>
          <p:nvPr/>
        </p:nvSpPr>
        <p:spPr>
          <a:xfrm>
            <a:off x="3381096" y="192767"/>
            <a:ext cx="5199017" cy="707886"/>
          </a:xfrm>
          <a:prstGeom prst="rect">
            <a:avLst/>
          </a:prstGeom>
          <a:noFill/>
          <a:ln w="57150">
            <a:solidFill>
              <a:schemeClr val="tx1"/>
            </a:solidFill>
          </a:ln>
        </p:spPr>
        <p:txBody>
          <a:bodyPr wrap="square" rtlCol="0">
            <a:spAutoFit/>
          </a:bodyPr>
          <a:lstStyle/>
          <a:p>
            <a:pPr algn="ctr"/>
            <a:r>
              <a:rPr kumimoji="1" lang="ja-JP" altLang="en-US" sz="4000" b="1" dirty="0" smtClean="0"/>
              <a:t>就労系サービス</a:t>
            </a:r>
            <a:endParaRPr kumimoji="1" lang="ja-JP" altLang="en-US" sz="4000" b="1" dirty="0"/>
          </a:p>
        </p:txBody>
      </p:sp>
      <p:sp>
        <p:nvSpPr>
          <p:cNvPr id="2" name="スライド番号プレースホルダー 1"/>
          <p:cNvSpPr>
            <a:spLocks noGrp="1"/>
          </p:cNvSpPr>
          <p:nvPr>
            <p:ph type="sldNum" sz="quarter" idx="12"/>
          </p:nvPr>
        </p:nvSpPr>
        <p:spPr/>
        <p:txBody>
          <a:bodyPr/>
          <a:lstStyle/>
          <a:p>
            <a:fld id="{FF25AA88-25D2-4727-A4F9-82EF8FE7E3E0}" type="slidenum">
              <a:rPr kumimoji="1" lang="ja-JP" altLang="en-US" smtClean="0"/>
              <a:t>11</a:t>
            </a:fld>
            <a:endParaRPr kumimoji="1" lang="ja-JP" altLang="en-US"/>
          </a:p>
        </p:txBody>
      </p:sp>
    </p:spTree>
    <p:extLst>
      <p:ext uri="{BB962C8B-B14F-4D97-AF65-F5344CB8AC3E}">
        <p14:creationId xmlns:p14="http://schemas.microsoft.com/office/powerpoint/2010/main" val="22353843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3613" y="1553117"/>
            <a:ext cx="10593977" cy="4521112"/>
          </a:xfrm>
        </p:spPr>
        <p:txBody>
          <a:bodyPr>
            <a:noAutofit/>
          </a:bodyPr>
          <a:lstStyle/>
          <a:p>
            <a:pPr marL="0" indent="0">
              <a:lnSpc>
                <a:spcPct val="100000"/>
              </a:lnSpc>
              <a:buNone/>
            </a:pPr>
            <a:r>
              <a:rPr kumimoji="1" lang="en-US" altLang="ja-JP" b="1" dirty="0" smtClean="0"/>
              <a:t>【</a:t>
            </a:r>
            <a:r>
              <a:rPr kumimoji="1" lang="ja-JP" altLang="en-US" b="1" dirty="0" smtClean="0"/>
              <a:t>就労継続支援Ｂ型</a:t>
            </a:r>
            <a:r>
              <a:rPr kumimoji="1" lang="en-US" altLang="ja-JP" b="1" dirty="0" smtClean="0"/>
              <a:t>】</a:t>
            </a:r>
            <a:r>
              <a:rPr kumimoji="1" lang="ja-JP" altLang="en-US" sz="2000" b="1" dirty="0" smtClean="0">
                <a:latin typeface="ＭＳ ゴシック" panose="020B0609070205080204" pitchFamily="49" charset="-128"/>
                <a:ea typeface="ＭＳ ゴシック" panose="020B0609070205080204" pitchFamily="49" charset="-128"/>
              </a:rPr>
              <a:t>（報酬改定の概要</a:t>
            </a:r>
            <a:r>
              <a:rPr kumimoji="1" lang="en-US" altLang="ja-JP" sz="2000" b="1" dirty="0" smtClean="0">
                <a:latin typeface="ＭＳ ゴシック" panose="020B0609070205080204" pitchFamily="49" charset="-128"/>
                <a:ea typeface="ＭＳ ゴシック" panose="020B0609070205080204" pitchFamily="49" charset="-128"/>
              </a:rPr>
              <a:t>P48</a:t>
            </a:r>
            <a:r>
              <a:rPr kumimoji="1" lang="ja-JP" altLang="en-US" sz="2000" b="1" dirty="0" smtClean="0">
                <a:latin typeface="ＭＳ ゴシック" panose="020B0609070205080204" pitchFamily="49" charset="-128"/>
                <a:ea typeface="ＭＳ ゴシック" panose="020B0609070205080204" pitchFamily="49" charset="-128"/>
              </a:rPr>
              <a:t>～</a:t>
            </a:r>
            <a:r>
              <a:rPr kumimoji="1" lang="en-US" altLang="ja-JP" sz="2000" b="1" dirty="0" smtClean="0">
                <a:latin typeface="ＭＳ ゴシック" panose="020B0609070205080204" pitchFamily="49" charset="-128"/>
                <a:ea typeface="ＭＳ ゴシック" panose="020B0609070205080204" pitchFamily="49" charset="-128"/>
              </a:rPr>
              <a:t>P51</a:t>
            </a:r>
            <a:r>
              <a:rPr kumimoji="1" lang="ja-JP" altLang="en-US" sz="2000" b="1" dirty="0" smtClean="0">
                <a:latin typeface="ＭＳ ゴシック" panose="020B0609070205080204" pitchFamily="49" charset="-128"/>
                <a:ea typeface="ＭＳ ゴシック" panose="020B0609070205080204" pitchFamily="49" charset="-128"/>
              </a:rPr>
              <a:t>）</a:t>
            </a:r>
            <a:endParaRPr kumimoji="1" lang="en-US" altLang="ja-JP" sz="2000" b="1" dirty="0" smtClean="0">
              <a:latin typeface="ＭＳ ゴシック" panose="020B0609070205080204" pitchFamily="49" charset="-128"/>
              <a:ea typeface="ＭＳ ゴシック" panose="020B0609070205080204" pitchFamily="49" charset="-128"/>
            </a:endParaRPr>
          </a:p>
          <a:p>
            <a:pPr marL="0" indent="0">
              <a:lnSpc>
                <a:spcPct val="100000"/>
              </a:lnSpc>
              <a:buNone/>
            </a:pPr>
            <a:r>
              <a:rPr lang="ja-JP" altLang="en-US" dirty="0" smtClean="0"/>
              <a:t>・これまでは「平均工賃月額」に応じて基本報酬の区分を評価していたが，</a:t>
            </a:r>
            <a:r>
              <a:rPr lang="ja-JP" altLang="en-US" sz="3200" b="1" u="sng" dirty="0" smtClean="0">
                <a:effectLst>
                  <a:outerShdw blurRad="38100" dist="38100" dir="2700000" algn="tl">
                    <a:srgbClr val="000000">
                      <a:alpha val="43137"/>
                    </a:srgbClr>
                  </a:outerShdw>
                </a:effectLst>
              </a:rPr>
              <a:t>新たな報酬体系を創設</a:t>
            </a:r>
            <a:r>
              <a:rPr lang="ja-JP" altLang="en-US" dirty="0" smtClean="0"/>
              <a:t>し，事業所ごとに選択</a:t>
            </a:r>
            <a:r>
              <a:rPr lang="ja-JP" altLang="en-US" sz="2000" dirty="0" smtClean="0"/>
              <a:t>（</a:t>
            </a:r>
            <a:r>
              <a:rPr lang="en-US" altLang="ja-JP" sz="2000" dirty="0" smtClean="0"/>
              <a:t>※</a:t>
            </a:r>
            <a:r>
              <a:rPr lang="ja-JP" altLang="en-US" sz="2000" dirty="0" smtClean="0"/>
              <a:t>）</a:t>
            </a:r>
            <a:r>
              <a:rPr lang="ja-JP" altLang="en-US" dirty="0" smtClean="0"/>
              <a:t>することとする。</a:t>
            </a:r>
            <a:endParaRPr lang="en-US" altLang="ja-JP" dirty="0" smtClean="0"/>
          </a:p>
          <a:p>
            <a:pPr marL="0" indent="0">
              <a:lnSpc>
                <a:spcPct val="100000"/>
              </a:lnSpc>
              <a:buNone/>
            </a:pPr>
            <a:r>
              <a:rPr lang="en-US" altLang="ja-JP" dirty="0" smtClean="0"/>
              <a:t>※</a:t>
            </a:r>
            <a:r>
              <a:rPr lang="ja-JP" altLang="en-US" dirty="0" smtClean="0"/>
              <a:t>基本報酬の報酬体系の選択は各年度の４月に行うことを基本とし，</a:t>
            </a:r>
            <a:r>
              <a:rPr lang="ja-JP" altLang="en-US" sz="3200" b="1" u="sng" dirty="0" smtClean="0">
                <a:effectLst>
                  <a:outerShdw blurRad="38100" dist="38100" dir="2700000" algn="tl">
                    <a:srgbClr val="000000">
                      <a:alpha val="43137"/>
                    </a:srgbClr>
                  </a:outerShdw>
                </a:effectLst>
              </a:rPr>
              <a:t>年度途中での変更を行うことはできない</a:t>
            </a:r>
            <a:r>
              <a:rPr lang="ja-JP" altLang="en-US" dirty="0" smtClean="0"/>
              <a:t>。</a:t>
            </a:r>
            <a:endParaRPr lang="en-US" altLang="ja-JP" dirty="0" smtClean="0"/>
          </a:p>
          <a:p>
            <a:pPr marL="0" indent="0">
              <a:lnSpc>
                <a:spcPct val="100000"/>
              </a:lnSpc>
              <a:buNone/>
            </a:pPr>
            <a:endParaRPr lang="en-US" altLang="ja-JP" sz="2000" dirty="0"/>
          </a:p>
          <a:p>
            <a:pPr marL="0" indent="0">
              <a:lnSpc>
                <a:spcPct val="100000"/>
              </a:lnSpc>
              <a:buNone/>
            </a:pPr>
            <a:r>
              <a:rPr lang="ja-JP" altLang="en-US" dirty="0" smtClean="0"/>
              <a:t>・平均工賃月額に応じた基本報酬とする体系において，報酬区分の見直しを行い，高工賃を達成する事業所についての更なる評価や各区分に係る実績の範囲の見直しを行う。</a:t>
            </a:r>
            <a:endParaRPr lang="en-US" altLang="ja-JP" dirty="0" smtClean="0"/>
          </a:p>
        </p:txBody>
      </p:sp>
      <p:sp>
        <p:nvSpPr>
          <p:cNvPr id="4" name="テキスト ボックス 3"/>
          <p:cNvSpPr txBox="1"/>
          <p:nvPr/>
        </p:nvSpPr>
        <p:spPr>
          <a:xfrm>
            <a:off x="3381094" y="440962"/>
            <a:ext cx="5199017" cy="707886"/>
          </a:xfrm>
          <a:prstGeom prst="rect">
            <a:avLst/>
          </a:prstGeom>
          <a:noFill/>
          <a:ln w="57150">
            <a:solidFill>
              <a:schemeClr val="tx1"/>
            </a:solidFill>
          </a:ln>
        </p:spPr>
        <p:txBody>
          <a:bodyPr wrap="square" rtlCol="0">
            <a:spAutoFit/>
          </a:bodyPr>
          <a:lstStyle/>
          <a:p>
            <a:pPr algn="ctr"/>
            <a:r>
              <a:rPr kumimoji="1" lang="ja-JP" altLang="en-US" sz="4000" b="1" dirty="0" smtClean="0"/>
              <a:t>就労系サービス</a:t>
            </a:r>
            <a:endParaRPr kumimoji="1" lang="ja-JP" altLang="en-US" sz="4000" b="1" dirty="0"/>
          </a:p>
        </p:txBody>
      </p:sp>
      <p:sp>
        <p:nvSpPr>
          <p:cNvPr id="2" name="スライド番号プレースホルダー 1"/>
          <p:cNvSpPr>
            <a:spLocks noGrp="1"/>
          </p:cNvSpPr>
          <p:nvPr>
            <p:ph type="sldNum" sz="quarter" idx="12"/>
          </p:nvPr>
        </p:nvSpPr>
        <p:spPr/>
        <p:txBody>
          <a:bodyPr/>
          <a:lstStyle/>
          <a:p>
            <a:fld id="{FF25AA88-25D2-4727-A4F9-82EF8FE7E3E0}" type="slidenum">
              <a:rPr kumimoji="1" lang="ja-JP" altLang="en-US" smtClean="0"/>
              <a:t>12</a:t>
            </a:fld>
            <a:endParaRPr kumimoji="1" lang="ja-JP" altLang="en-US"/>
          </a:p>
        </p:txBody>
      </p:sp>
    </p:spTree>
    <p:extLst>
      <p:ext uri="{BB962C8B-B14F-4D97-AF65-F5344CB8AC3E}">
        <p14:creationId xmlns:p14="http://schemas.microsoft.com/office/powerpoint/2010/main" val="22894626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848247" y="679269"/>
            <a:ext cx="6286500" cy="707886"/>
          </a:xfrm>
          <a:prstGeom prst="rect">
            <a:avLst/>
          </a:prstGeom>
          <a:noFill/>
          <a:ln w="57150">
            <a:solidFill>
              <a:schemeClr val="tx1"/>
            </a:solidFill>
          </a:ln>
        </p:spPr>
        <p:txBody>
          <a:bodyPr wrap="square" rtlCol="0">
            <a:spAutoFit/>
          </a:bodyPr>
          <a:lstStyle/>
          <a:p>
            <a:pPr algn="ctr"/>
            <a:r>
              <a:rPr kumimoji="1" lang="ja-JP" altLang="en-US" sz="4000" b="1" dirty="0" smtClean="0"/>
              <a:t>障害児通所支援共通</a:t>
            </a:r>
            <a:endParaRPr kumimoji="1" lang="ja-JP" altLang="en-US" sz="4000" b="1" dirty="0"/>
          </a:p>
        </p:txBody>
      </p:sp>
      <p:sp>
        <p:nvSpPr>
          <p:cNvPr id="5" name="コンテンツ プレースホルダー 2"/>
          <p:cNvSpPr>
            <a:spLocks noGrp="1"/>
          </p:cNvSpPr>
          <p:nvPr>
            <p:ph idx="1"/>
          </p:nvPr>
        </p:nvSpPr>
        <p:spPr>
          <a:xfrm>
            <a:off x="733697" y="1907176"/>
            <a:ext cx="10515600" cy="4088675"/>
          </a:xfrm>
        </p:spPr>
        <p:txBody>
          <a:bodyPr anchor="t">
            <a:noAutofit/>
          </a:bodyPr>
          <a:lstStyle/>
          <a:p>
            <a:pPr marL="0" indent="0">
              <a:lnSpc>
                <a:spcPct val="100000"/>
              </a:lnSpc>
              <a:buNone/>
            </a:pPr>
            <a:r>
              <a:rPr lang="en-US" altLang="ja-JP" b="1" dirty="0" smtClean="0"/>
              <a:t>【</a:t>
            </a:r>
            <a:r>
              <a:rPr lang="ja-JP" altLang="en-US" b="1" dirty="0" smtClean="0"/>
              <a:t>基本報酬等</a:t>
            </a:r>
            <a:r>
              <a:rPr lang="en-US" altLang="ja-JP" b="1" dirty="0" smtClean="0"/>
              <a:t>】</a:t>
            </a:r>
            <a:r>
              <a:rPr lang="ja-JP" altLang="en-US" sz="2000" b="1" dirty="0">
                <a:latin typeface="ＭＳ ゴシック" panose="020B0609070205080204" pitchFamily="49" charset="-128"/>
                <a:ea typeface="ＭＳ ゴシック" panose="020B0609070205080204" pitchFamily="49" charset="-128"/>
              </a:rPr>
              <a:t>（報酬改定の概要</a:t>
            </a:r>
            <a:r>
              <a:rPr lang="en-US" altLang="ja-JP" sz="2000" b="1" dirty="0" smtClean="0">
                <a:latin typeface="ＭＳ ゴシック" panose="020B0609070205080204" pitchFamily="49" charset="-128"/>
                <a:ea typeface="ＭＳ ゴシック" panose="020B0609070205080204" pitchFamily="49" charset="-128"/>
              </a:rPr>
              <a:t>P56</a:t>
            </a:r>
            <a:r>
              <a:rPr lang="ja-JP" altLang="en-US" sz="2000" b="1" dirty="0" smtClean="0">
                <a:latin typeface="ＭＳ ゴシック" panose="020B0609070205080204" pitchFamily="49" charset="-128"/>
                <a:ea typeface="ＭＳ ゴシック" panose="020B0609070205080204" pitchFamily="49" charset="-128"/>
              </a:rPr>
              <a:t>～</a:t>
            </a:r>
            <a:r>
              <a:rPr lang="en-US" altLang="ja-JP" sz="2000" b="1" dirty="0" smtClean="0">
                <a:latin typeface="ＭＳ ゴシック" panose="020B0609070205080204" pitchFamily="49" charset="-128"/>
                <a:ea typeface="ＭＳ ゴシック" panose="020B0609070205080204" pitchFamily="49" charset="-128"/>
              </a:rPr>
              <a:t>P61</a:t>
            </a:r>
            <a:r>
              <a:rPr lang="ja-JP" altLang="en-US" sz="2000" b="1" dirty="0" smtClean="0">
                <a:latin typeface="ＭＳ ゴシック" panose="020B0609070205080204" pitchFamily="49" charset="-128"/>
                <a:ea typeface="ＭＳ ゴシック" panose="020B0609070205080204" pitchFamily="49" charset="-128"/>
              </a:rPr>
              <a:t>）</a:t>
            </a:r>
            <a:endParaRPr lang="en-US" altLang="ja-JP" sz="2000" b="1" dirty="0">
              <a:latin typeface="ＭＳ ゴシック" panose="020B0609070205080204" pitchFamily="49" charset="-128"/>
              <a:ea typeface="ＭＳ ゴシック" panose="020B0609070205080204" pitchFamily="49" charset="-128"/>
            </a:endParaRPr>
          </a:p>
          <a:p>
            <a:pPr marL="0" indent="0">
              <a:lnSpc>
                <a:spcPct val="100000"/>
              </a:lnSpc>
              <a:buNone/>
            </a:pPr>
            <a:r>
              <a:rPr lang="ja-JP" altLang="en-US" dirty="0" smtClean="0"/>
              <a:t>・医療的ケア児に係る判定基準について見直しを行い，判定基準のスコアの点数等に応じて段階的な評価を行う</a:t>
            </a:r>
            <a:r>
              <a:rPr lang="ja-JP" altLang="en-US" sz="3200" b="1" u="sng" dirty="0" smtClean="0">
                <a:effectLst>
                  <a:outerShdw blurRad="38100" dist="38100" dir="2700000" algn="tl">
                    <a:srgbClr val="000000">
                      <a:alpha val="43137"/>
                    </a:srgbClr>
                  </a:outerShdw>
                </a:effectLst>
              </a:rPr>
              <a:t>「医療的ケア児」についての基本報酬区分を創設</a:t>
            </a:r>
            <a:r>
              <a:rPr lang="ja-JP" altLang="en-US" dirty="0" smtClean="0"/>
              <a:t>する。</a:t>
            </a:r>
            <a:endParaRPr lang="en-US" altLang="ja-JP" dirty="0" smtClean="0"/>
          </a:p>
          <a:p>
            <a:pPr marL="0" indent="0">
              <a:lnSpc>
                <a:spcPct val="100000"/>
              </a:lnSpc>
              <a:buNone/>
            </a:pPr>
            <a:endParaRPr lang="en-US" altLang="ja-JP" sz="2000" dirty="0" smtClean="0"/>
          </a:p>
          <a:p>
            <a:pPr marL="0" indent="0">
              <a:lnSpc>
                <a:spcPct val="100000"/>
              </a:lnSpc>
              <a:buNone/>
            </a:pPr>
            <a:r>
              <a:rPr kumimoji="1" lang="ja-JP" altLang="en-US" dirty="0" smtClean="0"/>
              <a:t>・</a:t>
            </a:r>
            <a:r>
              <a:rPr kumimoji="1" lang="ja-JP" altLang="en-US" b="1" u="sng" dirty="0" smtClean="0"/>
              <a:t>「看護職員加配加算」</a:t>
            </a:r>
            <a:r>
              <a:rPr kumimoji="1" lang="ja-JP" altLang="en-US" dirty="0" smtClean="0"/>
              <a:t>について，</a:t>
            </a:r>
            <a:r>
              <a:rPr kumimoji="1" lang="ja-JP" altLang="en-US" sz="3200" b="1" u="sng" dirty="0" smtClean="0">
                <a:effectLst>
                  <a:outerShdw blurRad="38100" dist="38100" dir="2700000" algn="tl">
                    <a:srgbClr val="000000">
                      <a:alpha val="43137"/>
                    </a:srgbClr>
                  </a:outerShdw>
                </a:effectLst>
              </a:rPr>
              <a:t>非重心事業所については廃止</a:t>
            </a:r>
            <a:r>
              <a:rPr kumimoji="1" lang="ja-JP" altLang="en-US" dirty="0" smtClean="0"/>
              <a:t>とし，</a:t>
            </a:r>
            <a:r>
              <a:rPr kumimoji="1" lang="ja-JP" altLang="en-US" sz="3200" b="1" u="sng" dirty="0" smtClean="0">
                <a:effectLst>
                  <a:outerShdw blurRad="38100" dist="38100" dir="2700000" algn="tl">
                    <a:srgbClr val="000000">
                      <a:alpha val="43137"/>
                    </a:srgbClr>
                  </a:outerShdw>
                </a:effectLst>
              </a:rPr>
              <a:t>重心事業所についても算定要件の見直し</a:t>
            </a:r>
            <a:r>
              <a:rPr kumimoji="1" lang="ja-JP" altLang="en-US" dirty="0" smtClean="0"/>
              <a:t>を行う。</a:t>
            </a:r>
            <a:endParaRPr lang="ja-JP" altLang="en-US" dirty="0"/>
          </a:p>
        </p:txBody>
      </p:sp>
      <p:sp>
        <p:nvSpPr>
          <p:cNvPr id="2" name="スライド番号プレースホルダー 1"/>
          <p:cNvSpPr>
            <a:spLocks noGrp="1"/>
          </p:cNvSpPr>
          <p:nvPr>
            <p:ph type="sldNum" sz="quarter" idx="12"/>
          </p:nvPr>
        </p:nvSpPr>
        <p:spPr/>
        <p:txBody>
          <a:bodyPr/>
          <a:lstStyle/>
          <a:p>
            <a:fld id="{FF25AA88-25D2-4727-A4F9-82EF8FE7E3E0}" type="slidenum">
              <a:rPr kumimoji="1" lang="ja-JP" altLang="en-US" smtClean="0"/>
              <a:t>13</a:t>
            </a:fld>
            <a:endParaRPr kumimoji="1" lang="ja-JP" altLang="en-US"/>
          </a:p>
        </p:txBody>
      </p:sp>
    </p:spTree>
    <p:extLst>
      <p:ext uri="{BB962C8B-B14F-4D97-AF65-F5344CB8AC3E}">
        <p14:creationId xmlns:p14="http://schemas.microsoft.com/office/powerpoint/2010/main" val="27496130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848247" y="261257"/>
            <a:ext cx="6286500" cy="707886"/>
          </a:xfrm>
          <a:prstGeom prst="rect">
            <a:avLst/>
          </a:prstGeom>
          <a:noFill/>
          <a:ln w="57150">
            <a:solidFill>
              <a:schemeClr val="tx1"/>
            </a:solidFill>
          </a:ln>
        </p:spPr>
        <p:txBody>
          <a:bodyPr wrap="square" rtlCol="0">
            <a:spAutoFit/>
          </a:bodyPr>
          <a:lstStyle/>
          <a:p>
            <a:pPr algn="ctr"/>
            <a:r>
              <a:rPr kumimoji="1" lang="ja-JP" altLang="en-US" sz="4000" b="1" dirty="0" smtClean="0"/>
              <a:t>障害児通所支援共通</a:t>
            </a:r>
            <a:endParaRPr kumimoji="1" lang="ja-JP" altLang="en-US" sz="4000" b="1" dirty="0"/>
          </a:p>
        </p:txBody>
      </p:sp>
      <p:sp>
        <p:nvSpPr>
          <p:cNvPr id="5" name="コンテンツ プレースホルダー 2"/>
          <p:cNvSpPr>
            <a:spLocks noGrp="1"/>
          </p:cNvSpPr>
          <p:nvPr>
            <p:ph idx="1"/>
          </p:nvPr>
        </p:nvSpPr>
        <p:spPr>
          <a:xfrm>
            <a:off x="733697" y="987513"/>
            <a:ext cx="10515600" cy="5543916"/>
          </a:xfrm>
        </p:spPr>
        <p:txBody>
          <a:bodyPr anchor="t">
            <a:noAutofit/>
          </a:bodyPr>
          <a:lstStyle/>
          <a:p>
            <a:pPr marL="0" indent="0">
              <a:lnSpc>
                <a:spcPct val="100000"/>
              </a:lnSpc>
              <a:buNone/>
            </a:pPr>
            <a:r>
              <a:rPr lang="en-US" altLang="ja-JP" sz="3200" b="1" dirty="0" smtClean="0"/>
              <a:t>【</a:t>
            </a:r>
            <a:r>
              <a:rPr lang="ja-JP" altLang="en-US" sz="3200" b="1" dirty="0" smtClean="0"/>
              <a:t>人員配置基準の見直し</a:t>
            </a:r>
            <a:r>
              <a:rPr lang="en-US" altLang="ja-JP" sz="3200" b="1" dirty="0" smtClean="0"/>
              <a:t>】</a:t>
            </a:r>
            <a:r>
              <a:rPr lang="ja-JP" altLang="en-US" sz="2000" b="1" dirty="0">
                <a:latin typeface="ＭＳ ゴシック" panose="020B0609070205080204" pitchFamily="49" charset="-128"/>
                <a:ea typeface="ＭＳ ゴシック" panose="020B0609070205080204" pitchFamily="49" charset="-128"/>
              </a:rPr>
              <a:t>（報酬改定の概要</a:t>
            </a:r>
            <a:r>
              <a:rPr lang="en-US" altLang="ja-JP" sz="2000" b="1" dirty="0">
                <a:latin typeface="ＭＳ ゴシック" panose="020B0609070205080204" pitchFamily="49" charset="-128"/>
                <a:ea typeface="ＭＳ ゴシック" panose="020B0609070205080204" pitchFamily="49" charset="-128"/>
              </a:rPr>
              <a:t>P56</a:t>
            </a:r>
            <a:r>
              <a:rPr lang="ja-JP" altLang="en-US" sz="2000" b="1" dirty="0" smtClean="0">
                <a:latin typeface="ＭＳ ゴシック" panose="020B0609070205080204" pitchFamily="49" charset="-128"/>
                <a:ea typeface="ＭＳ ゴシック" panose="020B0609070205080204" pitchFamily="49" charset="-128"/>
              </a:rPr>
              <a:t>～</a:t>
            </a:r>
            <a:r>
              <a:rPr lang="en-US" altLang="ja-JP" sz="2000" b="1" dirty="0" smtClean="0">
                <a:latin typeface="ＭＳ ゴシック" panose="020B0609070205080204" pitchFamily="49" charset="-128"/>
                <a:ea typeface="ＭＳ ゴシック" panose="020B0609070205080204" pitchFamily="49" charset="-128"/>
              </a:rPr>
              <a:t>P61</a:t>
            </a:r>
            <a:r>
              <a:rPr lang="ja-JP" altLang="en-US" sz="2000" b="1" dirty="0" smtClean="0">
                <a:latin typeface="ＭＳ ゴシック" panose="020B0609070205080204" pitchFamily="49" charset="-128"/>
                <a:ea typeface="ＭＳ ゴシック" panose="020B0609070205080204" pitchFamily="49" charset="-128"/>
              </a:rPr>
              <a:t>）</a:t>
            </a:r>
            <a:endParaRPr lang="en-US" altLang="ja-JP" sz="2000" b="1" dirty="0">
              <a:latin typeface="ＭＳ ゴシック" panose="020B0609070205080204" pitchFamily="49" charset="-128"/>
              <a:ea typeface="ＭＳ ゴシック" panose="020B0609070205080204" pitchFamily="49" charset="-128"/>
            </a:endParaRPr>
          </a:p>
          <a:p>
            <a:pPr marL="0" indent="0">
              <a:lnSpc>
                <a:spcPct val="100000"/>
              </a:lnSpc>
              <a:buNone/>
            </a:pPr>
            <a:r>
              <a:rPr lang="ja-JP" altLang="en-US" dirty="0" smtClean="0"/>
              <a:t>・</a:t>
            </a:r>
            <a:r>
              <a:rPr lang="ja-JP" altLang="en-US" dirty="0"/>
              <a:t>医療的ケア児に医療的ケアを行う場合は看護職員を置くこととし</a:t>
            </a:r>
            <a:r>
              <a:rPr lang="ja-JP" altLang="en-US" dirty="0" smtClean="0"/>
              <a:t>，看護職員を置いた</a:t>
            </a:r>
            <a:r>
              <a:rPr lang="ja-JP" altLang="en-US" dirty="0"/>
              <a:t>場合には看護職員を児童指導員等の員数に含めることが</a:t>
            </a:r>
            <a:r>
              <a:rPr lang="ja-JP" altLang="en-US" dirty="0" smtClean="0"/>
              <a:t>できることとする。</a:t>
            </a:r>
            <a:r>
              <a:rPr lang="en-US" altLang="ja-JP" dirty="0" smtClean="0"/>
              <a:t>※</a:t>
            </a:r>
            <a:r>
              <a:rPr lang="ja-JP" altLang="en-US" dirty="0" smtClean="0"/>
              <a:t>①</a:t>
            </a:r>
            <a:endParaRPr lang="ja-JP" altLang="en-US" dirty="0"/>
          </a:p>
          <a:p>
            <a:pPr marL="0" indent="0">
              <a:lnSpc>
                <a:spcPct val="100000"/>
              </a:lnSpc>
              <a:buNone/>
            </a:pPr>
            <a:r>
              <a:rPr lang="en-US" altLang="ja-JP" sz="2400" dirty="0" smtClean="0"/>
              <a:t>※</a:t>
            </a:r>
            <a:r>
              <a:rPr lang="ja-JP" altLang="en-US" sz="2400" dirty="0" smtClean="0"/>
              <a:t>①</a:t>
            </a:r>
            <a:r>
              <a:rPr lang="ja-JP" altLang="en-US" sz="2000" dirty="0" smtClean="0"/>
              <a:t>医療機関との連携により，看護職員を障害児通所支援事業所に訪問させ，当該看護職員が障害児に医療的ケアを行う場合や，医療的ケアのうち喀痰吸引等のみを必要とする障害児に対して喀痰吸引の登録を受けた職員が喀痰吸引業務を行う場合及び，医療的ケアのうち特定行為のみを必要とする障害児に対して特定行為の登録を受けた職員が特定行為業務を行う場合は看護職員を置かないことができる。</a:t>
            </a:r>
            <a:endParaRPr lang="en-US" altLang="ja-JP" sz="1800" b="1" dirty="0"/>
          </a:p>
          <a:p>
            <a:pPr marL="0" indent="0">
              <a:lnSpc>
                <a:spcPct val="100000"/>
              </a:lnSpc>
              <a:buNone/>
            </a:pPr>
            <a:r>
              <a:rPr lang="ja-JP" altLang="en-US" dirty="0" smtClean="0"/>
              <a:t>・</a:t>
            </a:r>
            <a:r>
              <a:rPr lang="ja-JP" altLang="en-US" u="sng" dirty="0" smtClean="0"/>
              <a:t>「障害福祉サービス経験者」を廃止</a:t>
            </a:r>
            <a:r>
              <a:rPr lang="ja-JP" altLang="en-US" dirty="0" smtClean="0"/>
              <a:t>し，保育士・児童指導員のみの人員基準に見直される。</a:t>
            </a:r>
            <a:r>
              <a:rPr lang="en-US" altLang="ja-JP" dirty="0" smtClean="0"/>
              <a:t>※</a:t>
            </a:r>
            <a:r>
              <a:rPr lang="ja-JP" altLang="en-US" dirty="0" smtClean="0"/>
              <a:t>②</a:t>
            </a:r>
            <a:endParaRPr lang="en-US" altLang="ja-JP" dirty="0"/>
          </a:p>
          <a:p>
            <a:pPr marL="0" indent="0">
              <a:lnSpc>
                <a:spcPct val="100000"/>
              </a:lnSpc>
              <a:buNone/>
            </a:pPr>
            <a:r>
              <a:rPr lang="en-US" altLang="ja-JP" sz="2400" dirty="0" smtClean="0"/>
              <a:t>※</a:t>
            </a:r>
            <a:r>
              <a:rPr lang="ja-JP" altLang="en-US" sz="2400" dirty="0" smtClean="0"/>
              <a:t>②</a:t>
            </a:r>
            <a:r>
              <a:rPr lang="ja-JP" altLang="en-US" sz="2400" b="1" u="sng" dirty="0" smtClean="0"/>
              <a:t>令和</a:t>
            </a:r>
            <a:r>
              <a:rPr lang="ja-JP" altLang="en-US" sz="2400" b="1" u="sng" dirty="0"/>
              <a:t>３年３月３１日まで</a:t>
            </a:r>
            <a:r>
              <a:rPr lang="ja-JP" altLang="en-US" sz="2400" dirty="0"/>
              <a:t>に指定を受けている事業所については，令和５年３月３１日まで経過措置の対象となっている。</a:t>
            </a:r>
            <a:endParaRPr lang="en-US" altLang="ja-JP" sz="2400" dirty="0"/>
          </a:p>
          <a:p>
            <a:pPr marL="0" indent="0">
              <a:lnSpc>
                <a:spcPct val="110000"/>
              </a:lnSpc>
              <a:buNone/>
            </a:pPr>
            <a:endParaRPr kumimoji="1" lang="en-US" altLang="ja-JP" sz="2000" dirty="0" smtClean="0"/>
          </a:p>
        </p:txBody>
      </p:sp>
      <p:sp>
        <p:nvSpPr>
          <p:cNvPr id="2" name="スライド番号プレースホルダー 1"/>
          <p:cNvSpPr>
            <a:spLocks noGrp="1"/>
          </p:cNvSpPr>
          <p:nvPr>
            <p:ph type="sldNum" sz="quarter" idx="12"/>
          </p:nvPr>
        </p:nvSpPr>
        <p:spPr/>
        <p:txBody>
          <a:bodyPr/>
          <a:lstStyle/>
          <a:p>
            <a:fld id="{FF25AA88-25D2-4727-A4F9-82EF8FE7E3E0}" type="slidenum">
              <a:rPr kumimoji="1" lang="ja-JP" altLang="en-US" smtClean="0"/>
              <a:t>14</a:t>
            </a:fld>
            <a:endParaRPr kumimoji="1" lang="ja-JP" altLang="en-US"/>
          </a:p>
        </p:txBody>
      </p:sp>
    </p:spTree>
    <p:extLst>
      <p:ext uri="{BB962C8B-B14F-4D97-AF65-F5344CB8AC3E}">
        <p14:creationId xmlns:p14="http://schemas.microsoft.com/office/powerpoint/2010/main" val="19017137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962294" y="1564367"/>
            <a:ext cx="10267407" cy="4157164"/>
          </a:xfrm>
        </p:spPr>
        <p:txBody>
          <a:bodyPr>
            <a:noAutofit/>
          </a:bodyPr>
          <a:lstStyle/>
          <a:p>
            <a:pPr marL="0" indent="0">
              <a:lnSpc>
                <a:spcPct val="100000"/>
              </a:lnSpc>
              <a:buNone/>
            </a:pPr>
            <a:r>
              <a:rPr kumimoji="1" lang="en-US" altLang="ja-JP" b="1" dirty="0" smtClean="0"/>
              <a:t>【</a:t>
            </a:r>
            <a:r>
              <a:rPr kumimoji="1" lang="ja-JP" altLang="en-US" b="1" dirty="0" smtClean="0"/>
              <a:t>放課後等デイサービス①</a:t>
            </a:r>
            <a:r>
              <a:rPr kumimoji="1" lang="en-US" altLang="ja-JP" b="1" dirty="0" smtClean="0"/>
              <a:t>】</a:t>
            </a:r>
            <a:r>
              <a:rPr lang="ja-JP" altLang="en-US" sz="2000" b="1" dirty="0">
                <a:latin typeface="ＭＳ ゴシック" panose="020B0609070205080204" pitchFamily="49" charset="-128"/>
                <a:ea typeface="ＭＳ ゴシック" panose="020B0609070205080204" pitchFamily="49" charset="-128"/>
              </a:rPr>
              <a:t>（報酬改定の概要</a:t>
            </a:r>
            <a:r>
              <a:rPr lang="en-US" altLang="ja-JP" sz="2000" b="1" dirty="0" smtClean="0">
                <a:latin typeface="ＭＳ ゴシック" panose="020B0609070205080204" pitchFamily="49" charset="-128"/>
                <a:ea typeface="ＭＳ ゴシック" panose="020B0609070205080204" pitchFamily="49" charset="-128"/>
              </a:rPr>
              <a:t>P62</a:t>
            </a:r>
            <a:r>
              <a:rPr lang="ja-JP" altLang="en-US" sz="2000" b="1" dirty="0" smtClean="0">
                <a:latin typeface="ＭＳ ゴシック" panose="020B0609070205080204" pitchFamily="49" charset="-128"/>
                <a:ea typeface="ＭＳ ゴシック" panose="020B0609070205080204" pitchFamily="49" charset="-128"/>
              </a:rPr>
              <a:t>～</a:t>
            </a:r>
            <a:r>
              <a:rPr lang="en-US" altLang="ja-JP" sz="2000" b="1" dirty="0" smtClean="0">
                <a:latin typeface="ＭＳ ゴシック" panose="020B0609070205080204" pitchFamily="49" charset="-128"/>
                <a:ea typeface="ＭＳ ゴシック" panose="020B0609070205080204" pitchFamily="49" charset="-128"/>
              </a:rPr>
              <a:t>P63</a:t>
            </a:r>
            <a:r>
              <a:rPr lang="ja-JP" altLang="en-US" sz="2000" b="1" dirty="0" smtClean="0">
                <a:latin typeface="ＭＳ ゴシック" panose="020B0609070205080204" pitchFamily="49" charset="-128"/>
                <a:ea typeface="ＭＳ ゴシック" panose="020B0609070205080204" pitchFamily="49" charset="-128"/>
              </a:rPr>
              <a:t>）</a:t>
            </a:r>
            <a:endParaRPr lang="en-US" altLang="ja-JP" sz="2000" b="1" dirty="0">
              <a:latin typeface="ＭＳ ゴシック" panose="020B0609070205080204" pitchFamily="49" charset="-128"/>
              <a:ea typeface="ＭＳ ゴシック" panose="020B0609070205080204" pitchFamily="49" charset="-128"/>
            </a:endParaRPr>
          </a:p>
          <a:p>
            <a:pPr marL="0" indent="0">
              <a:lnSpc>
                <a:spcPct val="100000"/>
              </a:lnSpc>
              <a:buNone/>
            </a:pPr>
            <a:r>
              <a:rPr kumimoji="1" lang="ja-JP" altLang="en-US" dirty="0" smtClean="0"/>
              <a:t>・これまでは，「指標該当児の割合」・「事業所の開所時間」によって４つの区分に分けられていた。</a:t>
            </a:r>
            <a:endParaRPr kumimoji="1" lang="en-US" altLang="ja-JP" dirty="0" smtClean="0"/>
          </a:p>
          <a:p>
            <a:pPr marL="0" indent="0">
              <a:lnSpc>
                <a:spcPct val="100000"/>
              </a:lnSpc>
              <a:buNone/>
            </a:pPr>
            <a:r>
              <a:rPr kumimoji="1" lang="ja-JP" altLang="en-US" sz="3600" b="1" dirty="0" smtClean="0"/>
              <a:t>⇒</a:t>
            </a:r>
            <a:r>
              <a:rPr kumimoji="1" lang="ja-JP" altLang="en-US" dirty="0" smtClean="0"/>
              <a:t>今後は，「指標該当児の割合」による区分が廃止となり，</a:t>
            </a:r>
            <a:r>
              <a:rPr kumimoji="1" lang="ja-JP" altLang="en-US" sz="3200" b="1" u="sng" dirty="0" smtClean="0">
                <a:effectLst>
                  <a:outerShdw blurRad="38100" dist="38100" dir="2700000" algn="tl">
                    <a:srgbClr val="000000">
                      <a:alpha val="43137"/>
                    </a:srgbClr>
                  </a:outerShdw>
                </a:effectLst>
              </a:rPr>
              <a:t>「事業所の開所時間」による２つの区分分け</a:t>
            </a:r>
            <a:r>
              <a:rPr kumimoji="1" lang="ja-JP" altLang="en-US" dirty="0" smtClean="0"/>
              <a:t>となる。</a:t>
            </a:r>
            <a:r>
              <a:rPr kumimoji="1" lang="ja-JP" altLang="en-US" sz="2000" dirty="0" smtClean="0"/>
              <a:t>（</a:t>
            </a:r>
            <a:r>
              <a:rPr kumimoji="1" lang="en-US" altLang="ja-JP" sz="2000" dirty="0" smtClean="0"/>
              <a:t>※</a:t>
            </a:r>
            <a:r>
              <a:rPr kumimoji="1" lang="ja-JP" altLang="en-US" sz="2000" dirty="0" smtClean="0"/>
              <a:t>１）（</a:t>
            </a:r>
            <a:r>
              <a:rPr kumimoji="1" lang="en-US" altLang="ja-JP" sz="2000" dirty="0" smtClean="0"/>
              <a:t>※</a:t>
            </a:r>
            <a:r>
              <a:rPr kumimoji="1" lang="ja-JP" altLang="en-US" sz="2000" dirty="0" smtClean="0"/>
              <a:t>２）</a:t>
            </a:r>
            <a:endParaRPr kumimoji="1" lang="en-US" altLang="ja-JP" dirty="0" smtClean="0"/>
          </a:p>
          <a:p>
            <a:pPr marL="0" indent="0">
              <a:lnSpc>
                <a:spcPct val="100000"/>
              </a:lnSpc>
              <a:buNone/>
            </a:pPr>
            <a:r>
              <a:rPr kumimoji="1" lang="ja-JP" altLang="en-US" dirty="0" smtClean="0"/>
              <a:t>　</a:t>
            </a:r>
            <a:r>
              <a:rPr kumimoji="1" lang="en-US" altLang="ja-JP" dirty="0" smtClean="0"/>
              <a:t>※</a:t>
            </a:r>
            <a:r>
              <a:rPr kumimoji="1" lang="ja-JP" altLang="en-US" dirty="0" smtClean="0"/>
              <a:t>１「学校終了後単価」と「休業日単価」は継続</a:t>
            </a:r>
            <a:endParaRPr kumimoji="1" lang="en-US" altLang="ja-JP" dirty="0" smtClean="0"/>
          </a:p>
          <a:p>
            <a:pPr marL="0" indent="0">
              <a:lnSpc>
                <a:spcPct val="100000"/>
              </a:lnSpc>
              <a:buNone/>
            </a:pPr>
            <a:r>
              <a:rPr kumimoji="1" lang="ja-JP" altLang="en-US" dirty="0" smtClean="0"/>
              <a:t>　</a:t>
            </a:r>
            <a:r>
              <a:rPr kumimoji="1" lang="en-US" altLang="ja-JP" dirty="0" smtClean="0"/>
              <a:t>※</a:t>
            </a:r>
            <a:r>
              <a:rPr kumimoji="1" lang="ja-JP" altLang="en-US" dirty="0" smtClean="0"/>
              <a:t>２「指標該当児」への支援については，新設される加算（個別サポート加算）で評価される。</a:t>
            </a:r>
            <a:endParaRPr kumimoji="1" lang="en-US" altLang="ja-JP" dirty="0" smtClean="0"/>
          </a:p>
        </p:txBody>
      </p:sp>
      <p:sp>
        <p:nvSpPr>
          <p:cNvPr id="6" name="テキスト ボックス 5"/>
          <p:cNvSpPr txBox="1"/>
          <p:nvPr/>
        </p:nvSpPr>
        <p:spPr>
          <a:xfrm>
            <a:off x="3396341" y="404949"/>
            <a:ext cx="5399311" cy="707886"/>
          </a:xfrm>
          <a:prstGeom prst="rect">
            <a:avLst/>
          </a:prstGeom>
          <a:noFill/>
          <a:ln w="57150">
            <a:solidFill>
              <a:schemeClr val="tx1"/>
            </a:solidFill>
          </a:ln>
        </p:spPr>
        <p:txBody>
          <a:bodyPr wrap="square" rtlCol="0">
            <a:spAutoFit/>
          </a:bodyPr>
          <a:lstStyle/>
          <a:p>
            <a:pPr algn="ctr"/>
            <a:r>
              <a:rPr kumimoji="1" lang="ja-JP" altLang="en-US" sz="4000" b="1" dirty="0" smtClean="0"/>
              <a:t>障害児通所支援</a:t>
            </a:r>
            <a:endParaRPr kumimoji="1" lang="ja-JP" altLang="en-US" sz="4000" b="1" dirty="0"/>
          </a:p>
        </p:txBody>
      </p:sp>
      <p:sp>
        <p:nvSpPr>
          <p:cNvPr id="2" name="スライド番号プレースホルダー 1"/>
          <p:cNvSpPr>
            <a:spLocks noGrp="1"/>
          </p:cNvSpPr>
          <p:nvPr>
            <p:ph type="sldNum" sz="quarter" idx="12"/>
          </p:nvPr>
        </p:nvSpPr>
        <p:spPr/>
        <p:txBody>
          <a:bodyPr/>
          <a:lstStyle/>
          <a:p>
            <a:fld id="{FF25AA88-25D2-4727-A4F9-82EF8FE7E3E0}" type="slidenum">
              <a:rPr kumimoji="1" lang="ja-JP" altLang="en-US" smtClean="0"/>
              <a:t>15</a:t>
            </a:fld>
            <a:endParaRPr kumimoji="1" lang="ja-JP" altLang="en-US"/>
          </a:p>
        </p:txBody>
      </p:sp>
    </p:spTree>
    <p:extLst>
      <p:ext uri="{BB962C8B-B14F-4D97-AF65-F5344CB8AC3E}">
        <p14:creationId xmlns:p14="http://schemas.microsoft.com/office/powerpoint/2010/main" val="1098387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836022"/>
            <a:ext cx="9144000" cy="912621"/>
          </a:xfrm>
        </p:spPr>
        <p:txBody>
          <a:bodyPr>
            <a:normAutofit fontScale="90000"/>
          </a:bodyPr>
          <a:lstStyle/>
          <a:p>
            <a:r>
              <a:rPr kumimoji="1" lang="ja-JP" altLang="en-US" dirty="0" smtClean="0"/>
              <a:t>令和</a:t>
            </a:r>
            <a:r>
              <a:rPr kumimoji="1" lang="ja-JP" altLang="en-US" dirty="0" smtClean="0"/>
              <a:t>３年度の報酬</a:t>
            </a:r>
            <a:r>
              <a:rPr kumimoji="1" lang="ja-JP" altLang="en-US" dirty="0" smtClean="0"/>
              <a:t>改定概要</a:t>
            </a:r>
            <a:endParaRPr kumimoji="1" lang="ja-JP" altLang="en-US" dirty="0"/>
          </a:p>
        </p:txBody>
      </p:sp>
      <p:sp>
        <p:nvSpPr>
          <p:cNvPr id="3" name="サブタイトル 2"/>
          <p:cNvSpPr>
            <a:spLocks noGrp="1"/>
          </p:cNvSpPr>
          <p:nvPr>
            <p:ph type="subTitle" idx="1"/>
          </p:nvPr>
        </p:nvSpPr>
        <p:spPr>
          <a:xfrm>
            <a:off x="1524000" y="1920241"/>
            <a:ext cx="9144000" cy="4336868"/>
          </a:xfrm>
        </p:spPr>
        <p:txBody>
          <a:bodyPr>
            <a:normAutofit/>
          </a:bodyPr>
          <a:lstStyle/>
          <a:p>
            <a:r>
              <a:rPr kumimoji="1" lang="ja-JP" altLang="en-US" dirty="0" smtClean="0"/>
              <a:t>障害福祉サービス等における横断的な改定事項・・・２ページ</a:t>
            </a:r>
            <a:endParaRPr kumimoji="1" lang="en-US" altLang="ja-JP" dirty="0" smtClean="0"/>
          </a:p>
          <a:p>
            <a:r>
              <a:rPr kumimoji="1" lang="ja-JP" altLang="en-US" dirty="0" smtClean="0"/>
              <a:t>各サービス共通・・・４ページ</a:t>
            </a:r>
            <a:endParaRPr kumimoji="1" lang="en-US" altLang="ja-JP" dirty="0" smtClean="0"/>
          </a:p>
          <a:p>
            <a:r>
              <a:rPr kumimoji="1" lang="ja-JP" altLang="en-US" dirty="0" smtClean="0"/>
              <a:t>就労系サービス・・・８ページ</a:t>
            </a:r>
            <a:endParaRPr kumimoji="1" lang="en-US" altLang="ja-JP" dirty="0" smtClean="0"/>
          </a:p>
          <a:p>
            <a:r>
              <a:rPr kumimoji="1" lang="ja-JP" altLang="en-US" dirty="0" smtClean="0"/>
              <a:t>児童通所系サービス・・・１２ページ</a:t>
            </a:r>
            <a:endParaRPr kumimoji="1" lang="en-US" altLang="ja-JP" dirty="0" smtClean="0"/>
          </a:p>
          <a:p>
            <a:r>
              <a:rPr lang="ja-JP" altLang="en-US" dirty="0"/>
              <a:t>令和３年度の基本報酬や加算等の届出に</a:t>
            </a:r>
            <a:r>
              <a:rPr lang="ja-JP" altLang="en-US" dirty="0" smtClean="0"/>
              <a:t>ついて・・・１５ページ</a:t>
            </a:r>
            <a:endParaRPr lang="en-US" altLang="ja-JP" dirty="0" smtClean="0"/>
          </a:p>
          <a:p>
            <a:endParaRPr lang="en-US" altLang="ja-JP" dirty="0"/>
          </a:p>
          <a:p>
            <a:pPr algn="l"/>
            <a:r>
              <a:rPr kumimoji="1" lang="en-US" altLang="ja-JP" dirty="0" smtClean="0"/>
              <a:t>※</a:t>
            </a:r>
            <a:r>
              <a:rPr kumimoji="1" lang="ja-JP" altLang="en-US" dirty="0" smtClean="0"/>
              <a:t>今回の報酬改定のうち，人員基準や報酬体系の見直し等，特に注 </a:t>
            </a:r>
            <a:r>
              <a:rPr lang="en-US" altLang="ja-JP" dirty="0"/>
              <a:t> </a:t>
            </a:r>
            <a:r>
              <a:rPr lang="en-US" altLang="ja-JP" dirty="0" smtClean="0"/>
              <a:t>    </a:t>
            </a:r>
            <a:r>
              <a:rPr lang="ja-JP" altLang="en-US" dirty="0" smtClean="0"/>
              <a:t>　　　　</a:t>
            </a:r>
            <a:r>
              <a:rPr kumimoji="1" lang="ja-JP" altLang="en-US" dirty="0" smtClean="0"/>
              <a:t>意が必要な部分を抜粋しております。この他にも多くの改正がありますので，厚労省から発出されている「令和３年度障害福祉サービス等報酬改定の概要」等をご確認いただくようお願いいたします。</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FF25AA88-25D2-4727-A4F9-82EF8FE7E3E0}" type="slidenum">
              <a:rPr kumimoji="1" lang="ja-JP" altLang="en-US" smtClean="0"/>
              <a:t>2</a:t>
            </a:fld>
            <a:endParaRPr kumimoji="1" lang="ja-JP" altLang="en-US" dirty="0"/>
          </a:p>
        </p:txBody>
      </p:sp>
    </p:spTree>
    <p:extLst>
      <p:ext uri="{BB962C8B-B14F-4D97-AF65-F5344CB8AC3E}">
        <p14:creationId xmlns:p14="http://schemas.microsoft.com/office/powerpoint/2010/main" val="10134990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3326" y="365760"/>
            <a:ext cx="10877401" cy="1254034"/>
          </a:xfrm>
          <a:ln w="38100">
            <a:solidFill>
              <a:schemeClr val="tx1"/>
            </a:solidFill>
          </a:ln>
        </p:spPr>
        <p:txBody>
          <a:bodyPr>
            <a:normAutofit fontScale="90000"/>
          </a:bodyPr>
          <a:lstStyle/>
          <a:p>
            <a:r>
              <a:rPr kumimoji="1" lang="ja-JP" altLang="en-US" sz="3600" b="1" dirty="0" smtClean="0">
                <a:latin typeface="ＭＳ ゴシック" panose="020B0609070205080204" pitchFamily="49" charset="-128"/>
                <a:ea typeface="ＭＳ ゴシック" panose="020B0609070205080204" pitchFamily="49" charset="-128"/>
              </a:rPr>
              <a:t>障害者の重度化・高齢化を踏まえた地域移行・地域生活の支援を提供するための報酬体系の見直し</a:t>
            </a:r>
            <a:r>
              <a:rPr kumimoji="1" lang="ja-JP" altLang="en-US" sz="2000" dirty="0" smtClean="0">
                <a:latin typeface="ＭＳ ゴシック" panose="020B0609070205080204" pitchFamily="49" charset="-128"/>
                <a:ea typeface="ＭＳ ゴシック" panose="020B0609070205080204" pitchFamily="49" charset="-128"/>
              </a:rPr>
              <a:t>（報酬改定の概要</a:t>
            </a:r>
            <a:r>
              <a:rPr kumimoji="1" lang="en-US" altLang="ja-JP" sz="2000" dirty="0" smtClean="0">
                <a:latin typeface="ＭＳ ゴシック" panose="020B0609070205080204" pitchFamily="49" charset="-128"/>
                <a:ea typeface="ＭＳ ゴシック" panose="020B0609070205080204" pitchFamily="49" charset="-128"/>
              </a:rPr>
              <a:t>P7</a:t>
            </a:r>
            <a:r>
              <a:rPr kumimoji="1" lang="ja-JP" altLang="en-US" sz="2000" dirty="0" smtClean="0">
                <a:latin typeface="ＭＳ ゴシック" panose="020B0609070205080204" pitchFamily="49" charset="-128"/>
                <a:ea typeface="ＭＳ ゴシック" panose="020B0609070205080204" pitchFamily="49" charset="-128"/>
              </a:rPr>
              <a:t>）</a:t>
            </a:r>
            <a:endParaRPr kumimoji="1" lang="ja-JP" altLang="en-US" sz="2700"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483326" y="1940469"/>
            <a:ext cx="11194868" cy="4781006"/>
          </a:xfrm>
        </p:spPr>
        <p:txBody>
          <a:bodyPr>
            <a:normAutofit lnSpcReduction="10000"/>
          </a:bodyPr>
          <a:lstStyle/>
          <a:p>
            <a:pPr marL="0" indent="0">
              <a:buNone/>
            </a:pPr>
            <a:r>
              <a:rPr kumimoji="1" lang="ja-JP" altLang="en-US" sz="3200" b="1" dirty="0" smtClean="0">
                <a:latin typeface="+mn-ea"/>
              </a:rPr>
              <a:t>地域生活支援拠点等の整備促進・機能の充実</a:t>
            </a:r>
            <a:endParaRPr kumimoji="1" lang="en-US" altLang="ja-JP" dirty="0" smtClean="0"/>
          </a:p>
          <a:p>
            <a:pPr marL="0" indent="0">
              <a:buNone/>
            </a:pPr>
            <a:r>
              <a:rPr kumimoji="1" lang="ja-JP" altLang="en-US" dirty="0" smtClean="0"/>
              <a:t>○障害者の重度化・高齢化や親亡き後を見据え，地域生活を支えるために整備を進めている地域生活支援拠点等について，整備の促進や機能の充実を図る。</a:t>
            </a:r>
            <a:endParaRPr kumimoji="1" lang="en-US" altLang="ja-JP" dirty="0" smtClean="0"/>
          </a:p>
          <a:p>
            <a:pPr marL="0" indent="0">
              <a:buNone/>
            </a:pPr>
            <a:r>
              <a:rPr kumimoji="1" lang="ja-JP" altLang="en-US" sz="2000" b="1" dirty="0" smtClean="0"/>
              <a:t>・市町村が地域生活支援拠点等として位置づけた訪問系サービス，自立生活援助，地域定着支援での  緊急時における対応機能の強化（緊急時の対応を行った場合の加算の新設）</a:t>
            </a:r>
            <a:endParaRPr kumimoji="1" lang="en-US" altLang="ja-JP" sz="2000" b="1" dirty="0" smtClean="0"/>
          </a:p>
          <a:p>
            <a:pPr marL="0" indent="0">
              <a:buNone/>
            </a:pPr>
            <a:r>
              <a:rPr kumimoji="1" lang="ja-JP" altLang="en-US" sz="2000" b="1" dirty="0" smtClean="0"/>
              <a:t>・市町村が地域生活支援拠点等として位置づけた短期入所での緊急時のための受入機能の強化</a:t>
            </a:r>
            <a:endParaRPr kumimoji="1" lang="en-US" altLang="ja-JP" sz="2000" b="1" dirty="0" smtClean="0"/>
          </a:p>
          <a:p>
            <a:pPr marL="0" indent="0">
              <a:buNone/>
            </a:pPr>
            <a:r>
              <a:rPr kumimoji="1" lang="ja-JP" altLang="en-US" sz="2000" b="1" dirty="0" smtClean="0"/>
              <a:t>　（緊急時の受入に限らず指定短期入所を行った場合の加算の新設）</a:t>
            </a:r>
            <a:endParaRPr kumimoji="1" lang="en-US" altLang="ja-JP" sz="2000" b="1" dirty="0" smtClean="0"/>
          </a:p>
          <a:p>
            <a:pPr marL="0" indent="0">
              <a:buNone/>
            </a:pPr>
            <a:endParaRPr kumimoji="1" lang="en-US" altLang="ja-JP" sz="1100" b="1" dirty="0" smtClean="0"/>
          </a:p>
          <a:p>
            <a:pPr marL="0" indent="0">
              <a:buNone/>
            </a:pPr>
            <a:r>
              <a:rPr kumimoji="1" lang="ja-JP" altLang="en-US" dirty="0" smtClean="0"/>
              <a:t>→県では，第６期障害福祉計画で令和６年度までに県内７圏域に１事業所ずつ地域生活支援拠点の設置を成果目標に設定</a:t>
            </a:r>
            <a:endParaRPr kumimoji="1" lang="en-US" altLang="ja-JP" dirty="0" smtClean="0"/>
          </a:p>
          <a:p>
            <a:pPr marL="0" indent="0">
              <a:buNone/>
            </a:pPr>
            <a:r>
              <a:rPr kumimoji="1" lang="ja-JP" altLang="en-US" dirty="0" smtClean="0"/>
              <a:t>（現在仙台，大崎，石巻，仙南の４圏域で設置済）</a:t>
            </a:r>
            <a:endParaRPr kumimoji="1" lang="en-US" altLang="ja-JP" dirty="0" smtClean="0"/>
          </a:p>
          <a:p>
            <a:pPr marL="0" indent="0">
              <a:buNone/>
            </a:pPr>
            <a:endParaRPr kumimoji="1" lang="en-US" altLang="ja-JP" dirty="0" smtClean="0"/>
          </a:p>
        </p:txBody>
      </p:sp>
      <p:sp>
        <p:nvSpPr>
          <p:cNvPr id="4" name="スライド番号プレースホルダー 3"/>
          <p:cNvSpPr>
            <a:spLocks noGrp="1"/>
          </p:cNvSpPr>
          <p:nvPr>
            <p:ph type="sldNum" sz="quarter" idx="12"/>
          </p:nvPr>
        </p:nvSpPr>
        <p:spPr/>
        <p:txBody>
          <a:bodyPr/>
          <a:lstStyle/>
          <a:p>
            <a:fld id="{FF25AA88-25D2-4727-A4F9-82EF8FE7E3E0}" type="slidenum">
              <a:rPr kumimoji="1" lang="ja-JP" altLang="en-US" smtClean="0"/>
              <a:t>3</a:t>
            </a:fld>
            <a:endParaRPr kumimoji="1" lang="ja-JP" altLang="en-US"/>
          </a:p>
        </p:txBody>
      </p:sp>
    </p:spTree>
    <p:extLst>
      <p:ext uri="{BB962C8B-B14F-4D97-AF65-F5344CB8AC3E}">
        <p14:creationId xmlns:p14="http://schemas.microsoft.com/office/powerpoint/2010/main" val="34974266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31075" y="457200"/>
            <a:ext cx="11194868" cy="5899150"/>
          </a:xfrm>
        </p:spPr>
        <p:txBody>
          <a:bodyPr>
            <a:normAutofit/>
          </a:bodyPr>
          <a:lstStyle/>
          <a:p>
            <a:pPr marL="0" indent="0">
              <a:buNone/>
            </a:pPr>
            <a:r>
              <a:rPr kumimoji="1" lang="ja-JP" altLang="en-US" sz="3200" b="1" dirty="0" smtClean="0"/>
              <a:t>地域生活への移行</a:t>
            </a:r>
            <a:endParaRPr kumimoji="1" lang="en-US" altLang="ja-JP" sz="3200" b="1" dirty="0" smtClean="0"/>
          </a:p>
          <a:p>
            <a:pPr marL="0" indent="0">
              <a:buNone/>
            </a:pPr>
            <a:r>
              <a:rPr kumimoji="1" lang="ja-JP" altLang="en-US" sz="3200" dirty="0" smtClean="0"/>
              <a:t>○障害者の重度化・高齢化や親亡き後を踏まえた地域移行・地域生活の支援を提供するための報酬体系等の見直し。</a:t>
            </a:r>
            <a:endParaRPr kumimoji="1" lang="en-US" altLang="ja-JP" sz="3200" dirty="0" smtClean="0"/>
          </a:p>
          <a:p>
            <a:pPr marL="0" indent="0">
              <a:buNone/>
            </a:pPr>
            <a:r>
              <a:rPr kumimoji="1" lang="ja-JP" altLang="en-US" sz="2400" dirty="0" smtClean="0"/>
              <a:t>・地域における生活の場である共同生活援助について，重度化・高齢化に対応するため，現行報酬より重度者と中軽度者の報酬の差を拡大する等報酬体系の見直し</a:t>
            </a:r>
            <a:endParaRPr kumimoji="1" lang="en-US" altLang="ja-JP" sz="2400" dirty="0" smtClean="0"/>
          </a:p>
          <a:p>
            <a:pPr marL="0" indent="0">
              <a:buNone/>
            </a:pPr>
            <a:r>
              <a:rPr kumimoji="1" lang="ja-JP" altLang="en-US" sz="2000" kern="1000" dirty="0" smtClean="0"/>
              <a:t>（重度障害者支援加算の拡充，医療的ケアが必要な利用者への支援に対する加算の新設，強度行動</a:t>
            </a:r>
            <a:r>
              <a:rPr kumimoji="1" lang="ja-JP" altLang="en-US" sz="2000" dirty="0" smtClean="0"/>
              <a:t>障　害を有する者の受入促進（体験利用加算の新設）など）</a:t>
            </a:r>
            <a:endParaRPr kumimoji="1" lang="en-US" altLang="ja-JP" sz="2000" dirty="0" smtClean="0"/>
          </a:p>
          <a:p>
            <a:pPr marL="0" indent="0">
              <a:buNone/>
            </a:pPr>
            <a:r>
              <a:rPr kumimoji="1" lang="ja-JP" altLang="en-US" sz="2400" dirty="0" smtClean="0"/>
              <a:t>・障害者が地域で安心して一人暮らしを継続できるよう，自立生活援助において対象者の拡充や標準利用期間の複数回の更新等整備促進のための制度見直し</a:t>
            </a:r>
            <a:endParaRPr kumimoji="1" lang="en-US" altLang="ja-JP" sz="2400" dirty="0" smtClean="0"/>
          </a:p>
          <a:p>
            <a:pPr marL="0" indent="0">
              <a:buNone/>
            </a:pPr>
            <a:endParaRPr kumimoji="1" lang="en-US" altLang="ja-JP" sz="2000" b="1" dirty="0" smtClean="0"/>
          </a:p>
          <a:p>
            <a:pPr marL="0" indent="0">
              <a:buNone/>
            </a:pPr>
            <a:r>
              <a:rPr kumimoji="1" lang="ja-JP" altLang="en-US" dirty="0" smtClean="0"/>
              <a:t>→県では，第６期障害福祉計画で令和６年度までに１１３名の入所者の地域生活への移行を成果目標に設定</a:t>
            </a:r>
            <a:endParaRPr kumimoji="1" lang="en-US" altLang="ja-JP" dirty="0" smtClean="0"/>
          </a:p>
          <a:p>
            <a:pPr marL="0" indent="0">
              <a:buNone/>
            </a:pPr>
            <a:endParaRPr kumimoji="1" lang="en-US" altLang="ja-JP" dirty="0" smtClean="0"/>
          </a:p>
        </p:txBody>
      </p:sp>
      <p:sp>
        <p:nvSpPr>
          <p:cNvPr id="4" name="スライド番号プレースホルダー 3"/>
          <p:cNvSpPr>
            <a:spLocks noGrp="1"/>
          </p:cNvSpPr>
          <p:nvPr>
            <p:ph type="sldNum" sz="quarter" idx="12"/>
          </p:nvPr>
        </p:nvSpPr>
        <p:spPr/>
        <p:txBody>
          <a:bodyPr/>
          <a:lstStyle/>
          <a:p>
            <a:fld id="{FF25AA88-25D2-4727-A4F9-82EF8FE7E3E0}" type="slidenum">
              <a:rPr kumimoji="1" lang="ja-JP" altLang="en-US" smtClean="0"/>
              <a:t>4</a:t>
            </a:fld>
            <a:endParaRPr kumimoji="1" lang="ja-JP" altLang="en-US"/>
          </a:p>
        </p:txBody>
      </p:sp>
    </p:spTree>
    <p:extLst>
      <p:ext uri="{BB962C8B-B14F-4D97-AF65-F5344CB8AC3E}">
        <p14:creationId xmlns:p14="http://schemas.microsoft.com/office/powerpoint/2010/main" val="33358156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1358537"/>
            <a:ext cx="10515600" cy="5394959"/>
          </a:xfrm>
        </p:spPr>
        <p:txBody>
          <a:bodyPr>
            <a:normAutofit/>
          </a:bodyPr>
          <a:lstStyle/>
          <a:p>
            <a:pPr marL="0" indent="0">
              <a:lnSpc>
                <a:spcPct val="100000"/>
              </a:lnSpc>
              <a:buNone/>
            </a:pPr>
            <a:r>
              <a:rPr kumimoji="1" lang="en-US" altLang="ja-JP" b="1" dirty="0" smtClean="0"/>
              <a:t>【</a:t>
            </a:r>
            <a:r>
              <a:rPr kumimoji="1" lang="ja-JP" altLang="en-US" b="1" dirty="0" smtClean="0"/>
              <a:t>障害者虐待防止の更なる推進</a:t>
            </a:r>
            <a:r>
              <a:rPr kumimoji="1" lang="en-US" altLang="ja-JP" b="1" dirty="0" smtClean="0"/>
              <a:t>】</a:t>
            </a:r>
            <a:r>
              <a:rPr kumimoji="1" lang="ja-JP" altLang="en-US" sz="2000" b="1" dirty="0" smtClean="0">
                <a:latin typeface="ＭＳ ゴシック" panose="020B0609070205080204" pitchFamily="49" charset="-128"/>
                <a:ea typeface="ＭＳ ゴシック" panose="020B0609070205080204" pitchFamily="49" charset="-128"/>
              </a:rPr>
              <a:t>（報酬改定の概要</a:t>
            </a:r>
            <a:r>
              <a:rPr kumimoji="1" lang="en-US" altLang="ja-JP" sz="2000" b="1" dirty="0" smtClean="0">
                <a:latin typeface="ＭＳ ゴシック" panose="020B0609070205080204" pitchFamily="49" charset="-128"/>
                <a:ea typeface="ＭＳ ゴシック" panose="020B0609070205080204" pitchFamily="49" charset="-128"/>
              </a:rPr>
              <a:t>P14</a:t>
            </a:r>
            <a:r>
              <a:rPr kumimoji="1" lang="ja-JP" altLang="en-US" sz="2000" b="1" dirty="0" smtClean="0">
                <a:latin typeface="ＭＳ ゴシック" panose="020B0609070205080204" pitchFamily="49" charset="-128"/>
                <a:ea typeface="ＭＳ ゴシック" panose="020B0609070205080204" pitchFamily="49" charset="-128"/>
              </a:rPr>
              <a:t>）</a:t>
            </a:r>
            <a:endParaRPr kumimoji="1" lang="en-US" altLang="ja-JP" sz="2000" b="1" dirty="0" smtClean="0">
              <a:latin typeface="ＭＳ ゴシック" panose="020B0609070205080204" pitchFamily="49" charset="-128"/>
              <a:ea typeface="ＭＳ ゴシック" panose="020B0609070205080204" pitchFamily="49" charset="-128"/>
            </a:endParaRPr>
          </a:p>
          <a:p>
            <a:pPr marL="0" indent="0">
              <a:lnSpc>
                <a:spcPct val="100000"/>
              </a:lnSpc>
              <a:buNone/>
            </a:pPr>
            <a:r>
              <a:rPr kumimoji="1" lang="ja-JP" altLang="en-US" dirty="0" smtClean="0"/>
              <a:t>・障害者虐待防止の更なる推進のため，以下の内容を運営基準に盛り込むこととし，</a:t>
            </a:r>
            <a:r>
              <a:rPr kumimoji="1" lang="ja-JP" altLang="en-US" sz="3200" b="1" u="sng" dirty="0" smtClean="0">
                <a:effectLst>
                  <a:outerShdw blurRad="38100" dist="38100" dir="2700000" algn="tl">
                    <a:srgbClr val="000000">
                      <a:alpha val="43137"/>
                    </a:srgbClr>
                  </a:outerShdw>
                </a:effectLst>
              </a:rPr>
              <a:t>令和３年度は努力義務化</a:t>
            </a:r>
            <a:r>
              <a:rPr kumimoji="1" lang="ja-JP" altLang="en-US" dirty="0" smtClean="0"/>
              <a:t>，</a:t>
            </a:r>
            <a:r>
              <a:rPr kumimoji="1" lang="ja-JP" altLang="en-US" sz="3200" b="1" u="sng" dirty="0" smtClean="0">
                <a:effectLst>
                  <a:outerShdw blurRad="38100" dist="38100" dir="2700000" algn="tl">
                    <a:srgbClr val="000000">
                      <a:alpha val="43137"/>
                    </a:srgbClr>
                  </a:outerShdw>
                </a:effectLst>
              </a:rPr>
              <a:t>令和４年度から義務化</a:t>
            </a:r>
            <a:r>
              <a:rPr kumimoji="1" lang="ja-JP" altLang="en-US" dirty="0" smtClean="0"/>
              <a:t>する。</a:t>
            </a:r>
            <a:endParaRPr kumimoji="1" lang="en-US" altLang="ja-JP" dirty="0" smtClean="0"/>
          </a:p>
          <a:p>
            <a:pPr marL="0" indent="0">
              <a:lnSpc>
                <a:spcPct val="100000"/>
              </a:lnSpc>
              <a:buNone/>
            </a:pPr>
            <a:r>
              <a:rPr kumimoji="1" lang="ja-JP" altLang="en-US" sz="4000" b="1" dirty="0" smtClean="0"/>
              <a:t>　①　虐待防止委員会</a:t>
            </a:r>
            <a:r>
              <a:rPr kumimoji="1" lang="ja-JP" altLang="en-US" b="1" dirty="0" smtClean="0"/>
              <a:t>（</a:t>
            </a:r>
            <a:r>
              <a:rPr kumimoji="1" lang="en-US" altLang="ja-JP" b="1" dirty="0" smtClean="0"/>
              <a:t>※</a:t>
            </a:r>
            <a:r>
              <a:rPr kumimoji="1" lang="ja-JP" altLang="en-US" b="1" dirty="0" smtClean="0"/>
              <a:t>）</a:t>
            </a:r>
            <a:r>
              <a:rPr kumimoji="1" lang="ja-JP" altLang="en-US" sz="4000" b="1" dirty="0" smtClean="0"/>
              <a:t>の設置</a:t>
            </a:r>
            <a:endParaRPr kumimoji="1" lang="en-US" altLang="ja-JP" sz="4000" b="1" dirty="0" smtClean="0"/>
          </a:p>
          <a:p>
            <a:pPr marL="0" indent="0">
              <a:lnSpc>
                <a:spcPct val="100000"/>
              </a:lnSpc>
              <a:buNone/>
            </a:pPr>
            <a:r>
              <a:rPr kumimoji="1" lang="ja-JP" altLang="en-US" sz="4000" b="1" dirty="0" smtClean="0"/>
              <a:t>　②　従業者への研修の実施</a:t>
            </a:r>
            <a:endParaRPr kumimoji="1" lang="en-US" altLang="ja-JP" sz="4000" b="1" dirty="0" smtClean="0"/>
          </a:p>
          <a:p>
            <a:pPr marL="0" indent="0">
              <a:lnSpc>
                <a:spcPct val="100000"/>
              </a:lnSpc>
              <a:buNone/>
            </a:pPr>
            <a:r>
              <a:rPr kumimoji="1" lang="ja-JP" altLang="en-US" sz="4000" b="1" dirty="0" smtClean="0"/>
              <a:t>　③　虐待の防止等のための責任者の設置</a:t>
            </a:r>
            <a:endParaRPr kumimoji="1" lang="en-US" altLang="ja-JP" sz="4000" b="1" dirty="0" smtClean="0"/>
          </a:p>
          <a:p>
            <a:pPr marL="0" indent="0">
              <a:lnSpc>
                <a:spcPct val="100000"/>
              </a:lnSpc>
              <a:buNone/>
            </a:pPr>
            <a:r>
              <a:rPr kumimoji="1" lang="ja-JP" altLang="en-US" dirty="0" smtClean="0"/>
              <a:t>　　（</a:t>
            </a:r>
            <a:r>
              <a:rPr kumimoji="1" lang="en-US" altLang="ja-JP" dirty="0" smtClean="0"/>
              <a:t>※</a:t>
            </a:r>
            <a:r>
              <a:rPr kumimoji="1" lang="ja-JP" altLang="en-US" dirty="0" smtClean="0"/>
              <a:t>）委員会に求められる役割は，虐待の未然防止，虐待事</a:t>
            </a:r>
            <a:endParaRPr kumimoji="1" lang="en-US" altLang="ja-JP" dirty="0" smtClean="0"/>
          </a:p>
          <a:p>
            <a:pPr marL="0" indent="0">
              <a:lnSpc>
                <a:spcPct val="100000"/>
              </a:lnSpc>
              <a:buNone/>
            </a:pPr>
            <a:r>
              <a:rPr kumimoji="1" lang="ja-JP" altLang="en-US" dirty="0" smtClean="0"/>
              <a:t>　　　　　案発生時の検証や再発防止等の検討等</a:t>
            </a:r>
            <a:endParaRPr kumimoji="1" lang="ja-JP" altLang="en-US" dirty="0"/>
          </a:p>
        </p:txBody>
      </p:sp>
      <p:sp>
        <p:nvSpPr>
          <p:cNvPr id="4" name="テキスト ボックス 3"/>
          <p:cNvSpPr txBox="1"/>
          <p:nvPr/>
        </p:nvSpPr>
        <p:spPr>
          <a:xfrm>
            <a:off x="3466555" y="457201"/>
            <a:ext cx="5258889" cy="707886"/>
          </a:xfrm>
          <a:prstGeom prst="rect">
            <a:avLst/>
          </a:prstGeom>
          <a:noFill/>
          <a:ln w="57150">
            <a:solidFill>
              <a:schemeClr val="tx1"/>
            </a:solidFill>
          </a:ln>
        </p:spPr>
        <p:txBody>
          <a:bodyPr wrap="square" rtlCol="0">
            <a:spAutoFit/>
          </a:bodyPr>
          <a:lstStyle/>
          <a:p>
            <a:pPr algn="ctr"/>
            <a:r>
              <a:rPr kumimoji="1" lang="ja-JP" altLang="en-US" sz="4000" b="1" dirty="0" smtClean="0"/>
              <a:t>全サービス共通</a:t>
            </a:r>
            <a:endParaRPr kumimoji="1" lang="ja-JP" altLang="en-US" sz="4000" b="1" dirty="0"/>
          </a:p>
        </p:txBody>
      </p:sp>
      <p:sp>
        <p:nvSpPr>
          <p:cNvPr id="2" name="スライド番号プレースホルダー 1"/>
          <p:cNvSpPr>
            <a:spLocks noGrp="1"/>
          </p:cNvSpPr>
          <p:nvPr>
            <p:ph type="sldNum" sz="quarter" idx="12"/>
          </p:nvPr>
        </p:nvSpPr>
        <p:spPr/>
        <p:txBody>
          <a:bodyPr/>
          <a:lstStyle/>
          <a:p>
            <a:fld id="{FF25AA88-25D2-4727-A4F9-82EF8FE7E3E0}" type="slidenum">
              <a:rPr kumimoji="1" lang="ja-JP" altLang="en-US" smtClean="0"/>
              <a:t>5</a:t>
            </a:fld>
            <a:endParaRPr kumimoji="1" lang="ja-JP" altLang="en-US"/>
          </a:p>
        </p:txBody>
      </p:sp>
    </p:spTree>
    <p:extLst>
      <p:ext uri="{BB962C8B-B14F-4D97-AF65-F5344CB8AC3E}">
        <p14:creationId xmlns:p14="http://schemas.microsoft.com/office/powerpoint/2010/main" val="14957785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48640" y="1293222"/>
            <a:ext cx="10776857" cy="5225143"/>
          </a:xfrm>
        </p:spPr>
        <p:txBody>
          <a:bodyPr/>
          <a:lstStyle/>
          <a:p>
            <a:pPr marL="0" indent="0">
              <a:lnSpc>
                <a:spcPct val="100000"/>
              </a:lnSpc>
              <a:buNone/>
            </a:pPr>
            <a:r>
              <a:rPr kumimoji="1" lang="en-US" altLang="ja-JP" b="1" dirty="0" smtClean="0"/>
              <a:t>【</a:t>
            </a:r>
            <a:r>
              <a:rPr kumimoji="1" lang="ja-JP" altLang="en-US" b="1" dirty="0" smtClean="0"/>
              <a:t>身体拘束等の適正化①</a:t>
            </a:r>
            <a:r>
              <a:rPr kumimoji="1" lang="en-US" altLang="ja-JP" b="1" dirty="0" smtClean="0"/>
              <a:t>】</a:t>
            </a:r>
            <a:r>
              <a:rPr kumimoji="1" lang="ja-JP" altLang="en-US" sz="2000" b="1" dirty="0" smtClean="0">
                <a:latin typeface="ＭＳ ゴシック" panose="020B0609070205080204" pitchFamily="49" charset="-128"/>
                <a:ea typeface="ＭＳ ゴシック" panose="020B0609070205080204" pitchFamily="49" charset="-128"/>
              </a:rPr>
              <a:t>（報酬改定の概要</a:t>
            </a:r>
            <a:r>
              <a:rPr kumimoji="1" lang="en-US" altLang="ja-JP" sz="2000" b="1" dirty="0" smtClean="0">
                <a:latin typeface="ＭＳ ゴシック" panose="020B0609070205080204" pitchFamily="49" charset="-128"/>
                <a:ea typeface="ＭＳ ゴシック" panose="020B0609070205080204" pitchFamily="49" charset="-128"/>
              </a:rPr>
              <a:t>P14</a:t>
            </a:r>
            <a:r>
              <a:rPr kumimoji="1" lang="ja-JP" altLang="en-US" sz="2000" b="1" dirty="0" smtClean="0">
                <a:latin typeface="ＭＳ ゴシック" panose="020B0609070205080204" pitchFamily="49" charset="-128"/>
                <a:ea typeface="ＭＳ ゴシック" panose="020B0609070205080204" pitchFamily="49" charset="-128"/>
              </a:rPr>
              <a:t>）</a:t>
            </a:r>
            <a:endParaRPr kumimoji="1" lang="en-US" altLang="ja-JP" sz="2000" b="1" dirty="0" smtClean="0">
              <a:latin typeface="ＭＳ ゴシック" panose="020B0609070205080204" pitchFamily="49" charset="-128"/>
              <a:ea typeface="ＭＳ ゴシック" panose="020B0609070205080204" pitchFamily="49" charset="-128"/>
            </a:endParaRPr>
          </a:p>
          <a:p>
            <a:pPr marL="0" indent="0">
              <a:lnSpc>
                <a:spcPct val="100000"/>
              </a:lnSpc>
              <a:buNone/>
            </a:pPr>
            <a:r>
              <a:rPr lang="ja-JP" altLang="en-US" dirty="0" smtClean="0"/>
              <a:t>・身体拘束等の適正化の更なる推進のため，運営基準において，施設・事業所が取り組むべき事項を追加，減算要件の追加を行う。</a:t>
            </a:r>
            <a:r>
              <a:rPr lang="ja-JP" altLang="en-US" sz="3200" b="1" u="sng" dirty="0" smtClean="0">
                <a:effectLst>
                  <a:outerShdw blurRad="38100" dist="38100" dir="2700000" algn="tl">
                    <a:srgbClr val="000000">
                      <a:alpha val="43137"/>
                    </a:srgbClr>
                  </a:outerShdw>
                </a:effectLst>
              </a:rPr>
              <a:t>令和３年度は努力義務化</a:t>
            </a:r>
            <a:r>
              <a:rPr lang="ja-JP" altLang="en-US" dirty="0" smtClean="0"/>
              <a:t>，</a:t>
            </a:r>
            <a:r>
              <a:rPr lang="ja-JP" altLang="en-US" sz="3200" b="1" u="sng" dirty="0" smtClean="0">
                <a:effectLst>
                  <a:outerShdw blurRad="38100" dist="38100" dir="2700000" algn="tl">
                    <a:srgbClr val="000000">
                      <a:alpha val="43137"/>
                    </a:srgbClr>
                  </a:outerShdw>
                </a:effectLst>
              </a:rPr>
              <a:t>令和４年度は義務化</a:t>
            </a:r>
            <a:r>
              <a:rPr lang="ja-JP" altLang="en-US" dirty="0" smtClean="0"/>
              <a:t>する。</a:t>
            </a:r>
            <a:endParaRPr lang="en-US" altLang="ja-JP" dirty="0" smtClean="0"/>
          </a:p>
          <a:p>
            <a:pPr marL="0" indent="0">
              <a:lnSpc>
                <a:spcPct val="100000"/>
              </a:lnSpc>
              <a:buNone/>
            </a:pPr>
            <a:endParaRPr lang="en-US" altLang="ja-JP" dirty="0"/>
          </a:p>
          <a:p>
            <a:pPr marL="0" indent="0">
              <a:lnSpc>
                <a:spcPct val="100000"/>
              </a:lnSpc>
              <a:buNone/>
            </a:pPr>
            <a:r>
              <a:rPr lang="ja-JP" altLang="en-US" dirty="0" smtClean="0"/>
              <a:t>・</a:t>
            </a:r>
            <a:r>
              <a:rPr lang="ja-JP" altLang="en-US" b="1" dirty="0" smtClean="0"/>
              <a:t>訪問系サービス</a:t>
            </a:r>
            <a:r>
              <a:rPr lang="ja-JP" altLang="en-US" dirty="0" smtClean="0"/>
              <a:t>についても，身体拘束が行われることが予想されるため，運営基準に</a:t>
            </a:r>
            <a:r>
              <a:rPr lang="ja-JP" altLang="en-US" sz="3200" b="1" u="sng" dirty="0" smtClean="0">
                <a:effectLst>
                  <a:outerShdw blurRad="38100" dist="38100" dir="2700000" algn="tl">
                    <a:srgbClr val="000000">
                      <a:alpha val="43137"/>
                    </a:srgbClr>
                  </a:outerShdw>
                </a:effectLst>
              </a:rPr>
              <a:t>「身体拘束等の禁止」の規定</a:t>
            </a:r>
            <a:r>
              <a:rPr lang="ja-JP" altLang="en-US" dirty="0" smtClean="0"/>
              <a:t>を設けるとともに，「</a:t>
            </a:r>
            <a:r>
              <a:rPr lang="ja-JP" altLang="en-US" sz="3200" b="1" u="sng" dirty="0" smtClean="0">
                <a:effectLst>
                  <a:outerShdw blurRad="38100" dist="38100" dir="2700000" algn="tl">
                    <a:srgbClr val="000000">
                      <a:alpha val="43137"/>
                    </a:srgbClr>
                  </a:outerShdw>
                </a:effectLst>
              </a:rPr>
              <a:t>身体拘束廃止未実施減算」</a:t>
            </a:r>
            <a:r>
              <a:rPr lang="ja-JP" altLang="en-US" sz="2400" b="1" u="sng" dirty="0" smtClean="0">
                <a:effectLst>
                  <a:outerShdw blurRad="38100" dist="38100" dir="2700000" algn="tl">
                    <a:srgbClr val="000000">
                      <a:alpha val="43137"/>
                    </a:srgbClr>
                  </a:outerShdw>
                </a:effectLst>
              </a:rPr>
              <a:t>（</a:t>
            </a:r>
            <a:r>
              <a:rPr lang="en-US" altLang="ja-JP" sz="2400" b="1" u="sng" dirty="0" smtClean="0">
                <a:effectLst>
                  <a:outerShdw blurRad="38100" dist="38100" dir="2700000" algn="tl">
                    <a:srgbClr val="000000">
                      <a:alpha val="43137"/>
                    </a:srgbClr>
                  </a:outerShdw>
                </a:effectLst>
              </a:rPr>
              <a:t>※</a:t>
            </a:r>
            <a:r>
              <a:rPr lang="ja-JP" altLang="en-US" sz="2400" b="1" u="sng" dirty="0" smtClean="0">
                <a:effectLst>
                  <a:outerShdw blurRad="38100" dist="38100" dir="2700000" algn="tl">
                    <a:srgbClr val="000000">
                      <a:alpha val="43137"/>
                    </a:srgbClr>
                  </a:outerShdw>
                </a:effectLst>
              </a:rPr>
              <a:t>）</a:t>
            </a:r>
            <a:r>
              <a:rPr lang="ja-JP" altLang="en-US" sz="3200" b="1" u="sng" dirty="0" smtClean="0">
                <a:effectLst>
                  <a:outerShdw blurRad="38100" dist="38100" dir="2700000" algn="tl">
                    <a:srgbClr val="000000">
                      <a:alpha val="43137"/>
                    </a:srgbClr>
                  </a:outerShdw>
                </a:effectLst>
              </a:rPr>
              <a:t>を創設</a:t>
            </a:r>
            <a:r>
              <a:rPr lang="ja-JP" altLang="en-US" dirty="0" smtClean="0"/>
              <a:t>する。</a:t>
            </a:r>
            <a:endParaRPr lang="en-US" altLang="ja-JP" dirty="0" smtClean="0"/>
          </a:p>
          <a:p>
            <a:pPr marL="0" indent="0">
              <a:lnSpc>
                <a:spcPct val="100000"/>
              </a:lnSpc>
              <a:buNone/>
            </a:pPr>
            <a:r>
              <a:rPr lang="ja-JP" altLang="en-US" dirty="0" smtClean="0"/>
              <a:t>（</a:t>
            </a:r>
            <a:r>
              <a:rPr lang="en-US" altLang="ja-JP" dirty="0" smtClean="0"/>
              <a:t>※</a:t>
            </a:r>
            <a:r>
              <a:rPr lang="ja-JP" altLang="en-US" dirty="0" smtClean="0"/>
              <a:t>）減算については，</a:t>
            </a:r>
            <a:r>
              <a:rPr lang="ja-JP" altLang="en-US" b="1" u="sng" dirty="0" smtClean="0"/>
              <a:t>令和５年４月から適用</a:t>
            </a:r>
            <a:r>
              <a:rPr lang="ja-JP" altLang="en-US" dirty="0" smtClean="0"/>
              <a:t>される。</a:t>
            </a:r>
            <a:endParaRPr lang="en-US" altLang="ja-JP" dirty="0" smtClean="0"/>
          </a:p>
          <a:p>
            <a:pPr marL="0" indent="0">
              <a:lnSpc>
                <a:spcPct val="100000"/>
              </a:lnSpc>
              <a:buNone/>
            </a:pPr>
            <a:endParaRPr lang="en-US" altLang="ja-JP" dirty="0" smtClean="0"/>
          </a:p>
        </p:txBody>
      </p:sp>
      <p:sp>
        <p:nvSpPr>
          <p:cNvPr id="4" name="テキスト ボックス 3"/>
          <p:cNvSpPr txBox="1"/>
          <p:nvPr/>
        </p:nvSpPr>
        <p:spPr>
          <a:xfrm>
            <a:off x="1554480" y="365761"/>
            <a:ext cx="9078685" cy="707886"/>
          </a:xfrm>
          <a:prstGeom prst="rect">
            <a:avLst/>
          </a:prstGeom>
          <a:noFill/>
          <a:ln w="57150">
            <a:solidFill>
              <a:schemeClr val="tx1"/>
            </a:solidFill>
          </a:ln>
        </p:spPr>
        <p:txBody>
          <a:bodyPr wrap="square" rtlCol="0">
            <a:spAutoFit/>
          </a:bodyPr>
          <a:lstStyle/>
          <a:p>
            <a:pPr algn="ctr"/>
            <a:r>
              <a:rPr kumimoji="1" lang="ja-JP" altLang="en-US" sz="4000" b="1" dirty="0" smtClean="0"/>
              <a:t>訪問・通所・入所・居住サービス</a:t>
            </a:r>
            <a:endParaRPr kumimoji="1" lang="ja-JP" altLang="en-US" sz="4000" b="1" dirty="0"/>
          </a:p>
        </p:txBody>
      </p:sp>
      <p:sp>
        <p:nvSpPr>
          <p:cNvPr id="2" name="スライド番号プレースホルダー 1"/>
          <p:cNvSpPr>
            <a:spLocks noGrp="1"/>
          </p:cNvSpPr>
          <p:nvPr>
            <p:ph type="sldNum" sz="quarter" idx="12"/>
          </p:nvPr>
        </p:nvSpPr>
        <p:spPr/>
        <p:txBody>
          <a:bodyPr/>
          <a:lstStyle/>
          <a:p>
            <a:fld id="{FF25AA88-25D2-4727-A4F9-82EF8FE7E3E0}" type="slidenum">
              <a:rPr kumimoji="1" lang="ja-JP" altLang="en-US" smtClean="0"/>
              <a:t>6</a:t>
            </a:fld>
            <a:endParaRPr kumimoji="1" lang="ja-JP" altLang="en-US"/>
          </a:p>
        </p:txBody>
      </p:sp>
    </p:spTree>
    <p:extLst>
      <p:ext uri="{BB962C8B-B14F-4D97-AF65-F5344CB8AC3E}">
        <p14:creationId xmlns:p14="http://schemas.microsoft.com/office/powerpoint/2010/main" val="3945562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31071" y="1018902"/>
            <a:ext cx="11430001" cy="5695406"/>
          </a:xfrm>
        </p:spPr>
        <p:txBody>
          <a:bodyPr>
            <a:noAutofit/>
          </a:bodyPr>
          <a:lstStyle/>
          <a:p>
            <a:pPr marL="0" indent="0">
              <a:lnSpc>
                <a:spcPct val="100000"/>
              </a:lnSpc>
              <a:buNone/>
            </a:pPr>
            <a:r>
              <a:rPr kumimoji="1" lang="en-US" altLang="ja-JP" b="1" dirty="0" smtClean="0"/>
              <a:t>【</a:t>
            </a:r>
            <a:r>
              <a:rPr kumimoji="1" lang="ja-JP" altLang="en-US" b="1" dirty="0" smtClean="0"/>
              <a:t>身体拘束等の適正化②</a:t>
            </a:r>
            <a:r>
              <a:rPr kumimoji="1" lang="en-US" altLang="ja-JP" b="1" dirty="0" smtClean="0"/>
              <a:t>】</a:t>
            </a:r>
            <a:r>
              <a:rPr kumimoji="1" lang="ja-JP" altLang="en-US" sz="2000" b="1" dirty="0" smtClean="0">
                <a:latin typeface="ＭＳ ゴシック" panose="020B0609070205080204" pitchFamily="49" charset="-128"/>
                <a:ea typeface="ＭＳ ゴシック" panose="020B0609070205080204" pitchFamily="49" charset="-128"/>
              </a:rPr>
              <a:t>（報酬改定の概要</a:t>
            </a:r>
            <a:r>
              <a:rPr kumimoji="1" lang="en-US" altLang="ja-JP" sz="2000" b="1" dirty="0" smtClean="0">
                <a:latin typeface="ＭＳ ゴシック" panose="020B0609070205080204" pitchFamily="49" charset="-128"/>
                <a:ea typeface="ＭＳ ゴシック" panose="020B0609070205080204" pitchFamily="49" charset="-128"/>
              </a:rPr>
              <a:t>P14</a:t>
            </a:r>
            <a:r>
              <a:rPr kumimoji="1" lang="ja-JP" altLang="en-US" sz="2000" b="1" dirty="0" smtClean="0">
                <a:latin typeface="ＭＳ ゴシック" panose="020B0609070205080204" pitchFamily="49" charset="-128"/>
                <a:ea typeface="ＭＳ ゴシック" panose="020B0609070205080204" pitchFamily="49" charset="-128"/>
              </a:rPr>
              <a:t>）</a:t>
            </a:r>
            <a:endParaRPr kumimoji="1" lang="en-US" altLang="ja-JP" sz="2000" b="1" dirty="0" smtClean="0">
              <a:latin typeface="ＭＳ ゴシック" panose="020B0609070205080204" pitchFamily="49" charset="-128"/>
              <a:ea typeface="ＭＳ ゴシック" panose="020B0609070205080204" pitchFamily="49" charset="-128"/>
            </a:endParaRPr>
          </a:p>
          <a:p>
            <a:pPr marL="0" indent="0">
              <a:lnSpc>
                <a:spcPct val="100000"/>
              </a:lnSpc>
              <a:buNone/>
            </a:pPr>
            <a:r>
              <a:rPr lang="ja-JP" altLang="en-US" dirty="0" smtClean="0"/>
              <a:t>・身体拘束等の適正化の推進のため，①に記載した運営基準に追加される事項は以下の項目となる。</a:t>
            </a:r>
            <a:endParaRPr lang="en-US" altLang="ja-JP" dirty="0" smtClean="0"/>
          </a:p>
          <a:p>
            <a:pPr marL="0" indent="0">
              <a:lnSpc>
                <a:spcPct val="100000"/>
              </a:lnSpc>
              <a:buNone/>
            </a:pPr>
            <a:r>
              <a:rPr lang="ja-JP" altLang="en-US" sz="3600" b="1" dirty="0" smtClean="0"/>
              <a:t>　</a:t>
            </a:r>
            <a:r>
              <a:rPr lang="ja-JP" altLang="en-US" sz="3200" b="1" dirty="0" smtClean="0"/>
              <a:t>１．身体拘束等の適正化のための対策を検討する</a:t>
            </a:r>
            <a:endParaRPr lang="en-US" altLang="ja-JP" sz="3200" b="1" dirty="0" smtClean="0"/>
          </a:p>
          <a:p>
            <a:pPr marL="0" indent="0">
              <a:lnSpc>
                <a:spcPct val="100000"/>
              </a:lnSpc>
              <a:buNone/>
            </a:pPr>
            <a:r>
              <a:rPr lang="ja-JP" altLang="en-US" sz="3200" b="1" dirty="0" smtClean="0"/>
              <a:t>　　　委員会を定期定に開催するとともに，その結</a:t>
            </a:r>
            <a:endParaRPr lang="en-US" altLang="ja-JP" sz="3200" b="1" dirty="0" smtClean="0"/>
          </a:p>
          <a:p>
            <a:pPr marL="0" indent="0">
              <a:lnSpc>
                <a:spcPct val="100000"/>
              </a:lnSpc>
              <a:buNone/>
            </a:pPr>
            <a:r>
              <a:rPr lang="ja-JP" altLang="en-US" sz="3200" b="1" dirty="0" smtClean="0"/>
              <a:t>　　　果について，従業者に周知徹底を図ること</a:t>
            </a:r>
            <a:endParaRPr lang="en-US" altLang="ja-JP" sz="3200" b="1" dirty="0" smtClean="0"/>
          </a:p>
          <a:p>
            <a:pPr marL="0" indent="0">
              <a:lnSpc>
                <a:spcPct val="100000"/>
              </a:lnSpc>
              <a:buNone/>
            </a:pPr>
            <a:r>
              <a:rPr lang="ja-JP" altLang="en-US" sz="3200" b="1" dirty="0" smtClean="0"/>
              <a:t>　２．身体拘束等の適正化のための指針を整備すること</a:t>
            </a:r>
            <a:endParaRPr lang="en-US" altLang="ja-JP" sz="3200" b="1" dirty="0" smtClean="0"/>
          </a:p>
          <a:p>
            <a:pPr marL="0" indent="0">
              <a:lnSpc>
                <a:spcPct val="100000"/>
              </a:lnSpc>
              <a:buNone/>
            </a:pPr>
            <a:r>
              <a:rPr lang="ja-JP" altLang="en-US" sz="3200" b="1" dirty="0" smtClean="0"/>
              <a:t>　３．従業者に対し，身体拘束等の適正化のための研修</a:t>
            </a:r>
            <a:endParaRPr lang="en-US" altLang="ja-JP" sz="3200" b="1" dirty="0" smtClean="0"/>
          </a:p>
          <a:p>
            <a:pPr marL="0" indent="0">
              <a:lnSpc>
                <a:spcPct val="100000"/>
              </a:lnSpc>
              <a:buNone/>
            </a:pPr>
            <a:r>
              <a:rPr lang="ja-JP" altLang="en-US" sz="3200" b="1" dirty="0" smtClean="0"/>
              <a:t>　　　を定期的に実施すること</a:t>
            </a:r>
            <a:endParaRPr lang="en-US" altLang="ja-JP" sz="3200" b="1" dirty="0" smtClean="0"/>
          </a:p>
          <a:p>
            <a:pPr marL="0" indent="0">
              <a:lnSpc>
                <a:spcPct val="100000"/>
              </a:lnSpc>
              <a:buNone/>
            </a:pPr>
            <a:r>
              <a:rPr lang="ja-JP" altLang="en-US" sz="2600" dirty="0" smtClean="0"/>
              <a:t>　　</a:t>
            </a:r>
            <a:r>
              <a:rPr lang="en-US" altLang="ja-JP" sz="2600" dirty="0" smtClean="0"/>
              <a:t>※</a:t>
            </a:r>
            <a:r>
              <a:rPr lang="ja-JP" altLang="en-US" sz="2600" dirty="0" smtClean="0"/>
              <a:t>いずれも，令和３年度は努力義務，令和４年度から義務化となる。</a:t>
            </a:r>
            <a:endParaRPr lang="en-US" altLang="ja-JP" sz="2600" dirty="0" smtClean="0"/>
          </a:p>
        </p:txBody>
      </p:sp>
      <p:sp>
        <p:nvSpPr>
          <p:cNvPr id="4" name="テキスト ボックス 3"/>
          <p:cNvSpPr txBox="1"/>
          <p:nvPr/>
        </p:nvSpPr>
        <p:spPr>
          <a:xfrm>
            <a:off x="1606730" y="195944"/>
            <a:ext cx="9078685" cy="707886"/>
          </a:xfrm>
          <a:prstGeom prst="rect">
            <a:avLst/>
          </a:prstGeom>
          <a:noFill/>
          <a:ln w="57150">
            <a:solidFill>
              <a:schemeClr val="tx1"/>
            </a:solidFill>
          </a:ln>
        </p:spPr>
        <p:txBody>
          <a:bodyPr wrap="square" rtlCol="0">
            <a:spAutoFit/>
          </a:bodyPr>
          <a:lstStyle/>
          <a:p>
            <a:pPr algn="ctr"/>
            <a:r>
              <a:rPr kumimoji="1" lang="ja-JP" altLang="en-US" sz="4000" b="1" dirty="0" smtClean="0"/>
              <a:t>訪問・通所・入所・居住サービス</a:t>
            </a:r>
            <a:endParaRPr kumimoji="1" lang="ja-JP" altLang="en-US" sz="4000" b="1" dirty="0"/>
          </a:p>
        </p:txBody>
      </p:sp>
      <p:sp>
        <p:nvSpPr>
          <p:cNvPr id="2" name="スライド番号プレースホルダー 1"/>
          <p:cNvSpPr>
            <a:spLocks noGrp="1"/>
          </p:cNvSpPr>
          <p:nvPr>
            <p:ph type="sldNum" sz="quarter" idx="12"/>
          </p:nvPr>
        </p:nvSpPr>
        <p:spPr/>
        <p:txBody>
          <a:bodyPr/>
          <a:lstStyle/>
          <a:p>
            <a:fld id="{FF25AA88-25D2-4727-A4F9-82EF8FE7E3E0}" type="slidenum">
              <a:rPr kumimoji="1" lang="ja-JP" altLang="en-US" smtClean="0"/>
              <a:t>7</a:t>
            </a:fld>
            <a:endParaRPr kumimoji="1" lang="ja-JP" altLang="en-US"/>
          </a:p>
        </p:txBody>
      </p:sp>
    </p:spTree>
    <p:extLst>
      <p:ext uri="{BB962C8B-B14F-4D97-AF65-F5344CB8AC3E}">
        <p14:creationId xmlns:p14="http://schemas.microsoft.com/office/powerpoint/2010/main" val="16722165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44137" y="1018903"/>
            <a:ext cx="11443063" cy="5839097"/>
          </a:xfrm>
        </p:spPr>
        <p:txBody>
          <a:bodyPr>
            <a:noAutofit/>
          </a:bodyPr>
          <a:lstStyle/>
          <a:p>
            <a:pPr marL="0" indent="0">
              <a:lnSpc>
                <a:spcPct val="100000"/>
              </a:lnSpc>
              <a:buNone/>
            </a:pPr>
            <a:r>
              <a:rPr lang="en-US" altLang="ja-JP" b="1" dirty="0"/>
              <a:t>【</a:t>
            </a:r>
            <a:r>
              <a:rPr lang="ja-JP" altLang="en-US" b="1" dirty="0"/>
              <a:t>身体拘束等の</a:t>
            </a:r>
            <a:r>
              <a:rPr lang="ja-JP" altLang="en-US" b="1" dirty="0" smtClean="0"/>
              <a:t>適正化③</a:t>
            </a:r>
            <a:r>
              <a:rPr lang="en-US" altLang="ja-JP" b="1" dirty="0" smtClean="0"/>
              <a:t>】</a:t>
            </a:r>
            <a:r>
              <a:rPr lang="ja-JP" altLang="en-US" sz="2000" b="1" dirty="0">
                <a:latin typeface="ＭＳ ゴシック" panose="020B0609070205080204" pitchFamily="49" charset="-128"/>
                <a:ea typeface="ＭＳ ゴシック" panose="020B0609070205080204" pitchFamily="49" charset="-128"/>
              </a:rPr>
              <a:t>（報酬改定の概要</a:t>
            </a:r>
            <a:r>
              <a:rPr lang="en-US" altLang="ja-JP" sz="2000" b="1" dirty="0">
                <a:latin typeface="ＭＳ ゴシック" panose="020B0609070205080204" pitchFamily="49" charset="-128"/>
                <a:ea typeface="ＭＳ ゴシック" panose="020B0609070205080204" pitchFamily="49" charset="-128"/>
              </a:rPr>
              <a:t>P14</a:t>
            </a:r>
            <a:r>
              <a:rPr lang="ja-JP" altLang="en-US" sz="2000" b="1" dirty="0">
                <a:latin typeface="ＭＳ ゴシック" panose="020B0609070205080204" pitchFamily="49" charset="-128"/>
                <a:ea typeface="ＭＳ ゴシック" panose="020B0609070205080204" pitchFamily="49" charset="-128"/>
              </a:rPr>
              <a:t>）</a:t>
            </a:r>
            <a:endParaRPr lang="en-US" altLang="ja-JP" sz="2000" b="1" dirty="0">
              <a:latin typeface="ＭＳ ゴシック" panose="020B0609070205080204" pitchFamily="49" charset="-128"/>
              <a:ea typeface="ＭＳ ゴシック" panose="020B0609070205080204" pitchFamily="49" charset="-128"/>
            </a:endParaRPr>
          </a:p>
          <a:p>
            <a:pPr marL="0" indent="0">
              <a:lnSpc>
                <a:spcPct val="100000"/>
              </a:lnSpc>
              <a:buNone/>
            </a:pPr>
            <a:r>
              <a:rPr lang="ja-JP" altLang="en-US" dirty="0" smtClean="0"/>
              <a:t>・</a:t>
            </a:r>
            <a:r>
              <a:rPr lang="ja-JP" altLang="en-US" b="1" u="sng" dirty="0" smtClean="0"/>
              <a:t>訪問系サービス</a:t>
            </a:r>
            <a:r>
              <a:rPr lang="ja-JP" altLang="en-US" dirty="0" smtClean="0"/>
              <a:t>については，②に加えて，以下の項目も追加される。</a:t>
            </a:r>
            <a:endParaRPr lang="en-US" altLang="ja-JP" dirty="0" smtClean="0"/>
          </a:p>
          <a:p>
            <a:pPr marL="0" indent="0">
              <a:lnSpc>
                <a:spcPct val="100000"/>
              </a:lnSpc>
              <a:buNone/>
            </a:pPr>
            <a:r>
              <a:rPr lang="ja-JP" altLang="en-US" sz="4000" b="1" dirty="0" smtClean="0"/>
              <a:t>　１．身体拘束等を行う場合には，その様態及び</a:t>
            </a:r>
            <a:endParaRPr lang="en-US" altLang="ja-JP" sz="4000" b="1" dirty="0" smtClean="0"/>
          </a:p>
          <a:p>
            <a:pPr marL="0" indent="0">
              <a:lnSpc>
                <a:spcPct val="100000"/>
              </a:lnSpc>
              <a:buNone/>
            </a:pPr>
            <a:r>
              <a:rPr lang="ja-JP" altLang="en-US" sz="4000" b="1" dirty="0" smtClean="0"/>
              <a:t>　　　時間，その際の利用者の心身の状況並びに</a:t>
            </a:r>
            <a:endParaRPr lang="en-US" altLang="ja-JP" sz="4000" b="1" dirty="0" smtClean="0"/>
          </a:p>
          <a:p>
            <a:pPr marL="0" indent="0">
              <a:lnSpc>
                <a:spcPct val="100000"/>
              </a:lnSpc>
              <a:buNone/>
            </a:pPr>
            <a:r>
              <a:rPr lang="ja-JP" altLang="en-US" sz="4000" b="1" dirty="0" smtClean="0"/>
              <a:t>　　　緊急やむを得ない理由その他必要な事項を</a:t>
            </a:r>
            <a:endParaRPr lang="en-US" altLang="ja-JP" sz="4000" b="1" dirty="0" smtClean="0"/>
          </a:p>
          <a:p>
            <a:pPr marL="0" indent="0">
              <a:lnSpc>
                <a:spcPct val="100000"/>
              </a:lnSpc>
              <a:buNone/>
            </a:pPr>
            <a:r>
              <a:rPr lang="ja-JP" altLang="en-US" sz="4000" b="1" dirty="0" smtClean="0"/>
              <a:t>　　　記録すること</a:t>
            </a:r>
            <a:endParaRPr lang="en-US" altLang="ja-JP" sz="4000" b="1" dirty="0"/>
          </a:p>
          <a:p>
            <a:pPr marL="0" indent="0">
              <a:buNone/>
            </a:pPr>
            <a:endParaRPr lang="en-US" altLang="ja-JP" dirty="0"/>
          </a:p>
          <a:p>
            <a:pPr marL="0" indent="0">
              <a:buNone/>
            </a:pPr>
            <a:r>
              <a:rPr kumimoji="1" lang="ja-JP" altLang="en-US" dirty="0" smtClean="0"/>
              <a:t>・</a:t>
            </a:r>
            <a:r>
              <a:rPr kumimoji="1" lang="ja-JP" altLang="en-US" b="1" u="sng" dirty="0" smtClean="0"/>
              <a:t>いずれのサービス</a:t>
            </a:r>
            <a:r>
              <a:rPr kumimoji="1" lang="ja-JP" altLang="en-US" dirty="0" smtClean="0"/>
              <a:t>についても，虐待防止の取組で身体拘束等の適正化について取扱う場合には，身体拘束等の適正化に取り組んでいるものと扱う。</a:t>
            </a:r>
            <a:endParaRPr kumimoji="1" lang="ja-JP" altLang="en-US" dirty="0"/>
          </a:p>
        </p:txBody>
      </p:sp>
      <p:sp>
        <p:nvSpPr>
          <p:cNvPr id="4" name="テキスト ボックス 3"/>
          <p:cNvSpPr txBox="1"/>
          <p:nvPr/>
        </p:nvSpPr>
        <p:spPr>
          <a:xfrm>
            <a:off x="1626325" y="143693"/>
            <a:ext cx="9078685" cy="707886"/>
          </a:xfrm>
          <a:prstGeom prst="rect">
            <a:avLst/>
          </a:prstGeom>
          <a:noFill/>
          <a:ln w="57150">
            <a:solidFill>
              <a:schemeClr val="tx1"/>
            </a:solidFill>
          </a:ln>
        </p:spPr>
        <p:txBody>
          <a:bodyPr wrap="square" rtlCol="0">
            <a:spAutoFit/>
          </a:bodyPr>
          <a:lstStyle/>
          <a:p>
            <a:pPr algn="ctr"/>
            <a:r>
              <a:rPr kumimoji="1" lang="ja-JP" altLang="en-US" sz="4000" b="1" dirty="0" smtClean="0"/>
              <a:t>訪問・通所・入所・居住サービス</a:t>
            </a:r>
            <a:endParaRPr kumimoji="1" lang="ja-JP" altLang="en-US" sz="4000" b="1" dirty="0"/>
          </a:p>
        </p:txBody>
      </p:sp>
      <p:sp>
        <p:nvSpPr>
          <p:cNvPr id="2" name="スライド番号プレースホルダー 1"/>
          <p:cNvSpPr>
            <a:spLocks noGrp="1"/>
          </p:cNvSpPr>
          <p:nvPr>
            <p:ph type="sldNum" sz="quarter" idx="12"/>
          </p:nvPr>
        </p:nvSpPr>
        <p:spPr/>
        <p:txBody>
          <a:bodyPr/>
          <a:lstStyle/>
          <a:p>
            <a:fld id="{FF25AA88-25D2-4727-A4F9-82EF8FE7E3E0}" type="slidenum">
              <a:rPr kumimoji="1" lang="ja-JP" altLang="en-US" smtClean="0"/>
              <a:t>8</a:t>
            </a:fld>
            <a:endParaRPr kumimoji="1" lang="ja-JP" altLang="en-US"/>
          </a:p>
        </p:txBody>
      </p:sp>
    </p:spTree>
    <p:extLst>
      <p:ext uri="{BB962C8B-B14F-4D97-AF65-F5344CB8AC3E}">
        <p14:creationId xmlns:p14="http://schemas.microsoft.com/office/powerpoint/2010/main" val="1202973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21323" y="1145877"/>
            <a:ext cx="10318570" cy="4978313"/>
          </a:xfrm>
        </p:spPr>
        <p:txBody>
          <a:bodyPr>
            <a:noAutofit/>
          </a:bodyPr>
          <a:lstStyle/>
          <a:p>
            <a:pPr marL="0" indent="0">
              <a:lnSpc>
                <a:spcPct val="100000"/>
              </a:lnSpc>
              <a:buNone/>
            </a:pPr>
            <a:r>
              <a:rPr kumimoji="1" lang="en-US" altLang="ja-JP" b="1" dirty="0" smtClean="0"/>
              <a:t>【</a:t>
            </a:r>
            <a:r>
              <a:rPr kumimoji="1" lang="ja-JP" altLang="en-US" b="1" dirty="0" smtClean="0"/>
              <a:t>就労系サービス共通事項</a:t>
            </a:r>
            <a:r>
              <a:rPr kumimoji="1" lang="en-US" altLang="ja-JP" b="1" dirty="0" smtClean="0"/>
              <a:t>】</a:t>
            </a:r>
            <a:r>
              <a:rPr kumimoji="1" lang="ja-JP" altLang="en-US" sz="2000" b="1" dirty="0" smtClean="0">
                <a:latin typeface="ＭＳ ゴシック" panose="020B0609070205080204" pitchFamily="49" charset="-128"/>
                <a:ea typeface="ＭＳ ゴシック" panose="020B0609070205080204" pitchFamily="49" charset="-128"/>
              </a:rPr>
              <a:t>（報酬改定の概要</a:t>
            </a:r>
            <a:r>
              <a:rPr kumimoji="1" lang="en-US" altLang="ja-JP" sz="2000" b="1" dirty="0" smtClean="0">
                <a:latin typeface="ＭＳ ゴシック" panose="020B0609070205080204" pitchFamily="49" charset="-128"/>
                <a:ea typeface="ＭＳ ゴシック" panose="020B0609070205080204" pitchFamily="49" charset="-128"/>
              </a:rPr>
              <a:t>P39</a:t>
            </a:r>
            <a:r>
              <a:rPr kumimoji="1" lang="ja-JP" altLang="en-US" sz="2000" b="1" dirty="0" smtClean="0">
                <a:latin typeface="ＭＳ ゴシック" panose="020B0609070205080204" pitchFamily="49" charset="-128"/>
                <a:ea typeface="ＭＳ ゴシック" panose="020B0609070205080204" pitchFamily="49" charset="-128"/>
              </a:rPr>
              <a:t>）</a:t>
            </a:r>
            <a:endParaRPr kumimoji="1" lang="en-US" altLang="ja-JP" sz="2000" b="1" dirty="0" smtClean="0">
              <a:latin typeface="ＭＳ ゴシック" panose="020B0609070205080204" pitchFamily="49" charset="-128"/>
              <a:ea typeface="ＭＳ ゴシック" panose="020B0609070205080204" pitchFamily="49" charset="-128"/>
            </a:endParaRPr>
          </a:p>
          <a:p>
            <a:pPr marL="0" indent="0">
              <a:lnSpc>
                <a:spcPct val="100000"/>
              </a:lnSpc>
              <a:buNone/>
            </a:pPr>
            <a:r>
              <a:rPr kumimoji="1" lang="ja-JP" altLang="en-US" dirty="0" smtClean="0"/>
              <a:t>・基本報酬の算定に用いる前年度実績について，</a:t>
            </a:r>
            <a:r>
              <a:rPr kumimoji="1" lang="ja-JP" altLang="en-US" sz="3200" b="1" u="sng" dirty="0" smtClean="0">
                <a:effectLst>
                  <a:outerShdw blurRad="38100" dist="38100" dir="2700000" algn="tl">
                    <a:srgbClr val="000000">
                      <a:alpha val="43137"/>
                    </a:srgbClr>
                  </a:outerShdw>
                </a:effectLst>
              </a:rPr>
              <a:t>「令和元年度」又は「令和２年度」の実績を用いない</a:t>
            </a:r>
            <a:r>
              <a:rPr kumimoji="1" lang="ja-JP" altLang="en-US" dirty="0" smtClean="0"/>
              <a:t>ことも可能。</a:t>
            </a:r>
            <a:endParaRPr kumimoji="1" lang="en-US" altLang="ja-JP" dirty="0" smtClean="0"/>
          </a:p>
          <a:p>
            <a:pPr marL="0" indent="0">
              <a:lnSpc>
                <a:spcPct val="100000"/>
              </a:lnSpc>
              <a:buNone/>
            </a:pPr>
            <a:r>
              <a:rPr lang="en-US" altLang="ja-JP" dirty="0" smtClean="0"/>
              <a:t>※</a:t>
            </a:r>
            <a:r>
              <a:rPr lang="ja-JP" altLang="en-US" dirty="0" smtClean="0"/>
              <a:t>令和４年度以降については，今後検討が行われる。</a:t>
            </a:r>
            <a:endParaRPr lang="en-US" altLang="ja-JP" dirty="0" smtClean="0"/>
          </a:p>
          <a:p>
            <a:pPr marL="0" indent="0">
              <a:lnSpc>
                <a:spcPct val="100000"/>
              </a:lnSpc>
              <a:buNone/>
            </a:pPr>
            <a:endParaRPr lang="en-US" altLang="ja-JP" sz="2000" dirty="0"/>
          </a:p>
          <a:p>
            <a:pPr marL="0" indent="0">
              <a:lnSpc>
                <a:spcPct val="100000"/>
              </a:lnSpc>
              <a:buNone/>
            </a:pPr>
            <a:r>
              <a:rPr lang="ja-JP" altLang="en-US" dirty="0" smtClean="0"/>
              <a:t>・在宅でのサービス利用について，令和２年度に限って新型コロナウイルス感染症への対応として臨時的に要件緩和した取扱いを</a:t>
            </a:r>
            <a:r>
              <a:rPr lang="ja-JP" altLang="en-US" sz="3200" b="1" u="sng" dirty="0" smtClean="0">
                <a:effectLst>
                  <a:outerShdw blurRad="38100" dist="38100" dir="2700000" algn="tl">
                    <a:srgbClr val="000000">
                      <a:alpha val="43137"/>
                    </a:srgbClr>
                  </a:outerShdw>
                </a:effectLst>
              </a:rPr>
              <a:t>令和３年度以降は常時の取扱い</a:t>
            </a:r>
            <a:r>
              <a:rPr lang="ja-JP" altLang="en-US" dirty="0" smtClean="0"/>
              <a:t>とする。</a:t>
            </a:r>
            <a:endParaRPr lang="en-US" altLang="ja-JP" dirty="0" smtClean="0"/>
          </a:p>
        </p:txBody>
      </p:sp>
      <p:sp>
        <p:nvSpPr>
          <p:cNvPr id="4" name="テキスト ボックス 3"/>
          <p:cNvSpPr txBox="1"/>
          <p:nvPr/>
        </p:nvSpPr>
        <p:spPr>
          <a:xfrm>
            <a:off x="3276596" y="205831"/>
            <a:ext cx="5408023" cy="707886"/>
          </a:xfrm>
          <a:prstGeom prst="rect">
            <a:avLst/>
          </a:prstGeom>
          <a:noFill/>
          <a:ln w="57150">
            <a:solidFill>
              <a:schemeClr val="tx1"/>
            </a:solidFill>
          </a:ln>
        </p:spPr>
        <p:txBody>
          <a:bodyPr wrap="square" rtlCol="0">
            <a:spAutoFit/>
          </a:bodyPr>
          <a:lstStyle/>
          <a:p>
            <a:pPr algn="ctr"/>
            <a:r>
              <a:rPr kumimoji="1" lang="ja-JP" altLang="en-US" sz="4000" b="1" dirty="0" smtClean="0"/>
              <a:t>就労系サービス</a:t>
            </a:r>
            <a:endParaRPr kumimoji="1" lang="ja-JP" altLang="en-US" sz="4000" b="1" dirty="0"/>
          </a:p>
        </p:txBody>
      </p:sp>
      <p:sp>
        <p:nvSpPr>
          <p:cNvPr id="2" name="スライド番号プレースホルダー 1"/>
          <p:cNvSpPr>
            <a:spLocks noGrp="1"/>
          </p:cNvSpPr>
          <p:nvPr>
            <p:ph type="sldNum" sz="quarter" idx="12"/>
          </p:nvPr>
        </p:nvSpPr>
        <p:spPr/>
        <p:txBody>
          <a:bodyPr/>
          <a:lstStyle/>
          <a:p>
            <a:fld id="{FF25AA88-25D2-4727-A4F9-82EF8FE7E3E0}" type="slidenum">
              <a:rPr kumimoji="1" lang="ja-JP" altLang="en-US" smtClean="0"/>
              <a:t>9</a:t>
            </a:fld>
            <a:endParaRPr kumimoji="1" lang="ja-JP" altLang="en-US"/>
          </a:p>
        </p:txBody>
      </p:sp>
    </p:spTree>
    <p:extLst>
      <p:ext uri="{BB962C8B-B14F-4D97-AF65-F5344CB8AC3E}">
        <p14:creationId xmlns:p14="http://schemas.microsoft.com/office/powerpoint/2010/main" val="2067528077"/>
      </p:ext>
    </p:extLst>
  </p:cSld>
  <p:clrMapOvr>
    <a:masterClrMapping/>
  </p:clrMapOvr>
  <p:timing>
    <p:tnLst>
      <p:par>
        <p:cTn id="1" dur="indefinite" restart="never" nodeType="tmRoot"/>
      </p:par>
    </p:tn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2802</TotalTime>
  <Words>2175</Words>
  <Application>Microsoft Office PowerPoint</Application>
  <PresentationFormat>ワイド画面</PresentationFormat>
  <Paragraphs>124</Paragraphs>
  <Slides>15</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15</vt:i4>
      </vt:variant>
    </vt:vector>
  </HeadingPairs>
  <TitlesOfParts>
    <vt:vector size="23" baseType="lpstr">
      <vt:lpstr>ＭＳ Ｐゴシック</vt:lpstr>
      <vt:lpstr>ＭＳ ゴシック</vt:lpstr>
      <vt:lpstr>新細明體</vt:lpstr>
      <vt:lpstr>游ゴシック</vt:lpstr>
      <vt:lpstr>Calibri</vt:lpstr>
      <vt:lpstr>Calibri Light</vt:lpstr>
      <vt:lpstr>Wingdings 2</vt:lpstr>
      <vt:lpstr>HDOfficeLightV0</vt:lpstr>
      <vt:lpstr>「障害者総合支援法改正法施行後３年の見直し」及び 「令和３年度報酬改定を踏まえた対応」について</vt:lpstr>
      <vt:lpstr>令和３年度の報酬改定概要</vt:lpstr>
      <vt:lpstr>障害者の重度化・高齢化を踏まえた地域移行・地域生活の支援を提供するための報酬体系の見直し（報酬改定の概要P7）</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菅谷　祐貴</dc:creator>
  <cp:lastModifiedBy>高橋　由美</cp:lastModifiedBy>
  <cp:revision>151</cp:revision>
  <cp:lastPrinted>2021-03-16T11:45:33Z</cp:lastPrinted>
  <dcterms:created xsi:type="dcterms:W3CDTF">2021-02-24T00:27:25Z</dcterms:created>
  <dcterms:modified xsi:type="dcterms:W3CDTF">2022-03-22T01:52:50Z</dcterms:modified>
</cp:coreProperties>
</file>