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59" r:id="rId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FEC4341-87B2-4F80-A98C-D5ABD2B94519}"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1930ACE-A570-412E-9C54-B12E9A1D05F1}" type="slidenum">
              <a:rPr kumimoji="1" lang="ja-JP" altLang="en-US" smtClean="0"/>
              <a:t>‹#›</a:t>
            </a:fld>
            <a:endParaRPr kumimoji="1" lang="ja-JP" altLang="en-US"/>
          </a:p>
        </p:txBody>
      </p:sp>
    </p:spTree>
    <p:extLst>
      <p:ext uri="{BB962C8B-B14F-4D97-AF65-F5344CB8AC3E}">
        <p14:creationId xmlns:p14="http://schemas.microsoft.com/office/powerpoint/2010/main" val="25605829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4A3D6-2199-488B-9A1E-E20119F3755B}" type="datetime1">
              <a:rPr kumimoji="1" lang="ja-JP" altLang="en-US" smtClean="0"/>
              <a:t>2022/3/16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2400">
                <a:latin typeface="ＭＳ Ｐゴシック" panose="020B0600070205080204" pitchFamily="50" charset="-128"/>
                <a:ea typeface="ＭＳ Ｐゴシック" panose="020B0600070205080204" pitchFamily="50" charset="-128"/>
              </a:defRPr>
            </a:lvl1pPr>
          </a:lstStyle>
          <a:p>
            <a:fld id="{47395BFC-E310-497B-A086-4DAFC88F11FD}" type="slidenum">
              <a:rPr lang="ja-JP" altLang="en-US" smtClean="0"/>
              <a:pPr/>
              <a:t>‹#›</a:t>
            </a:fld>
            <a:endParaRPr lang="ja-JP" altLang="en-US"/>
          </a:p>
        </p:txBody>
      </p:sp>
    </p:spTree>
    <p:extLst>
      <p:ext uri="{BB962C8B-B14F-4D97-AF65-F5344CB8AC3E}">
        <p14:creationId xmlns:p14="http://schemas.microsoft.com/office/powerpoint/2010/main" val="198326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16DE8F-D284-4579-8A49-9513A504E09F}" type="datetime1">
              <a:rPr kumimoji="1" lang="ja-JP" altLang="en-US" smtClean="0"/>
              <a:t>2022/3/16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294058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6C38B6-2519-4C57-BB83-3A1B8A739BCF}" type="datetime1">
              <a:rPr kumimoji="1" lang="ja-JP" altLang="en-US" smtClean="0"/>
              <a:t>2022/3/16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21667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1885B5-2B33-4BE1-8955-2DC85CF7BA17}" type="datetime1">
              <a:rPr kumimoji="1" lang="ja-JP" altLang="en-US" smtClean="0"/>
              <a:t>2022/3/16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90401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445DCA-BB2A-45B2-913A-574EE9DFF3A0}" type="datetime1">
              <a:rPr kumimoji="1" lang="ja-JP" altLang="en-US" smtClean="0"/>
              <a:t>2022/3/16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54158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71BB12-EF75-4AE4-B75B-7539ABC189C8}" type="datetime1">
              <a:rPr kumimoji="1" lang="ja-JP" altLang="en-US" smtClean="0"/>
              <a:t>2022/3/16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42004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8E96C3C-130B-4FE3-917F-9821F8ADA1B2}" type="datetime1">
              <a:rPr kumimoji="1" lang="ja-JP" altLang="en-US" smtClean="0"/>
              <a:t>2022/3/16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297814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A02D838-9387-414F-9BF4-3EFC7FC54CB7}" type="datetime1">
              <a:rPr kumimoji="1" lang="ja-JP" altLang="en-US" smtClean="0"/>
              <a:t>2022/3/16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56790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F90396-114F-4145-9874-FDAFD974CEF9}" type="datetime1">
              <a:rPr kumimoji="1" lang="ja-JP" altLang="en-US" smtClean="0"/>
              <a:t>2022/3/16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206862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AB3021C-DD1A-4308-950F-4237CEDC9D0D}" type="datetime1">
              <a:rPr kumimoji="1" lang="ja-JP" altLang="en-US" smtClean="0"/>
              <a:t>2022/3/16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269677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8B5744-0C01-4A8D-909E-C1907EF719FE}" type="datetime1">
              <a:rPr kumimoji="1" lang="ja-JP" altLang="en-US" smtClean="0"/>
              <a:t>2022/3/16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3349998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FCCFE-FA58-4CA5-9135-B3C8B922AC62}" type="datetime1">
              <a:rPr kumimoji="1" lang="ja-JP" altLang="en-US" smtClean="0"/>
              <a:t>2022/3/16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395BFC-E310-497B-A086-4DAFC88F11FD}" type="slidenum">
              <a:rPr kumimoji="1" lang="ja-JP" altLang="en-US" smtClean="0"/>
              <a:t>‹#›</a:t>
            </a:fld>
            <a:endParaRPr kumimoji="1" lang="ja-JP" altLang="en-US"/>
          </a:p>
        </p:txBody>
      </p:sp>
    </p:spTree>
    <p:extLst>
      <p:ext uri="{BB962C8B-B14F-4D97-AF65-F5344CB8AC3E}">
        <p14:creationId xmlns:p14="http://schemas.microsoft.com/office/powerpoint/2010/main" val="3258241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subTitle" idx="1"/>
          </p:nvPr>
        </p:nvSpPr>
        <p:spPr>
          <a:xfrm>
            <a:off x="4013724" y="1763798"/>
            <a:ext cx="3876242" cy="1419516"/>
          </a:xfrm>
          <a:noFill/>
          <a:ln w="44450" cmpd="thickThin">
            <a:solidFill>
              <a:schemeClr val="accent1"/>
            </a:solidFill>
          </a:ln>
        </p:spPr>
        <p:style>
          <a:lnRef idx="2">
            <a:schemeClr val="dk1"/>
          </a:lnRef>
          <a:fillRef idx="1">
            <a:schemeClr val="lt1"/>
          </a:fillRef>
          <a:effectRef idx="0">
            <a:schemeClr val="dk1"/>
          </a:effectRef>
          <a:fontRef idx="minor">
            <a:schemeClr val="dk1"/>
          </a:fontRef>
        </p:style>
        <p:txBody>
          <a:bodyPr anchor="ctr">
            <a:normAutofit fontScale="85000" lnSpcReduction="20000"/>
          </a:bodyPr>
          <a:lstStyle/>
          <a:p>
            <a:r>
              <a:rPr kumimoji="1" lang="ja-JP" altLang="en-US" dirty="0" smtClean="0">
                <a:latin typeface="ＭＳ ゴシック" panose="020B0609070205080204" pitchFamily="49" charset="-128"/>
                <a:ea typeface="ＭＳ ゴシック" panose="020B0609070205080204" pitchFamily="49" charset="-128"/>
              </a:rPr>
              <a:t>　</a:t>
            </a:r>
            <a:endParaRPr kumimoji="1" lang="en-US" altLang="ja-JP" dirty="0" smtClean="0">
              <a:latin typeface="ＭＳ ゴシック" panose="020B0609070205080204" pitchFamily="49" charset="-128"/>
              <a:ea typeface="ＭＳ ゴシック" panose="020B0609070205080204" pitchFamily="49" charset="-128"/>
            </a:endParaRPr>
          </a:p>
          <a:p>
            <a:r>
              <a:rPr kumimoji="1" lang="ja-JP" altLang="en-US" sz="2800" b="1" dirty="0" smtClean="0">
                <a:latin typeface="ＭＳ ゴシック" panose="020B0609070205080204" pitchFamily="49" charset="-128"/>
                <a:ea typeface="ＭＳ ゴシック" panose="020B0609070205080204" pitchFamily="49" charset="-128"/>
              </a:rPr>
              <a:t>宮城県</a:t>
            </a:r>
            <a:endParaRPr kumimoji="1" lang="en-US" altLang="ja-JP" sz="2800" b="1" dirty="0" smtClean="0">
              <a:latin typeface="ＭＳ ゴシック" panose="020B0609070205080204" pitchFamily="49" charset="-128"/>
              <a:ea typeface="ＭＳ ゴシック" panose="020B0609070205080204" pitchFamily="49" charset="-128"/>
            </a:endParaRPr>
          </a:p>
          <a:p>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派遣・連絡調整</a:t>
            </a:r>
            <a:r>
              <a:rPr kumimoji="1" lang="en-US" altLang="ja-JP" b="1" dirty="0" smtClean="0">
                <a:latin typeface="ＭＳ ゴシック" panose="020B0609070205080204" pitchFamily="49" charset="-128"/>
                <a:ea typeface="ＭＳ ゴシック" panose="020B0609070205080204" pitchFamily="49" charset="-128"/>
              </a:rPr>
              <a:t>】</a:t>
            </a:r>
          </a:p>
          <a:p>
            <a:r>
              <a:rPr kumimoji="1" lang="en-US" altLang="ja-JP" sz="2100" b="1" dirty="0" smtClean="0">
                <a:latin typeface="ＭＳ ゴシック" panose="020B0609070205080204" pitchFamily="49" charset="-128"/>
                <a:ea typeface="ＭＳ ゴシック" panose="020B0609070205080204" pitchFamily="49" charset="-128"/>
              </a:rPr>
              <a:t>※</a:t>
            </a:r>
            <a:r>
              <a:rPr kumimoji="1" lang="ja-JP" altLang="en-US" sz="2100" b="1" dirty="0" smtClean="0">
                <a:latin typeface="ＭＳ ゴシック" panose="020B0609070205080204" pitchFamily="49" charset="-128"/>
                <a:ea typeface="ＭＳ ゴシック" panose="020B0609070205080204" pitchFamily="49" charset="-128"/>
              </a:rPr>
              <a:t>宮城県社会福祉協議会に委託</a:t>
            </a:r>
            <a:endParaRPr kumimoji="1" lang="en-US" altLang="ja-JP" sz="2100" b="1" dirty="0" smtClean="0">
              <a:latin typeface="ＭＳ ゴシック" panose="020B0609070205080204" pitchFamily="49" charset="-128"/>
              <a:ea typeface="ＭＳ ゴシック" panose="020B0609070205080204" pitchFamily="49" charset="-128"/>
            </a:endParaRPr>
          </a:p>
          <a:p>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4776650" y="1867388"/>
            <a:ext cx="482300" cy="433085"/>
          </a:xfrm>
          <a:prstGeom prst="rect">
            <a:avLst/>
          </a:prstGeom>
        </p:spPr>
      </p:pic>
      <p:sp>
        <p:nvSpPr>
          <p:cNvPr id="6" name="サブタイトル 2"/>
          <p:cNvSpPr txBox="1">
            <a:spLocks/>
          </p:cNvSpPr>
          <p:nvPr/>
        </p:nvSpPr>
        <p:spPr>
          <a:xfrm>
            <a:off x="900408" y="4074603"/>
            <a:ext cx="3876242" cy="1677739"/>
          </a:xfrm>
          <a:prstGeom prst="rect">
            <a:avLst/>
          </a:prstGeom>
          <a:solidFill>
            <a:schemeClr val="accent2">
              <a:lumMod val="60000"/>
              <a:lumOff val="40000"/>
            </a:schemeClr>
          </a:solidFill>
          <a:ln w="44450" cap="flat" cmpd="thickThin"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dirty="0" smtClean="0">
                <a:solidFill>
                  <a:srgbClr val="FF0000"/>
                </a:solidFill>
                <a:latin typeface="ＭＳ ゴシック" panose="020B0609070205080204" pitchFamily="49" charset="-128"/>
                <a:ea typeface="ＭＳ ゴシック" panose="020B0609070205080204" pitchFamily="49" charset="-128"/>
              </a:rPr>
              <a:t>感染発生施設</a:t>
            </a:r>
            <a:endParaRPr lang="en-US" altLang="ja-JP" dirty="0" smtClean="0">
              <a:solidFill>
                <a:srgbClr val="FF0000"/>
              </a:solidFill>
              <a:latin typeface="ＭＳ ゴシック" panose="020B0609070205080204" pitchFamily="49" charset="-128"/>
              <a:ea typeface="ＭＳ ゴシック" panose="020B0609070205080204" pitchFamily="49" charset="-128"/>
            </a:endParaRPr>
          </a:p>
          <a:p>
            <a:r>
              <a:rPr lang="ja-JP" altLang="en-US" dirty="0" smtClean="0">
                <a:solidFill>
                  <a:srgbClr val="FF0000"/>
                </a:solidFill>
                <a:latin typeface="ＭＳ ゴシック" panose="020B0609070205080204" pitchFamily="49" charset="-128"/>
                <a:ea typeface="ＭＳ ゴシック" panose="020B0609070205080204" pitchFamily="49" charset="-128"/>
              </a:rPr>
              <a:t>を運営する法人（</a:t>
            </a:r>
            <a:r>
              <a:rPr lang="en-US" altLang="ja-JP" dirty="0">
                <a:solidFill>
                  <a:srgbClr val="FF0000"/>
                </a:solidFill>
                <a:latin typeface="ＭＳ ゴシック" panose="020B0609070205080204" pitchFamily="49" charset="-128"/>
                <a:ea typeface="ＭＳ ゴシック" panose="020B0609070205080204" pitchFamily="49" charset="-128"/>
              </a:rPr>
              <a:t>A</a:t>
            </a:r>
            <a:r>
              <a:rPr lang="ja-JP" altLang="en-US" dirty="0" smtClean="0">
                <a:solidFill>
                  <a:srgbClr val="FF0000"/>
                </a:solidFill>
                <a:latin typeface="ＭＳ ゴシック" panose="020B0609070205080204" pitchFamily="49" charset="-128"/>
                <a:ea typeface="ＭＳ ゴシック" panose="020B0609070205080204" pitchFamily="49" charset="-128"/>
              </a:rPr>
              <a:t>）</a:t>
            </a:r>
            <a:endParaRPr lang="en-US" altLang="ja-JP" dirty="0" smtClean="0">
              <a:solidFill>
                <a:srgbClr val="FF0000"/>
              </a:solidFill>
              <a:latin typeface="ＭＳ ゴシック" panose="020B0609070205080204" pitchFamily="49" charset="-128"/>
              <a:ea typeface="ＭＳ ゴシック" panose="020B0609070205080204" pitchFamily="49" charset="-128"/>
            </a:endParaRPr>
          </a:p>
        </p:txBody>
      </p:sp>
      <p:sp>
        <p:nvSpPr>
          <p:cNvPr id="8" name="サブタイトル 2"/>
          <p:cNvSpPr txBox="1">
            <a:spLocks/>
          </p:cNvSpPr>
          <p:nvPr/>
        </p:nvSpPr>
        <p:spPr>
          <a:xfrm>
            <a:off x="7869533" y="4074603"/>
            <a:ext cx="3876242" cy="1677739"/>
          </a:xfrm>
          <a:prstGeom prst="rect">
            <a:avLst/>
          </a:prstGeom>
          <a:solidFill>
            <a:schemeClr val="accent6">
              <a:lumMod val="60000"/>
              <a:lumOff val="40000"/>
            </a:schemeClr>
          </a:solidFill>
          <a:ln w="44450" cap="flat" cmpd="thickThin"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dk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応援職員派遣をする法人（</a:t>
            </a:r>
            <a:r>
              <a:rPr lang="en-US" altLang="ja-JP" dirty="0" smtClean="0">
                <a:latin typeface="ＭＳ ゴシック" panose="020B0609070205080204" pitchFamily="49" charset="-128"/>
                <a:ea typeface="ＭＳ ゴシック" panose="020B0609070205080204" pitchFamily="49" charset="-128"/>
              </a:rPr>
              <a:t>B</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p:txBody>
      </p:sp>
      <p:cxnSp>
        <p:nvCxnSpPr>
          <p:cNvPr id="10" name="直線矢印コネクタ 9"/>
          <p:cNvCxnSpPr>
            <a:stCxn id="6" idx="0"/>
          </p:cNvCxnSpPr>
          <p:nvPr/>
        </p:nvCxnSpPr>
        <p:spPr>
          <a:xfrm flipV="1">
            <a:off x="2838529" y="2300475"/>
            <a:ext cx="1175195" cy="177412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7886353" y="1992489"/>
            <a:ext cx="2106732" cy="2137391"/>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7844536" y="2374662"/>
            <a:ext cx="1718410" cy="1789721"/>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776650" y="5453227"/>
            <a:ext cx="3092883"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24" name="右矢印 23"/>
          <p:cNvSpPr/>
          <p:nvPr/>
        </p:nvSpPr>
        <p:spPr>
          <a:xfrm rot="10800000">
            <a:off x="4776650" y="4481863"/>
            <a:ext cx="3092882" cy="5794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258950" y="4181375"/>
            <a:ext cx="2610582" cy="1077218"/>
          </a:xfrm>
          <a:prstGeom prst="rect">
            <a:avLst/>
          </a:prstGeom>
          <a:noFill/>
        </p:spPr>
        <p:txBody>
          <a:bodyPr wrap="square" rtlCol="0">
            <a:spAutoFit/>
          </a:bodyPr>
          <a:lstStyle/>
          <a:p>
            <a:r>
              <a:rPr kumimoji="1" lang="ja-JP" altLang="en-US" sz="3200" dirty="0" smtClean="0">
                <a:latin typeface="ＭＳ Ｐゴシック" panose="020B0600070205080204" pitchFamily="50" charset="-128"/>
                <a:ea typeface="ＭＳ Ｐゴシック" panose="020B0600070205080204" pitchFamily="50" charset="-128"/>
              </a:rPr>
              <a:t>④応援職員　</a:t>
            </a:r>
            <a:endParaRPr kumimoji="1" lang="en-US" altLang="ja-JP" sz="3200" dirty="0" smtClean="0">
              <a:latin typeface="ＭＳ Ｐゴシック" panose="020B0600070205080204" pitchFamily="50" charset="-128"/>
              <a:ea typeface="ＭＳ Ｐゴシック" panose="020B0600070205080204" pitchFamily="50" charset="-128"/>
            </a:endParaRPr>
          </a:p>
          <a:p>
            <a:r>
              <a:rPr kumimoji="1" lang="ja-JP" altLang="en-US" sz="3200" dirty="0" smtClean="0">
                <a:latin typeface="ＭＳ Ｐゴシック" panose="020B0600070205080204" pitchFamily="50" charset="-128"/>
                <a:ea typeface="ＭＳ Ｐゴシック" panose="020B0600070205080204" pitchFamily="50" charset="-128"/>
              </a:rPr>
              <a:t>　 派遣</a:t>
            </a:r>
            <a:endParaRPr kumimoji="1" lang="ja-JP" altLang="en-US" sz="3200" dirty="0">
              <a:latin typeface="ＭＳ Ｐゴシック" panose="020B0600070205080204" pitchFamily="50" charset="-128"/>
              <a:ea typeface="ＭＳ Ｐゴシック" panose="020B0600070205080204" pitchFamily="50" charset="-128"/>
            </a:endParaRPr>
          </a:p>
        </p:txBody>
      </p:sp>
      <p:sp>
        <p:nvSpPr>
          <p:cNvPr id="35" name="テキスト ボックス 34"/>
          <p:cNvSpPr txBox="1"/>
          <p:nvPr/>
        </p:nvSpPr>
        <p:spPr>
          <a:xfrm>
            <a:off x="4776650" y="5581789"/>
            <a:ext cx="3423862" cy="1846659"/>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⑤経費支払</a:t>
            </a:r>
            <a:endParaRPr kumimoji="1" lang="en-US" altLang="ja-JP" dirty="0" smtClean="0">
              <a:latin typeface="ＭＳ Ｐゴシック" panose="020B0600070205080204" pitchFamily="50" charset="-128"/>
              <a:ea typeface="ＭＳ Ｐゴシック" panose="020B0600070205080204" pitchFamily="50" charset="-128"/>
            </a:endParaRPr>
          </a:p>
          <a:p>
            <a:r>
              <a:rPr lang="en-US" altLang="ja-JP" sz="1400" dirty="0" smtClean="0">
                <a:latin typeface="ＭＳ Ｐゴシック" panose="020B0600070205080204" pitchFamily="50" charset="-128"/>
                <a:ea typeface="ＭＳ Ｐゴシック" panose="020B0600070205080204" pitchFamily="50" charset="-128"/>
              </a:rPr>
              <a:t>※</a:t>
            </a:r>
            <a:r>
              <a:rPr lang="ja-JP" altLang="en-US" sz="1400" dirty="0" smtClean="0">
                <a:latin typeface="ＭＳ Ｐゴシック" panose="020B0600070205080204" pitchFamily="50" charset="-128"/>
                <a:ea typeface="ＭＳ Ｐゴシック" panose="020B0600070205080204" pitchFamily="50" charset="-128"/>
              </a:rPr>
              <a:t>陽性</a:t>
            </a:r>
            <a:r>
              <a:rPr lang="ja-JP" altLang="en-US" sz="1400" dirty="0">
                <a:latin typeface="ＭＳ Ｐゴシック" panose="020B0600070205080204" pitchFamily="50" charset="-128"/>
                <a:ea typeface="ＭＳ Ｐゴシック" panose="020B0600070205080204" pitchFamily="50" charset="-128"/>
              </a:rPr>
              <a:t>になった障害者を施設内で継続して支援するにあたって発生するかかり増し</a:t>
            </a:r>
            <a:r>
              <a:rPr lang="ja-JP" altLang="en-US" sz="1400" dirty="0" smtClean="0">
                <a:latin typeface="ＭＳ Ｐゴシック" panose="020B0600070205080204" pitchFamily="50" charset="-128"/>
                <a:ea typeface="ＭＳ Ｐゴシック" panose="020B0600070205080204" pitchFamily="50" charset="-128"/>
              </a:rPr>
              <a:t>経費の補助あり</a:t>
            </a:r>
            <a:endParaRPr lang="ja-JP" altLang="en-US" sz="1400"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ja-JP" altLang="en-US" dirty="0"/>
          </a:p>
        </p:txBody>
      </p:sp>
      <p:sp>
        <p:nvSpPr>
          <p:cNvPr id="36" name="テキスト ボックス 35"/>
          <p:cNvSpPr txBox="1"/>
          <p:nvPr/>
        </p:nvSpPr>
        <p:spPr>
          <a:xfrm>
            <a:off x="2391333" y="2950913"/>
            <a:ext cx="1125416" cy="646331"/>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①応援</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　要請</a:t>
            </a:r>
            <a:endParaRPr kumimoji="1" lang="ja-JP" altLang="en-US" dirty="0"/>
          </a:p>
        </p:txBody>
      </p:sp>
      <p:sp>
        <p:nvSpPr>
          <p:cNvPr id="37" name="テキスト ボックス 36"/>
          <p:cNvSpPr txBox="1"/>
          <p:nvPr/>
        </p:nvSpPr>
        <p:spPr>
          <a:xfrm>
            <a:off x="7832060" y="1854202"/>
            <a:ext cx="3177946" cy="369332"/>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②派遣要請</a:t>
            </a:r>
            <a:endParaRPr kumimoji="1" lang="ja-JP" altLang="en-US" dirty="0"/>
          </a:p>
        </p:txBody>
      </p:sp>
      <p:sp>
        <p:nvSpPr>
          <p:cNvPr id="38" name="テキスト ボックス 37"/>
          <p:cNvSpPr txBox="1"/>
          <p:nvPr/>
        </p:nvSpPr>
        <p:spPr>
          <a:xfrm>
            <a:off x="8364795" y="3563888"/>
            <a:ext cx="1125416" cy="369332"/>
          </a:xfrm>
          <a:prstGeom prst="rect">
            <a:avLst/>
          </a:prstGeom>
          <a:noFill/>
        </p:spPr>
        <p:txBody>
          <a:bodyPr wrap="square" rtlCol="0">
            <a:spAutoFit/>
          </a:bodyPr>
          <a:lstStyle/>
          <a:p>
            <a:r>
              <a:rPr kumimoji="1" lang="ja-JP" altLang="en-US" dirty="0" smtClean="0">
                <a:latin typeface="ＭＳ Ｐゴシック" panose="020B0600070205080204" pitchFamily="50" charset="-128"/>
                <a:ea typeface="ＭＳ Ｐゴシック" panose="020B0600070205080204" pitchFamily="50" charset="-128"/>
              </a:rPr>
              <a:t>③承諾</a:t>
            </a:r>
            <a:endParaRPr kumimoji="1" lang="ja-JP" altLang="en-US" dirty="0"/>
          </a:p>
        </p:txBody>
      </p:sp>
      <p:sp>
        <p:nvSpPr>
          <p:cNvPr id="40" name="角丸四角形 39"/>
          <p:cNvSpPr/>
          <p:nvPr/>
        </p:nvSpPr>
        <p:spPr>
          <a:xfrm>
            <a:off x="3503012" y="3415404"/>
            <a:ext cx="4650387" cy="517816"/>
          </a:xfrm>
          <a:prstGeom prst="round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accent1"/>
                </a:solidFill>
                <a:latin typeface="ＭＳ Ｐゴシック" panose="020B0600070205080204" pitchFamily="50" charset="-128"/>
                <a:ea typeface="ＭＳ Ｐゴシック" panose="020B0600070205080204" pitchFamily="50" charset="-128"/>
              </a:rPr>
              <a:t>協　　　定　　　締　　　結</a:t>
            </a:r>
            <a:endParaRPr kumimoji="1" lang="ja-JP" altLang="en-US" b="1" dirty="0">
              <a:solidFill>
                <a:schemeClr val="accent1"/>
              </a:solidFill>
              <a:latin typeface="ＭＳ Ｐゴシック" panose="020B0600070205080204" pitchFamily="50" charset="-128"/>
              <a:ea typeface="ＭＳ Ｐゴシック" panose="020B0600070205080204" pitchFamily="50" charset="-128"/>
            </a:endParaRPr>
          </a:p>
        </p:txBody>
      </p:sp>
      <p:sp>
        <p:nvSpPr>
          <p:cNvPr id="18" name="テキスト ボックス 17"/>
          <p:cNvSpPr txBox="1"/>
          <p:nvPr/>
        </p:nvSpPr>
        <p:spPr>
          <a:xfrm>
            <a:off x="8561287" y="2152262"/>
            <a:ext cx="3226305" cy="2062103"/>
          </a:xfrm>
          <a:prstGeom prst="rect">
            <a:avLst/>
          </a:prstGeom>
          <a:noFill/>
        </p:spPr>
        <p:txBody>
          <a:bodyPr wrap="square" rtlCol="0">
            <a:spAutoFit/>
          </a:bodyPr>
          <a:lstStyle/>
          <a:p>
            <a:r>
              <a:rPr lang="ja-JP" altLang="en-US" dirty="0" smtClean="0">
                <a:latin typeface="ＭＳ Ｐゴシック" panose="020B0600070205080204" pitchFamily="50" charset="-128"/>
                <a:ea typeface="ＭＳ Ｐゴシック" panose="020B0600070205080204" pitchFamily="50" charset="-128"/>
              </a:rPr>
              <a:t>⑤経費支払</a:t>
            </a:r>
            <a:endParaRPr lang="en-US" altLang="ja-JP" dirty="0" smtClean="0">
              <a:latin typeface="ＭＳ Ｐゴシック" panose="020B0600070205080204" pitchFamily="50" charset="-128"/>
              <a:ea typeface="ＭＳ Ｐゴシック" panose="020B0600070205080204" pitchFamily="50" charset="-128"/>
            </a:endParaRPr>
          </a:p>
          <a:p>
            <a:r>
              <a:rPr lang="en-US" altLang="ja-JP" sz="1400" dirty="0" smtClean="0">
                <a:latin typeface="ＭＳ Ｐゴシック" panose="020B0600070205080204" pitchFamily="50" charset="-128"/>
                <a:ea typeface="ＭＳ Ｐゴシック" panose="020B0600070205080204" pitchFamily="50" charset="-128"/>
              </a:rPr>
              <a:t>※</a:t>
            </a:r>
            <a:r>
              <a:rPr lang="ja-JP" altLang="en-US" sz="1400" dirty="0" smtClean="0">
                <a:latin typeface="ＭＳ Ｐゴシック" panose="020B0600070205080204" pitchFamily="50" charset="-128"/>
                <a:ea typeface="ＭＳ Ｐゴシック" panose="020B0600070205080204" pitchFamily="50" charset="-128"/>
              </a:rPr>
              <a:t>感染した要介護障害者への支援など</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県から業務委託をする場合があります。</a:t>
            </a:r>
            <a:endParaRPr lang="en-US" altLang="ja-JP" sz="1400" dirty="0" smtClean="0">
              <a:latin typeface="ＭＳ Ｐゴシック" panose="020B0600070205080204" pitchFamily="50" charset="-128"/>
              <a:ea typeface="ＭＳ Ｐゴシック" panose="020B0600070205080204" pitchFamily="50" charset="-128"/>
            </a:endParaRPr>
          </a:p>
          <a:p>
            <a:r>
              <a:rPr lang="ja-JP" altLang="en-US" sz="1400" dirty="0" smtClean="0">
                <a:latin typeface="ＭＳ Ｐゴシック" panose="020B0600070205080204" pitchFamily="50" charset="-128"/>
                <a:ea typeface="ＭＳ Ｐゴシック" panose="020B0600070205080204" pitchFamily="50" charset="-128"/>
              </a:rPr>
              <a:t>その場合は，県から委託費を支払います。</a:t>
            </a:r>
            <a:endParaRPr lang="en-US" altLang="ja-JP" sz="1400" dirty="0" smtClean="0">
              <a:latin typeface="ＭＳ Ｐゴシック" panose="020B0600070205080204" pitchFamily="50" charset="-128"/>
              <a:ea typeface="ＭＳ Ｐゴシック" panose="020B0600070205080204" pitchFamily="50" charset="-128"/>
            </a:endParaRPr>
          </a:p>
          <a:p>
            <a:endParaRPr lang="ja-JP" altLang="en-US" sz="1400"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ja-JP" altLang="en-US" dirty="0"/>
          </a:p>
        </p:txBody>
      </p:sp>
      <p:sp>
        <p:nvSpPr>
          <p:cNvPr id="25" name="コンテンツ プレースホルダー 3"/>
          <p:cNvSpPr txBox="1">
            <a:spLocks/>
          </p:cNvSpPr>
          <p:nvPr/>
        </p:nvSpPr>
        <p:spPr>
          <a:xfrm>
            <a:off x="1214845" y="614285"/>
            <a:ext cx="10813031" cy="1017517"/>
          </a:xfrm>
          <a:prstGeom prst="rect">
            <a:avLst/>
          </a:prstGeom>
          <a:solidFill>
            <a:schemeClr val="accent1">
              <a:lumMod val="40000"/>
              <a:lumOff val="60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smtClean="0">
                <a:latin typeface="ＭＳ Ｐゴシック" panose="020B0600070205080204" pitchFamily="50" charset="-128"/>
                <a:ea typeface="ＭＳ Ｐゴシック" panose="020B0600070205080204" pitchFamily="50" charset="-128"/>
              </a:rPr>
              <a:t>障害福祉サービス事業所等で，コロナウイルス感染症への感染が発生し，運営法人内での人的確保ができずサービス継続が困難となる場合に備えて，セーフティネット機能として，法人間の応援職員派遣体制を構築しています。</a:t>
            </a:r>
            <a:r>
              <a:rPr lang="ja-JP" altLang="en-US" sz="1800" b="1" dirty="0" smtClean="0">
                <a:latin typeface="ＭＳ Ｐゴシック" panose="020B0600070205080204" pitchFamily="50" charset="-128"/>
                <a:ea typeface="ＭＳ Ｐゴシック" panose="020B0600070205080204" pitchFamily="50" charset="-128"/>
              </a:rPr>
              <a:t>（障害児・者入所施設，グループホーム，生活介護サービス運営法人）</a:t>
            </a:r>
            <a:endParaRPr lang="ja-JP" altLang="en-US" sz="1800" b="1" dirty="0">
              <a:latin typeface="ＭＳ Ｐゴシック" panose="020B0600070205080204" pitchFamily="50" charset="-128"/>
              <a:ea typeface="ＭＳ Ｐゴシック" panose="020B0600070205080204" pitchFamily="50" charset="-128"/>
            </a:endParaRPr>
          </a:p>
        </p:txBody>
      </p:sp>
      <p:sp>
        <p:nvSpPr>
          <p:cNvPr id="16" name="スライド番号プレースホルダー 15"/>
          <p:cNvSpPr>
            <a:spLocks noGrp="1"/>
          </p:cNvSpPr>
          <p:nvPr>
            <p:ph type="sldNum" sz="quarter" idx="12"/>
          </p:nvPr>
        </p:nvSpPr>
        <p:spPr/>
        <p:txBody>
          <a:bodyPr/>
          <a:lstStyle/>
          <a:p>
            <a:fld id="{47395BFC-E310-497B-A086-4DAFC88F11FD}" type="slidenum">
              <a:rPr lang="ja-JP" altLang="en-US" smtClean="0"/>
              <a:pPr/>
              <a:t>1</a:t>
            </a:fld>
            <a:endParaRPr lang="ja-JP" altLang="en-US"/>
          </a:p>
        </p:txBody>
      </p:sp>
      <p:sp>
        <p:nvSpPr>
          <p:cNvPr id="7" name="正方形/長方形 6"/>
          <p:cNvSpPr/>
          <p:nvPr/>
        </p:nvSpPr>
        <p:spPr>
          <a:xfrm>
            <a:off x="609934" y="80650"/>
            <a:ext cx="11582066" cy="369332"/>
          </a:xfrm>
          <a:prstGeom prst="rect">
            <a:avLst/>
          </a:prstGeom>
          <a:ln>
            <a:solidFill>
              <a:schemeClr val="tx1"/>
            </a:solidFill>
          </a:ln>
        </p:spPr>
        <p:txBody>
          <a:bodyPr wrap="square">
            <a:spAutoFit/>
          </a:bodyPr>
          <a:lstStyle/>
          <a:p>
            <a:pPr algn="ctr"/>
            <a:r>
              <a:rPr lang="ja-JP" altLang="en-US" dirty="0">
                <a:latin typeface="ＭＳ Ｐゴシック" panose="020B0600070205080204" pitchFamily="50" charset="-128"/>
                <a:ea typeface="ＭＳ Ｐゴシック" panose="020B0600070205080204" pitchFamily="50" charset="-128"/>
              </a:rPr>
              <a:t>障害福祉サービス事業所等で感染者が発生した場合の応援職員派遣体制</a:t>
            </a:r>
            <a:r>
              <a:rPr lang="ja-JP" altLang="en-US" dirty="0" smtClean="0">
                <a:latin typeface="ＭＳ Ｐゴシック" panose="020B0600070205080204" pitchFamily="50" charset="-128"/>
                <a:ea typeface="ＭＳ Ｐゴシック" panose="020B0600070205080204" pitchFamily="50" charset="-128"/>
              </a:rPr>
              <a:t>について</a:t>
            </a:r>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38985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1146124" y="123932"/>
            <a:ext cx="10515600" cy="438979"/>
          </a:xfrm>
          <a:prstGeom prst="rect">
            <a:avLst/>
          </a:prstGeom>
          <a:ln>
            <a:solidFill>
              <a:schemeClr val="tx1"/>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smtClean="0">
                <a:latin typeface="ＭＳ Ｐゴシック" panose="020B0600070205080204" pitchFamily="50" charset="-128"/>
                <a:ea typeface="ＭＳ Ｐゴシック" panose="020B0600070205080204" pitchFamily="50" charset="-128"/>
              </a:rPr>
              <a:t>県と協力法人における協定締結の手続き</a:t>
            </a:r>
            <a:endParaRPr lang="ja-JP" altLang="en-US" sz="1800" dirty="0">
              <a:latin typeface="ＭＳ Ｐゴシック" panose="020B0600070205080204" pitchFamily="50" charset="-128"/>
              <a:ea typeface="ＭＳ Ｐゴシック" panose="020B0600070205080204" pitchFamily="50" charset="-128"/>
            </a:endParaRPr>
          </a:p>
        </p:txBody>
      </p:sp>
      <p:sp>
        <p:nvSpPr>
          <p:cNvPr id="10" name="コンテンツ プレースホルダー 3"/>
          <p:cNvSpPr>
            <a:spLocks noGrp="1"/>
          </p:cNvSpPr>
          <p:nvPr>
            <p:ph sz="half" idx="2"/>
          </p:nvPr>
        </p:nvSpPr>
        <p:spPr>
          <a:xfrm>
            <a:off x="1483360" y="5434981"/>
            <a:ext cx="10263163" cy="1286494"/>
          </a:xfrm>
          <a:solidFill>
            <a:schemeClr val="accent1">
              <a:lumMod val="40000"/>
              <a:lumOff val="60000"/>
            </a:schemeClr>
          </a:solidFill>
        </p:spPr>
        <p:txBody>
          <a:bodyPr>
            <a:normAutofit/>
          </a:bodyPr>
          <a:lstStyle/>
          <a:p>
            <a:pPr marL="0" indent="0">
              <a:buNone/>
            </a:pPr>
            <a:r>
              <a:rPr lang="ja-JP" altLang="en-US" sz="1800" dirty="0" smtClean="0">
                <a:latin typeface="ＭＳ Ｐゴシック" panose="020B0600070205080204" pitchFamily="50" charset="-128"/>
                <a:ea typeface="ＭＳ Ｐゴシック" panose="020B0600070205080204" pitchFamily="50" charset="-128"/>
              </a:rPr>
              <a:t>宮城県保健福祉部</a:t>
            </a:r>
            <a:r>
              <a:rPr lang="ja-JP" altLang="en-US" sz="1800" dirty="0">
                <a:latin typeface="ＭＳ Ｐゴシック" panose="020B0600070205080204" pitchFamily="50" charset="-128"/>
                <a:ea typeface="ＭＳ Ｐゴシック" panose="020B0600070205080204" pitchFamily="50" charset="-128"/>
              </a:rPr>
              <a:t>障害福祉課運営指導</a:t>
            </a:r>
            <a:r>
              <a:rPr lang="ja-JP" altLang="en-US" sz="1800" dirty="0" smtClean="0">
                <a:latin typeface="ＭＳ Ｐゴシック" panose="020B0600070205080204" pitchFamily="50" charset="-128"/>
                <a:ea typeface="ＭＳ Ｐゴシック" panose="020B0600070205080204" pitchFamily="50" charset="-128"/>
              </a:rPr>
              <a:t>班</a:t>
            </a:r>
            <a:r>
              <a:rPr lang="ja-JP" altLang="en-US" sz="1800" dirty="0">
                <a:latin typeface="ＭＳ Ｐゴシック" panose="020B0600070205080204" pitchFamily="50" charset="-128"/>
                <a:ea typeface="ＭＳ Ｐゴシック" panose="020B0600070205080204" pitchFamily="50" charset="-128"/>
              </a:rPr>
              <a:t/>
            </a:r>
            <a:br>
              <a:rPr lang="ja-JP" altLang="en-US" sz="1800" dirty="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en-US" altLang="ja-JP" sz="1800" b="1" dirty="0">
                <a:latin typeface="ＭＳ Ｐゴシック" panose="020B0600070205080204" pitchFamily="50" charset="-128"/>
                <a:ea typeface="ＭＳ Ｐゴシック" panose="020B0600070205080204" pitchFamily="50" charset="-128"/>
              </a:rPr>
              <a:t>※</a:t>
            </a:r>
            <a:r>
              <a:rPr lang="ja-JP" altLang="en-US" sz="1800" b="1" dirty="0">
                <a:latin typeface="ＭＳ Ｐゴシック" panose="020B0600070205080204" pitchFamily="50" charset="-128"/>
                <a:ea typeface="ＭＳ Ｐゴシック" panose="020B0600070205080204" pitchFamily="50" charset="-128"/>
              </a:rPr>
              <a:t>お問い合わせ</a:t>
            </a:r>
            <a:r>
              <a:rPr lang="ja-JP" altLang="en-US" sz="1800" b="1" dirty="0" smtClean="0">
                <a:latin typeface="ＭＳ Ｐゴシック" panose="020B0600070205080204" pitchFamily="50" charset="-128"/>
                <a:ea typeface="ＭＳ Ｐゴシック" panose="020B0600070205080204" pitchFamily="50" charset="-128"/>
              </a:rPr>
              <a:t>や協力申出書（様式第１号）の</a:t>
            </a:r>
            <a:r>
              <a:rPr lang="ja-JP" altLang="en-US" sz="1800" b="1" dirty="0">
                <a:latin typeface="ＭＳ Ｐゴシック" panose="020B0600070205080204" pitchFamily="50" charset="-128"/>
                <a:ea typeface="ＭＳ Ｐゴシック" panose="020B0600070205080204" pitchFamily="50" charset="-128"/>
              </a:rPr>
              <a:t>提出は，</a:t>
            </a:r>
            <a:r>
              <a:rPr lang="en-US" altLang="ja-JP" sz="1800" b="1" dirty="0">
                <a:latin typeface="ＭＳ Ｐゴシック" panose="020B0600070205080204" pitchFamily="50" charset="-128"/>
                <a:ea typeface="ＭＳ Ｐゴシック" panose="020B0600070205080204" pitchFamily="50" charset="-128"/>
              </a:rPr>
              <a:t>E-mail</a:t>
            </a:r>
            <a:r>
              <a:rPr lang="ja-JP" altLang="en-US" sz="1800" b="1" dirty="0" smtClean="0">
                <a:latin typeface="ＭＳ Ｐゴシック" panose="020B0600070205080204" pitchFamily="50" charset="-128"/>
                <a:ea typeface="ＭＳ Ｐゴシック" panose="020B0600070205080204" pitchFamily="50" charset="-128"/>
              </a:rPr>
              <a:t>でお願い</a:t>
            </a:r>
            <a:r>
              <a:rPr lang="ja-JP" altLang="en-US" sz="1800" b="1" dirty="0">
                <a:latin typeface="ＭＳ Ｐゴシック" panose="020B0600070205080204" pitchFamily="50" charset="-128"/>
                <a:ea typeface="ＭＳ Ｐゴシック" panose="020B0600070205080204" pitchFamily="50" charset="-128"/>
              </a:rPr>
              <a:t>します。</a:t>
            </a:r>
            <a:br>
              <a:rPr lang="ja-JP" altLang="en-US" sz="1800" b="1" dirty="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en-US" altLang="ja-JP" sz="1800" dirty="0">
                <a:latin typeface="ＭＳ Ｐゴシック" panose="020B0600070205080204" pitchFamily="50" charset="-128"/>
                <a:ea typeface="ＭＳ Ｐゴシック" panose="020B0600070205080204" pitchFamily="50" charset="-128"/>
              </a:rPr>
              <a:t>TEL…022-211-2558 </a:t>
            </a:r>
            <a:br>
              <a:rPr lang="en-US" altLang="ja-JP" sz="1800" dirty="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en-US" altLang="ja-JP" sz="1800" dirty="0">
                <a:latin typeface="ＭＳ Ｐゴシック" panose="020B0600070205080204" pitchFamily="50" charset="-128"/>
                <a:ea typeface="ＭＳ Ｐゴシック" panose="020B0600070205080204" pitchFamily="50" charset="-128"/>
              </a:rPr>
              <a:t>E-mail…syoufukuun@pref.miyagi.lg.jp</a:t>
            </a:r>
            <a:endParaRPr lang="ja-JP" altLang="en-US" sz="1800" dirty="0">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47395BFC-E310-497B-A086-4DAFC88F11FD}" type="slidenum">
              <a:rPr kumimoji="1" lang="ja-JP" altLang="en-US" sz="2400" smtClean="0"/>
              <a:t>2</a:t>
            </a:fld>
            <a:endParaRPr kumimoji="1" lang="ja-JP" altLang="en-US" sz="2400"/>
          </a:p>
        </p:txBody>
      </p:sp>
      <p:sp>
        <p:nvSpPr>
          <p:cNvPr id="7" name="角丸四角形 6"/>
          <p:cNvSpPr/>
          <p:nvPr/>
        </p:nvSpPr>
        <p:spPr>
          <a:xfrm>
            <a:off x="1483361" y="842768"/>
            <a:ext cx="10263162" cy="431235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ＭＳ Ｐゴシック" panose="020B0600070205080204" pitchFamily="50" charset="-128"/>
                <a:ea typeface="ＭＳ Ｐゴシック" panose="020B0600070205080204" pitchFamily="50" charset="-128"/>
              </a:rPr>
              <a:t>○協力をお願いしたい事項（例）</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　□　感染症</a:t>
            </a:r>
            <a:r>
              <a:rPr lang="ja-JP" altLang="en-US" dirty="0" smtClean="0">
                <a:solidFill>
                  <a:schemeClr val="tx1"/>
                </a:solidFill>
                <a:latin typeface="ＭＳ Ｐゴシック" panose="020B0600070205080204" pitchFamily="50" charset="-128"/>
                <a:ea typeface="ＭＳ Ｐゴシック" panose="020B0600070205080204" pitchFamily="50" charset="-128"/>
              </a:rPr>
              <a:t>が発生していない施設への応援派遣</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 □　感染症</a:t>
            </a:r>
            <a:r>
              <a:rPr lang="ja-JP" altLang="en-US" dirty="0" smtClean="0">
                <a:solidFill>
                  <a:schemeClr val="tx1"/>
                </a:solidFill>
                <a:latin typeface="ＭＳ Ｐゴシック" panose="020B0600070205080204" pitchFamily="50" charset="-128"/>
                <a:ea typeface="ＭＳ Ｐゴシック" panose="020B0600070205080204" pitchFamily="50" charset="-128"/>
              </a:rPr>
              <a:t>が発生した施設における非感染エリアでの</a:t>
            </a:r>
            <a:r>
              <a:rPr lang="ja-JP" altLang="en-US" dirty="0" smtClean="0">
                <a:solidFill>
                  <a:schemeClr val="tx1"/>
                </a:solidFill>
                <a:latin typeface="ＭＳ Ｐゴシック" panose="020B0600070205080204" pitchFamily="50" charset="-128"/>
                <a:ea typeface="ＭＳ Ｐゴシック" panose="020B0600070205080204" pitchFamily="50" charset="-128"/>
              </a:rPr>
              <a:t>支援</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 □　感染症</a:t>
            </a:r>
            <a:r>
              <a:rPr lang="ja-JP" altLang="en-US" dirty="0" smtClean="0">
                <a:solidFill>
                  <a:schemeClr val="tx1"/>
                </a:solidFill>
                <a:latin typeface="ＭＳ Ｐゴシック" panose="020B0600070205080204" pitchFamily="50" charset="-128"/>
                <a:ea typeface="ＭＳ Ｐゴシック" panose="020B0600070205080204" pitchFamily="50" charset="-128"/>
              </a:rPr>
              <a:t>が発生した施設の感染エリアでの利用者支援</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 □　その他</a:t>
            </a:r>
            <a:r>
              <a:rPr lang="ja-JP" altLang="en-US" dirty="0" smtClean="0">
                <a:solidFill>
                  <a:schemeClr val="tx1"/>
                </a:solidFill>
                <a:latin typeface="ＭＳ Ｐゴシック" panose="020B0600070205080204" pitchFamily="50" charset="-128"/>
                <a:ea typeface="ＭＳ Ｐゴシック" panose="020B0600070205080204" pitchFamily="50" charset="-128"/>
              </a:rPr>
              <a:t>の協力いただける</a:t>
            </a:r>
            <a:r>
              <a:rPr lang="ja-JP" altLang="en-US" dirty="0" smtClean="0">
                <a:solidFill>
                  <a:schemeClr val="tx1"/>
                </a:solidFill>
                <a:latin typeface="ＭＳ Ｐゴシック" panose="020B0600070205080204" pitchFamily="50" charset="-128"/>
                <a:ea typeface="ＭＳ Ｐゴシック" panose="020B0600070205080204" pitchFamily="50" charset="-128"/>
              </a:rPr>
              <a:t>事項</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○協力の申出をいただいた</a:t>
            </a:r>
            <a:r>
              <a:rPr lang="ja-JP" altLang="en-US" dirty="0">
                <a:solidFill>
                  <a:schemeClr val="tx1"/>
                </a:solidFill>
                <a:latin typeface="ＭＳ Ｐゴシック" panose="020B0600070205080204" pitchFamily="50" charset="-128"/>
                <a:ea typeface="ＭＳ Ｐゴシック" panose="020B0600070205080204" pitchFamily="50" charset="-128"/>
              </a:rPr>
              <a:t>法人（障害児・者入所施設，グループホーム，生活介護</a:t>
            </a:r>
            <a:r>
              <a:rPr lang="ja-JP" altLang="en-US" dirty="0" smtClean="0">
                <a:solidFill>
                  <a:schemeClr val="tx1"/>
                </a:solidFill>
                <a:latin typeface="ＭＳ Ｐゴシック" panose="020B0600070205080204" pitchFamily="50" charset="-128"/>
                <a:ea typeface="ＭＳ Ｐゴシック" panose="020B0600070205080204" pitchFamily="50" charset="-128"/>
              </a:rPr>
              <a:t>サービスの</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dirty="0" smtClean="0">
                <a:solidFill>
                  <a:schemeClr val="tx1"/>
                </a:solidFill>
                <a:latin typeface="ＭＳ Ｐゴシック" panose="020B0600070205080204" pitchFamily="50" charset="-128"/>
                <a:ea typeface="ＭＳ Ｐゴシック" panose="020B0600070205080204" pitchFamily="50" charset="-128"/>
              </a:rPr>
              <a:t>　運営</a:t>
            </a:r>
            <a:r>
              <a:rPr lang="ja-JP" altLang="en-US" dirty="0">
                <a:solidFill>
                  <a:schemeClr val="tx1"/>
                </a:solidFill>
                <a:latin typeface="ＭＳ Ｐゴシック" panose="020B0600070205080204" pitchFamily="50" charset="-128"/>
                <a:ea typeface="ＭＳ Ｐゴシック" panose="020B0600070205080204" pitchFamily="50" charset="-128"/>
              </a:rPr>
              <a:t>法人）と県で応援職員派遣に関する協定を締結させていただきます。</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○詳細</a:t>
            </a:r>
            <a:r>
              <a:rPr lang="ja-JP" altLang="en-US" dirty="0">
                <a:solidFill>
                  <a:schemeClr val="tx1"/>
                </a:solidFill>
                <a:latin typeface="ＭＳ Ｐゴシック" panose="020B0600070205080204" pitchFamily="50" charset="-128"/>
                <a:ea typeface="ＭＳ Ｐゴシック" panose="020B0600070205080204" pitchFamily="50" charset="-128"/>
              </a:rPr>
              <a:t>は，以下の通知をご確認</a:t>
            </a:r>
            <a:r>
              <a:rPr lang="ja-JP" altLang="en-US" dirty="0" smtClean="0">
                <a:solidFill>
                  <a:schemeClr val="tx1"/>
                </a:solidFill>
                <a:latin typeface="ＭＳ Ｐゴシック" panose="020B0600070205080204" pitchFamily="50" charset="-128"/>
                <a:ea typeface="ＭＳ Ｐゴシック" panose="020B0600070205080204" pitchFamily="50" charset="-128"/>
              </a:rPr>
              <a:t>願います</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□令和</a:t>
            </a:r>
            <a:r>
              <a:rPr lang="ja-JP" altLang="en-US" dirty="0">
                <a:solidFill>
                  <a:schemeClr val="tx1"/>
                </a:solidFill>
                <a:latin typeface="ＭＳ Ｐゴシック" panose="020B0600070205080204" pitchFamily="50" charset="-128"/>
                <a:ea typeface="ＭＳ Ｐゴシック" panose="020B0600070205080204" pitchFamily="50" charset="-128"/>
              </a:rPr>
              <a:t>４年２月１６日付け「障害福祉サービス事業所等における新型コロナウイルス</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a:solidFill>
                  <a:schemeClr val="tx1"/>
                </a:solidFill>
                <a:latin typeface="ＭＳ Ｐゴシック" panose="020B0600070205080204" pitchFamily="50" charset="-128"/>
                <a:ea typeface="ＭＳ Ｐゴシック" panose="020B0600070205080204" pitchFamily="50" charset="-128"/>
              </a:rPr>
              <a:t>　感染症</a:t>
            </a:r>
            <a:r>
              <a:rPr lang="ja-JP" altLang="en-US" dirty="0">
                <a:solidFill>
                  <a:schemeClr val="tx1"/>
                </a:solidFill>
                <a:latin typeface="ＭＳ Ｐゴシック" panose="020B0600070205080204" pitchFamily="50" charset="-128"/>
                <a:ea typeface="ＭＳ Ｐゴシック" panose="020B0600070205080204" pitchFamily="50" charset="-128"/>
              </a:rPr>
              <a:t>発生時等の応援職員派遣体制整備への協力について」（依頼）</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□令和</a:t>
            </a:r>
            <a:r>
              <a:rPr lang="ja-JP" altLang="en-US" dirty="0">
                <a:solidFill>
                  <a:schemeClr val="tx1"/>
                </a:solidFill>
                <a:latin typeface="ＭＳ Ｐゴシック" panose="020B0600070205080204" pitchFamily="50" charset="-128"/>
                <a:ea typeface="ＭＳ Ｐゴシック" panose="020B0600070205080204" pitchFamily="50" charset="-128"/>
              </a:rPr>
              <a:t>４年３月１６日付け「障害福祉サービス事業所等における新型コロナウイルス　</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a:solidFill>
                  <a:schemeClr val="tx1"/>
                </a:solidFill>
                <a:latin typeface="ＭＳ Ｐゴシック" panose="020B0600070205080204" pitchFamily="50" charset="-128"/>
                <a:ea typeface="ＭＳ Ｐゴシック" panose="020B0600070205080204" pitchFamily="50" charset="-128"/>
              </a:rPr>
              <a:t>　感染症</a:t>
            </a:r>
            <a:r>
              <a:rPr lang="ja-JP" altLang="en-US" dirty="0">
                <a:solidFill>
                  <a:schemeClr val="tx1"/>
                </a:solidFill>
                <a:latin typeface="ＭＳ Ｐゴシック" panose="020B0600070205080204" pitchFamily="50" charset="-128"/>
                <a:ea typeface="ＭＳ Ｐゴシック" panose="020B0600070205080204" pitchFamily="50" charset="-128"/>
              </a:rPr>
              <a:t>発生時等の応援職員派遣体制整備への協力について」（再依頼）</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dirty="0">
              <a:solidFill>
                <a:schemeClr val="tx1"/>
              </a:solidFill>
              <a:latin typeface="ＭＳ Ｐゴシック" panose="020B0600070205080204" pitchFamily="50" charset="-128"/>
              <a:ea typeface="ＭＳ Ｐゴシック" panose="020B0600070205080204" pitchFamily="50" charset="-128"/>
            </a:endParaRPr>
          </a:p>
          <a:p>
            <a:endParaRPr lang="ja-JP" altLang="en-US"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00600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3030</TotalTime>
  <Words>433</Words>
  <Application>Microsoft Office PowerPoint</Application>
  <PresentationFormat>ワイド画面</PresentationFormat>
  <Paragraphs>44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障害福祉サービス事業所等の緊急時対応に関する説明会</dc:title>
  <dc:creator>高橋　由美</dc:creator>
  <cp:lastModifiedBy>高橋　由美</cp:lastModifiedBy>
  <cp:revision>188</cp:revision>
  <cp:lastPrinted>2022-01-25T06:15:21Z</cp:lastPrinted>
  <dcterms:created xsi:type="dcterms:W3CDTF">2022-01-18T06:14:12Z</dcterms:created>
  <dcterms:modified xsi:type="dcterms:W3CDTF">2022-03-16T06:31:21Z</dcterms:modified>
</cp:coreProperties>
</file>