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7" r:id="rId2"/>
    <p:sldMasterId id="2147483753" r:id="rId3"/>
  </p:sldMasterIdLst>
  <p:notesMasterIdLst>
    <p:notesMasterId r:id="rId16"/>
  </p:notesMasterIdLst>
  <p:sldIdLst>
    <p:sldId id="330" r:id="rId4"/>
    <p:sldId id="343" r:id="rId5"/>
    <p:sldId id="362" r:id="rId6"/>
    <p:sldId id="344" r:id="rId7"/>
    <p:sldId id="350" r:id="rId8"/>
    <p:sldId id="361" r:id="rId9"/>
    <p:sldId id="321" r:id="rId10"/>
    <p:sldId id="322" r:id="rId11"/>
    <p:sldId id="358" r:id="rId12"/>
    <p:sldId id="359" r:id="rId13"/>
    <p:sldId id="360" r:id="rId14"/>
    <p:sldId id="363"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7DA3DCA-A8A7-48A5-B95A-91C5119C710C}">
          <p14:sldIdLst>
            <p14:sldId id="330"/>
            <p14:sldId id="343"/>
            <p14:sldId id="362"/>
            <p14:sldId id="344"/>
            <p14:sldId id="350"/>
            <p14:sldId id="361"/>
            <p14:sldId id="321"/>
            <p14:sldId id="322"/>
            <p14:sldId id="358"/>
            <p14:sldId id="359"/>
            <p14:sldId id="360"/>
            <p14:sldId id="3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BAD"/>
    <a:srgbClr val="FFCCCC"/>
    <a:srgbClr val="FFC000"/>
    <a:srgbClr val="99CC00"/>
    <a:srgbClr val="548235"/>
    <a:srgbClr val="4AAA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86" autoAdjust="0"/>
    <p:restoredTop sz="94291" autoAdjust="0"/>
  </p:normalViewPr>
  <p:slideViewPr>
    <p:cSldViewPr snapToGrid="0">
      <p:cViewPr varScale="1">
        <p:scale>
          <a:sx n="69" d="100"/>
          <a:sy n="69" d="100"/>
        </p:scale>
        <p:origin x="12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31" tIns="45715" rIns="91431" bIns="45715" rtlCol="0"/>
          <a:lstStyle>
            <a:lvl1pPr algn="r">
              <a:defRPr sz="1200"/>
            </a:lvl1pPr>
          </a:lstStyle>
          <a:p>
            <a:fld id="{8B6ACEBC-F29F-4F54-94CB-67C050A25E2D}" type="datetimeFigureOut">
              <a:rPr kumimoji="1" lang="ja-JP" altLang="en-US" smtClean="0"/>
              <a:t>2022/3/9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31" tIns="45715" rIns="91431" bIns="45715" rtlCol="0" anchor="b"/>
          <a:lstStyle>
            <a:lvl1pPr algn="r">
              <a:defRPr sz="1200"/>
            </a:lvl1pPr>
          </a:lstStyle>
          <a:p>
            <a:fld id="{B1A0E1ED-6330-433F-A273-73FAF81EA2AB}" type="slidenum">
              <a:rPr kumimoji="1" lang="ja-JP" altLang="en-US" smtClean="0"/>
              <a:t>‹#›</a:t>
            </a:fld>
            <a:endParaRPr kumimoji="1" lang="ja-JP" altLang="en-US"/>
          </a:p>
        </p:txBody>
      </p:sp>
    </p:spTree>
    <p:extLst>
      <p:ext uri="{BB962C8B-B14F-4D97-AF65-F5344CB8AC3E}">
        <p14:creationId xmlns:p14="http://schemas.microsoft.com/office/powerpoint/2010/main" val="3440387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○宮城県保健福祉部障害福祉課の前田と申します。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○私からは「サービス管理責任者研修」と「児童発達支援管理責任者」の研修制度について説明いたします。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○これらの研修は平成３１年４月にカリキュラムの大幅な見直しが行われましたが、受講方法や受講後の配置の取扱いが複雑であり、事業所の皆様から多くのご質問をお寄せいただいているところです。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○本日は、これから資格を取得いただく方、また、カリキュラムの見直し前に既に資格を取得済みの方、それぞれについて、受講の手順などを説明いたします。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○なお、本日の説明の中では、サービス管理責任者と児童発達支援管理責任者を併せて「サビ児管」という略称を用いますので、ご承知ください。</a:t>
            </a:r>
            <a:endParaRPr kumimoji="1"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10"/>
          </p:nvPr>
        </p:nvSpPr>
        <p:spPr/>
        <p:txBody>
          <a:bodyPr/>
          <a:lstStyle/>
          <a:p>
            <a:pPr defTabSz="914212" fontAlgn="base">
              <a:spcBef>
                <a:spcPct val="0"/>
              </a:spcBef>
              <a:spcAft>
                <a:spcPct val="0"/>
              </a:spcAft>
              <a:defRPr/>
            </a:pPr>
            <a:fld id="{9037E017-C4CE-4A86-8903-C7A029BF502A}" type="slidenum">
              <a:rPr kumimoji="1" lang="en-US" altLang="ja-JP">
                <a:solidFill>
                  <a:srgbClr val="000000"/>
                </a:solidFill>
                <a:latin typeface="Arial" charset="0"/>
                <a:ea typeface="ＭＳ Ｐゴシック" pitchFamily="50" charset="-128"/>
              </a:rPr>
              <a:pPr defTabSz="914212" fontAlgn="base">
                <a:spcBef>
                  <a:spcPct val="0"/>
                </a:spcBef>
                <a:spcAft>
                  <a:spcPct val="0"/>
                </a:spcAft>
                <a:defRPr/>
              </a:pPr>
              <a:t>1</a:t>
            </a:fld>
            <a:endParaRPr kumimoji="1" lang="en-US" altLang="ja-JP" dirty="0">
              <a:solidFill>
                <a:srgbClr val="000000"/>
              </a:solidFill>
              <a:latin typeface="Arial" charset="0"/>
              <a:ea typeface="ＭＳ Ｐゴシック" pitchFamily="50" charset="-128"/>
            </a:endParaRPr>
          </a:p>
        </p:txBody>
      </p:sp>
    </p:spTree>
    <p:extLst>
      <p:ext uri="{BB962C8B-B14F-4D97-AF65-F5344CB8AC3E}">
        <p14:creationId xmlns:p14="http://schemas.microsoft.com/office/powerpoint/2010/main" val="351299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3</a:t>
            </a:fld>
            <a:endParaRPr kumimoji="1" lang="ja-JP" altLang="en-US"/>
          </a:p>
        </p:txBody>
      </p:sp>
    </p:spTree>
    <p:extLst>
      <p:ext uri="{BB962C8B-B14F-4D97-AF65-F5344CB8AC3E}">
        <p14:creationId xmlns:p14="http://schemas.microsoft.com/office/powerpoint/2010/main" val="3764092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○それでは始めに、平成３１年のカリキュラム見直し後に、新たに資格を取得する方向けのご案内をいたします。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○まず、資格の取得には、「基礎研修」と「実践研修」という２種類の研修を修了いただく必要がございます。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○「基礎研修」の受講に必要な実務経験については、後半のスライドで後ほど説明いたします。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○次に「実践研修」についてですが、「基礎研修」を修了した後、２年以上の実務経験がある方が受講対象です。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○「実践研修」の受講資格は、「基礎研修」を修了してから、ある程度年数が空いてしまっても、失効はいたしませんので、ご承知おきください。</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○「実践研修」まで修了いただくと資格を取得できますが、その後は５年度ごとに「更新研修」を繰り返し修了いただく必要がございます。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○「更新研修」の受講にも実務経験が必要であり、サビ児管又は相談支援専門員の経験をお持ちでない場合は受講いただけませんのでご注意ください。</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○これらの研修の募集時期や開催時期などについては、今年の５月頃に業務受託者のウェブサイトで公表する予定です。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ただし、状況によって時期が前後する場合もございますので、ご了承ください。</a:t>
            </a:r>
            <a:endParaRPr kumimoji="1"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5</a:t>
            </a:fld>
            <a:endParaRPr kumimoji="1" lang="ja-JP" altLang="en-US"/>
          </a:p>
        </p:txBody>
      </p:sp>
    </p:spTree>
    <p:extLst>
      <p:ext uri="{BB962C8B-B14F-4D97-AF65-F5344CB8AC3E}">
        <p14:creationId xmlns:p14="http://schemas.microsoft.com/office/powerpoint/2010/main" val="1218685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○続いて、研修の受講や、研修の修了後に事業所で従事いただくための実務経験について説明いたします。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○実務経験として年数を算定できる事業や施設は、このページでお示ししている厚生労働省の告示に定められています。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pPr defTabSz="915589"/>
            <a:r>
              <a:rPr kumimoji="1" lang="ja-JP" altLang="en-US"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ご自身の職歴がいずれの事業・施設等に当たるかご不明な場合は，勤務先の管理者などへお尋ねいただきますようお願いいたします。</a:t>
            </a:r>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6</a:t>
            </a:fld>
            <a:endParaRPr kumimoji="1" lang="ja-JP" altLang="en-US"/>
          </a:p>
        </p:txBody>
      </p:sp>
    </p:spTree>
    <p:extLst>
      <p:ext uri="{BB962C8B-B14F-4D97-AF65-F5344CB8AC3E}">
        <p14:creationId xmlns:p14="http://schemas.microsoft.com/office/powerpoint/2010/main" val="2068604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○続く４と５のスライドでは、対象となる事業や施設を一覧にしておりますので、ご確認いただくようお願いいたします。</a:t>
            </a:r>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7</a:t>
            </a:fld>
            <a:endParaRPr kumimoji="1" lang="ja-JP" altLang="en-US"/>
          </a:p>
        </p:txBody>
      </p:sp>
    </p:spTree>
    <p:extLst>
      <p:ext uri="{BB962C8B-B14F-4D97-AF65-F5344CB8AC3E}">
        <p14:creationId xmlns:p14="http://schemas.microsoft.com/office/powerpoint/2010/main" val="3690422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8</a:t>
            </a:fld>
            <a:endParaRPr kumimoji="1" lang="ja-JP" altLang="en-US"/>
          </a:p>
        </p:txBody>
      </p:sp>
    </p:spTree>
    <p:extLst>
      <p:ext uri="{BB962C8B-B14F-4D97-AF65-F5344CB8AC3E}">
        <p14:creationId xmlns:p14="http://schemas.microsoft.com/office/powerpoint/2010/main" val="2650172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○続いて、平成３０年度までに資格を取得していた方向けのご案内です。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○見直し前のカリキュラムで研修を修了いただいた方は、令和６年３月３１日までは、サビ児管として従事いただけます。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○ただし、令和６年４月１日以降も引き続き従事いただくためには、令和６年３月３１日までに「更新研修」を修了いただく必要がございます。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また、その後は５年度ごとに「更新研修」を繰り返し修了いただく必要がございます。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○なお、この１回目の更新期限である令和５年度の更新研修では、受講申込みが殺到することが予想されます。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○資格が失効しないために、前もって令和４年度の更新研修を受講いただくことをぜひご検討ください。</a:t>
            </a:r>
            <a:endParaRPr kumimoji="1"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9</a:t>
            </a:fld>
            <a:endParaRPr kumimoji="1" lang="ja-JP" altLang="en-US"/>
          </a:p>
        </p:txBody>
      </p:sp>
    </p:spTree>
    <p:extLst>
      <p:ext uri="{BB962C8B-B14F-4D97-AF65-F5344CB8AC3E}">
        <p14:creationId xmlns:p14="http://schemas.microsoft.com/office/powerpoint/2010/main" val="1342022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○次に、研修の見直しに関して、よくお寄せいただくご質問について解説いたします。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○まず問１の、実践研修の受講に必要な要件について説明いたします。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○「実践研修」の受講には２年以上の実務経験が必要であることは、始めにも説明いたしましたが、</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その対象となる実務経験は、サビ児管として従事した実務経験に限られません。</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○スライド番号の４ページと５ページに掲載している「相談支援の業務」と「直接支援の業務」が対象ですので、ご承知おきください。</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○なお、「実践研修」のカリキュラムでは、「基礎研修」を修了後、サビ児管の業務にある程度携わっていることを想定したような講義、演習がございます。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「実践研修」の受講前であっても、個別支援計画の案を作成いただくことは可能ですので、「実践研修」のねらいや意義をご理解いただいた上で、２年の実務に臨んでいただけますと幸いです。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○次に、問２の研修分野統合について説明いたします。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○平成３０年度までは、サビ管の５分野に児発管を加えた、合計６種類の研修がございました。</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○現在の研修では、全ての分野が統一された共通のカリキュラムに改められています。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○これによって、見直し前のサビ管研修を修了した方が、児発管として従事するための実務経験をお持ちでしたら、児発管として従事できるようになりました。</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○また、見直し前の児発管研修を修了した方が、サビ管として従事するための実務経験をお持ちの場合も同様に、サビ管として従事できるようになりました。</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○サビ管と児発管として従事するための実務経験、多くが共通の内容であるものの、一部で異なるものもございますので、ご注意ください。</a:t>
            </a:r>
            <a:endParaRPr kumimoji="1"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10</a:t>
            </a:fld>
            <a:endParaRPr kumimoji="1" lang="ja-JP" altLang="en-US"/>
          </a:p>
        </p:txBody>
      </p:sp>
    </p:spTree>
    <p:extLst>
      <p:ext uri="{BB962C8B-B14F-4D97-AF65-F5344CB8AC3E}">
        <p14:creationId xmlns:p14="http://schemas.microsoft.com/office/powerpoint/2010/main" val="3779192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UD デジタル 教科書体 N-R" panose="02020400000000000000" pitchFamily="17" charset="-128"/>
                <a:ea typeface="UD デジタル 教科書体 N-R" panose="02020400000000000000" pitchFamily="17" charset="-128"/>
              </a:rPr>
              <a:t>○最後に、「基礎研修」のみを修了し、まだ「実践研修」を終えていない方の取扱いについて説明いたします。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○「基礎研修」は、「実践研修」の受講資格を取得するための研修であって、原則として、「実践研修」まで修了してなければ、サビ児管として従事できません。</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○ただし例外として、このスライドに掲載した２つの場合では、「基礎研修」のみを修了した方もサビ児管として従事できます。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○１つ目は、令和４年３月３１日までに「基礎研修」を修了しており、かつ、サビ児管として従事するための実務経験もお持ちの場合です。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この場合、「基礎研修」の修了日から３年以内に限って従事できますので、３年を超えて従事する場合は、「実践研修」を必ず修了してください。</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○２つ目は、資格を取得済みのサビ児管が、既に同じ事業所で配置されている場合も、「基礎研修」のみ修了した方は従事できます。</a:t>
            </a:r>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　　この場合は、例外の１つ目と異なり、従事できる期間に制限はございません。</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○以上、かいつまんでの説明となりましたが、私からの説明を終了いたします。</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○本日説明した内容につきましては、宮城県のサビ児管研修のホームページでも解説しておりますので、適宜ご覧ください。</a:t>
            </a:r>
            <a:endParaRPr kumimoji="1" lang="en-US" altLang="ja-JP" dirty="0">
              <a:latin typeface="UD デジタル 教科書体 N-R" panose="02020400000000000000" pitchFamily="17" charset="-128"/>
              <a:ea typeface="UD デジタル 教科書体 N-R" panose="02020400000000000000" pitchFamily="17" charset="-128"/>
            </a:endParaRPr>
          </a:p>
          <a:p>
            <a:endParaRPr kumimoji="1" lang="en-US" altLang="ja-JP" dirty="0">
              <a:latin typeface="UD デジタル 教科書体 N-R" panose="02020400000000000000" pitchFamily="17" charset="-128"/>
              <a:ea typeface="UD デジタル 教科書体 N-R" panose="02020400000000000000" pitchFamily="17" charset="-128"/>
            </a:endParaRPr>
          </a:p>
          <a:p>
            <a:r>
              <a:rPr kumimoji="1" lang="ja-JP" altLang="en-US" dirty="0">
                <a:latin typeface="UD デジタル 教科書体 N-R" panose="02020400000000000000" pitchFamily="17" charset="-128"/>
                <a:ea typeface="UD デジタル 教科書体 N-R" panose="02020400000000000000" pitchFamily="17" charset="-128"/>
              </a:rPr>
              <a:t>○それでは、ご清聴いただきありがとうございました。</a:t>
            </a:r>
            <a:endParaRPr kumimoji="1"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10"/>
          </p:nvPr>
        </p:nvSpPr>
        <p:spPr/>
        <p:txBody>
          <a:bodyPr/>
          <a:lstStyle/>
          <a:p>
            <a:fld id="{B1A0E1ED-6330-433F-A273-73FAF81EA2AB}" type="slidenum">
              <a:rPr kumimoji="1" lang="ja-JP" altLang="en-US" smtClean="0"/>
              <a:t>11</a:t>
            </a:fld>
            <a:endParaRPr kumimoji="1" lang="ja-JP" altLang="en-US"/>
          </a:p>
        </p:txBody>
      </p:sp>
    </p:spTree>
    <p:extLst>
      <p:ext uri="{BB962C8B-B14F-4D97-AF65-F5344CB8AC3E}">
        <p14:creationId xmlns:p14="http://schemas.microsoft.com/office/powerpoint/2010/main" val="3142301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0666CE-CF64-4128-A5BA-772B478A6CFF}" type="datetime1">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19471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F1E075-1D82-4795-B3DE-6368E9147AEF}" type="datetime1">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905311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BBEB0D-A008-4BB8-ACD6-313A54216763}" type="datetime1">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18085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70" y="2130665"/>
            <a:ext cx="77724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9" y="3886200"/>
            <a:ext cx="6400800" cy="1752600"/>
          </a:xfrm>
        </p:spPr>
        <p:txBody>
          <a:bodyPr/>
          <a:lstStyle>
            <a:lvl1pPr marL="0" indent="0" algn="ctr">
              <a:buNone/>
              <a:defRPr/>
            </a:lvl1pPr>
            <a:lvl2pPr marL="421992" indent="0" algn="ctr">
              <a:buNone/>
              <a:defRPr/>
            </a:lvl2pPr>
            <a:lvl3pPr marL="843984" indent="0" algn="ctr">
              <a:buNone/>
              <a:defRPr/>
            </a:lvl3pPr>
            <a:lvl4pPr marL="1265976" indent="0" algn="ctr">
              <a:buNone/>
              <a:defRPr/>
            </a:lvl4pPr>
            <a:lvl5pPr marL="1687969" indent="0" algn="ctr">
              <a:buNone/>
              <a:defRPr/>
            </a:lvl5pPr>
            <a:lvl6pPr marL="2109960" indent="0" algn="ctr">
              <a:buNone/>
              <a:defRPr/>
            </a:lvl6pPr>
            <a:lvl7pPr marL="2531952" indent="0" algn="ctr">
              <a:buNone/>
              <a:defRPr/>
            </a:lvl7pPr>
            <a:lvl8pPr marL="2953944" indent="0" algn="ctr">
              <a:buNone/>
              <a:defRPr/>
            </a:lvl8pPr>
            <a:lvl9pPr marL="337593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90383E8-C7BB-4AD7-9E52-D64A9EDED09B}" type="slidenum">
              <a:rPr lang="en-US" altLang="ja-JP"/>
              <a:pPr>
                <a:defRPr/>
              </a:pPr>
              <a:t>‹#›</a:t>
            </a:fld>
            <a:endParaRPr lang="en-US" altLang="ja-JP" dirty="0"/>
          </a:p>
        </p:txBody>
      </p:sp>
    </p:spTree>
    <p:extLst>
      <p:ext uri="{BB962C8B-B14F-4D97-AF65-F5344CB8AC3E}">
        <p14:creationId xmlns:p14="http://schemas.microsoft.com/office/powerpoint/2010/main" val="387970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F2A1C1E8-9361-4557-9EFC-000E05CD7A25}" type="slidenum">
              <a:rPr lang="en-US" altLang="ja-JP"/>
              <a:pPr>
                <a:defRPr/>
              </a:pPr>
              <a:t>‹#›</a:t>
            </a:fld>
            <a:endParaRPr lang="en-US" altLang="ja-JP" dirty="0"/>
          </a:p>
        </p:txBody>
      </p:sp>
    </p:spTree>
    <p:extLst>
      <p:ext uri="{BB962C8B-B14F-4D97-AF65-F5344CB8AC3E}">
        <p14:creationId xmlns:p14="http://schemas.microsoft.com/office/powerpoint/2010/main" val="2320251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28" y="4407140"/>
            <a:ext cx="7772401"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28" y="2906722"/>
            <a:ext cx="7772401" cy="1500187"/>
          </a:xfrm>
        </p:spPr>
        <p:txBody>
          <a:bodyPr anchor="b"/>
          <a:lstStyle>
            <a:lvl1pPr marL="0" indent="0">
              <a:buNone/>
              <a:defRPr sz="1846"/>
            </a:lvl1pPr>
            <a:lvl2pPr marL="421992" indent="0">
              <a:buNone/>
              <a:defRPr sz="1662"/>
            </a:lvl2pPr>
            <a:lvl3pPr marL="843984" indent="0">
              <a:buNone/>
              <a:defRPr sz="1477"/>
            </a:lvl3pPr>
            <a:lvl4pPr marL="1265976" indent="0">
              <a:buNone/>
              <a:defRPr sz="1292"/>
            </a:lvl4pPr>
            <a:lvl5pPr marL="1687969" indent="0">
              <a:buNone/>
              <a:defRPr sz="1292"/>
            </a:lvl5pPr>
            <a:lvl6pPr marL="2109960" indent="0">
              <a:buNone/>
              <a:defRPr sz="1292"/>
            </a:lvl6pPr>
            <a:lvl7pPr marL="2531952" indent="0">
              <a:buNone/>
              <a:defRPr sz="1292"/>
            </a:lvl7pPr>
            <a:lvl8pPr marL="2953944" indent="0">
              <a:buNone/>
              <a:defRPr sz="1292"/>
            </a:lvl8pPr>
            <a:lvl9pPr marL="3375936"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B311B4C6-247B-40A4-A1BD-C17C64AF5ECC}" type="slidenum">
              <a:rPr lang="en-US" altLang="ja-JP"/>
              <a:pPr>
                <a:defRPr/>
              </a:pPr>
              <a:t>‹#›</a:t>
            </a:fld>
            <a:endParaRPr lang="en-US" altLang="ja-JP" dirty="0"/>
          </a:p>
        </p:txBody>
      </p:sp>
    </p:spTree>
    <p:extLst>
      <p:ext uri="{BB962C8B-B14F-4D97-AF65-F5344CB8AC3E}">
        <p14:creationId xmlns:p14="http://schemas.microsoft.com/office/powerpoint/2010/main" val="3633955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9"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85DE2203-D913-4B97-822F-683F108E3F71}" type="slidenum">
              <a:rPr lang="en-US" altLang="ja-JP"/>
              <a:pPr>
                <a:defRPr/>
              </a:pPr>
              <a:t>‹#›</a:t>
            </a:fld>
            <a:endParaRPr lang="en-US" altLang="ja-JP" dirty="0"/>
          </a:p>
        </p:txBody>
      </p:sp>
    </p:spTree>
    <p:extLst>
      <p:ext uri="{BB962C8B-B14F-4D97-AF65-F5344CB8AC3E}">
        <p14:creationId xmlns:p14="http://schemas.microsoft.com/office/powerpoint/2010/main" val="2563978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46" y="1535113"/>
            <a:ext cx="4040189"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46" y="2174875"/>
            <a:ext cx="4040189"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8" y="1535113"/>
            <a:ext cx="4041774"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8" y="2174875"/>
            <a:ext cx="4041774"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1CA86D85-8398-47F1-953D-4FC0F0C62A74}" type="slidenum">
              <a:rPr lang="en-US" altLang="ja-JP"/>
              <a:pPr>
                <a:defRPr/>
              </a:pPr>
              <a:t>‹#›</a:t>
            </a:fld>
            <a:endParaRPr lang="en-US" altLang="ja-JP" dirty="0"/>
          </a:p>
        </p:txBody>
      </p:sp>
    </p:spTree>
    <p:extLst>
      <p:ext uri="{BB962C8B-B14F-4D97-AF65-F5344CB8AC3E}">
        <p14:creationId xmlns:p14="http://schemas.microsoft.com/office/powerpoint/2010/main" val="3645004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0329B7E6-8142-4C2C-8486-ACA79D5FD086}" type="slidenum">
              <a:rPr lang="en-US" altLang="ja-JP"/>
              <a:pPr>
                <a:defRPr/>
              </a:pPr>
              <a:t>‹#›</a:t>
            </a:fld>
            <a:endParaRPr lang="en-US" altLang="ja-JP" dirty="0"/>
          </a:p>
        </p:txBody>
      </p:sp>
    </p:spTree>
    <p:extLst>
      <p:ext uri="{BB962C8B-B14F-4D97-AF65-F5344CB8AC3E}">
        <p14:creationId xmlns:p14="http://schemas.microsoft.com/office/powerpoint/2010/main" val="29630294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028E30FF-6DFA-4E32-896A-0181B2B83A32}" type="slidenum">
              <a:rPr lang="en-US" altLang="ja-JP"/>
              <a:pPr>
                <a:defRPr/>
              </a:pPr>
              <a:t>‹#›</a:t>
            </a:fld>
            <a:endParaRPr lang="en-US" altLang="ja-JP" dirty="0"/>
          </a:p>
        </p:txBody>
      </p:sp>
    </p:spTree>
    <p:extLst>
      <p:ext uri="{BB962C8B-B14F-4D97-AF65-F5344CB8AC3E}">
        <p14:creationId xmlns:p14="http://schemas.microsoft.com/office/powerpoint/2010/main" val="32656246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1"/>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63" y="27307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AD8773D8-F53B-4DF4-909F-7F3FCD327EBD}" type="slidenum">
              <a:rPr lang="en-US" altLang="ja-JP"/>
              <a:pPr>
                <a:defRPr/>
              </a:pPr>
              <a:t>‹#›</a:t>
            </a:fld>
            <a:endParaRPr lang="en-US" altLang="ja-JP" dirty="0"/>
          </a:p>
        </p:txBody>
      </p:sp>
    </p:spTree>
    <p:extLst>
      <p:ext uri="{BB962C8B-B14F-4D97-AF65-F5344CB8AC3E}">
        <p14:creationId xmlns:p14="http://schemas.microsoft.com/office/powerpoint/2010/main" val="303275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C10430-C5E4-40B6-A645-9E0A903872B2}" type="datetime1">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65041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90" y="612775"/>
            <a:ext cx="5486400" cy="4114800"/>
          </a:xfrm>
        </p:spPr>
        <p:txBody>
          <a:bodyPr/>
          <a:lstStyle>
            <a:lvl1pPr marL="0" indent="0">
              <a:buNone/>
              <a:defRPr sz="2954"/>
            </a:lvl1pPr>
            <a:lvl2pPr marL="421992" indent="0">
              <a:buNone/>
              <a:defRPr sz="2585"/>
            </a:lvl2pPr>
            <a:lvl3pPr marL="843984" indent="0">
              <a:buNone/>
              <a:defRPr sz="2215"/>
            </a:lvl3pPr>
            <a:lvl4pPr marL="1265976" indent="0">
              <a:buNone/>
              <a:defRPr sz="1846"/>
            </a:lvl4pPr>
            <a:lvl5pPr marL="1687969" indent="0">
              <a:buNone/>
              <a:defRPr sz="1846"/>
            </a:lvl5pPr>
            <a:lvl6pPr marL="2109960" indent="0">
              <a:buNone/>
              <a:defRPr sz="1846"/>
            </a:lvl6pPr>
            <a:lvl7pPr marL="2531952" indent="0">
              <a:buNone/>
              <a:defRPr sz="1846"/>
            </a:lvl7pPr>
            <a:lvl8pPr marL="2953944" indent="0">
              <a:buNone/>
              <a:defRPr sz="1846"/>
            </a:lvl8pPr>
            <a:lvl9pPr marL="3375936" indent="0">
              <a:buNone/>
              <a:defRPr sz="1846"/>
            </a:lvl9pPr>
          </a:lstStyle>
          <a:p>
            <a:pPr lvl="0"/>
            <a:endParaRPr lang="ja-JP" altLang="en-US" noProof="0" dirty="0"/>
          </a:p>
        </p:txBody>
      </p:sp>
      <p:sp>
        <p:nvSpPr>
          <p:cNvPr id="4" name="テキスト プレースホルダ 3"/>
          <p:cNvSpPr>
            <a:spLocks noGrp="1"/>
          </p:cNvSpPr>
          <p:nvPr>
            <p:ph type="body" sz="half" idx="2"/>
          </p:nvPr>
        </p:nvSpPr>
        <p:spPr>
          <a:xfrm>
            <a:off x="1792290" y="5367338"/>
            <a:ext cx="5486400" cy="804862"/>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95B62182-9D0F-4D1C-942A-64824596B5EB}" type="slidenum">
              <a:rPr lang="en-US" altLang="ja-JP"/>
              <a:pPr>
                <a:defRPr/>
              </a:pPr>
              <a:t>‹#›</a:t>
            </a:fld>
            <a:endParaRPr lang="en-US" altLang="ja-JP" dirty="0"/>
          </a:p>
        </p:txBody>
      </p:sp>
    </p:spTree>
    <p:extLst>
      <p:ext uri="{BB962C8B-B14F-4D97-AF65-F5344CB8AC3E}">
        <p14:creationId xmlns:p14="http://schemas.microsoft.com/office/powerpoint/2010/main" val="3395485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6D7CF38C-9696-4760-B901-EB571A1537C1}" type="slidenum">
              <a:rPr lang="en-US" altLang="ja-JP"/>
              <a:pPr>
                <a:defRPr/>
              </a:pPr>
              <a:t>‹#›</a:t>
            </a:fld>
            <a:endParaRPr lang="en-US" altLang="ja-JP" dirty="0"/>
          </a:p>
        </p:txBody>
      </p:sp>
    </p:spTree>
    <p:extLst>
      <p:ext uri="{BB962C8B-B14F-4D97-AF65-F5344CB8AC3E}">
        <p14:creationId xmlns:p14="http://schemas.microsoft.com/office/powerpoint/2010/main" val="2294419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2" y="274659"/>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9" y="274659"/>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DEC48A7-9EEE-40C8-9186-A6368B3A7365}" type="slidenum">
              <a:rPr lang="en-US" altLang="ja-JP"/>
              <a:pPr>
                <a:defRPr/>
              </a:pPr>
              <a:t>‹#›</a:t>
            </a:fld>
            <a:endParaRPr lang="en-US" altLang="ja-JP" dirty="0"/>
          </a:p>
        </p:txBody>
      </p:sp>
    </p:spTree>
    <p:extLst>
      <p:ext uri="{BB962C8B-B14F-4D97-AF65-F5344CB8AC3E}">
        <p14:creationId xmlns:p14="http://schemas.microsoft.com/office/powerpoint/2010/main" val="25431298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FC9950F2-29EA-4CAE-82ED-AC9F0FB8BB96}"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190383E8-C7BB-4AD7-9E52-D64A9EDED09B}" type="slidenum">
              <a:rPr lang="en-US" altLang="ja-JP" smtClean="0"/>
              <a:pPr>
                <a:defRPr/>
              </a:pPr>
              <a:t>‹#›</a:t>
            </a:fld>
            <a:endParaRPr lang="en-US" altLang="ja-JP" dirty="0"/>
          </a:p>
        </p:txBody>
      </p:sp>
    </p:spTree>
    <p:extLst>
      <p:ext uri="{BB962C8B-B14F-4D97-AF65-F5344CB8AC3E}">
        <p14:creationId xmlns:p14="http://schemas.microsoft.com/office/powerpoint/2010/main" val="4162719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643239D0-3331-4C62-A5CE-92158AB72A06}"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F2A1C1E8-9361-4557-9EFC-000E05CD7A25}" type="slidenum">
              <a:rPr lang="en-US" altLang="ja-JP" smtClean="0"/>
              <a:pPr>
                <a:defRPr/>
              </a:pPr>
              <a:t>‹#›</a:t>
            </a:fld>
            <a:endParaRPr lang="en-US" altLang="ja-JP" dirty="0"/>
          </a:p>
        </p:txBody>
      </p:sp>
    </p:spTree>
    <p:extLst>
      <p:ext uri="{BB962C8B-B14F-4D97-AF65-F5344CB8AC3E}">
        <p14:creationId xmlns:p14="http://schemas.microsoft.com/office/powerpoint/2010/main" val="26791431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8194EE63-6C65-45C9-9425-DC2E56B0D2DD}"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pPr>
              <a:defRPr/>
            </a:pPr>
            <a:fld id="{B311B4C6-247B-40A4-A1BD-C17C64AF5ECC}" type="slidenum">
              <a:rPr lang="en-US" altLang="ja-JP" smtClean="0"/>
              <a:pPr>
                <a:defRPr/>
              </a:pPr>
              <a:t>‹#›</a:t>
            </a:fld>
            <a:endParaRPr lang="en-US" altLang="ja-JP" dirty="0"/>
          </a:p>
        </p:txBody>
      </p:sp>
    </p:spTree>
    <p:extLst>
      <p:ext uri="{BB962C8B-B14F-4D97-AF65-F5344CB8AC3E}">
        <p14:creationId xmlns:p14="http://schemas.microsoft.com/office/powerpoint/2010/main" val="2462070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fld id="{D95171BC-B9DB-4485-99C5-36A4A9AB4337}" type="datetime1">
              <a:rPr lang="ja-JP" altLang="en-US" smtClean="0"/>
              <a:t>2022/3/9</a:t>
            </a:fld>
            <a:endParaRPr lang="en-US" altLang="ja-JP" dirty="0"/>
          </a:p>
        </p:txBody>
      </p:sp>
      <p:sp>
        <p:nvSpPr>
          <p:cNvPr id="6" name="Footer Placeholder 5"/>
          <p:cNvSpPr>
            <a:spLocks noGrp="1"/>
          </p:cNvSpPr>
          <p:nvPr>
            <p:ph type="ftr" sz="quarter" idx="11"/>
          </p:nvPr>
        </p:nvSpPr>
        <p:spPr/>
        <p:txBody>
          <a:bodyPr/>
          <a:lstStyle/>
          <a:p>
            <a:pPr>
              <a:defRPr/>
            </a:pPr>
            <a:endParaRPr lang="en-US" altLang="ja-JP" dirty="0"/>
          </a:p>
        </p:txBody>
      </p:sp>
      <p:sp>
        <p:nvSpPr>
          <p:cNvPr id="7" name="Slide Number Placeholder 6"/>
          <p:cNvSpPr>
            <a:spLocks noGrp="1"/>
          </p:cNvSpPr>
          <p:nvPr>
            <p:ph type="sldNum" sz="quarter" idx="12"/>
          </p:nvPr>
        </p:nvSpPr>
        <p:spPr/>
        <p:txBody>
          <a:bodyPr/>
          <a:lstStyle/>
          <a:p>
            <a:pPr>
              <a:defRPr/>
            </a:pPr>
            <a:fld id="{85DE2203-D913-4B97-822F-683F108E3F71}" type="slidenum">
              <a:rPr lang="en-US" altLang="ja-JP" smtClean="0"/>
              <a:pPr>
                <a:defRPr/>
              </a:pPr>
              <a:t>‹#›</a:t>
            </a:fld>
            <a:endParaRPr lang="en-US" altLang="ja-JP" dirty="0"/>
          </a:p>
        </p:txBody>
      </p:sp>
    </p:spTree>
    <p:extLst>
      <p:ext uri="{BB962C8B-B14F-4D97-AF65-F5344CB8AC3E}">
        <p14:creationId xmlns:p14="http://schemas.microsoft.com/office/powerpoint/2010/main" val="28025682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fld id="{03D3EFF9-7AD9-4D03-A78C-A1A08F86393F}" type="datetime1">
              <a:rPr lang="ja-JP" altLang="en-US" smtClean="0"/>
              <a:t>2022/3/9</a:t>
            </a:fld>
            <a:endParaRPr lang="en-US" altLang="ja-JP" dirty="0"/>
          </a:p>
        </p:txBody>
      </p:sp>
      <p:sp>
        <p:nvSpPr>
          <p:cNvPr id="8" name="Footer Placeholder 7"/>
          <p:cNvSpPr>
            <a:spLocks noGrp="1"/>
          </p:cNvSpPr>
          <p:nvPr>
            <p:ph type="ftr" sz="quarter" idx="11"/>
          </p:nvPr>
        </p:nvSpPr>
        <p:spPr/>
        <p:txBody>
          <a:bodyPr/>
          <a:lstStyle/>
          <a:p>
            <a:pPr>
              <a:defRPr/>
            </a:pPr>
            <a:endParaRPr lang="en-US" altLang="ja-JP" dirty="0"/>
          </a:p>
        </p:txBody>
      </p:sp>
      <p:sp>
        <p:nvSpPr>
          <p:cNvPr id="9" name="Slide Number Placeholder 8"/>
          <p:cNvSpPr>
            <a:spLocks noGrp="1"/>
          </p:cNvSpPr>
          <p:nvPr>
            <p:ph type="sldNum" sz="quarter" idx="12"/>
          </p:nvPr>
        </p:nvSpPr>
        <p:spPr/>
        <p:txBody>
          <a:bodyPr/>
          <a:lstStyle/>
          <a:p>
            <a:pPr>
              <a:defRPr/>
            </a:pPr>
            <a:fld id="{1CA86D85-8398-47F1-953D-4FC0F0C62A74}" type="slidenum">
              <a:rPr lang="en-US" altLang="ja-JP" smtClean="0"/>
              <a:pPr>
                <a:defRPr/>
              </a:pPr>
              <a:t>‹#›</a:t>
            </a:fld>
            <a:endParaRPr lang="en-US" altLang="ja-JP" dirty="0"/>
          </a:p>
        </p:txBody>
      </p:sp>
    </p:spTree>
    <p:extLst>
      <p:ext uri="{BB962C8B-B14F-4D97-AF65-F5344CB8AC3E}">
        <p14:creationId xmlns:p14="http://schemas.microsoft.com/office/powerpoint/2010/main" val="26256591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fld id="{A36879AC-41D9-4245-B494-BB874A4E8FB1}" type="datetime1">
              <a:rPr lang="ja-JP" altLang="en-US" smtClean="0"/>
              <a:t>2022/3/9</a:t>
            </a:fld>
            <a:endParaRPr lang="en-US" altLang="ja-JP" dirty="0"/>
          </a:p>
        </p:txBody>
      </p:sp>
      <p:sp>
        <p:nvSpPr>
          <p:cNvPr id="4" name="Footer Placeholder 3"/>
          <p:cNvSpPr>
            <a:spLocks noGrp="1"/>
          </p:cNvSpPr>
          <p:nvPr>
            <p:ph type="ftr" sz="quarter" idx="11"/>
          </p:nvPr>
        </p:nvSpPr>
        <p:spPr/>
        <p:txBody>
          <a:bodyPr/>
          <a:lstStyle/>
          <a:p>
            <a:pPr>
              <a:defRPr/>
            </a:pPr>
            <a:endParaRPr lang="en-US" altLang="ja-JP" dirty="0"/>
          </a:p>
        </p:txBody>
      </p:sp>
      <p:sp>
        <p:nvSpPr>
          <p:cNvPr id="5" name="Slide Number Placeholder 4"/>
          <p:cNvSpPr>
            <a:spLocks noGrp="1"/>
          </p:cNvSpPr>
          <p:nvPr>
            <p:ph type="sldNum" sz="quarter" idx="12"/>
          </p:nvPr>
        </p:nvSpPr>
        <p:spPr/>
        <p:txBody>
          <a:bodyPr/>
          <a:lstStyle/>
          <a:p>
            <a:pPr>
              <a:defRPr/>
            </a:pPr>
            <a:fld id="{0329B7E6-8142-4C2C-8486-ACA79D5FD086}" type="slidenum">
              <a:rPr lang="en-US" altLang="ja-JP" smtClean="0"/>
              <a:pPr>
                <a:defRPr/>
              </a:pPr>
              <a:t>‹#›</a:t>
            </a:fld>
            <a:endParaRPr lang="en-US" altLang="ja-JP" dirty="0"/>
          </a:p>
        </p:txBody>
      </p:sp>
    </p:spTree>
    <p:extLst>
      <p:ext uri="{BB962C8B-B14F-4D97-AF65-F5344CB8AC3E}">
        <p14:creationId xmlns:p14="http://schemas.microsoft.com/office/powerpoint/2010/main" val="1343809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5EE1382-9524-451B-8305-9DE95F8A2FB2}" type="datetime1">
              <a:rPr lang="ja-JP" altLang="en-US" smtClean="0"/>
              <a:t>2022/3/9</a:t>
            </a:fld>
            <a:endParaRPr lang="en-US" altLang="ja-JP" dirty="0"/>
          </a:p>
        </p:txBody>
      </p:sp>
      <p:sp>
        <p:nvSpPr>
          <p:cNvPr id="3" name="Footer Placeholder 2"/>
          <p:cNvSpPr>
            <a:spLocks noGrp="1"/>
          </p:cNvSpPr>
          <p:nvPr>
            <p:ph type="ftr" sz="quarter" idx="11"/>
          </p:nvPr>
        </p:nvSpPr>
        <p:spPr/>
        <p:txBody>
          <a:bodyPr/>
          <a:lstStyle/>
          <a:p>
            <a:pPr>
              <a:defRPr/>
            </a:pPr>
            <a:endParaRPr lang="en-US" altLang="ja-JP" dirty="0"/>
          </a:p>
        </p:txBody>
      </p:sp>
      <p:sp>
        <p:nvSpPr>
          <p:cNvPr id="4" name="Slide Number Placeholder 3"/>
          <p:cNvSpPr>
            <a:spLocks noGrp="1"/>
          </p:cNvSpPr>
          <p:nvPr>
            <p:ph type="sldNum" sz="quarter" idx="12"/>
          </p:nvPr>
        </p:nvSpPr>
        <p:spPr/>
        <p:txBody>
          <a:bodyPr/>
          <a:lstStyle/>
          <a:p>
            <a:pPr>
              <a:defRPr/>
            </a:pPr>
            <a:fld id="{028E30FF-6DFA-4E32-896A-0181B2B83A32}" type="slidenum">
              <a:rPr lang="en-US" altLang="ja-JP" smtClean="0"/>
              <a:pPr>
                <a:defRPr/>
              </a:pPr>
              <a:t>‹#›</a:t>
            </a:fld>
            <a:endParaRPr lang="en-US" altLang="ja-JP" dirty="0"/>
          </a:p>
        </p:txBody>
      </p:sp>
    </p:spTree>
    <p:extLst>
      <p:ext uri="{BB962C8B-B14F-4D97-AF65-F5344CB8AC3E}">
        <p14:creationId xmlns:p14="http://schemas.microsoft.com/office/powerpoint/2010/main" val="2977846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0250A3-7141-4070-A65A-194A4FCCC813}" type="datetime1">
              <a:rPr kumimoji="1" lang="ja-JP" altLang="en-US" smtClean="0"/>
              <a:t>2022/3/9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268557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6" name="Footer Placeholder 5"/>
          <p:cNvSpPr>
            <a:spLocks noGrp="1"/>
          </p:cNvSpPr>
          <p:nvPr>
            <p:ph type="ftr" sz="quarter" idx="11"/>
          </p:nvPr>
        </p:nvSpPr>
        <p:spPr/>
        <p:txBody>
          <a:bodyPr/>
          <a:lstStyle/>
          <a:p>
            <a:pPr>
              <a:defRPr/>
            </a:pPr>
            <a:endParaRPr lang="en-US" altLang="ja-JP" dirty="0"/>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1444557686"/>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fld id="{10FD256F-A00E-4899-9E22-E0859F6383C1}" type="datetime1">
              <a:rPr lang="ja-JP" altLang="en-US" smtClean="0"/>
              <a:t>2022/3/9</a:t>
            </a:fld>
            <a:endParaRPr lang="en-US" altLang="ja-JP" dirty="0"/>
          </a:p>
        </p:txBody>
      </p:sp>
      <p:sp>
        <p:nvSpPr>
          <p:cNvPr id="6" name="Footer Placeholder 5"/>
          <p:cNvSpPr>
            <a:spLocks noGrp="1"/>
          </p:cNvSpPr>
          <p:nvPr>
            <p:ph type="ftr" sz="quarter" idx="11"/>
          </p:nvPr>
        </p:nvSpPr>
        <p:spPr/>
        <p:txBody>
          <a:bodyPr/>
          <a:lstStyle/>
          <a:p>
            <a:pPr>
              <a:defRPr/>
            </a:pPr>
            <a:endParaRPr lang="en-US" altLang="ja-JP" dirty="0"/>
          </a:p>
        </p:txBody>
      </p:sp>
      <p:sp>
        <p:nvSpPr>
          <p:cNvPr id="7" name="Slide Number Placeholder 6"/>
          <p:cNvSpPr>
            <a:spLocks noGrp="1"/>
          </p:cNvSpPr>
          <p:nvPr>
            <p:ph type="sldNum" sz="quarter" idx="12"/>
          </p:nvPr>
        </p:nvSpPr>
        <p:spPr/>
        <p:txBody>
          <a:bodyPr/>
          <a:lstStyle/>
          <a:p>
            <a:pPr>
              <a:defRPr/>
            </a:pPr>
            <a:fld id="{95B62182-9D0F-4D1C-942A-64824596B5EB}" type="slidenum">
              <a:rPr lang="en-US" altLang="ja-JP" smtClean="0"/>
              <a:pPr>
                <a:defRPr/>
              </a:pPr>
              <a:t>‹#›</a:t>
            </a:fld>
            <a:endParaRPr lang="en-US" altLang="ja-JP" dirty="0"/>
          </a:p>
        </p:txBody>
      </p:sp>
    </p:spTree>
    <p:extLst>
      <p:ext uri="{BB962C8B-B14F-4D97-AF65-F5344CB8AC3E}">
        <p14:creationId xmlns:p14="http://schemas.microsoft.com/office/powerpoint/2010/main" val="396940446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609381170"/>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33967245"/>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2046343627"/>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19138634"/>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206048613"/>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3625757088"/>
      </p:ext>
    </p:extLst>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fld id="{D357BEB2-8256-4915-9F9A-A47B3C7EB160}" type="datetime1">
              <a:rPr lang="ja-JP" altLang="en-US" smtClean="0"/>
              <a:t>2022/3/9</a:t>
            </a:fld>
            <a:endParaRPr lang="en-US" altLang="ja-JP" dirty="0"/>
          </a:p>
        </p:txBody>
      </p:sp>
      <p:sp>
        <p:nvSpPr>
          <p:cNvPr id="5" name="Footer Placeholder 4"/>
          <p:cNvSpPr>
            <a:spLocks noGrp="1"/>
          </p:cNvSpPr>
          <p:nvPr>
            <p:ph type="ftr" sz="quarter" idx="11"/>
          </p:nvPr>
        </p:nvSpPr>
        <p:spPr/>
        <p:txBody>
          <a:bodyPr/>
          <a:lstStyle/>
          <a:p>
            <a:pPr>
              <a:defRPr/>
            </a:pPr>
            <a:endParaRPr lang="en-US" altLang="ja-JP" dirty="0"/>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424275249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D827FF-90CE-43C9-99D0-2B2EFDE8DC4E}" type="datetime1">
              <a:rPr kumimoji="1" lang="ja-JP" altLang="en-US" smtClean="0"/>
              <a:t>2022/3/9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4205956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2AC4B6-9441-4557-A67D-169B339C874F}" type="datetime1">
              <a:rPr kumimoji="1" lang="ja-JP" altLang="en-US" smtClean="0"/>
              <a:t>2022/3/9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8028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448AE2-C6D5-4521-B63E-22582D11E872}" type="datetime1">
              <a:rPr kumimoji="1" lang="ja-JP" altLang="en-US" smtClean="0"/>
              <a:t>2022/3/9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28589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F1E55-BA18-452D-A440-DCADCAB7A6A2}" type="datetime1">
              <a:rPr kumimoji="1" lang="ja-JP" altLang="en-US" smtClean="0"/>
              <a:t>2022/3/9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8684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E9738E-9051-4F8B-BE74-C7D0B46B42F7}" type="datetime1">
              <a:rPr kumimoji="1" lang="ja-JP" altLang="en-US" smtClean="0"/>
              <a:t>2022/3/9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311873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3B16E98-6854-4F0F-81D6-1B914A6D3F5D}" type="datetime1">
              <a:rPr kumimoji="1" lang="ja-JP" altLang="en-US" smtClean="0"/>
              <a:t>2022/3/9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573801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6E02D-ED05-45C6-B4F1-E48E91096186}" type="datetime1">
              <a:rPr kumimoji="1" lang="ja-JP" altLang="en-US" smtClean="0"/>
              <a:t>2022/3/9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solidFill>
              </a:defRPr>
            </a:lvl1p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2402161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1" y="274639"/>
            <a:ext cx="8229600" cy="1143000"/>
          </a:xfrm>
          <a:prstGeom prst="rect">
            <a:avLst/>
          </a:prstGeom>
          <a:noFill/>
          <a:ln w="9525">
            <a:noFill/>
            <a:miter lim="800000"/>
            <a:headEnd/>
            <a:tailEnd/>
          </a:ln>
        </p:spPr>
        <p:txBody>
          <a:bodyPr vert="horz" wrap="square" lIns="91418" tIns="45708" rIns="91418" bIns="45708" numCol="1" anchor="ctr" anchorCtr="0" compatLnSpc="1">
            <a:prstTxWarp prst="textNoShape">
              <a:avLst/>
            </a:prstTxWarp>
          </a:bodyPr>
          <a:lstStyle/>
          <a:p>
            <a:pPr lvl="0"/>
            <a:r>
              <a:rPr lang="ja-JP" altLang="en-US"/>
              <a:t>マスタ タイトルの書式設定</a:t>
            </a:r>
          </a:p>
        </p:txBody>
      </p:sp>
      <p:sp>
        <p:nvSpPr>
          <p:cNvPr id="13315" name="Rectangle 3"/>
          <p:cNvSpPr>
            <a:spLocks noGrp="1" noChangeArrowheads="1"/>
          </p:cNvSpPr>
          <p:nvPr>
            <p:ph type="body" idx="1"/>
          </p:nvPr>
        </p:nvSpPr>
        <p:spPr bwMode="auto">
          <a:xfrm>
            <a:off x="457201" y="1600206"/>
            <a:ext cx="8229600" cy="4525963"/>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199" y="6245226"/>
            <a:ext cx="21336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defRPr sz="1292">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9" y="6245226"/>
            <a:ext cx="28956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ctr">
              <a:defRPr sz="1292">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7092462" y="6524626"/>
            <a:ext cx="21336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r">
              <a:defRPr sz="1292">
                <a:ea typeface="ＭＳ Ｐゴシック" pitchFamily="50" charset="-128"/>
              </a:defRPr>
            </a:lvl1pPr>
          </a:lstStyle>
          <a:p>
            <a:pPr>
              <a:defRPr/>
            </a:pPr>
            <a:fld id="{4E7AE4BE-F216-4572-974D-09A2D63C008C}" type="slidenum">
              <a:rPr lang="en-US" altLang="ja-JP"/>
              <a:pPr>
                <a:defRPr/>
              </a:pPr>
              <a:t>‹#›</a:t>
            </a:fld>
            <a:endParaRPr lang="en-US" altLang="ja-JP" dirty="0"/>
          </a:p>
        </p:txBody>
      </p:sp>
    </p:spTree>
    <p:extLst>
      <p:ext uri="{BB962C8B-B14F-4D97-AF65-F5344CB8AC3E}">
        <p14:creationId xmlns:p14="http://schemas.microsoft.com/office/powerpoint/2010/main" val="4260490644"/>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Arial" charset="0"/>
          <a:ea typeface="ＭＳ Ｐゴシック" pitchFamily="50" charset="-128"/>
        </a:defRPr>
      </a:lvl5pPr>
      <a:lvl6pPr marL="421992" algn="ctr" rtl="0" fontAlgn="base">
        <a:spcBef>
          <a:spcPct val="0"/>
        </a:spcBef>
        <a:spcAft>
          <a:spcPct val="0"/>
        </a:spcAft>
        <a:defRPr kumimoji="1" sz="4062">
          <a:solidFill>
            <a:schemeClr val="tx2"/>
          </a:solidFill>
          <a:latin typeface="Arial" charset="0"/>
          <a:ea typeface="ＭＳ Ｐゴシック" pitchFamily="50" charset="-128"/>
        </a:defRPr>
      </a:lvl6pPr>
      <a:lvl7pPr marL="843984" algn="ctr" rtl="0" fontAlgn="base">
        <a:spcBef>
          <a:spcPct val="0"/>
        </a:spcBef>
        <a:spcAft>
          <a:spcPct val="0"/>
        </a:spcAft>
        <a:defRPr kumimoji="1" sz="4062">
          <a:solidFill>
            <a:schemeClr val="tx2"/>
          </a:solidFill>
          <a:latin typeface="Arial" charset="0"/>
          <a:ea typeface="ＭＳ Ｐゴシック" pitchFamily="50" charset="-128"/>
        </a:defRPr>
      </a:lvl7pPr>
      <a:lvl8pPr marL="1265976" algn="ctr" rtl="0" fontAlgn="base">
        <a:spcBef>
          <a:spcPct val="0"/>
        </a:spcBef>
        <a:spcAft>
          <a:spcPct val="0"/>
        </a:spcAft>
        <a:defRPr kumimoji="1" sz="4062">
          <a:solidFill>
            <a:schemeClr val="tx2"/>
          </a:solidFill>
          <a:latin typeface="Arial" charset="0"/>
          <a:ea typeface="ＭＳ Ｐゴシック" pitchFamily="50" charset="-128"/>
        </a:defRPr>
      </a:lvl8pPr>
      <a:lvl9pPr marL="1687969" algn="ctr" rtl="0" fontAlgn="base">
        <a:spcBef>
          <a:spcPct val="0"/>
        </a:spcBef>
        <a:spcAft>
          <a:spcPct val="0"/>
        </a:spcAft>
        <a:defRPr kumimoji="1" sz="4062">
          <a:solidFill>
            <a:schemeClr val="tx2"/>
          </a:solidFill>
          <a:latin typeface="Arial" charset="0"/>
          <a:ea typeface="ＭＳ Ｐゴシック" pitchFamily="50" charset="-128"/>
        </a:defRPr>
      </a:lvl9pPr>
    </p:titleStyle>
    <p:bodyStyle>
      <a:lvl1pPr marL="316494" indent="-316494" algn="l" rtl="0" eaLnBrk="0" fontAlgn="base" hangingPunct="0">
        <a:spcBef>
          <a:spcPct val="20000"/>
        </a:spcBef>
        <a:spcAft>
          <a:spcPct val="0"/>
        </a:spcAft>
        <a:buChar char="•"/>
        <a:defRPr kumimoji="1" sz="2954">
          <a:solidFill>
            <a:schemeClr val="tx1"/>
          </a:solidFill>
          <a:latin typeface="+mn-lt"/>
          <a:ea typeface="+mn-ea"/>
          <a:cs typeface="+mn-cs"/>
        </a:defRPr>
      </a:lvl1pPr>
      <a:lvl2pPr marL="685737" indent="-263745" algn="l" rtl="0" eaLnBrk="0" fontAlgn="base" hangingPunct="0">
        <a:spcBef>
          <a:spcPct val="20000"/>
        </a:spcBef>
        <a:spcAft>
          <a:spcPct val="0"/>
        </a:spcAft>
        <a:buChar char="–"/>
        <a:defRPr kumimoji="1" sz="2585">
          <a:solidFill>
            <a:schemeClr val="tx1"/>
          </a:solidFill>
          <a:latin typeface="+mn-lt"/>
          <a:ea typeface="+mn-ea"/>
        </a:defRPr>
      </a:lvl2pPr>
      <a:lvl3pPr marL="1054981" indent="-210996" algn="l" rtl="0" eaLnBrk="0" fontAlgn="base" hangingPunct="0">
        <a:spcBef>
          <a:spcPct val="20000"/>
        </a:spcBef>
        <a:spcAft>
          <a:spcPct val="0"/>
        </a:spcAft>
        <a:buChar char="•"/>
        <a:defRPr kumimoji="1" sz="2215">
          <a:solidFill>
            <a:schemeClr val="tx1"/>
          </a:solidFill>
          <a:latin typeface="+mn-lt"/>
          <a:ea typeface="+mn-ea"/>
        </a:defRPr>
      </a:lvl3pPr>
      <a:lvl4pPr marL="1476972" indent="-210996" algn="l" rtl="0" eaLnBrk="0" fontAlgn="base" hangingPunct="0">
        <a:spcBef>
          <a:spcPct val="20000"/>
        </a:spcBef>
        <a:spcAft>
          <a:spcPct val="0"/>
        </a:spcAft>
        <a:buChar char="–"/>
        <a:defRPr kumimoji="1" sz="1846">
          <a:solidFill>
            <a:schemeClr val="tx1"/>
          </a:solidFill>
          <a:latin typeface="+mn-lt"/>
          <a:ea typeface="+mn-ea"/>
        </a:defRPr>
      </a:lvl4pPr>
      <a:lvl5pPr marL="1898963" indent="-210996" algn="l" rtl="0" eaLnBrk="0" fontAlgn="base" hangingPunct="0">
        <a:spcBef>
          <a:spcPct val="20000"/>
        </a:spcBef>
        <a:spcAft>
          <a:spcPct val="0"/>
        </a:spcAft>
        <a:buChar char="»"/>
        <a:defRPr kumimoji="1" sz="1846">
          <a:solidFill>
            <a:schemeClr val="tx1"/>
          </a:solidFill>
          <a:latin typeface="+mn-lt"/>
          <a:ea typeface="+mn-ea"/>
        </a:defRPr>
      </a:lvl5pPr>
      <a:lvl6pPr marL="2320956" indent="-210996" algn="l" rtl="0" fontAlgn="base">
        <a:spcBef>
          <a:spcPct val="20000"/>
        </a:spcBef>
        <a:spcAft>
          <a:spcPct val="0"/>
        </a:spcAft>
        <a:buChar char="»"/>
        <a:defRPr kumimoji="1" sz="1846">
          <a:solidFill>
            <a:schemeClr val="tx1"/>
          </a:solidFill>
          <a:latin typeface="+mn-lt"/>
          <a:ea typeface="+mn-ea"/>
        </a:defRPr>
      </a:lvl6pPr>
      <a:lvl7pPr marL="2742948" indent="-210996" algn="l" rtl="0" fontAlgn="base">
        <a:spcBef>
          <a:spcPct val="20000"/>
        </a:spcBef>
        <a:spcAft>
          <a:spcPct val="0"/>
        </a:spcAft>
        <a:buChar char="»"/>
        <a:defRPr kumimoji="1" sz="1846">
          <a:solidFill>
            <a:schemeClr val="tx1"/>
          </a:solidFill>
          <a:latin typeface="+mn-lt"/>
          <a:ea typeface="+mn-ea"/>
        </a:defRPr>
      </a:lvl7pPr>
      <a:lvl8pPr marL="3164940" indent="-210996" algn="l" rtl="0" fontAlgn="base">
        <a:spcBef>
          <a:spcPct val="20000"/>
        </a:spcBef>
        <a:spcAft>
          <a:spcPct val="0"/>
        </a:spcAft>
        <a:buChar char="»"/>
        <a:defRPr kumimoji="1" sz="1846">
          <a:solidFill>
            <a:schemeClr val="tx1"/>
          </a:solidFill>
          <a:latin typeface="+mn-lt"/>
          <a:ea typeface="+mn-ea"/>
        </a:defRPr>
      </a:lvl8pPr>
      <a:lvl9pPr marL="3586932" indent="-21099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84" rtl="0" eaLnBrk="1" latinLnBrk="0" hangingPunct="1">
        <a:defRPr kumimoji="1" sz="1662" kern="1200">
          <a:solidFill>
            <a:schemeClr val="tx1"/>
          </a:solidFill>
          <a:latin typeface="+mn-lt"/>
          <a:ea typeface="+mn-ea"/>
          <a:cs typeface="+mn-cs"/>
        </a:defRPr>
      </a:lvl1pPr>
      <a:lvl2pPr marL="421992" algn="l" defTabSz="843984" rtl="0" eaLnBrk="1" latinLnBrk="0" hangingPunct="1">
        <a:defRPr kumimoji="1" sz="1662" kern="1200">
          <a:solidFill>
            <a:schemeClr val="tx1"/>
          </a:solidFill>
          <a:latin typeface="+mn-lt"/>
          <a:ea typeface="+mn-ea"/>
          <a:cs typeface="+mn-cs"/>
        </a:defRPr>
      </a:lvl2pPr>
      <a:lvl3pPr marL="843984" algn="l" defTabSz="843984" rtl="0" eaLnBrk="1" latinLnBrk="0" hangingPunct="1">
        <a:defRPr kumimoji="1" sz="1662" kern="1200">
          <a:solidFill>
            <a:schemeClr val="tx1"/>
          </a:solidFill>
          <a:latin typeface="+mn-lt"/>
          <a:ea typeface="+mn-ea"/>
          <a:cs typeface="+mn-cs"/>
        </a:defRPr>
      </a:lvl3pPr>
      <a:lvl4pPr marL="1265976" algn="l" defTabSz="843984" rtl="0" eaLnBrk="1" latinLnBrk="0" hangingPunct="1">
        <a:defRPr kumimoji="1" sz="1662" kern="1200">
          <a:solidFill>
            <a:schemeClr val="tx1"/>
          </a:solidFill>
          <a:latin typeface="+mn-lt"/>
          <a:ea typeface="+mn-ea"/>
          <a:cs typeface="+mn-cs"/>
        </a:defRPr>
      </a:lvl4pPr>
      <a:lvl5pPr marL="1687969" algn="l" defTabSz="843984" rtl="0" eaLnBrk="1" latinLnBrk="0" hangingPunct="1">
        <a:defRPr kumimoji="1" sz="1662" kern="1200">
          <a:solidFill>
            <a:schemeClr val="tx1"/>
          </a:solidFill>
          <a:latin typeface="+mn-lt"/>
          <a:ea typeface="+mn-ea"/>
          <a:cs typeface="+mn-cs"/>
        </a:defRPr>
      </a:lvl5pPr>
      <a:lvl6pPr marL="2109960" algn="l" defTabSz="843984" rtl="0" eaLnBrk="1" latinLnBrk="0" hangingPunct="1">
        <a:defRPr kumimoji="1" sz="1662" kern="1200">
          <a:solidFill>
            <a:schemeClr val="tx1"/>
          </a:solidFill>
          <a:latin typeface="+mn-lt"/>
          <a:ea typeface="+mn-ea"/>
          <a:cs typeface="+mn-cs"/>
        </a:defRPr>
      </a:lvl6pPr>
      <a:lvl7pPr marL="2531952" algn="l" defTabSz="843984" rtl="0" eaLnBrk="1" latinLnBrk="0" hangingPunct="1">
        <a:defRPr kumimoji="1" sz="1662" kern="1200">
          <a:solidFill>
            <a:schemeClr val="tx1"/>
          </a:solidFill>
          <a:latin typeface="+mn-lt"/>
          <a:ea typeface="+mn-ea"/>
          <a:cs typeface="+mn-cs"/>
        </a:defRPr>
      </a:lvl7pPr>
      <a:lvl8pPr marL="2953944" algn="l" defTabSz="843984" rtl="0" eaLnBrk="1" latinLnBrk="0" hangingPunct="1">
        <a:defRPr kumimoji="1" sz="1662" kern="1200">
          <a:solidFill>
            <a:schemeClr val="tx1"/>
          </a:solidFill>
          <a:latin typeface="+mn-lt"/>
          <a:ea typeface="+mn-ea"/>
          <a:cs typeface="+mn-cs"/>
        </a:defRPr>
      </a:lvl8pPr>
      <a:lvl9pPr marL="3375936" algn="l" defTabSz="843984"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86E02D-ED05-45C6-B4F1-E48E91096186}" type="datetime1">
              <a:rPr kumimoji="1" lang="ja-JP" altLang="en-US" smtClean="0"/>
              <a:t>2022/3/9</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41C6E9B-44D2-4F1B-AF17-ABBB297BB324}" type="slidenum">
              <a:rPr kumimoji="1" lang="ja-JP" altLang="en-US" smtClean="0"/>
              <a:pPr/>
              <a:t>‹#›</a:t>
            </a:fld>
            <a:endParaRPr kumimoji="1" lang="ja-JP" altLang="en-US"/>
          </a:p>
        </p:txBody>
      </p:sp>
    </p:spTree>
    <p:extLst>
      <p:ext uri="{BB962C8B-B14F-4D97-AF65-F5344CB8AC3E}">
        <p14:creationId xmlns:p14="http://schemas.microsoft.com/office/powerpoint/2010/main" val="60007849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 id="2147483767" r:id="rId14"/>
    <p:sldLayoutId id="2147483768" r:id="rId15"/>
    <p:sldLayoutId id="2147483769"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mhlw.go.jp/web/t_doc?dataId=83aa8498&amp;dataType=0&amp;pageNo=1"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hyperlink" Target="https://www.mhlw.go.jp/web/t_doc?dataId=82ab2794&amp;dataType=0&amp;pageNo=1"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87645" y="433771"/>
            <a:ext cx="2114107" cy="80175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直線コネクタ 11"/>
          <p:cNvCxnSpPr/>
          <p:nvPr/>
        </p:nvCxnSpPr>
        <p:spPr>
          <a:xfrm>
            <a:off x="326374" y="1301994"/>
            <a:ext cx="8556592" cy="0"/>
          </a:xfrm>
          <a:prstGeom prst="line">
            <a:avLst/>
          </a:prstGeom>
          <a:ln w="762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26374" y="1368463"/>
            <a:ext cx="8556592"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1"/>
          <p:cNvSpPr>
            <a:spLocks noGrp="1"/>
          </p:cNvSpPr>
          <p:nvPr>
            <p:ph type="sldNum" sz="quarter" idx="12"/>
          </p:nvPr>
        </p:nvSpPr>
        <p:spPr>
          <a:xfrm>
            <a:off x="7086600" y="6492875"/>
            <a:ext cx="2057400" cy="365125"/>
          </a:xfrm>
        </p:spPr>
        <p:txBody>
          <a:bodyPr/>
          <a:lstStyle/>
          <a:p>
            <a:fld id="{841C6E9B-44D2-4F1B-AF17-ABBB297BB324}" type="slidenum">
              <a:rPr kumimoji="1" lang="ja-JP" altLang="en-US" smtClean="0"/>
              <a:t>1</a:t>
            </a:fld>
            <a:endParaRPr kumimoji="1" lang="ja-JP" altLang="en-US"/>
          </a:p>
        </p:txBody>
      </p:sp>
      <p:sp>
        <p:nvSpPr>
          <p:cNvPr id="3" name="正方形/長方形 2"/>
          <p:cNvSpPr/>
          <p:nvPr/>
        </p:nvSpPr>
        <p:spPr>
          <a:xfrm>
            <a:off x="293704" y="2890391"/>
            <a:ext cx="8556592" cy="1077218"/>
          </a:xfrm>
          <a:prstGeom prst="rect">
            <a:avLst/>
          </a:prstGeom>
        </p:spPr>
        <p:txBody>
          <a:bodyPr wrap="square">
            <a:spAutoFit/>
          </a:bodyPr>
          <a:lstStyle/>
          <a:p>
            <a:pPr algn="ctr"/>
            <a:r>
              <a:rPr lang="ja-JP" altLang="en-US" sz="3200" dirty="0">
                <a:latin typeface="BIZ UDゴシック" panose="020B0400000000000000" pitchFamily="49" charset="-128"/>
                <a:ea typeface="BIZ UDゴシック" panose="020B0400000000000000" pitchFamily="49" charset="-128"/>
              </a:rPr>
              <a:t>相談支援専門員</a:t>
            </a:r>
            <a:r>
              <a:rPr lang="ja-JP" altLang="en-US" sz="3200" dirty="0" smtClean="0">
                <a:latin typeface="BIZ UDゴシック" panose="020B0400000000000000" pitchFamily="49" charset="-128"/>
                <a:ea typeface="BIZ UDゴシック" panose="020B0400000000000000" pitchFamily="49" charset="-128"/>
              </a:rPr>
              <a:t>・</a:t>
            </a:r>
            <a:endParaRPr lang="en-US" altLang="ja-JP" sz="3200" dirty="0" smtClean="0">
              <a:latin typeface="BIZ UDゴシック" panose="020B0400000000000000" pitchFamily="49" charset="-128"/>
              <a:ea typeface="BIZ UDゴシック" panose="020B0400000000000000" pitchFamily="49" charset="-128"/>
            </a:endParaRPr>
          </a:p>
          <a:p>
            <a:pPr algn="ctr"/>
            <a:r>
              <a:rPr lang="ja-JP" altLang="en-US" sz="3200" dirty="0" smtClean="0">
                <a:latin typeface="BIZ UDゴシック" panose="020B0400000000000000" pitchFamily="49" charset="-128"/>
                <a:ea typeface="BIZ UDゴシック" panose="020B0400000000000000" pitchFamily="49" charset="-128"/>
              </a:rPr>
              <a:t>サービス</a:t>
            </a:r>
            <a:r>
              <a:rPr lang="ja-JP" altLang="en-US" sz="3200" dirty="0">
                <a:latin typeface="BIZ UDゴシック" panose="020B0400000000000000" pitchFamily="49" charset="-128"/>
                <a:ea typeface="BIZ UDゴシック" panose="020B0400000000000000" pitchFamily="49" charset="-128"/>
              </a:rPr>
              <a:t>管理責任者</a:t>
            </a:r>
            <a:r>
              <a:rPr lang="ja-JP" altLang="en-US" sz="3200" dirty="0" smtClean="0">
                <a:latin typeface="BIZ UDゴシック" panose="020B0400000000000000" pitchFamily="49" charset="-128"/>
                <a:ea typeface="BIZ UDゴシック" panose="020B0400000000000000" pitchFamily="49" charset="-128"/>
              </a:rPr>
              <a:t>等に</a:t>
            </a:r>
            <a:r>
              <a:rPr lang="ja-JP" altLang="en-US" sz="3200" dirty="0">
                <a:latin typeface="BIZ UDゴシック" panose="020B0400000000000000" pitchFamily="49" charset="-128"/>
                <a:ea typeface="BIZ UDゴシック" panose="020B0400000000000000" pitchFamily="49" charset="-128"/>
              </a:rPr>
              <a:t>係る研修について</a:t>
            </a:r>
            <a:endParaRPr lang="ja-JP" altLang="en-US" sz="3200" dirty="0">
              <a:latin typeface="BIZ UDゴシック" panose="020B0400000000000000" pitchFamily="49" charset="-128"/>
              <a:ea typeface="BIZ UDゴシック" panose="020B0400000000000000" pitchFamily="49" charset="-128"/>
            </a:endParaRPr>
          </a:p>
        </p:txBody>
      </p:sp>
      <p:sp>
        <p:nvSpPr>
          <p:cNvPr id="4" name="テキスト ボックス 3">
            <a:extLst>
              <a:ext uri="{FF2B5EF4-FFF2-40B4-BE49-F238E27FC236}">
                <a16:creationId xmlns:a16="http://schemas.microsoft.com/office/drawing/2014/main" id="{4751523F-DF8D-43BD-B8B7-9CBA8669D83C}"/>
              </a:ext>
            </a:extLst>
          </p:cNvPr>
          <p:cNvSpPr txBox="1"/>
          <p:nvPr/>
        </p:nvSpPr>
        <p:spPr>
          <a:xfrm>
            <a:off x="6442250" y="276964"/>
            <a:ext cx="2605957" cy="523220"/>
          </a:xfrm>
          <a:prstGeom prst="rect">
            <a:avLst/>
          </a:prstGeom>
          <a:solidFill>
            <a:schemeClr val="bg1"/>
          </a:solidFill>
          <a:ln>
            <a:solidFill>
              <a:schemeClr val="tx1"/>
            </a:solidFill>
          </a:ln>
        </p:spPr>
        <p:txBody>
          <a:bodyPr wrap="square" rtlCol="0">
            <a:spAutoFit/>
          </a:bodyPr>
          <a:lstStyle/>
          <a:p>
            <a:r>
              <a:rPr kumimoji="1" lang="ja-JP" altLang="en-US" sz="1400" dirty="0">
                <a:latin typeface="BIZ UDゴシック" panose="020B0400000000000000" pitchFamily="49" charset="-128"/>
                <a:ea typeface="BIZ UDゴシック" panose="020B0400000000000000" pitchFamily="49" charset="-128"/>
              </a:rPr>
              <a:t>令和４年３月２３日</a:t>
            </a:r>
            <a:endParaRPr kumimoji="1" lang="en-US" altLang="ja-JP" sz="1400" dirty="0">
              <a:latin typeface="BIZ UDゴシック" panose="020B0400000000000000" pitchFamily="49" charset="-128"/>
              <a:ea typeface="BIZ UDゴシック" panose="020B0400000000000000" pitchFamily="49" charset="-128"/>
            </a:endParaRPr>
          </a:p>
          <a:p>
            <a:r>
              <a:rPr kumimoji="1" lang="ja-JP" altLang="en-US" sz="1400" dirty="0">
                <a:latin typeface="BIZ UDゴシック" panose="020B0400000000000000" pitchFamily="49" charset="-128"/>
                <a:ea typeface="BIZ UDゴシック" panose="020B0400000000000000" pitchFamily="49" charset="-128"/>
              </a:rPr>
              <a:t>宮城県保健福祉部障害福祉課</a:t>
            </a:r>
          </a:p>
        </p:txBody>
      </p:sp>
    </p:spTree>
    <p:extLst>
      <p:ext uri="{BB962C8B-B14F-4D97-AF65-F5344CB8AC3E}">
        <p14:creationId xmlns:p14="http://schemas.microsoft.com/office/powerpoint/2010/main" val="2129532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A4B62B1-78F6-4712-B17C-ACEFF68E0623}"/>
              </a:ext>
            </a:extLst>
          </p:cNvPr>
          <p:cNvSpPr>
            <a:spLocks noGrp="1"/>
          </p:cNvSpPr>
          <p:nvPr>
            <p:ph type="sldNum" sz="quarter" idx="12"/>
          </p:nvPr>
        </p:nvSpPr>
        <p:spPr/>
        <p:txBody>
          <a:bodyPr/>
          <a:lstStyle/>
          <a:p>
            <a:fld id="{841C6E9B-44D2-4F1B-AF17-ABBB297BB324}" type="slidenum">
              <a:rPr kumimoji="1" lang="ja-JP" altLang="en-US" smtClean="0"/>
              <a:t>10</a:t>
            </a:fld>
            <a:endParaRPr kumimoji="1" lang="ja-JP" altLang="en-US"/>
          </a:p>
        </p:txBody>
      </p:sp>
      <p:sp>
        <p:nvSpPr>
          <p:cNvPr id="3" name="正方形/長方形 2">
            <a:extLst>
              <a:ext uri="{FF2B5EF4-FFF2-40B4-BE49-F238E27FC236}">
                <a16:creationId xmlns:a16="http://schemas.microsoft.com/office/drawing/2014/main" id="{38D94860-5CDC-486B-A45C-520030370F0A}"/>
              </a:ext>
            </a:extLst>
          </p:cNvPr>
          <p:cNvSpPr/>
          <p:nvPr/>
        </p:nvSpPr>
        <p:spPr>
          <a:xfrm>
            <a:off x="182340"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BIZ UDPゴシック" panose="020B0400000000000000" pitchFamily="50" charset="-128"/>
                <a:ea typeface="BIZ UDPゴシック" panose="020B0400000000000000" pitchFamily="50" charset="-128"/>
              </a:rPr>
              <a:t>３　研修の見直しに関する</a:t>
            </a:r>
            <a:r>
              <a:rPr lang="en-US" altLang="ja-JP" sz="2000" dirty="0">
                <a:solidFill>
                  <a:schemeClr val="bg1"/>
                </a:solidFill>
                <a:latin typeface="BIZ UDPゴシック" panose="020B0400000000000000" pitchFamily="50" charset="-128"/>
                <a:ea typeface="BIZ UDPゴシック" panose="020B0400000000000000" pitchFamily="50" charset="-128"/>
              </a:rPr>
              <a:t>Q</a:t>
            </a:r>
            <a:r>
              <a:rPr lang="ja-JP" altLang="en-US" sz="2000" dirty="0">
                <a:solidFill>
                  <a:schemeClr val="bg1"/>
                </a:solidFill>
                <a:latin typeface="BIZ UDPゴシック" panose="020B0400000000000000" pitchFamily="50" charset="-128"/>
                <a:ea typeface="BIZ UDPゴシック" panose="020B0400000000000000" pitchFamily="50" charset="-128"/>
              </a:rPr>
              <a:t>＆</a:t>
            </a:r>
            <a:r>
              <a:rPr lang="en-US" altLang="ja-JP" sz="2000" dirty="0">
                <a:solidFill>
                  <a:schemeClr val="bg1"/>
                </a:solidFill>
                <a:latin typeface="BIZ UDPゴシック" panose="020B0400000000000000" pitchFamily="50" charset="-128"/>
                <a:ea typeface="BIZ UDPゴシック" panose="020B0400000000000000" pitchFamily="50" charset="-128"/>
              </a:rPr>
              <a:t>A</a:t>
            </a:r>
            <a:endParaRPr lang="ja-JP" altLang="en-US" sz="2000" dirty="0">
              <a:solidFill>
                <a:schemeClr val="bg1"/>
              </a:solidFill>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05B7A256-7D91-4C55-814F-A25D7A4093EF}"/>
              </a:ext>
            </a:extLst>
          </p:cNvPr>
          <p:cNvSpPr txBox="1"/>
          <p:nvPr/>
        </p:nvSpPr>
        <p:spPr>
          <a:xfrm>
            <a:off x="182340" y="891230"/>
            <a:ext cx="8779321" cy="1200329"/>
          </a:xfrm>
          <a:prstGeom prst="rect">
            <a:avLst/>
          </a:prstGeom>
          <a:noFill/>
          <a:ln>
            <a:solidFill>
              <a:schemeClr val="tx1"/>
            </a:solidFill>
          </a:ln>
        </p:spPr>
        <p:txBody>
          <a:bodyPr wrap="square" rtlCol="0">
            <a:spAutoFit/>
          </a:bodyPr>
          <a:lstStyle/>
          <a:p>
            <a:r>
              <a:rPr kumimoji="1" lang="ja-JP" altLang="en-US" b="1" dirty="0">
                <a:latin typeface="BIZ UDゴシック" panose="020B0400000000000000" pitchFamily="49" charset="-128"/>
                <a:ea typeface="BIZ UDゴシック" panose="020B0400000000000000" pitchFamily="49" charset="-128"/>
              </a:rPr>
              <a:t>（実践研修の受講に必要な要件）</a:t>
            </a:r>
            <a:r>
              <a:rPr kumimoji="1" lang="en-US" altLang="ja-JP" b="1" dirty="0">
                <a:latin typeface="BIZ UDゴシック" panose="020B0400000000000000" pitchFamily="49" charset="-128"/>
                <a:ea typeface="BIZ UDゴシック" panose="020B0400000000000000" pitchFamily="49" charset="-128"/>
              </a:rPr>
              <a:t/>
            </a:r>
            <a:br>
              <a:rPr kumimoji="1" lang="en-US" altLang="ja-JP" b="1" dirty="0">
                <a:latin typeface="BIZ UDゴシック" panose="020B0400000000000000" pitchFamily="49" charset="-128"/>
                <a:ea typeface="BIZ UDゴシック" panose="020B0400000000000000" pitchFamily="49" charset="-128"/>
              </a:rPr>
            </a:br>
            <a:r>
              <a:rPr kumimoji="1" lang="ja-JP" altLang="en-US" b="1" dirty="0">
                <a:latin typeface="BIZ UDゴシック" panose="020B0400000000000000" pitchFamily="49" charset="-128"/>
                <a:ea typeface="BIZ UDゴシック" panose="020B0400000000000000" pitchFamily="49" charset="-128"/>
              </a:rPr>
              <a:t>問１　基礎研修修了後，実践研修受講に必要な通算２年間以上の業務とは，サービ</a:t>
            </a:r>
            <a:endParaRPr kumimoji="1" lang="en-US" altLang="ja-JP" b="1" dirty="0">
              <a:latin typeface="BIZ UDゴシック" panose="020B0400000000000000" pitchFamily="49" charset="-128"/>
              <a:ea typeface="BIZ UDゴシック" panose="020B0400000000000000" pitchFamily="49" charset="-128"/>
            </a:endParaRPr>
          </a:p>
          <a:p>
            <a:r>
              <a:rPr kumimoji="1" lang="ja-JP" altLang="en-US" b="1" dirty="0">
                <a:latin typeface="BIZ UDゴシック" panose="020B0400000000000000" pitchFamily="49" charset="-128"/>
                <a:ea typeface="BIZ UDゴシック" panose="020B0400000000000000" pitchFamily="49" charset="-128"/>
              </a:rPr>
              <a:t>　ス管理責任者・児童発達支援管理責任者が行う個別支援計画の原案作成に係る業</a:t>
            </a:r>
            <a:endParaRPr kumimoji="1" lang="en-US" altLang="ja-JP" b="1" dirty="0">
              <a:latin typeface="BIZ UDゴシック" panose="020B0400000000000000" pitchFamily="49" charset="-128"/>
              <a:ea typeface="BIZ UDゴシック" panose="020B0400000000000000" pitchFamily="49" charset="-128"/>
            </a:endParaRPr>
          </a:p>
          <a:p>
            <a:r>
              <a:rPr kumimoji="1" lang="ja-JP" altLang="en-US" b="1" dirty="0">
                <a:latin typeface="BIZ UDゴシック" panose="020B0400000000000000" pitchFamily="49" charset="-128"/>
                <a:ea typeface="BIZ UDゴシック" panose="020B0400000000000000" pitchFamily="49" charset="-128"/>
              </a:rPr>
              <a:t>　務に限られるのか。</a:t>
            </a:r>
            <a:endParaRPr kumimoji="1" lang="en-US" altLang="ja-JP" b="1" dirty="0">
              <a:latin typeface="BIZ UDゴシック" panose="020B0400000000000000" pitchFamily="49" charset="-128"/>
              <a:ea typeface="BIZ UDゴシック" panose="020B0400000000000000" pitchFamily="49" charset="-128"/>
            </a:endParaRPr>
          </a:p>
        </p:txBody>
      </p:sp>
      <p:sp>
        <p:nvSpPr>
          <p:cNvPr id="8" name="テキスト ボックス 7">
            <a:extLst>
              <a:ext uri="{FF2B5EF4-FFF2-40B4-BE49-F238E27FC236}">
                <a16:creationId xmlns:a16="http://schemas.microsoft.com/office/drawing/2014/main" id="{C33A2214-2B5E-48AB-B7BC-D8FAC2795B65}"/>
              </a:ext>
            </a:extLst>
          </p:cNvPr>
          <p:cNvSpPr txBox="1"/>
          <p:nvPr/>
        </p:nvSpPr>
        <p:spPr>
          <a:xfrm>
            <a:off x="182340" y="3085086"/>
            <a:ext cx="8779321" cy="1477328"/>
          </a:xfrm>
          <a:prstGeom prst="rect">
            <a:avLst/>
          </a:prstGeom>
          <a:noFill/>
          <a:ln>
            <a:solidFill>
              <a:schemeClr val="tx1"/>
            </a:solidFill>
          </a:ln>
        </p:spPr>
        <p:txBody>
          <a:bodyPr wrap="square" rtlCol="0">
            <a:spAutoFit/>
          </a:bodyPr>
          <a:lstStyle/>
          <a:p>
            <a:r>
              <a:rPr kumimoji="1" lang="ja-JP" altLang="en-US" b="1" dirty="0">
                <a:latin typeface="BIZ UDゴシック" panose="020B0400000000000000" pitchFamily="49" charset="-128"/>
                <a:ea typeface="BIZ UDゴシック" panose="020B0400000000000000" pitchFamily="49" charset="-128"/>
              </a:rPr>
              <a:t>（研修分野統合について）</a:t>
            </a:r>
            <a:r>
              <a:rPr kumimoji="1" lang="en-US" altLang="ja-JP" b="1" dirty="0">
                <a:latin typeface="BIZ UDゴシック" panose="020B0400000000000000" pitchFamily="49" charset="-128"/>
                <a:ea typeface="BIZ UDゴシック" panose="020B0400000000000000" pitchFamily="49" charset="-128"/>
              </a:rPr>
              <a:t/>
            </a:r>
            <a:br>
              <a:rPr kumimoji="1" lang="en-US" altLang="ja-JP" b="1" dirty="0">
                <a:latin typeface="BIZ UDゴシック" panose="020B0400000000000000" pitchFamily="49" charset="-128"/>
                <a:ea typeface="BIZ UDゴシック" panose="020B0400000000000000" pitchFamily="49" charset="-128"/>
              </a:rPr>
            </a:br>
            <a:r>
              <a:rPr kumimoji="1" lang="ja-JP" altLang="en-US" b="1" dirty="0">
                <a:latin typeface="BIZ UDゴシック" panose="020B0400000000000000" pitchFamily="49" charset="-128"/>
                <a:ea typeface="BIZ UDゴシック" panose="020B0400000000000000" pitchFamily="49" charset="-128"/>
              </a:rPr>
              <a:t>問２　従来のサービス管理責任者研修の各分野（介護，地域生活（身体），地域生</a:t>
            </a:r>
            <a:endParaRPr kumimoji="1" lang="en-US" altLang="ja-JP" b="1" dirty="0">
              <a:latin typeface="BIZ UDゴシック" panose="020B0400000000000000" pitchFamily="49" charset="-128"/>
              <a:ea typeface="BIZ UDゴシック" panose="020B0400000000000000" pitchFamily="49" charset="-128"/>
            </a:endParaRPr>
          </a:p>
          <a:p>
            <a:r>
              <a:rPr kumimoji="1" lang="ja-JP" altLang="en-US" b="1" dirty="0">
                <a:latin typeface="BIZ UDゴシック" panose="020B0400000000000000" pitchFamily="49" charset="-128"/>
                <a:ea typeface="BIZ UDゴシック" panose="020B0400000000000000" pitchFamily="49" charset="-128"/>
              </a:rPr>
              <a:t>　活（知的・精神）及び就労の各分野）及び児童発達支援管理責任者研修のカリ</a:t>
            </a:r>
            <a:endParaRPr kumimoji="1" lang="en-US" altLang="ja-JP" b="1" dirty="0">
              <a:latin typeface="BIZ UDゴシック" panose="020B0400000000000000" pitchFamily="49" charset="-128"/>
              <a:ea typeface="BIZ UDゴシック" panose="020B0400000000000000" pitchFamily="49" charset="-128"/>
            </a:endParaRPr>
          </a:p>
          <a:p>
            <a:r>
              <a:rPr kumimoji="1" lang="ja-JP" altLang="en-US" b="1" dirty="0">
                <a:latin typeface="BIZ UDゴシック" panose="020B0400000000000000" pitchFamily="49" charset="-128"/>
                <a:ea typeface="BIZ UDゴシック" panose="020B0400000000000000" pitchFamily="49" charset="-128"/>
              </a:rPr>
              <a:t>　キュラムを統一するとのことだが，サービス管理責任者が児童発達支援管理責任</a:t>
            </a:r>
            <a:endParaRPr kumimoji="1" lang="en-US" altLang="ja-JP" b="1" dirty="0">
              <a:latin typeface="BIZ UDゴシック" panose="020B0400000000000000" pitchFamily="49" charset="-128"/>
              <a:ea typeface="BIZ UDゴシック" panose="020B0400000000000000" pitchFamily="49" charset="-128"/>
            </a:endParaRPr>
          </a:p>
          <a:p>
            <a:r>
              <a:rPr kumimoji="1" lang="ja-JP" altLang="en-US" b="1" dirty="0">
                <a:latin typeface="BIZ UDゴシック" panose="020B0400000000000000" pitchFamily="49" charset="-128"/>
                <a:ea typeface="BIZ UDゴシック" panose="020B0400000000000000" pitchFamily="49" charset="-128"/>
              </a:rPr>
              <a:t>　者にもなれるということか。</a:t>
            </a:r>
            <a:endParaRPr kumimoji="1" lang="en-US" altLang="ja-JP" b="1" dirty="0">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25BF348F-A1C7-441B-8162-904723C7C787}"/>
              </a:ext>
            </a:extLst>
          </p:cNvPr>
          <p:cNvSpPr txBox="1"/>
          <p:nvPr/>
        </p:nvSpPr>
        <p:spPr>
          <a:xfrm>
            <a:off x="0" y="6581001"/>
            <a:ext cx="5282350" cy="276999"/>
          </a:xfrm>
          <a:prstGeom prst="rect">
            <a:avLst/>
          </a:prstGeom>
          <a:noFill/>
        </p:spPr>
        <p:txBody>
          <a:bodyPr wrap="square">
            <a:spAutoFit/>
          </a:bodyPr>
          <a:lstStyle/>
          <a:p>
            <a:r>
              <a:rPr lang="ja-JP" altLang="en-US" sz="1200" dirty="0">
                <a:latin typeface="BIZ UDゴシック" panose="020B0400000000000000" pitchFamily="49" charset="-128"/>
                <a:ea typeface="BIZ UDゴシック" panose="020B0400000000000000" pitchFamily="49" charset="-128"/>
              </a:rPr>
              <a:t>出展：平成３１年４月２３日付け厚生労働省事務連絡（一部要約・改編）</a:t>
            </a:r>
          </a:p>
        </p:txBody>
      </p:sp>
      <p:sp>
        <p:nvSpPr>
          <p:cNvPr id="7" name="テキスト ボックス 6">
            <a:extLst>
              <a:ext uri="{FF2B5EF4-FFF2-40B4-BE49-F238E27FC236}">
                <a16:creationId xmlns:a16="http://schemas.microsoft.com/office/drawing/2014/main" id="{A9066048-FF0C-4B76-BBD7-784C84E86A92}"/>
              </a:ext>
            </a:extLst>
          </p:cNvPr>
          <p:cNvSpPr txBox="1"/>
          <p:nvPr/>
        </p:nvSpPr>
        <p:spPr>
          <a:xfrm>
            <a:off x="182340" y="2266447"/>
            <a:ext cx="8779321" cy="646331"/>
          </a:xfrm>
          <a:prstGeom prst="rect">
            <a:avLst/>
          </a:prstGeom>
          <a:noFill/>
          <a:ln>
            <a:noFill/>
          </a:ln>
        </p:spPr>
        <p:txBody>
          <a:bodyPr wrap="square" rtlCol="0">
            <a:spAutoFit/>
          </a:bodyPr>
          <a:lstStyle/>
          <a:p>
            <a:r>
              <a:rPr kumimoji="1" lang="ja-JP" altLang="en-US" dirty="0">
                <a:latin typeface="BIZ UDゴシック" panose="020B0400000000000000" pitchFamily="49" charset="-128"/>
                <a:ea typeface="BIZ UDゴシック" panose="020B0400000000000000" pitchFamily="49" charset="-128"/>
              </a:rPr>
              <a:t>厚生労働省告示において，「相談支援の業務又は直接支援の業務」としており，必ずしも個別支援計画の原案作成等の業務のみに限られない。</a:t>
            </a:r>
            <a:endParaRPr kumimoji="1" lang="en-US" altLang="ja-JP"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AD02EA91-0E98-4CBF-B017-D6F0668DC570}"/>
              </a:ext>
            </a:extLst>
          </p:cNvPr>
          <p:cNvSpPr txBox="1"/>
          <p:nvPr/>
        </p:nvSpPr>
        <p:spPr>
          <a:xfrm>
            <a:off x="182340" y="4734722"/>
            <a:ext cx="8779321" cy="1477328"/>
          </a:xfrm>
          <a:prstGeom prst="rect">
            <a:avLst/>
          </a:prstGeom>
          <a:noFill/>
          <a:ln>
            <a:noFill/>
          </a:ln>
        </p:spPr>
        <p:txBody>
          <a:bodyPr wrap="square" rtlCol="0">
            <a:spAutoFit/>
          </a:bodyPr>
          <a:lstStyle/>
          <a:p>
            <a:r>
              <a:rPr kumimoji="1" lang="ja-JP" altLang="en-US" dirty="0">
                <a:latin typeface="BIZ UDゴシック" panose="020B0400000000000000" pitchFamily="49" charset="-128"/>
                <a:ea typeface="BIZ UDゴシック" panose="020B0400000000000000" pitchFamily="49" charset="-128"/>
              </a:rPr>
              <a:t>サービス管理責任者・児童発達支援管理責任者の要件は，それぞれの告示において，①実務経験者であること及び②研修修了者であることを規定している。</a:t>
            </a:r>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研修の見直し後，②の要件は統一される。</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一方，①の要件については，これまでと同様，それぞれの要件が必要になる。</a:t>
            </a:r>
            <a:endParaRPr kumimoji="1" lang="en-US" altLang="ja-JP"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804540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A4B62B1-78F6-4712-B17C-ACEFF68E0623}"/>
              </a:ext>
            </a:extLst>
          </p:cNvPr>
          <p:cNvSpPr>
            <a:spLocks noGrp="1"/>
          </p:cNvSpPr>
          <p:nvPr>
            <p:ph type="sldNum" sz="quarter" idx="12"/>
          </p:nvPr>
        </p:nvSpPr>
        <p:spPr/>
        <p:txBody>
          <a:bodyPr/>
          <a:lstStyle/>
          <a:p>
            <a:fld id="{841C6E9B-44D2-4F1B-AF17-ABBB297BB324}" type="slidenum">
              <a:rPr kumimoji="1" lang="ja-JP" altLang="en-US" smtClean="0"/>
              <a:t>11</a:t>
            </a:fld>
            <a:endParaRPr kumimoji="1" lang="ja-JP" altLang="en-US"/>
          </a:p>
        </p:txBody>
      </p:sp>
      <p:sp>
        <p:nvSpPr>
          <p:cNvPr id="3" name="正方形/長方形 2">
            <a:extLst>
              <a:ext uri="{FF2B5EF4-FFF2-40B4-BE49-F238E27FC236}">
                <a16:creationId xmlns:a16="http://schemas.microsoft.com/office/drawing/2014/main" id="{38D94860-5CDC-486B-A45C-520030370F0A}"/>
              </a:ext>
            </a:extLst>
          </p:cNvPr>
          <p:cNvSpPr/>
          <p:nvPr/>
        </p:nvSpPr>
        <p:spPr>
          <a:xfrm>
            <a:off x="182340"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BIZ UDPゴシック" panose="020B0400000000000000" pitchFamily="50" charset="-128"/>
                <a:ea typeface="BIZ UDPゴシック" panose="020B0400000000000000" pitchFamily="50" charset="-128"/>
              </a:rPr>
              <a:t>４　基礎研修のみ修了した者の取り扱い</a:t>
            </a:r>
          </a:p>
        </p:txBody>
      </p:sp>
      <p:sp>
        <p:nvSpPr>
          <p:cNvPr id="5" name="テキスト ボックス 4">
            <a:extLst>
              <a:ext uri="{FF2B5EF4-FFF2-40B4-BE49-F238E27FC236}">
                <a16:creationId xmlns:a16="http://schemas.microsoft.com/office/drawing/2014/main" id="{9B784F5B-20DB-4556-82F4-3798FA55566C}"/>
              </a:ext>
            </a:extLst>
          </p:cNvPr>
          <p:cNvSpPr txBox="1"/>
          <p:nvPr/>
        </p:nvSpPr>
        <p:spPr>
          <a:xfrm>
            <a:off x="142871" y="896116"/>
            <a:ext cx="8779320" cy="1667764"/>
          </a:xfrm>
          <a:prstGeom prst="rect">
            <a:avLst/>
          </a:prstGeom>
          <a:noFill/>
        </p:spPr>
        <p:txBody>
          <a:bodyPr wrap="square" rtlCol="0">
            <a:spAutoFit/>
          </a:bodyPr>
          <a:lstStyle/>
          <a:p>
            <a:pPr>
              <a:lnSpc>
                <a:spcPct val="150000"/>
              </a:lnSpc>
            </a:pPr>
            <a:r>
              <a:rPr kumimoji="1" lang="ja-JP" altLang="en-US" sz="2400" dirty="0">
                <a:solidFill>
                  <a:srgbClr val="FF0000"/>
                </a:solidFill>
                <a:latin typeface="HGP創英角ｺﾞｼｯｸUB" panose="020B0A00000000000000" pitchFamily="50" charset="-128"/>
                <a:ea typeface="HGP創英角ｺﾞｼｯｸUB" panose="020B0A00000000000000" pitchFamily="50" charset="-128"/>
              </a:rPr>
              <a:t>基礎研修は実践研修の受講資格を取得するための研修です。</a:t>
            </a:r>
            <a:endParaRPr kumimoji="1" lang="en-US" altLang="ja-JP" sz="2400" dirty="0">
              <a:solidFill>
                <a:srgbClr val="FF0000"/>
              </a:solidFill>
              <a:latin typeface="HGP創英角ｺﾞｼｯｸUB" panose="020B0A00000000000000" pitchFamily="50" charset="-128"/>
              <a:ea typeface="HGP創英角ｺﾞｼｯｸUB" panose="020B0A00000000000000" pitchFamily="50" charset="-128"/>
            </a:endParaRPr>
          </a:p>
          <a:p>
            <a:pPr>
              <a:lnSpc>
                <a:spcPct val="150000"/>
              </a:lnSpc>
            </a:pPr>
            <a:r>
              <a:rPr kumimoji="1" lang="ja-JP" altLang="en-US" sz="2400" dirty="0">
                <a:solidFill>
                  <a:srgbClr val="FF0000"/>
                </a:solidFill>
                <a:latin typeface="HGP創英角ｺﾞｼｯｸUB" panose="020B0A00000000000000" pitchFamily="50" charset="-128"/>
                <a:ea typeface="HGP創英角ｺﾞｼｯｸUB" panose="020B0A00000000000000" pitchFamily="50" charset="-128"/>
              </a:rPr>
              <a:t>実践研修まで修了しなければ，サービス管理責任者・児童発達支援管理責任者として従事できません。</a:t>
            </a:r>
          </a:p>
        </p:txBody>
      </p:sp>
      <p:sp>
        <p:nvSpPr>
          <p:cNvPr id="10" name="テキスト ボックス 9">
            <a:extLst>
              <a:ext uri="{FF2B5EF4-FFF2-40B4-BE49-F238E27FC236}">
                <a16:creationId xmlns:a16="http://schemas.microsoft.com/office/drawing/2014/main" id="{938F29D4-64D2-4EE7-8698-63A76A908B53}"/>
              </a:ext>
            </a:extLst>
          </p:cNvPr>
          <p:cNvSpPr txBox="1"/>
          <p:nvPr/>
        </p:nvSpPr>
        <p:spPr>
          <a:xfrm>
            <a:off x="142871" y="3094870"/>
            <a:ext cx="8779319" cy="1398844"/>
          </a:xfrm>
          <a:prstGeom prst="rect">
            <a:avLst/>
          </a:prstGeom>
          <a:noFill/>
          <a:ln>
            <a:solidFill>
              <a:schemeClr val="tx1"/>
            </a:solidFill>
          </a:ln>
        </p:spPr>
        <p:txBody>
          <a:bodyPr wrap="square" rtlCol="0">
            <a:spAutoFit/>
          </a:bodyPr>
          <a:lstStyle/>
          <a:p>
            <a:pPr>
              <a:lnSpc>
                <a:spcPct val="150000"/>
              </a:lnSpc>
            </a:pPr>
            <a:r>
              <a:rPr kumimoji="1" lang="ja-JP" altLang="en-US" sz="2000" dirty="0">
                <a:latin typeface="BIZ UDゴシック" panose="020B0400000000000000" pitchFamily="49" charset="-128"/>
                <a:ea typeface="BIZ UDゴシック" panose="020B0400000000000000" pitchFamily="49" charset="-128"/>
              </a:rPr>
              <a:t>（例外１）令和４年３月３１日までに基礎研修を修了し，かつ，サービス管理責任者・児童発達支援管理責任者として従事するための実務経験を有している場合</a:t>
            </a:r>
            <a:r>
              <a:rPr kumimoji="1" lang="ja-JP" altLang="en-US" dirty="0">
                <a:latin typeface="BIZ UDゴシック" panose="020B0400000000000000" pitchFamily="49" charset="-128"/>
                <a:ea typeface="BIZ UDゴシック" panose="020B0400000000000000" pitchFamily="49" charset="-128"/>
              </a:rPr>
              <a:t>（基礎研修の修了日から３年以内に限ります。）</a:t>
            </a:r>
            <a:endParaRPr kumimoji="1" lang="en-US" altLang="ja-JP" sz="2000"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F7392DE0-38CE-4731-9189-D7CABCB7224D}"/>
              </a:ext>
            </a:extLst>
          </p:cNvPr>
          <p:cNvSpPr txBox="1"/>
          <p:nvPr/>
        </p:nvSpPr>
        <p:spPr>
          <a:xfrm>
            <a:off x="142871" y="5024704"/>
            <a:ext cx="8779319" cy="937180"/>
          </a:xfrm>
          <a:prstGeom prst="rect">
            <a:avLst/>
          </a:prstGeom>
          <a:noFill/>
          <a:ln>
            <a:solidFill>
              <a:schemeClr val="tx1"/>
            </a:solidFill>
          </a:ln>
        </p:spPr>
        <p:txBody>
          <a:bodyPr wrap="square" rtlCol="0">
            <a:spAutoFit/>
          </a:bodyPr>
          <a:lstStyle/>
          <a:p>
            <a:pPr>
              <a:lnSpc>
                <a:spcPct val="150000"/>
              </a:lnSpc>
            </a:pPr>
            <a:r>
              <a:rPr kumimoji="1" lang="ja-JP" altLang="en-US" sz="2000" dirty="0">
                <a:latin typeface="BIZ UDゴシック" panose="020B0400000000000000" pitchFamily="49" charset="-128"/>
                <a:ea typeface="BIZ UDゴシック" panose="020B0400000000000000" pitchFamily="49" charset="-128"/>
              </a:rPr>
              <a:t>（例外２）正式なサービス管理責任者・児童発達支援管理責任者が同じ事業所等に配置されている場合</a:t>
            </a:r>
            <a:endParaRPr kumimoji="1" lang="en-US" altLang="ja-JP" sz="20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627067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txBox="1">
            <a:spLocks/>
          </p:cNvSpPr>
          <p:nvPr/>
        </p:nvSpPr>
        <p:spPr>
          <a:xfrm>
            <a:off x="7086600" y="6492875"/>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841C6E9B-44D2-4F1B-AF17-ABBB297BB324}" type="slidenum">
              <a:rPr kumimoji="1" lang="ja-JP" altLang="en-US" sz="1200" b="0" i="0" u="none" strike="noStrike" kern="1200" cap="none" spc="0" normalizeH="0" baseline="0" noProof="0" smtClean="0">
                <a:ln>
                  <a:noFill/>
                </a:ln>
                <a:solidFill>
                  <a:prstClr val="black"/>
                </a:solidFill>
                <a:effectLst/>
                <a:uLnTx/>
                <a:uFillTx/>
                <a:latin typeface="Arial"/>
                <a:ea typeface="ＭＳ Ｐゴシック"/>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Arial"/>
              <a:ea typeface="ＭＳ Ｐゴシック"/>
              <a:cs typeface="+mn-cs"/>
            </a:endParaRPr>
          </a:p>
        </p:txBody>
      </p:sp>
      <p:sp>
        <p:nvSpPr>
          <p:cNvPr id="6" name="テキスト ボックス 5">
            <a:extLst>
              <a:ext uri="{FF2B5EF4-FFF2-40B4-BE49-F238E27FC236}">
                <a16:creationId xmlns:a16="http://schemas.microsoft.com/office/drawing/2014/main" id="{BC47B7CC-041A-40A5-8412-50B67E541120}"/>
              </a:ext>
            </a:extLst>
          </p:cNvPr>
          <p:cNvSpPr txBox="1"/>
          <p:nvPr/>
        </p:nvSpPr>
        <p:spPr>
          <a:xfrm>
            <a:off x="459626" y="4171134"/>
            <a:ext cx="8224748" cy="1106200"/>
          </a:xfrm>
          <a:prstGeom prst="rect">
            <a:avLst/>
          </a:prstGeom>
          <a:noFill/>
        </p:spPr>
        <p:txBody>
          <a:bodyPr wrap="square" rtlCol="0">
            <a:spAutoFit/>
          </a:bodyPr>
          <a:lstStyle/>
          <a:p>
            <a:pPr algn="ctr">
              <a:lnSpc>
                <a:spcPct val="150000"/>
              </a:lnSpc>
            </a:pPr>
            <a:r>
              <a:rPr kumimoji="1" lang="ja-JP" altLang="en-US" sz="2400" dirty="0">
                <a:latin typeface="BIZ UDゴシック" panose="020B0400000000000000" pitchFamily="49" charset="-128"/>
                <a:ea typeface="BIZ UDゴシック" panose="020B0400000000000000" pitchFamily="49" charset="-128"/>
              </a:rPr>
              <a:t>募集・開催時期は，令和４年５月以降に</a:t>
            </a:r>
            <a:endParaRPr kumimoji="1" lang="en-US" altLang="ja-JP" sz="2400" dirty="0">
              <a:latin typeface="BIZ UDゴシック" panose="020B0400000000000000" pitchFamily="49" charset="-128"/>
              <a:ea typeface="BIZ UDゴシック" panose="020B0400000000000000" pitchFamily="49" charset="-128"/>
            </a:endParaRPr>
          </a:p>
          <a:p>
            <a:pPr algn="ctr">
              <a:lnSpc>
                <a:spcPct val="150000"/>
              </a:lnSpc>
            </a:pPr>
            <a:r>
              <a:rPr kumimoji="1" lang="ja-JP" altLang="en-US" sz="2400" dirty="0">
                <a:latin typeface="BIZ UDゴシック" panose="020B0400000000000000" pitchFamily="49" charset="-128"/>
                <a:ea typeface="BIZ UDゴシック" panose="020B0400000000000000" pitchFamily="49" charset="-128"/>
              </a:rPr>
              <a:t>県又は業務受託者のウェブサイトで公表予定</a:t>
            </a:r>
          </a:p>
        </p:txBody>
      </p:sp>
      <p:sp>
        <p:nvSpPr>
          <p:cNvPr id="7" name="テキスト ボックス 6">
            <a:extLst>
              <a:ext uri="{FF2B5EF4-FFF2-40B4-BE49-F238E27FC236}">
                <a16:creationId xmlns:a16="http://schemas.microsoft.com/office/drawing/2014/main" id="{F36BA7F2-BFA9-41CE-8772-B254D84FC538}"/>
              </a:ext>
            </a:extLst>
          </p:cNvPr>
          <p:cNvSpPr txBox="1"/>
          <p:nvPr/>
        </p:nvSpPr>
        <p:spPr>
          <a:xfrm>
            <a:off x="1449977" y="3105835"/>
            <a:ext cx="6244046"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600" dirty="0">
                <a:solidFill>
                  <a:prstClr val="black"/>
                </a:solidFill>
                <a:latin typeface="Meiryo UI" panose="020B0604030504040204" pitchFamily="50" charset="-128"/>
                <a:ea typeface="Meiryo UI" panose="020B0604030504040204" pitchFamily="50" charset="-128"/>
              </a:rPr>
              <a:t>各研修の日程について</a:t>
            </a:r>
            <a:endParaRPr kumimoji="1" lang="ja-JP" altLang="en-US" sz="3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088062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32857" y="3105835"/>
            <a:ext cx="5878286"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相談支援従事者研修</a:t>
            </a:r>
          </a:p>
        </p:txBody>
      </p:sp>
      <p:sp>
        <p:nvSpPr>
          <p:cNvPr id="5" name="スライド番号プレースホルダー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41C6E9B-44D2-4F1B-AF17-ABBB297BB32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6385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p:cNvGraphicFramePr>
            <a:graphicFrameLocks noGrp="1"/>
          </p:cNvGraphicFramePr>
          <p:nvPr>
            <p:extLst>
              <p:ext uri="{D42A27DB-BD31-4B8C-83A1-F6EECF244321}">
                <p14:modId xmlns:p14="http://schemas.microsoft.com/office/powerpoint/2010/main" val="684801625"/>
              </p:ext>
            </p:extLst>
          </p:nvPr>
        </p:nvGraphicFramePr>
        <p:xfrm>
          <a:off x="142872" y="881951"/>
          <a:ext cx="8779320" cy="5760000"/>
        </p:xfrm>
        <a:graphic>
          <a:graphicData uri="http://schemas.openxmlformats.org/drawingml/2006/table">
            <a:tbl>
              <a:tblPr firstRow="1" bandRow="1">
                <a:tableStyleId>{5C22544A-7EE6-4342-B048-85BDC9FD1C3A}</a:tableStyleId>
              </a:tblPr>
              <a:tblGrid>
                <a:gridCol w="2109998">
                  <a:extLst>
                    <a:ext uri="{9D8B030D-6E8A-4147-A177-3AD203B41FA5}">
                      <a16:colId xmlns:a16="http://schemas.microsoft.com/office/drawing/2014/main" val="20001"/>
                    </a:ext>
                  </a:extLst>
                </a:gridCol>
                <a:gridCol w="2928730">
                  <a:extLst>
                    <a:ext uri="{9D8B030D-6E8A-4147-A177-3AD203B41FA5}">
                      <a16:colId xmlns:a16="http://schemas.microsoft.com/office/drawing/2014/main" val="20002"/>
                    </a:ext>
                  </a:extLst>
                </a:gridCol>
                <a:gridCol w="3740592">
                  <a:extLst>
                    <a:ext uri="{9D8B030D-6E8A-4147-A177-3AD203B41FA5}">
                      <a16:colId xmlns:a16="http://schemas.microsoft.com/office/drawing/2014/main" val="20004"/>
                    </a:ext>
                  </a:extLst>
                </a:gridCol>
              </a:tblGrid>
              <a:tr h="569588">
                <a:tc>
                  <a:txBody>
                    <a:bodyPr/>
                    <a:lstStyle/>
                    <a:p>
                      <a:pPr algn="ctr"/>
                      <a:r>
                        <a:rPr kumimoji="1" lang="ja-JP" altLang="en-US" sz="1600" b="0" u="none" dirty="0">
                          <a:latin typeface="BIZ UDPゴシック" panose="020B0400000000000000" pitchFamily="50" charset="-128"/>
                          <a:ea typeface="BIZ UDPゴシック" panose="020B0400000000000000" pitchFamily="50" charset="-128"/>
                        </a:rPr>
                        <a:t>研修課程</a:t>
                      </a:r>
                      <a:endParaRPr kumimoji="1" lang="ja-JP" altLang="en-US" sz="1600" b="0" u="none" dirty="0">
                        <a:solidFill>
                          <a:sysClr val="windowText" lastClr="000000"/>
                        </a:solidFill>
                        <a:latin typeface="BIZ UDPゴシック" panose="020B0400000000000000" pitchFamily="50" charset="-128"/>
                        <a:ea typeface="BIZ UDPゴシック" panose="020B0400000000000000" pitchFamily="50" charset="-128"/>
                      </a:endParaRPr>
                    </a:p>
                  </a:txBody>
                  <a:tcPr marT="42203" marB="42203"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dirty="0">
                          <a:latin typeface="BIZ UDPゴシック" panose="020B0400000000000000" pitchFamily="50" charset="-128"/>
                          <a:ea typeface="BIZ UDPゴシック" panose="020B0400000000000000" pitchFamily="50" charset="-128"/>
                        </a:rPr>
                        <a:t>目的・内容</a:t>
                      </a:r>
                      <a:endParaRPr kumimoji="1" lang="ja-JP" altLang="en-US" sz="1600" b="0" u="none" dirty="0">
                        <a:solidFill>
                          <a:sysClr val="windowText" lastClr="000000"/>
                        </a:solidFill>
                        <a:latin typeface="BIZ UDPゴシック" panose="020B0400000000000000" pitchFamily="50" charset="-128"/>
                        <a:ea typeface="BIZ UDPゴシック" panose="020B0400000000000000" pitchFamily="50" charset="-128"/>
                      </a:endParaRPr>
                    </a:p>
                  </a:txBody>
                  <a:tcPr marT="42203" marB="42203" anchor="ctr"/>
                </a:tc>
                <a:tc>
                  <a:txBody>
                    <a:bodyPr/>
                    <a:lstStyle/>
                    <a:p>
                      <a:pPr algn="ctr"/>
                      <a:r>
                        <a:rPr kumimoji="1" lang="ja-JP" altLang="en-US" sz="1600" b="0" u="none" dirty="0">
                          <a:latin typeface="BIZ UDPゴシック" panose="020B0400000000000000" pitchFamily="50" charset="-128"/>
                          <a:ea typeface="BIZ UDPゴシック" panose="020B0400000000000000" pitchFamily="50" charset="-128"/>
                        </a:rPr>
                        <a:t>受講対象者</a:t>
                      </a:r>
                      <a:endParaRPr kumimoji="1" lang="ja-JP" altLang="en-US" sz="1600" b="0" u="none" dirty="0">
                        <a:solidFill>
                          <a:sysClr val="windowText" lastClr="000000"/>
                        </a:solidFill>
                        <a:latin typeface="BIZ UDPゴシック" panose="020B0400000000000000" pitchFamily="50" charset="-128"/>
                        <a:ea typeface="BIZ UDPゴシック" panose="020B0400000000000000" pitchFamily="50" charset="-128"/>
                      </a:endParaRPr>
                    </a:p>
                  </a:txBody>
                  <a:tcPr marT="42203" marB="42203" anchor="ctr"/>
                </a:tc>
                <a:extLst>
                  <a:ext uri="{0D108BD9-81ED-4DB2-BD59-A6C34878D82A}">
                    <a16:rowId xmlns:a16="http://schemas.microsoft.com/office/drawing/2014/main" val="10000"/>
                  </a:ext>
                </a:extLst>
              </a:tr>
              <a:tr h="1130482">
                <a:tc>
                  <a:txBody>
                    <a:bodyPr/>
                    <a:lstStyle/>
                    <a:p>
                      <a:pPr marL="0" indent="0" algn="l">
                        <a:buFont typeface="+mj-lt"/>
                        <a:buNone/>
                      </a:pPr>
                      <a:r>
                        <a:rPr kumimoji="1" lang="ja-JP" altLang="en-US" sz="1800" b="0" u="none" dirty="0">
                          <a:latin typeface="BIZ UDPゴシック" panose="020B0400000000000000" pitchFamily="50" charset="-128"/>
                          <a:ea typeface="BIZ UDPゴシック" panose="020B0400000000000000" pitchFamily="50" charset="-128"/>
                        </a:rPr>
                        <a:t>初任者研修</a:t>
                      </a:r>
                      <a:endParaRPr kumimoji="1" lang="en-US" altLang="ja-JP" sz="1200" b="0" u="none" dirty="0">
                        <a:latin typeface="BIZ UDPゴシック" panose="020B0400000000000000" pitchFamily="50" charset="-128"/>
                        <a:ea typeface="BIZ UDPゴシック" panose="020B0400000000000000" pitchFamily="50" charset="-128"/>
                      </a:endParaRPr>
                    </a:p>
                    <a:p>
                      <a:pPr marL="0" marR="0" lvl="0" indent="0" algn="l" defTabSz="843984" rtl="0" eaLnBrk="1" fontAlgn="auto" latinLnBrk="0" hangingPunct="1">
                        <a:lnSpc>
                          <a:spcPct val="100000"/>
                        </a:lnSpc>
                        <a:spcBef>
                          <a:spcPts val="0"/>
                        </a:spcBef>
                        <a:spcAft>
                          <a:spcPts val="0"/>
                        </a:spcAft>
                        <a:buClrTx/>
                        <a:buSzTx/>
                        <a:buFont typeface="+mj-lt"/>
                        <a:buNone/>
                        <a:tabLst/>
                        <a:defRPr/>
                      </a:pPr>
                      <a:r>
                        <a:rPr kumimoji="1" lang="ja-JP" altLang="en-US" sz="1200" b="0" u="none" dirty="0">
                          <a:solidFill>
                            <a:schemeClr val="tx1"/>
                          </a:solidFill>
                          <a:latin typeface="BIZ UDPゴシック" panose="020B0400000000000000" pitchFamily="50" charset="-128"/>
                          <a:ea typeface="BIZ UDPゴシック" panose="020B0400000000000000" pitchFamily="50" charset="-128"/>
                        </a:rPr>
                        <a:t>（７日間）</a:t>
                      </a:r>
                      <a:endParaRPr kumimoji="1" lang="en-US" altLang="ja-JP" sz="1200" b="0" u="none" dirty="0">
                        <a:solidFill>
                          <a:schemeClr val="tx1"/>
                        </a:solidFill>
                        <a:latin typeface="BIZ UDPゴシック" panose="020B0400000000000000" pitchFamily="50" charset="-128"/>
                        <a:ea typeface="BIZ UDPゴシック" panose="020B0400000000000000" pitchFamily="50" charset="-128"/>
                      </a:endParaRP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相談支援専門員の資格取得</a:t>
                      </a:r>
                      <a:endParaRPr kumimoji="1" lang="ja-JP" altLang="en-US" sz="1400" b="0" u="none" dirty="0">
                        <a:solidFill>
                          <a:schemeClr val="tx1"/>
                        </a:solidFill>
                        <a:latin typeface="BIZ UDPゴシック" panose="020B0400000000000000" pitchFamily="50" charset="-128"/>
                        <a:ea typeface="BIZ UDPゴシック" panose="020B0400000000000000" pitchFamily="50" charset="-128"/>
                      </a:endParaRP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相談支援業務に従事する予定がある者</a:t>
                      </a:r>
                      <a:endParaRPr kumimoji="1" lang="ja-JP" altLang="en-US" sz="1400" b="0" u="none" dirty="0">
                        <a:solidFill>
                          <a:schemeClr val="tx1"/>
                        </a:solidFill>
                        <a:latin typeface="BIZ UDPゴシック" panose="020B0400000000000000" pitchFamily="50" charset="-128"/>
                        <a:ea typeface="BIZ UDPゴシック" panose="020B0400000000000000" pitchFamily="50" charset="-128"/>
                      </a:endParaRPr>
                    </a:p>
                  </a:txBody>
                  <a:tcPr marT="42203" marB="42203" anchor="ctr"/>
                </a:tc>
                <a:extLst>
                  <a:ext uri="{0D108BD9-81ED-4DB2-BD59-A6C34878D82A}">
                    <a16:rowId xmlns:a16="http://schemas.microsoft.com/office/drawing/2014/main" val="10001"/>
                  </a:ext>
                </a:extLst>
              </a:tr>
              <a:tr h="1798966">
                <a:tc>
                  <a:txBody>
                    <a:bodyPr/>
                    <a:lstStyle/>
                    <a:p>
                      <a:pPr marL="0" indent="0" algn="l">
                        <a:buFont typeface="+mj-lt"/>
                        <a:buNone/>
                      </a:pPr>
                      <a:r>
                        <a:rPr kumimoji="1" lang="ja-JP" altLang="en-US" sz="1800" b="0" u="none" dirty="0">
                          <a:latin typeface="BIZ UDPゴシック" panose="020B0400000000000000" pitchFamily="50" charset="-128"/>
                          <a:ea typeface="BIZ UDPゴシック" panose="020B0400000000000000" pitchFamily="50" charset="-128"/>
                        </a:rPr>
                        <a:t>現任研修</a:t>
                      </a:r>
                      <a:endParaRPr kumimoji="1" lang="en-US" altLang="ja-JP" sz="1200" b="0" u="none" dirty="0">
                        <a:latin typeface="BIZ UDPゴシック" panose="020B0400000000000000" pitchFamily="50" charset="-128"/>
                        <a:ea typeface="BIZ UDPゴシック" panose="020B0400000000000000" pitchFamily="50" charset="-128"/>
                      </a:endParaRPr>
                    </a:p>
                    <a:p>
                      <a:pPr marL="0" marR="0" lvl="0" indent="0" algn="l" defTabSz="843984" rtl="0" eaLnBrk="1" fontAlgn="auto" latinLnBrk="0" hangingPunct="1">
                        <a:lnSpc>
                          <a:spcPct val="100000"/>
                        </a:lnSpc>
                        <a:spcBef>
                          <a:spcPts val="0"/>
                        </a:spcBef>
                        <a:spcAft>
                          <a:spcPts val="0"/>
                        </a:spcAft>
                        <a:buClrTx/>
                        <a:buSzTx/>
                        <a:buFont typeface="+mj-lt"/>
                        <a:buNone/>
                        <a:tabLst/>
                        <a:defRPr/>
                      </a:pPr>
                      <a:r>
                        <a:rPr kumimoji="1" lang="ja-JP" altLang="en-US" sz="1200" b="0" u="none" dirty="0">
                          <a:latin typeface="BIZ UDPゴシック" panose="020B0400000000000000" pitchFamily="50" charset="-128"/>
                          <a:ea typeface="BIZ UDPゴシック" panose="020B0400000000000000" pitchFamily="50" charset="-128"/>
                        </a:rPr>
                        <a:t>（４日間）</a:t>
                      </a:r>
                      <a:endParaRPr kumimoji="1" lang="en-US" altLang="ja-JP" sz="1200" b="0" u="none" dirty="0">
                        <a:latin typeface="BIZ UDPゴシック" panose="020B0400000000000000" pitchFamily="50" charset="-128"/>
                        <a:ea typeface="BIZ UDPゴシック" panose="020B0400000000000000" pitchFamily="50" charset="-128"/>
                      </a:endParaRP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相談支援専門員の資格更新</a:t>
                      </a:r>
                      <a:endParaRPr kumimoji="1" lang="en-US" altLang="ja-JP" sz="1400" b="0" u="none" dirty="0">
                        <a:latin typeface="BIZ UDPゴシック" panose="020B0400000000000000" pitchFamily="50" charset="-128"/>
                        <a:ea typeface="BIZ UDPゴシック" panose="020B0400000000000000" pitchFamily="50" charset="-128"/>
                      </a:endParaRPr>
                    </a:p>
                    <a:p>
                      <a:r>
                        <a:rPr kumimoji="1" lang="ja-JP" altLang="en-US" sz="1400" b="0" u="none" dirty="0">
                          <a:latin typeface="BIZ UDPゴシック" panose="020B0400000000000000" pitchFamily="50" charset="-128"/>
                          <a:ea typeface="BIZ UDPゴシック" panose="020B0400000000000000" pitchFamily="50" charset="-128"/>
                        </a:rPr>
                        <a:t>（５年ごと）</a:t>
                      </a: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次のいずれかを満たす者</a:t>
                      </a:r>
                      <a:endParaRPr kumimoji="1" lang="en-US" altLang="ja-JP" sz="1400" b="0" u="none" dirty="0">
                        <a:latin typeface="BIZ UDPゴシック" panose="020B0400000000000000" pitchFamily="50" charset="-128"/>
                        <a:ea typeface="BIZ UDPゴシック" panose="020B0400000000000000" pitchFamily="50" charset="-128"/>
                      </a:endParaRPr>
                    </a:p>
                    <a:p>
                      <a:r>
                        <a:rPr kumimoji="1" lang="en-US" altLang="ja-JP" sz="1400" b="0" u="none" dirty="0">
                          <a:latin typeface="BIZ UDPゴシック" panose="020B0400000000000000" pitchFamily="50" charset="-128"/>
                          <a:ea typeface="BIZ UDPゴシック" panose="020B0400000000000000" pitchFamily="50" charset="-128"/>
                        </a:rPr>
                        <a:t>1</a:t>
                      </a:r>
                      <a:r>
                        <a:rPr kumimoji="1" lang="ja-JP" altLang="en-US" sz="1400" b="0" u="none" dirty="0">
                          <a:latin typeface="BIZ UDPゴシック" panose="020B0400000000000000" pitchFamily="50" charset="-128"/>
                          <a:ea typeface="BIZ UDPゴシック" panose="020B0400000000000000" pitchFamily="50" charset="-128"/>
                        </a:rPr>
                        <a:t>　受講開始日前の</a:t>
                      </a:r>
                      <a:r>
                        <a:rPr kumimoji="1" lang="en-US" altLang="ja-JP" sz="1400" b="0" u="none" dirty="0">
                          <a:latin typeface="BIZ UDPゴシック" panose="020B0400000000000000" pitchFamily="50" charset="-128"/>
                          <a:ea typeface="BIZ UDPゴシック" panose="020B0400000000000000" pitchFamily="50" charset="-128"/>
                        </a:rPr>
                        <a:t>5</a:t>
                      </a:r>
                      <a:r>
                        <a:rPr kumimoji="1" lang="ja-JP" altLang="en-US" sz="1400" b="0" u="none" dirty="0">
                          <a:latin typeface="BIZ UDPゴシック" panose="020B0400000000000000" pitchFamily="50" charset="-128"/>
                          <a:ea typeface="BIZ UDPゴシック" panose="020B0400000000000000" pitchFamily="50" charset="-128"/>
                        </a:rPr>
                        <a:t>年間に</a:t>
                      </a:r>
                      <a:r>
                        <a:rPr kumimoji="1" lang="en-US" altLang="ja-JP" sz="1400" b="0" u="none" dirty="0">
                          <a:latin typeface="BIZ UDPゴシック" panose="020B0400000000000000" pitchFamily="50" charset="-128"/>
                          <a:ea typeface="BIZ UDPゴシック" panose="020B0400000000000000" pitchFamily="50" charset="-128"/>
                        </a:rPr>
                        <a:t>2</a:t>
                      </a:r>
                      <a:r>
                        <a:rPr kumimoji="1" lang="ja-JP" altLang="en-US" sz="1400" b="0" u="none" dirty="0">
                          <a:latin typeface="BIZ UDPゴシック" panose="020B0400000000000000" pitchFamily="50" charset="-128"/>
                          <a:ea typeface="BIZ UDPゴシック" panose="020B0400000000000000" pitchFamily="50" charset="-128"/>
                        </a:rPr>
                        <a:t>年以上の相談</a:t>
                      </a:r>
                      <a:endParaRPr kumimoji="1" lang="en-US" altLang="ja-JP" sz="1400" b="0" u="none" dirty="0">
                        <a:latin typeface="BIZ UDPゴシック" panose="020B0400000000000000" pitchFamily="50" charset="-128"/>
                        <a:ea typeface="BIZ UDPゴシック" panose="020B0400000000000000" pitchFamily="50" charset="-128"/>
                      </a:endParaRPr>
                    </a:p>
                    <a:p>
                      <a:r>
                        <a:rPr kumimoji="1" lang="ja-JP" altLang="en-US" sz="1400" b="0" u="none" dirty="0">
                          <a:latin typeface="BIZ UDPゴシック" panose="020B0400000000000000" pitchFamily="50" charset="-128"/>
                          <a:ea typeface="BIZ UDPゴシック" panose="020B0400000000000000" pitchFamily="50" charset="-128"/>
                        </a:rPr>
                        <a:t>　支援の実務経験がある。</a:t>
                      </a:r>
                    </a:p>
                    <a:p>
                      <a:r>
                        <a:rPr kumimoji="1" lang="en-US" altLang="ja-JP" sz="1400" b="0" u="none" dirty="0">
                          <a:latin typeface="BIZ UDPゴシック" panose="020B0400000000000000" pitchFamily="50" charset="-128"/>
                          <a:ea typeface="BIZ UDPゴシック" panose="020B0400000000000000" pitchFamily="50" charset="-128"/>
                        </a:rPr>
                        <a:t>2</a:t>
                      </a:r>
                      <a:r>
                        <a:rPr kumimoji="1" lang="ja-JP" altLang="en-US" sz="1400" b="0" u="none" dirty="0">
                          <a:latin typeface="BIZ UDPゴシック" panose="020B0400000000000000" pitchFamily="50" charset="-128"/>
                          <a:ea typeface="BIZ UDPゴシック" panose="020B0400000000000000" pitchFamily="50" charset="-128"/>
                        </a:rPr>
                        <a:t>　現任研修を修了し、現に相談支援業務に</a:t>
                      </a:r>
                      <a:endParaRPr kumimoji="1" lang="en-US" altLang="ja-JP" sz="1400" b="0" u="none" dirty="0">
                        <a:latin typeface="BIZ UDPゴシック" panose="020B0400000000000000" pitchFamily="50" charset="-128"/>
                        <a:ea typeface="BIZ UDPゴシック" panose="020B0400000000000000" pitchFamily="50" charset="-128"/>
                      </a:endParaRPr>
                    </a:p>
                    <a:p>
                      <a:r>
                        <a:rPr kumimoji="1" lang="ja-JP" altLang="en-US" sz="1400" b="0" u="none" dirty="0">
                          <a:latin typeface="BIZ UDPゴシック" panose="020B0400000000000000" pitchFamily="50" charset="-128"/>
                          <a:ea typeface="BIZ UDPゴシック" panose="020B0400000000000000" pitchFamily="50" charset="-128"/>
                        </a:rPr>
                        <a:t>　従事している。（受講が２回目以降の場合</a:t>
                      </a:r>
                      <a:r>
                        <a:rPr kumimoji="1" lang="ja-JP" altLang="en-US" sz="1400" b="0" u="none" dirty="0" smtClean="0">
                          <a:latin typeface="BIZ UDPゴシック" panose="020B0400000000000000" pitchFamily="50" charset="-128"/>
                          <a:ea typeface="BIZ UDPゴシック" panose="020B0400000000000000" pitchFamily="50" charset="-128"/>
                        </a:rPr>
                        <a:t>）</a:t>
                      </a:r>
                      <a:endParaRPr kumimoji="1" lang="en-US" altLang="ja-JP" sz="1400" b="0" u="none" dirty="0" smtClean="0">
                        <a:latin typeface="BIZ UDPゴシック" panose="020B0400000000000000" pitchFamily="50" charset="-128"/>
                        <a:ea typeface="BIZ UDPゴシック" panose="020B0400000000000000" pitchFamily="50" charset="-128"/>
                      </a:endParaRPr>
                    </a:p>
                    <a:p>
                      <a:r>
                        <a:rPr kumimoji="1" lang="en-US" altLang="ja-JP" sz="1400" b="0" u="none" dirty="0" smtClean="0">
                          <a:latin typeface="BIZ UDPゴシック" panose="020B0400000000000000" pitchFamily="50" charset="-128"/>
                          <a:ea typeface="BIZ UDPゴシック" panose="020B0400000000000000" pitchFamily="50" charset="-128"/>
                        </a:rPr>
                        <a:t>※</a:t>
                      </a:r>
                      <a:r>
                        <a:rPr kumimoji="1" lang="ja-JP" altLang="en-US" sz="1400" b="0" u="none" dirty="0" smtClean="0">
                          <a:latin typeface="BIZ UDPゴシック" panose="020B0400000000000000" pitchFamily="50" charset="-128"/>
                          <a:ea typeface="BIZ UDPゴシック" panose="020B0400000000000000" pitchFamily="50" charset="-128"/>
                        </a:rPr>
                        <a:t>　令和２年３月３１日までに資格を取得して</a:t>
                      </a:r>
                      <a:endParaRPr kumimoji="1" lang="en-US" altLang="ja-JP" sz="1400" b="0" u="none" dirty="0" smtClean="0">
                        <a:latin typeface="BIZ UDPゴシック" panose="020B0400000000000000" pitchFamily="50" charset="-128"/>
                        <a:ea typeface="BIZ UDPゴシック" panose="020B0400000000000000" pitchFamily="50" charset="-128"/>
                      </a:endParaRPr>
                    </a:p>
                    <a:p>
                      <a:r>
                        <a:rPr kumimoji="1" lang="ja-JP" altLang="en-US" sz="1400" b="0" u="none" dirty="0" smtClean="0">
                          <a:latin typeface="BIZ UDPゴシック" panose="020B0400000000000000" pitchFamily="50" charset="-128"/>
                          <a:ea typeface="BIZ UDPゴシック" panose="020B0400000000000000" pitchFamily="50" charset="-128"/>
                        </a:rPr>
                        <a:t>　いた方が令和２年４月１日以降に受講する初</a:t>
                      </a:r>
                      <a:endParaRPr kumimoji="1" lang="en-US" altLang="ja-JP" sz="1400" b="0" u="none" dirty="0" smtClean="0">
                        <a:latin typeface="BIZ UDPゴシック" panose="020B0400000000000000" pitchFamily="50" charset="-128"/>
                        <a:ea typeface="BIZ UDPゴシック" panose="020B0400000000000000" pitchFamily="50" charset="-128"/>
                      </a:endParaRPr>
                    </a:p>
                    <a:p>
                      <a:r>
                        <a:rPr kumimoji="1" lang="ja-JP" altLang="en-US" sz="1400" b="0" u="none" dirty="0" smtClean="0">
                          <a:latin typeface="BIZ UDPゴシック" panose="020B0400000000000000" pitchFamily="50" charset="-128"/>
                          <a:ea typeface="BIZ UDPゴシック" panose="020B0400000000000000" pitchFamily="50" charset="-128"/>
                        </a:rPr>
                        <a:t>　回の現任研修ではいずれも不要</a:t>
                      </a:r>
                      <a:endParaRPr kumimoji="1" lang="ja-JP" altLang="en-US" sz="1400" b="0" u="none" dirty="0">
                        <a:latin typeface="BIZ UDPゴシック" panose="020B0400000000000000" pitchFamily="50" charset="-128"/>
                        <a:ea typeface="BIZ UDPゴシック" panose="020B0400000000000000" pitchFamily="50" charset="-128"/>
                      </a:endParaRPr>
                    </a:p>
                  </a:txBody>
                  <a:tcPr marT="42203" marB="42203" anchor="ctr"/>
                </a:tc>
                <a:extLst>
                  <a:ext uri="{0D108BD9-81ED-4DB2-BD59-A6C34878D82A}">
                    <a16:rowId xmlns:a16="http://schemas.microsoft.com/office/drawing/2014/main" val="10002"/>
                  </a:ext>
                </a:extLst>
              </a:tr>
              <a:tr h="1130482">
                <a:tc>
                  <a:txBody>
                    <a:bodyPr/>
                    <a:lstStyle/>
                    <a:p>
                      <a:pPr marL="0" indent="0" algn="l">
                        <a:buFont typeface="+mj-lt"/>
                        <a:buNone/>
                      </a:pPr>
                      <a:r>
                        <a:rPr kumimoji="1" lang="ja-JP" altLang="en-US" sz="1800" b="0" u="none" dirty="0" smtClean="0">
                          <a:latin typeface="BIZ UDPゴシック" panose="020B0400000000000000" pitchFamily="50" charset="-128"/>
                          <a:ea typeface="BIZ UDPゴシック" panose="020B0400000000000000" pitchFamily="50" charset="-128"/>
                        </a:rPr>
                        <a:t>専門</a:t>
                      </a:r>
                      <a:r>
                        <a:rPr kumimoji="1" lang="ja-JP" altLang="en-US" sz="1800" b="0" u="none" dirty="0">
                          <a:latin typeface="BIZ UDPゴシック" panose="020B0400000000000000" pitchFamily="50" charset="-128"/>
                          <a:ea typeface="BIZ UDPゴシック" panose="020B0400000000000000" pitchFamily="50" charset="-128"/>
                        </a:rPr>
                        <a:t>コース</a:t>
                      </a:r>
                      <a:r>
                        <a:rPr kumimoji="1" lang="ja-JP" altLang="en-US" sz="1800" b="0" u="none" dirty="0" smtClean="0">
                          <a:latin typeface="BIZ UDPゴシック" panose="020B0400000000000000" pitchFamily="50" charset="-128"/>
                          <a:ea typeface="BIZ UDPゴシック" panose="020B0400000000000000" pitchFamily="50" charset="-128"/>
                        </a:rPr>
                        <a:t>別研修</a:t>
                      </a:r>
                      <a:endParaRPr kumimoji="1" lang="en-US" altLang="ja-JP" sz="1200" b="0" u="none" dirty="0" smtClean="0">
                        <a:latin typeface="BIZ UDPゴシック" panose="020B0400000000000000" pitchFamily="50" charset="-128"/>
                        <a:ea typeface="BIZ UDPゴシック" panose="020B0400000000000000" pitchFamily="50" charset="-128"/>
                      </a:endParaRPr>
                    </a:p>
                    <a:p>
                      <a:pPr marL="0" indent="0" algn="l">
                        <a:buFont typeface="+mj-lt"/>
                        <a:buNone/>
                      </a:pPr>
                      <a:r>
                        <a:rPr kumimoji="1" lang="ja-JP" altLang="en-US" sz="1200" b="0" u="none" dirty="0" smtClean="0">
                          <a:latin typeface="BIZ UDPゴシック" panose="020B0400000000000000" pitchFamily="50" charset="-128"/>
                          <a:ea typeface="BIZ UDPゴシック" panose="020B0400000000000000" pitchFamily="50" charset="-128"/>
                        </a:rPr>
                        <a:t>（</a:t>
                      </a:r>
                      <a:r>
                        <a:rPr kumimoji="1" lang="ja-JP" altLang="en-US" sz="1200" b="0" u="none" dirty="0">
                          <a:latin typeface="BIZ UDPゴシック" panose="020B0400000000000000" pitchFamily="50" charset="-128"/>
                          <a:ea typeface="BIZ UDPゴシック" panose="020B0400000000000000" pitchFamily="50" charset="-128"/>
                        </a:rPr>
                        <a:t>１日間又は２日間）</a:t>
                      </a:r>
                      <a:endParaRPr kumimoji="1" lang="en-US" altLang="ja-JP" sz="1200" b="0" u="none" dirty="0">
                        <a:latin typeface="BIZ UDPゴシック" panose="020B0400000000000000" pitchFamily="50" charset="-128"/>
                        <a:ea typeface="BIZ UDPゴシック" panose="020B0400000000000000" pitchFamily="50" charset="-128"/>
                      </a:endParaRP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相談支援専門員の資質向上</a:t>
                      </a: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現に相談支援業務に従事している者</a:t>
                      </a:r>
                    </a:p>
                  </a:txBody>
                  <a:tcPr marT="42203" marB="42203" anchor="ctr"/>
                </a:tc>
                <a:extLst>
                  <a:ext uri="{0D108BD9-81ED-4DB2-BD59-A6C34878D82A}">
                    <a16:rowId xmlns:a16="http://schemas.microsoft.com/office/drawing/2014/main" val="10006"/>
                  </a:ext>
                </a:extLst>
              </a:tr>
              <a:tr h="1130482">
                <a:tc>
                  <a:txBody>
                    <a:bodyPr/>
                    <a:lstStyle/>
                    <a:p>
                      <a:pPr marL="0" indent="0" algn="l">
                        <a:buFont typeface="+mj-lt"/>
                        <a:buNone/>
                      </a:pPr>
                      <a:r>
                        <a:rPr kumimoji="1" lang="ja-JP" altLang="en-US" sz="1800" b="0" u="none" dirty="0">
                          <a:latin typeface="BIZ UDPゴシック" panose="020B0400000000000000" pitchFamily="50" charset="-128"/>
                          <a:ea typeface="BIZ UDPゴシック" panose="020B0400000000000000" pitchFamily="50" charset="-128"/>
                        </a:rPr>
                        <a:t>主任研修</a:t>
                      </a:r>
                      <a:endParaRPr kumimoji="1" lang="en-US" altLang="ja-JP" sz="1200" b="0" u="none" dirty="0">
                        <a:latin typeface="BIZ UDPゴシック" panose="020B0400000000000000" pitchFamily="50" charset="-128"/>
                        <a:ea typeface="BIZ UDPゴシック" panose="020B0400000000000000" pitchFamily="50" charset="-128"/>
                      </a:endParaRPr>
                    </a:p>
                    <a:p>
                      <a:pPr marL="0" marR="0" lvl="0" indent="0" algn="l" defTabSz="843984" rtl="0" eaLnBrk="1" fontAlgn="auto" latinLnBrk="0" hangingPunct="1">
                        <a:lnSpc>
                          <a:spcPct val="100000"/>
                        </a:lnSpc>
                        <a:spcBef>
                          <a:spcPts val="0"/>
                        </a:spcBef>
                        <a:spcAft>
                          <a:spcPts val="0"/>
                        </a:spcAft>
                        <a:buClrTx/>
                        <a:buSzTx/>
                        <a:buFont typeface="+mj-lt"/>
                        <a:buNone/>
                        <a:tabLst/>
                        <a:defRPr/>
                      </a:pPr>
                      <a:r>
                        <a:rPr kumimoji="1" lang="ja-JP" altLang="en-US" sz="1200" b="0" u="none" dirty="0">
                          <a:latin typeface="BIZ UDPゴシック" panose="020B0400000000000000" pitchFamily="50" charset="-128"/>
                          <a:ea typeface="BIZ UDPゴシック" panose="020B0400000000000000" pitchFamily="50" charset="-128"/>
                        </a:rPr>
                        <a:t>（５日間）</a:t>
                      </a:r>
                      <a:endParaRPr kumimoji="1" lang="en-US" altLang="ja-JP" sz="1200" b="0" u="none" dirty="0">
                        <a:latin typeface="BIZ UDPゴシック" panose="020B0400000000000000" pitchFamily="50" charset="-128"/>
                        <a:ea typeface="BIZ UDPゴシック" panose="020B0400000000000000" pitchFamily="50" charset="-128"/>
                      </a:endParaRP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主任相談支援専門員の資格取得</a:t>
                      </a:r>
                    </a:p>
                  </a:txBody>
                  <a:tcPr marT="42203" marB="42203" anchor="ctr"/>
                </a:tc>
                <a:tc>
                  <a:txBody>
                    <a:bodyPr/>
                    <a:lstStyle/>
                    <a:p>
                      <a:r>
                        <a:rPr kumimoji="1" lang="ja-JP" altLang="en-US" sz="1400" b="0" u="none" dirty="0">
                          <a:latin typeface="BIZ UDPゴシック" panose="020B0400000000000000" pitchFamily="50" charset="-128"/>
                          <a:ea typeface="BIZ UDPゴシック" panose="020B0400000000000000" pitchFamily="50" charset="-128"/>
                        </a:rPr>
                        <a:t>現任研修を修了し、３年以上の相談支援の</a:t>
                      </a:r>
                      <a:endParaRPr kumimoji="1" lang="en-US" altLang="ja-JP" sz="1400" b="0" u="none" dirty="0">
                        <a:latin typeface="BIZ UDPゴシック" panose="020B0400000000000000" pitchFamily="50" charset="-128"/>
                        <a:ea typeface="BIZ UDPゴシック" panose="020B0400000000000000" pitchFamily="50" charset="-128"/>
                      </a:endParaRPr>
                    </a:p>
                    <a:p>
                      <a:r>
                        <a:rPr kumimoji="1" lang="ja-JP" altLang="en-US" sz="1400" b="0" u="none" dirty="0">
                          <a:latin typeface="BIZ UDPゴシック" panose="020B0400000000000000" pitchFamily="50" charset="-128"/>
                          <a:ea typeface="BIZ UDPゴシック" panose="020B0400000000000000" pitchFamily="50" charset="-128"/>
                        </a:rPr>
                        <a:t>実務経験がある者</a:t>
                      </a:r>
                      <a:endParaRPr kumimoji="1" lang="en-US" altLang="ja-JP" sz="1400" b="0" u="none" dirty="0">
                        <a:latin typeface="BIZ UDPゴシック" panose="020B0400000000000000" pitchFamily="50" charset="-128"/>
                        <a:ea typeface="BIZ UDPゴシック" panose="020B0400000000000000" pitchFamily="50" charset="-128"/>
                      </a:endParaRPr>
                    </a:p>
                    <a:p>
                      <a:r>
                        <a:rPr kumimoji="1" lang="ja-JP" altLang="en-US" sz="1400" b="0" u="none" dirty="0">
                          <a:latin typeface="BIZ UDPゴシック" panose="020B0400000000000000" pitchFamily="50" charset="-128"/>
                          <a:ea typeface="BIZ UDPゴシック" panose="020B0400000000000000" pitchFamily="50" charset="-128"/>
                        </a:rPr>
                        <a:t>（市町村推薦，事前課題による審査あり）</a:t>
                      </a:r>
                      <a:endParaRPr kumimoji="1" lang="en-US" altLang="ja-JP" sz="1400" b="0" u="none" dirty="0">
                        <a:latin typeface="BIZ UDPゴシック" panose="020B0400000000000000" pitchFamily="50" charset="-128"/>
                        <a:ea typeface="BIZ UDPゴシック" panose="020B0400000000000000" pitchFamily="50" charset="-128"/>
                      </a:endParaRPr>
                    </a:p>
                  </a:txBody>
                  <a:tcPr marT="42203" marB="42203" anchor="ctr"/>
                </a:tc>
                <a:extLst>
                  <a:ext uri="{0D108BD9-81ED-4DB2-BD59-A6C34878D82A}">
                    <a16:rowId xmlns:a16="http://schemas.microsoft.com/office/drawing/2014/main" val="623942606"/>
                  </a:ext>
                </a:extLst>
              </a:tr>
            </a:tbl>
          </a:graphicData>
        </a:graphic>
      </p:graphicFrame>
      <p:sp>
        <p:nvSpPr>
          <p:cNvPr id="12" name="正方形/長方形 11"/>
          <p:cNvSpPr/>
          <p:nvPr/>
        </p:nvSpPr>
        <p:spPr>
          <a:xfrm>
            <a:off x="142874"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相談支援従事者研修</a:t>
            </a:r>
          </a:p>
        </p:txBody>
      </p:sp>
      <p:sp>
        <p:nvSpPr>
          <p:cNvPr id="15" name="スライド番号プレースホルダー 4"/>
          <p:cNvSpPr txBox="1">
            <a:spLocks/>
          </p:cNvSpPr>
          <p:nvPr/>
        </p:nvSpPr>
        <p:spPr>
          <a:xfrm>
            <a:off x="7086600" y="6492875"/>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841C6E9B-44D2-4F1B-AF17-ABBB297BB32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577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49977" y="3105835"/>
            <a:ext cx="6244046"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サービス管理責任者研修</a:t>
            </a:r>
            <a:endParaRPr kumimoji="1" lang="en-US" altLang="ja-JP" sz="3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3600" dirty="0">
                <a:solidFill>
                  <a:prstClr val="black"/>
                </a:solidFill>
                <a:latin typeface="Meiryo UI" panose="020B0604030504040204" pitchFamily="50" charset="-128"/>
                <a:ea typeface="Meiryo UI" panose="020B0604030504040204" pitchFamily="50" charset="-128"/>
              </a:rPr>
              <a:t>児童発達支援管理者研修</a:t>
            </a:r>
            <a:endParaRPr kumimoji="1" lang="ja-JP" altLang="en-US" sz="3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スライド番号プレースホルダー 4"/>
          <p:cNvSpPr txBox="1">
            <a:spLocks/>
          </p:cNvSpPr>
          <p:nvPr/>
        </p:nvSpPr>
        <p:spPr>
          <a:xfrm>
            <a:off x="7086600" y="6492875"/>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841C6E9B-44D2-4F1B-AF17-ABBB297BB324}" type="slidenum">
              <a:rPr kumimoji="1" lang="ja-JP" altLang="en-US" sz="1200" b="0" i="0" u="none" strike="noStrike" kern="1200" cap="none" spc="0" normalizeH="0" baseline="0" noProof="0" smtClean="0">
                <a:ln>
                  <a:noFill/>
                </a:ln>
                <a:solidFill>
                  <a:prstClr val="black"/>
                </a:solidFill>
                <a:effectLst/>
                <a:uLnTx/>
                <a:uFillTx/>
                <a:latin typeface="Arial"/>
                <a:ea typeface="ＭＳ Ｐゴシック"/>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Arial"/>
              <a:ea typeface="ＭＳ Ｐゴシック"/>
              <a:cs typeface="+mn-cs"/>
            </a:endParaRPr>
          </a:p>
        </p:txBody>
      </p:sp>
    </p:spTree>
    <p:extLst>
      <p:ext uri="{BB962C8B-B14F-4D97-AF65-F5344CB8AC3E}">
        <p14:creationId xmlns:p14="http://schemas.microsoft.com/office/powerpoint/2010/main" val="1277465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表 30"/>
          <p:cNvGraphicFramePr>
            <a:graphicFrameLocks noGrp="1"/>
          </p:cNvGraphicFramePr>
          <p:nvPr>
            <p:extLst>
              <p:ext uri="{D42A27DB-BD31-4B8C-83A1-F6EECF244321}">
                <p14:modId xmlns:p14="http://schemas.microsoft.com/office/powerpoint/2010/main" val="4110544187"/>
              </p:ext>
            </p:extLst>
          </p:nvPr>
        </p:nvGraphicFramePr>
        <p:xfrm>
          <a:off x="182339" y="860657"/>
          <a:ext cx="8779322" cy="1440000"/>
        </p:xfrm>
        <a:graphic>
          <a:graphicData uri="http://schemas.openxmlformats.org/drawingml/2006/table">
            <a:tbl>
              <a:tblPr firstRow="1" bandRow="1">
                <a:tableStyleId>{21E4AEA4-8DFA-4A89-87EB-49C32662AFE0}</a:tableStyleId>
              </a:tblPr>
              <a:tblGrid>
                <a:gridCol w="1451399">
                  <a:extLst>
                    <a:ext uri="{9D8B030D-6E8A-4147-A177-3AD203B41FA5}">
                      <a16:colId xmlns:a16="http://schemas.microsoft.com/office/drawing/2014/main" val="20001"/>
                    </a:ext>
                  </a:extLst>
                </a:gridCol>
                <a:gridCol w="2908915">
                  <a:extLst>
                    <a:ext uri="{9D8B030D-6E8A-4147-A177-3AD203B41FA5}">
                      <a16:colId xmlns:a16="http://schemas.microsoft.com/office/drawing/2014/main" val="20002"/>
                    </a:ext>
                  </a:extLst>
                </a:gridCol>
                <a:gridCol w="4419008">
                  <a:extLst>
                    <a:ext uri="{9D8B030D-6E8A-4147-A177-3AD203B41FA5}">
                      <a16:colId xmlns:a16="http://schemas.microsoft.com/office/drawing/2014/main" val="20004"/>
                    </a:ext>
                  </a:extLst>
                </a:gridCol>
              </a:tblGrid>
              <a:tr h="448997">
                <a:tc>
                  <a:txBody>
                    <a:bodyPr/>
                    <a:lstStyle/>
                    <a:p>
                      <a:pPr algn="ctr"/>
                      <a:r>
                        <a:rPr kumimoji="1" lang="ja-JP" altLang="en-US" sz="1600" b="0" u="none" dirty="0">
                          <a:latin typeface="BIZ UDゴシック" panose="020B0400000000000000" pitchFamily="49" charset="-128"/>
                          <a:ea typeface="BIZ UDゴシック" panose="020B0400000000000000" pitchFamily="49" charset="-128"/>
                        </a:rPr>
                        <a:t>研修課程</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dirty="0">
                          <a:latin typeface="BIZ UDゴシック" panose="020B0400000000000000" pitchFamily="49" charset="-128"/>
                          <a:ea typeface="BIZ UDゴシック" panose="020B0400000000000000" pitchFamily="49" charset="-128"/>
                        </a:rPr>
                        <a:t>目的・内容</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tc>
                  <a:txBody>
                    <a:bodyPr/>
                    <a:lstStyle/>
                    <a:p>
                      <a:pPr algn="ctr"/>
                      <a:r>
                        <a:rPr kumimoji="1" lang="ja-JP" altLang="en-US" sz="1600" b="0" u="none" dirty="0">
                          <a:latin typeface="BIZ UDゴシック" panose="020B0400000000000000" pitchFamily="49" charset="-128"/>
                          <a:ea typeface="BIZ UDゴシック" panose="020B0400000000000000" pitchFamily="49" charset="-128"/>
                        </a:rPr>
                        <a:t>受講対象者</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extLst>
                  <a:ext uri="{0D108BD9-81ED-4DB2-BD59-A6C34878D82A}">
                    <a16:rowId xmlns:a16="http://schemas.microsoft.com/office/drawing/2014/main" val="10000"/>
                  </a:ext>
                </a:extLst>
              </a:tr>
              <a:tr h="991003">
                <a:tc>
                  <a:txBody>
                    <a:bodyPr/>
                    <a:lstStyle/>
                    <a:p>
                      <a:pPr marL="0" indent="0" algn="l">
                        <a:buFont typeface="+mj-lt"/>
                        <a:buNone/>
                      </a:pPr>
                      <a:r>
                        <a:rPr kumimoji="1" lang="ja-JP" altLang="en-US" sz="1800" b="0" u="none" dirty="0">
                          <a:latin typeface="BIZ UDゴシック" panose="020B0400000000000000" pitchFamily="49" charset="-128"/>
                          <a:ea typeface="BIZ UDゴシック" panose="020B0400000000000000" pitchFamily="49" charset="-128"/>
                        </a:rPr>
                        <a:t>基礎研修</a:t>
                      </a:r>
                      <a:endParaRPr kumimoji="1" lang="en-US" altLang="ja-JP" sz="1800" b="0" u="none" dirty="0">
                        <a:latin typeface="BIZ UDゴシック" panose="020B0400000000000000" pitchFamily="49" charset="-128"/>
                        <a:ea typeface="BIZ UDゴシック" panose="020B0400000000000000" pitchFamily="49" charset="-128"/>
                      </a:endParaRPr>
                    </a:p>
                    <a:p>
                      <a:pPr marL="0" marR="0" lvl="0" indent="0" algn="l" defTabSz="843984" rtl="0" eaLnBrk="1" fontAlgn="auto" latinLnBrk="0" hangingPunct="1">
                        <a:lnSpc>
                          <a:spcPct val="100000"/>
                        </a:lnSpc>
                        <a:spcBef>
                          <a:spcPts val="0"/>
                        </a:spcBef>
                        <a:spcAft>
                          <a:spcPts val="0"/>
                        </a:spcAft>
                        <a:buClrTx/>
                        <a:buSzTx/>
                        <a:buFont typeface="+mj-lt"/>
                        <a:buNone/>
                        <a:tabLst/>
                        <a:defRPr/>
                      </a:pPr>
                      <a:r>
                        <a:rPr kumimoji="1" lang="ja-JP" altLang="en-US" sz="1200" b="0" u="none" dirty="0">
                          <a:solidFill>
                            <a:schemeClr val="tx1"/>
                          </a:solidFill>
                          <a:latin typeface="BIZ UDゴシック" panose="020B0400000000000000" pitchFamily="49" charset="-128"/>
                          <a:ea typeface="BIZ UDゴシック" panose="020B0400000000000000" pitchFamily="49" charset="-128"/>
                        </a:rPr>
                        <a:t>（４日間）</a:t>
                      </a:r>
                      <a:endParaRPr kumimoji="1" lang="en-US" altLang="ja-JP" sz="1600" b="0" u="none" dirty="0">
                        <a:solidFill>
                          <a:schemeClr val="tx1"/>
                        </a:solidFill>
                        <a:latin typeface="BIZ UDゴシック" panose="020B0400000000000000" pitchFamily="49" charset="-128"/>
                        <a:ea typeface="BIZ UDゴシック" panose="020B0400000000000000" pitchFamily="49" charset="-128"/>
                      </a:endParaRPr>
                    </a:p>
                  </a:txBody>
                  <a:tcPr marT="42203" marB="42203" anchor="ctr"/>
                </a:tc>
                <a:tc>
                  <a:txBody>
                    <a:bodyPr/>
                    <a:lstStyle/>
                    <a:p>
                      <a:r>
                        <a:rPr kumimoji="1" lang="ja-JP" altLang="en-US" sz="1600" b="0" u="none" dirty="0">
                          <a:solidFill>
                            <a:schemeClr val="tx1"/>
                          </a:solidFill>
                          <a:latin typeface="BIZ UDゴシック" panose="020B0400000000000000" pitchFamily="49" charset="-128"/>
                          <a:ea typeface="BIZ UDゴシック" panose="020B0400000000000000" pitchFamily="49" charset="-128"/>
                        </a:rPr>
                        <a:t>実践研修の受講資格の取得</a:t>
                      </a:r>
                    </a:p>
                  </a:txBody>
                  <a:tcPr marT="42203" marB="42203" anchor="ctr"/>
                </a:tc>
                <a:tc>
                  <a:txBody>
                    <a:bodyPr/>
                    <a:lstStyle/>
                    <a:p>
                      <a:r>
                        <a:rPr kumimoji="1" lang="ja-JP" altLang="en-US" sz="1600" b="0" u="none" dirty="0">
                          <a:solidFill>
                            <a:schemeClr val="tx1"/>
                          </a:solidFill>
                          <a:latin typeface="BIZ UDゴシック" panose="020B0400000000000000" pitchFamily="49" charset="-128"/>
                          <a:ea typeface="BIZ UDゴシック" panose="020B0400000000000000" pitchFamily="49" charset="-128"/>
                        </a:rPr>
                        <a:t>一定の実務経験</a:t>
                      </a:r>
                      <a:r>
                        <a:rPr kumimoji="1" lang="en-US" altLang="ja-JP" sz="1600" b="0" u="none" dirty="0">
                          <a:solidFill>
                            <a:schemeClr val="tx1"/>
                          </a:solidFill>
                          <a:latin typeface="BIZ UDゴシック" panose="020B0400000000000000" pitchFamily="49" charset="-128"/>
                          <a:ea typeface="BIZ UDゴシック" panose="020B0400000000000000" pitchFamily="49" charset="-128"/>
                        </a:rPr>
                        <a:t>※</a:t>
                      </a:r>
                      <a:r>
                        <a:rPr kumimoji="1" lang="ja-JP" altLang="en-US" sz="1600" b="0" u="none" dirty="0">
                          <a:solidFill>
                            <a:schemeClr val="tx1"/>
                          </a:solidFill>
                          <a:latin typeface="BIZ UDゴシック" panose="020B0400000000000000" pitchFamily="49" charset="-128"/>
                          <a:ea typeface="BIZ UDゴシック" panose="020B0400000000000000" pitchFamily="49" charset="-128"/>
                        </a:rPr>
                        <a:t>を有する者</a:t>
                      </a:r>
                      <a:endParaRPr kumimoji="1" lang="en-US" altLang="ja-JP" sz="1200" b="0" u="none" dirty="0">
                        <a:solidFill>
                          <a:schemeClr val="tx1"/>
                        </a:solidFill>
                        <a:latin typeface="BIZ UDゴシック" panose="020B0400000000000000" pitchFamily="49" charset="-128"/>
                        <a:ea typeface="BIZ UDゴシック" panose="020B0400000000000000" pitchFamily="49" charset="-128"/>
                      </a:endParaRPr>
                    </a:p>
                    <a:p>
                      <a:r>
                        <a:rPr kumimoji="1" lang="en-US" altLang="ja-JP" sz="1200" b="0" u="none" dirty="0">
                          <a:solidFill>
                            <a:schemeClr val="tx1"/>
                          </a:solidFill>
                          <a:latin typeface="BIZ UDゴシック" panose="020B0400000000000000" pitchFamily="49" charset="-128"/>
                          <a:ea typeface="BIZ UDゴシック" panose="020B0400000000000000" pitchFamily="49" charset="-128"/>
                        </a:rPr>
                        <a:t>※</a:t>
                      </a:r>
                      <a:r>
                        <a:rPr kumimoji="1" lang="ja-JP" altLang="en-US" sz="1200" b="0" u="none" dirty="0">
                          <a:solidFill>
                            <a:schemeClr val="tx1"/>
                          </a:solidFill>
                          <a:latin typeface="BIZ UDゴシック" panose="020B0400000000000000" pitchFamily="49" charset="-128"/>
                          <a:ea typeface="BIZ UDゴシック" panose="020B0400000000000000" pitchFamily="49" charset="-128"/>
                        </a:rPr>
                        <a:t>従事するための実務経験マイナス２年の時点から受講可</a:t>
                      </a:r>
                    </a:p>
                  </a:txBody>
                  <a:tcPr marT="42203" marB="42203" anchor="ctr"/>
                </a:tc>
                <a:extLst>
                  <a:ext uri="{0D108BD9-81ED-4DB2-BD59-A6C34878D82A}">
                    <a16:rowId xmlns:a16="http://schemas.microsoft.com/office/drawing/2014/main" val="10001"/>
                  </a:ext>
                </a:extLst>
              </a:tr>
            </a:tbl>
          </a:graphicData>
        </a:graphic>
      </p:graphicFrame>
      <p:sp>
        <p:nvSpPr>
          <p:cNvPr id="12" name="正方形/長方形 11"/>
          <p:cNvSpPr/>
          <p:nvPr/>
        </p:nvSpPr>
        <p:spPr>
          <a:xfrm>
            <a:off x="182340"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BIZ UDゴシック" panose="020B0400000000000000" pitchFamily="49" charset="-128"/>
                <a:ea typeface="BIZ UDゴシック" panose="020B0400000000000000" pitchFamily="49" charset="-128"/>
              </a:rPr>
              <a:t>１　平成３１年度以降に資格を取得する方へ</a:t>
            </a:r>
          </a:p>
        </p:txBody>
      </p:sp>
      <p:sp>
        <p:nvSpPr>
          <p:cNvPr id="15" name="スライド番号プレースホルダー 4"/>
          <p:cNvSpPr txBox="1">
            <a:spLocks/>
          </p:cNvSpPr>
          <p:nvPr/>
        </p:nvSpPr>
        <p:spPr>
          <a:xfrm>
            <a:off x="7086600" y="6492875"/>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41C6E9B-44D2-4F1B-AF17-ABBB297BB324}" type="slidenum">
              <a:rPr kumimoji="1" lang="ja-JP" altLang="en-US" smtClean="0">
                <a:solidFill>
                  <a:prstClr val="black"/>
                </a:solidFill>
                <a:latin typeface="BIZ UDゴシック" panose="020B0400000000000000" pitchFamily="49" charset="-128"/>
                <a:ea typeface="BIZ UDゴシック" panose="020B0400000000000000" pitchFamily="49" charset="-128"/>
              </a:rPr>
              <a:pPr/>
              <a:t>5</a:t>
            </a:fld>
            <a:endParaRPr kumimoji="1" lang="ja-JP" altLang="en-US">
              <a:solidFill>
                <a:prstClr val="black"/>
              </a:solidFill>
              <a:latin typeface="BIZ UDゴシック" panose="020B0400000000000000" pitchFamily="49" charset="-128"/>
              <a:ea typeface="BIZ UDゴシック" panose="020B0400000000000000" pitchFamily="49" charset="-128"/>
            </a:endParaRPr>
          </a:p>
        </p:txBody>
      </p:sp>
      <p:graphicFrame>
        <p:nvGraphicFramePr>
          <p:cNvPr id="6" name="表 5">
            <a:extLst>
              <a:ext uri="{FF2B5EF4-FFF2-40B4-BE49-F238E27FC236}">
                <a16:creationId xmlns:a16="http://schemas.microsoft.com/office/drawing/2014/main" id="{9EABDC9C-290E-4811-9387-2F3B543B544C}"/>
              </a:ext>
            </a:extLst>
          </p:cNvPr>
          <p:cNvGraphicFramePr>
            <a:graphicFrameLocks noGrp="1"/>
          </p:cNvGraphicFramePr>
          <p:nvPr>
            <p:extLst>
              <p:ext uri="{D42A27DB-BD31-4B8C-83A1-F6EECF244321}">
                <p14:modId xmlns:p14="http://schemas.microsoft.com/office/powerpoint/2010/main" val="157469943"/>
              </p:ext>
            </p:extLst>
          </p:nvPr>
        </p:nvGraphicFramePr>
        <p:xfrm>
          <a:off x="182339" y="2874100"/>
          <a:ext cx="8779322" cy="1440000"/>
        </p:xfrm>
        <a:graphic>
          <a:graphicData uri="http://schemas.openxmlformats.org/drawingml/2006/table">
            <a:tbl>
              <a:tblPr firstRow="1" bandRow="1">
                <a:tableStyleId>{5C22544A-7EE6-4342-B048-85BDC9FD1C3A}</a:tableStyleId>
              </a:tblPr>
              <a:tblGrid>
                <a:gridCol w="1451399">
                  <a:extLst>
                    <a:ext uri="{9D8B030D-6E8A-4147-A177-3AD203B41FA5}">
                      <a16:colId xmlns:a16="http://schemas.microsoft.com/office/drawing/2014/main" val="20001"/>
                    </a:ext>
                  </a:extLst>
                </a:gridCol>
                <a:gridCol w="2908915">
                  <a:extLst>
                    <a:ext uri="{9D8B030D-6E8A-4147-A177-3AD203B41FA5}">
                      <a16:colId xmlns:a16="http://schemas.microsoft.com/office/drawing/2014/main" val="20002"/>
                    </a:ext>
                  </a:extLst>
                </a:gridCol>
                <a:gridCol w="4419008">
                  <a:extLst>
                    <a:ext uri="{9D8B030D-6E8A-4147-A177-3AD203B41FA5}">
                      <a16:colId xmlns:a16="http://schemas.microsoft.com/office/drawing/2014/main" val="20004"/>
                    </a:ext>
                  </a:extLst>
                </a:gridCol>
              </a:tblGrid>
              <a:tr h="563128">
                <a:tc>
                  <a:txBody>
                    <a:bodyPr/>
                    <a:lstStyle/>
                    <a:p>
                      <a:pPr algn="ctr"/>
                      <a:r>
                        <a:rPr kumimoji="1" lang="ja-JP" altLang="en-US" sz="1600" b="0" u="none" dirty="0">
                          <a:latin typeface="BIZ UDゴシック" panose="020B0400000000000000" pitchFamily="49" charset="-128"/>
                          <a:ea typeface="BIZ UDゴシック" panose="020B0400000000000000" pitchFamily="49" charset="-128"/>
                        </a:rPr>
                        <a:t>研修課程</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dirty="0">
                          <a:latin typeface="BIZ UDゴシック" panose="020B0400000000000000" pitchFamily="49" charset="-128"/>
                          <a:ea typeface="BIZ UDゴシック" panose="020B0400000000000000" pitchFamily="49" charset="-128"/>
                        </a:rPr>
                        <a:t>目的・内容</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tc>
                  <a:txBody>
                    <a:bodyPr/>
                    <a:lstStyle/>
                    <a:p>
                      <a:pPr algn="ctr"/>
                      <a:r>
                        <a:rPr kumimoji="1" lang="ja-JP" altLang="en-US" sz="1600" b="0" u="none" dirty="0">
                          <a:latin typeface="BIZ UDゴシック" panose="020B0400000000000000" pitchFamily="49" charset="-128"/>
                          <a:ea typeface="BIZ UDゴシック" panose="020B0400000000000000" pitchFamily="49" charset="-128"/>
                        </a:rPr>
                        <a:t>受講対象者</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extLst>
                  <a:ext uri="{0D108BD9-81ED-4DB2-BD59-A6C34878D82A}">
                    <a16:rowId xmlns:a16="http://schemas.microsoft.com/office/drawing/2014/main" val="10000"/>
                  </a:ext>
                </a:extLst>
              </a:tr>
              <a:tr h="876872">
                <a:tc>
                  <a:txBody>
                    <a:bodyPr/>
                    <a:lstStyle/>
                    <a:p>
                      <a:pPr marL="0" indent="0" algn="l">
                        <a:buFont typeface="+mj-lt"/>
                        <a:buNone/>
                      </a:pPr>
                      <a:r>
                        <a:rPr kumimoji="1" lang="ja-JP" altLang="en-US" sz="1800" b="0" u="none" dirty="0">
                          <a:latin typeface="BIZ UDゴシック" panose="020B0400000000000000" pitchFamily="49" charset="-128"/>
                          <a:ea typeface="BIZ UDゴシック" panose="020B0400000000000000" pitchFamily="49" charset="-128"/>
                        </a:rPr>
                        <a:t>実践研修</a:t>
                      </a:r>
                      <a:endParaRPr kumimoji="1" lang="en-US" altLang="ja-JP" sz="1600" b="0" u="none" dirty="0">
                        <a:latin typeface="BIZ UDゴシック" panose="020B0400000000000000" pitchFamily="49" charset="-128"/>
                        <a:ea typeface="BIZ UDゴシック" panose="020B0400000000000000" pitchFamily="49" charset="-128"/>
                      </a:endParaRPr>
                    </a:p>
                    <a:p>
                      <a:pPr marL="0" marR="0" lvl="0" indent="0" algn="l" defTabSz="843984" rtl="0" eaLnBrk="1" fontAlgn="auto" latinLnBrk="0" hangingPunct="1">
                        <a:lnSpc>
                          <a:spcPct val="100000"/>
                        </a:lnSpc>
                        <a:spcBef>
                          <a:spcPts val="0"/>
                        </a:spcBef>
                        <a:spcAft>
                          <a:spcPts val="0"/>
                        </a:spcAft>
                        <a:buClrTx/>
                        <a:buSzTx/>
                        <a:buFont typeface="+mj-lt"/>
                        <a:buNone/>
                        <a:tabLst/>
                        <a:defRPr/>
                      </a:pPr>
                      <a:r>
                        <a:rPr kumimoji="1" lang="ja-JP" altLang="en-US" sz="1200" b="0" u="none" dirty="0">
                          <a:latin typeface="BIZ UDゴシック" panose="020B0400000000000000" pitchFamily="49" charset="-128"/>
                          <a:ea typeface="BIZ UDゴシック" panose="020B0400000000000000" pitchFamily="49" charset="-128"/>
                        </a:rPr>
                        <a:t>（２日間）</a:t>
                      </a:r>
                      <a:endParaRPr kumimoji="1" lang="en-US" altLang="ja-JP" sz="1400" b="0" u="none" dirty="0">
                        <a:latin typeface="BIZ UDゴシック" panose="020B0400000000000000" pitchFamily="49" charset="-128"/>
                        <a:ea typeface="BIZ UDゴシック" panose="020B0400000000000000" pitchFamily="49" charset="-128"/>
                      </a:endParaRPr>
                    </a:p>
                  </a:txBody>
                  <a:tcPr marT="42203" marB="42203" anchor="ctr"/>
                </a:tc>
                <a:tc>
                  <a:txBody>
                    <a:bodyPr/>
                    <a:lstStyle/>
                    <a:p>
                      <a:r>
                        <a:rPr kumimoji="1" lang="ja-JP" altLang="en-US" sz="1600" b="0" u="none" dirty="0">
                          <a:latin typeface="BIZ UDゴシック" panose="020B0400000000000000" pitchFamily="49" charset="-128"/>
                          <a:ea typeface="BIZ UDゴシック" panose="020B0400000000000000" pitchFamily="49" charset="-128"/>
                        </a:rPr>
                        <a:t>サービス管理責任者・児童発達支援管理責任者の資格取得</a:t>
                      </a:r>
                      <a:endParaRPr kumimoji="1" lang="en-US" altLang="ja-JP" sz="1600" b="0" u="none" dirty="0">
                        <a:latin typeface="BIZ UDゴシック" panose="020B0400000000000000" pitchFamily="49" charset="-128"/>
                        <a:ea typeface="BIZ UDゴシック" panose="020B0400000000000000" pitchFamily="49" charset="-128"/>
                      </a:endParaRPr>
                    </a:p>
                  </a:txBody>
                  <a:tcPr marT="42203" marB="42203" anchor="ctr"/>
                </a:tc>
                <a:tc>
                  <a:txBody>
                    <a:bodyPr/>
                    <a:lstStyle/>
                    <a:p>
                      <a:r>
                        <a:rPr kumimoji="1" lang="ja-JP" altLang="en-US" sz="1600" b="0" u="none" dirty="0">
                          <a:latin typeface="BIZ UDゴシック" panose="020B0400000000000000" pitchFamily="49" charset="-128"/>
                          <a:ea typeface="BIZ UDゴシック" panose="020B0400000000000000" pitchFamily="49" charset="-128"/>
                        </a:rPr>
                        <a:t>基礎研修を修了後，実践研修の受講前５年以内に２年間以上の相談支援業務又は直接支援業務の実務経験がある者</a:t>
                      </a:r>
                    </a:p>
                  </a:txBody>
                  <a:tcPr marT="42203" marB="42203" anchor="ctr"/>
                </a:tc>
                <a:extLst>
                  <a:ext uri="{0D108BD9-81ED-4DB2-BD59-A6C34878D82A}">
                    <a16:rowId xmlns:a16="http://schemas.microsoft.com/office/drawing/2014/main" val="10002"/>
                  </a:ext>
                </a:extLst>
              </a:tr>
            </a:tbl>
          </a:graphicData>
        </a:graphic>
      </p:graphicFrame>
      <p:graphicFrame>
        <p:nvGraphicFramePr>
          <p:cNvPr id="7" name="表 6">
            <a:extLst>
              <a:ext uri="{FF2B5EF4-FFF2-40B4-BE49-F238E27FC236}">
                <a16:creationId xmlns:a16="http://schemas.microsoft.com/office/drawing/2014/main" id="{70F16D05-EBAB-4343-83E9-5181C52EF797}"/>
              </a:ext>
            </a:extLst>
          </p:cNvPr>
          <p:cNvGraphicFramePr>
            <a:graphicFrameLocks noGrp="1"/>
          </p:cNvGraphicFramePr>
          <p:nvPr>
            <p:extLst>
              <p:ext uri="{D42A27DB-BD31-4B8C-83A1-F6EECF244321}">
                <p14:modId xmlns:p14="http://schemas.microsoft.com/office/powerpoint/2010/main" val="1812789003"/>
              </p:ext>
            </p:extLst>
          </p:nvPr>
        </p:nvGraphicFramePr>
        <p:xfrm>
          <a:off x="182339" y="4883057"/>
          <a:ext cx="8779322" cy="1440000"/>
        </p:xfrm>
        <a:graphic>
          <a:graphicData uri="http://schemas.openxmlformats.org/drawingml/2006/table">
            <a:tbl>
              <a:tblPr firstRow="1" bandRow="1">
                <a:tableStyleId>{F5AB1C69-6EDB-4FF4-983F-18BD219EF322}</a:tableStyleId>
              </a:tblPr>
              <a:tblGrid>
                <a:gridCol w="1451399">
                  <a:extLst>
                    <a:ext uri="{9D8B030D-6E8A-4147-A177-3AD203B41FA5}">
                      <a16:colId xmlns:a16="http://schemas.microsoft.com/office/drawing/2014/main" val="20001"/>
                    </a:ext>
                  </a:extLst>
                </a:gridCol>
                <a:gridCol w="2908915">
                  <a:extLst>
                    <a:ext uri="{9D8B030D-6E8A-4147-A177-3AD203B41FA5}">
                      <a16:colId xmlns:a16="http://schemas.microsoft.com/office/drawing/2014/main" val="20002"/>
                    </a:ext>
                  </a:extLst>
                </a:gridCol>
                <a:gridCol w="4419008">
                  <a:extLst>
                    <a:ext uri="{9D8B030D-6E8A-4147-A177-3AD203B41FA5}">
                      <a16:colId xmlns:a16="http://schemas.microsoft.com/office/drawing/2014/main" val="20004"/>
                    </a:ext>
                  </a:extLst>
                </a:gridCol>
              </a:tblGrid>
              <a:tr h="563128">
                <a:tc>
                  <a:txBody>
                    <a:bodyPr/>
                    <a:lstStyle/>
                    <a:p>
                      <a:pPr algn="ctr"/>
                      <a:r>
                        <a:rPr kumimoji="1" lang="ja-JP" altLang="en-US" sz="1600" b="0" u="none" dirty="0">
                          <a:latin typeface="BIZ UDゴシック" panose="020B0400000000000000" pitchFamily="49" charset="-128"/>
                          <a:ea typeface="BIZ UDゴシック" panose="020B0400000000000000" pitchFamily="49" charset="-128"/>
                        </a:rPr>
                        <a:t>研修課程</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u="none" dirty="0">
                          <a:latin typeface="BIZ UDゴシック" panose="020B0400000000000000" pitchFamily="49" charset="-128"/>
                          <a:ea typeface="BIZ UDゴシック" panose="020B0400000000000000" pitchFamily="49" charset="-128"/>
                        </a:rPr>
                        <a:t>目的・内容</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tc>
                  <a:txBody>
                    <a:bodyPr/>
                    <a:lstStyle/>
                    <a:p>
                      <a:pPr algn="ctr"/>
                      <a:r>
                        <a:rPr kumimoji="1" lang="ja-JP" altLang="en-US" sz="1600" b="0" u="none" dirty="0">
                          <a:latin typeface="BIZ UDゴシック" panose="020B0400000000000000" pitchFamily="49" charset="-128"/>
                          <a:ea typeface="BIZ UDゴシック" panose="020B0400000000000000" pitchFamily="49" charset="-128"/>
                        </a:rPr>
                        <a:t>受講対象者</a:t>
                      </a:r>
                      <a:endParaRPr kumimoji="1" lang="ja-JP" altLang="en-US" sz="1600" b="0" u="none" dirty="0">
                        <a:solidFill>
                          <a:sysClr val="windowText" lastClr="000000"/>
                        </a:solidFill>
                        <a:latin typeface="BIZ UDゴシック" panose="020B0400000000000000" pitchFamily="49" charset="-128"/>
                        <a:ea typeface="BIZ UDゴシック" panose="020B0400000000000000" pitchFamily="49" charset="-128"/>
                      </a:endParaRPr>
                    </a:p>
                  </a:txBody>
                  <a:tcPr marT="42203" marB="42203" anchor="ctr"/>
                </a:tc>
                <a:extLst>
                  <a:ext uri="{0D108BD9-81ED-4DB2-BD59-A6C34878D82A}">
                    <a16:rowId xmlns:a16="http://schemas.microsoft.com/office/drawing/2014/main" val="10000"/>
                  </a:ext>
                </a:extLst>
              </a:tr>
              <a:tr h="876872">
                <a:tc>
                  <a:txBody>
                    <a:bodyPr/>
                    <a:lstStyle/>
                    <a:p>
                      <a:pPr marL="0" indent="0" algn="l">
                        <a:buFont typeface="+mj-lt"/>
                        <a:buNone/>
                      </a:pPr>
                      <a:r>
                        <a:rPr kumimoji="1" lang="ja-JP" altLang="en-US" sz="1800" b="0" u="none" dirty="0">
                          <a:latin typeface="BIZ UDゴシック" panose="020B0400000000000000" pitchFamily="49" charset="-128"/>
                          <a:ea typeface="BIZ UDゴシック" panose="020B0400000000000000" pitchFamily="49" charset="-128"/>
                        </a:rPr>
                        <a:t>更新研修</a:t>
                      </a:r>
                      <a:endParaRPr kumimoji="1" lang="en-US" altLang="ja-JP" sz="1400" b="0" u="none" dirty="0">
                        <a:latin typeface="BIZ UDゴシック" panose="020B0400000000000000" pitchFamily="49" charset="-128"/>
                        <a:ea typeface="BIZ UDゴシック" panose="020B0400000000000000" pitchFamily="49" charset="-128"/>
                      </a:endParaRPr>
                    </a:p>
                    <a:p>
                      <a:pPr marL="0" marR="0" lvl="0" indent="0" algn="l" defTabSz="843984" rtl="0" eaLnBrk="1" fontAlgn="auto" latinLnBrk="0" hangingPunct="1">
                        <a:lnSpc>
                          <a:spcPct val="100000"/>
                        </a:lnSpc>
                        <a:spcBef>
                          <a:spcPts val="0"/>
                        </a:spcBef>
                        <a:spcAft>
                          <a:spcPts val="0"/>
                        </a:spcAft>
                        <a:buClrTx/>
                        <a:buSzTx/>
                        <a:buFont typeface="+mj-lt"/>
                        <a:buNone/>
                        <a:tabLst/>
                        <a:defRPr/>
                      </a:pPr>
                      <a:r>
                        <a:rPr kumimoji="1" lang="ja-JP" altLang="en-US" sz="1200" b="0" u="none" dirty="0">
                          <a:latin typeface="BIZ UDゴシック" panose="020B0400000000000000" pitchFamily="49" charset="-128"/>
                          <a:ea typeface="BIZ UDゴシック" panose="020B0400000000000000" pitchFamily="49" charset="-128"/>
                        </a:rPr>
                        <a:t>（１日間）</a:t>
                      </a:r>
                      <a:endParaRPr kumimoji="1" lang="en-US" altLang="ja-JP" sz="1200" b="0" u="none" dirty="0">
                        <a:latin typeface="BIZ UDゴシック" panose="020B0400000000000000" pitchFamily="49" charset="-128"/>
                        <a:ea typeface="BIZ UDゴシック" panose="020B0400000000000000" pitchFamily="49" charset="-128"/>
                      </a:endParaRPr>
                    </a:p>
                  </a:txBody>
                  <a:tcPr marT="42203" marB="42203" anchor="ctr"/>
                </a:tc>
                <a:tc>
                  <a:txBody>
                    <a:bodyPr/>
                    <a:lstStyle/>
                    <a:p>
                      <a:r>
                        <a:rPr kumimoji="1" lang="ja-JP" altLang="en-US" sz="1600" b="0" u="none" dirty="0">
                          <a:latin typeface="BIZ UDゴシック" panose="020B0400000000000000" pitchFamily="49" charset="-128"/>
                          <a:ea typeface="BIZ UDゴシック" panose="020B0400000000000000" pitchFamily="49" charset="-128"/>
                        </a:rPr>
                        <a:t>資格の更新</a:t>
                      </a:r>
                      <a:endParaRPr kumimoji="1" lang="en-US" altLang="ja-JP" sz="1200" b="0" u="none" dirty="0">
                        <a:latin typeface="BIZ UDゴシック" panose="020B0400000000000000" pitchFamily="49" charset="-128"/>
                        <a:ea typeface="BIZ UDゴシック" panose="020B0400000000000000" pitchFamily="49" charset="-128"/>
                      </a:endParaRPr>
                    </a:p>
                    <a:p>
                      <a:r>
                        <a:rPr kumimoji="1" lang="ja-JP" altLang="en-US" sz="1200" b="0" u="none" dirty="0">
                          <a:latin typeface="BIZ UDゴシック" panose="020B0400000000000000" pitchFamily="49" charset="-128"/>
                          <a:ea typeface="BIZ UDゴシック" panose="020B0400000000000000" pitchFamily="49" charset="-128"/>
                        </a:rPr>
                        <a:t>（５年度ごとに繰り返し）</a:t>
                      </a:r>
                    </a:p>
                  </a:txBody>
                  <a:tcPr marT="42203" marB="42203" anchor="ctr"/>
                </a:tc>
                <a:tc>
                  <a:txBody>
                    <a:bodyPr/>
                    <a:lstStyle/>
                    <a:p>
                      <a:r>
                        <a:rPr kumimoji="1" lang="ja-JP" altLang="en-US" sz="1600" b="0" u="none" dirty="0">
                          <a:latin typeface="BIZ UDゴシック" panose="020B0400000000000000" pitchFamily="49" charset="-128"/>
                          <a:ea typeface="BIZ UDゴシック" panose="020B0400000000000000" pitchFamily="49" charset="-128"/>
                        </a:rPr>
                        <a:t>①実践研修の修了者　又は　</a:t>
                      </a:r>
                      <a:endParaRPr kumimoji="1" lang="en-US" altLang="ja-JP" sz="1600" b="0" u="none" dirty="0">
                        <a:latin typeface="BIZ UDゴシック" panose="020B0400000000000000" pitchFamily="49" charset="-128"/>
                        <a:ea typeface="BIZ UDゴシック" panose="020B0400000000000000" pitchFamily="49" charset="-128"/>
                      </a:endParaRPr>
                    </a:p>
                    <a:p>
                      <a:r>
                        <a:rPr kumimoji="1" lang="ja-JP" altLang="en-US" sz="1600" b="0" u="none" dirty="0">
                          <a:latin typeface="BIZ UDゴシック" panose="020B0400000000000000" pitchFamily="49" charset="-128"/>
                          <a:ea typeface="BIZ UDゴシック" panose="020B0400000000000000" pitchFamily="49" charset="-128"/>
                        </a:rPr>
                        <a:t>②平成３０年度までの旧研修の修了者</a:t>
                      </a:r>
                      <a:endParaRPr kumimoji="1" lang="en-US" altLang="ja-JP" sz="1600" b="0" u="none" dirty="0">
                        <a:latin typeface="BIZ UDゴシック" panose="020B0400000000000000" pitchFamily="49" charset="-128"/>
                        <a:ea typeface="BIZ UDゴシック" panose="020B0400000000000000" pitchFamily="49" charset="-128"/>
                      </a:endParaRPr>
                    </a:p>
                  </a:txBody>
                  <a:tcPr marT="42203" marB="42203" anchor="ctr"/>
                </a:tc>
                <a:extLst>
                  <a:ext uri="{0D108BD9-81ED-4DB2-BD59-A6C34878D82A}">
                    <a16:rowId xmlns:a16="http://schemas.microsoft.com/office/drawing/2014/main" val="623942606"/>
                  </a:ext>
                </a:extLst>
              </a:tr>
            </a:tbl>
          </a:graphicData>
        </a:graphic>
      </p:graphicFrame>
      <p:sp>
        <p:nvSpPr>
          <p:cNvPr id="4" name="矢印: 下 3">
            <a:extLst>
              <a:ext uri="{FF2B5EF4-FFF2-40B4-BE49-F238E27FC236}">
                <a16:creationId xmlns:a16="http://schemas.microsoft.com/office/drawing/2014/main" id="{EB3922E4-CA6F-4CE7-9260-09B486E85F36}"/>
              </a:ext>
            </a:extLst>
          </p:cNvPr>
          <p:cNvSpPr/>
          <p:nvPr/>
        </p:nvSpPr>
        <p:spPr>
          <a:xfrm>
            <a:off x="3866606" y="2324010"/>
            <a:ext cx="1410788" cy="531222"/>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13" name="矢印: 下 12">
            <a:extLst>
              <a:ext uri="{FF2B5EF4-FFF2-40B4-BE49-F238E27FC236}">
                <a16:creationId xmlns:a16="http://schemas.microsoft.com/office/drawing/2014/main" id="{A9F21D30-95DB-42D8-80DE-159694A1D57F}"/>
              </a:ext>
            </a:extLst>
          </p:cNvPr>
          <p:cNvSpPr/>
          <p:nvPr/>
        </p:nvSpPr>
        <p:spPr>
          <a:xfrm>
            <a:off x="3866606" y="4332967"/>
            <a:ext cx="1410788" cy="531222"/>
          </a:xfrm>
          <a:prstGeom prst="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5727DB38-63C2-4196-BBEE-C64CBAB60818}"/>
              </a:ext>
            </a:extLst>
          </p:cNvPr>
          <p:cNvSpPr txBox="1"/>
          <p:nvPr/>
        </p:nvSpPr>
        <p:spPr>
          <a:xfrm>
            <a:off x="3335103" y="2420344"/>
            <a:ext cx="2394857" cy="338554"/>
          </a:xfrm>
          <a:prstGeom prst="rect">
            <a:avLst/>
          </a:prstGeom>
          <a:noFill/>
        </p:spPr>
        <p:txBody>
          <a:bodyPr wrap="square" rtlCol="0" anchor="ctr">
            <a:spAutoFit/>
          </a:bodyPr>
          <a:lstStyle/>
          <a:p>
            <a:pPr algn="ctr"/>
            <a:r>
              <a:rPr kumimoji="1" lang="ja-JP" altLang="en-US" sz="1600" dirty="0">
                <a:latin typeface="BIZ UDゴシック" panose="020B0400000000000000" pitchFamily="49" charset="-128"/>
                <a:ea typeface="BIZ UDゴシック" panose="020B0400000000000000" pitchFamily="49" charset="-128"/>
              </a:rPr>
              <a:t>２年間以上の実務経験</a:t>
            </a:r>
          </a:p>
        </p:txBody>
      </p:sp>
      <p:sp>
        <p:nvSpPr>
          <p:cNvPr id="16" name="テキスト ボックス 15">
            <a:extLst>
              <a:ext uri="{FF2B5EF4-FFF2-40B4-BE49-F238E27FC236}">
                <a16:creationId xmlns:a16="http://schemas.microsoft.com/office/drawing/2014/main" id="{180C5184-56DF-4C29-9283-02900AAC9947}"/>
              </a:ext>
            </a:extLst>
          </p:cNvPr>
          <p:cNvSpPr txBox="1"/>
          <p:nvPr/>
        </p:nvSpPr>
        <p:spPr>
          <a:xfrm>
            <a:off x="3335103" y="4434863"/>
            <a:ext cx="2394857" cy="338554"/>
          </a:xfrm>
          <a:prstGeom prst="rect">
            <a:avLst/>
          </a:prstGeom>
          <a:noFill/>
        </p:spPr>
        <p:txBody>
          <a:bodyPr wrap="square" rtlCol="0" anchor="ctr">
            <a:spAutoFit/>
          </a:bodyPr>
          <a:lstStyle/>
          <a:p>
            <a:pPr algn="ctr"/>
            <a:r>
              <a:rPr kumimoji="1" lang="ja-JP" altLang="en-US" sz="1600" dirty="0">
                <a:latin typeface="BIZ UDゴシック" panose="020B0400000000000000" pitchFamily="49" charset="-128"/>
                <a:ea typeface="BIZ UDゴシック" panose="020B0400000000000000" pitchFamily="49" charset="-128"/>
              </a:rPr>
              <a:t>５年度ごと</a:t>
            </a:r>
          </a:p>
        </p:txBody>
      </p:sp>
    </p:spTree>
    <p:extLst>
      <p:ext uri="{BB962C8B-B14F-4D97-AF65-F5344CB8AC3E}">
        <p14:creationId xmlns:p14="http://schemas.microsoft.com/office/powerpoint/2010/main" val="337798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A4B62B1-78F6-4712-B17C-ACEFF68E0623}"/>
              </a:ext>
            </a:extLst>
          </p:cNvPr>
          <p:cNvSpPr>
            <a:spLocks noGrp="1"/>
          </p:cNvSpPr>
          <p:nvPr>
            <p:ph type="sldNum" sz="quarter" idx="12"/>
          </p:nvPr>
        </p:nvSpPr>
        <p:spPr/>
        <p:txBody>
          <a:bodyPr/>
          <a:lstStyle/>
          <a:p>
            <a:fld id="{841C6E9B-44D2-4F1B-AF17-ABBB297BB324}" type="slidenum">
              <a:rPr kumimoji="1" lang="ja-JP" altLang="en-US" smtClean="0"/>
              <a:t>6</a:t>
            </a:fld>
            <a:endParaRPr kumimoji="1" lang="ja-JP" altLang="en-US"/>
          </a:p>
        </p:txBody>
      </p:sp>
      <p:sp>
        <p:nvSpPr>
          <p:cNvPr id="3" name="正方形/長方形 2">
            <a:extLst>
              <a:ext uri="{FF2B5EF4-FFF2-40B4-BE49-F238E27FC236}">
                <a16:creationId xmlns:a16="http://schemas.microsoft.com/office/drawing/2014/main" id="{38D94860-5CDC-486B-A45C-520030370F0A}"/>
              </a:ext>
            </a:extLst>
          </p:cNvPr>
          <p:cNvSpPr/>
          <p:nvPr/>
        </p:nvSpPr>
        <p:spPr>
          <a:xfrm>
            <a:off x="182340" y="180975"/>
            <a:ext cx="8779321" cy="514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bg1"/>
                </a:solidFill>
                <a:latin typeface="BIZ UDPゴシック" panose="020B0400000000000000" pitchFamily="50" charset="-128"/>
                <a:ea typeface="BIZ UDPゴシック" panose="020B0400000000000000" pitchFamily="50" charset="-128"/>
              </a:rPr>
              <a:t>実務経験について</a:t>
            </a:r>
          </a:p>
        </p:txBody>
      </p:sp>
      <p:sp>
        <p:nvSpPr>
          <p:cNvPr id="4" name="テキスト ボックス 3">
            <a:extLst>
              <a:ext uri="{FF2B5EF4-FFF2-40B4-BE49-F238E27FC236}">
                <a16:creationId xmlns:a16="http://schemas.microsoft.com/office/drawing/2014/main" id="{05B7A256-7D91-4C55-814F-A25D7A4093EF}"/>
              </a:ext>
            </a:extLst>
          </p:cNvPr>
          <p:cNvSpPr txBox="1"/>
          <p:nvPr/>
        </p:nvSpPr>
        <p:spPr>
          <a:xfrm>
            <a:off x="182339" y="2785138"/>
            <a:ext cx="8779321" cy="2354491"/>
          </a:xfrm>
          <a:prstGeom prst="rect">
            <a:avLst/>
          </a:prstGeom>
          <a:noFill/>
          <a:ln>
            <a:solidFill>
              <a:schemeClr val="tx1"/>
            </a:solidFill>
          </a:ln>
        </p:spPr>
        <p:txBody>
          <a:bodyPr wrap="square" rtlCol="0">
            <a:spAutoFit/>
          </a:bodyPr>
          <a:lstStyle/>
          <a:p>
            <a:pPr>
              <a:lnSpc>
                <a:spcPct val="150000"/>
              </a:lnSpc>
            </a:pPr>
            <a:r>
              <a:rPr kumimoji="1" lang="ja-JP" altLang="en-US" sz="1400" dirty="0">
                <a:latin typeface="BIZ UDゴシック" panose="020B0400000000000000" pitchFamily="49" charset="-128"/>
                <a:ea typeface="BIZ UDゴシック" panose="020B0400000000000000" pitchFamily="49" charset="-128"/>
              </a:rPr>
              <a:t>　（厚生労働省告示）</a:t>
            </a:r>
            <a:endParaRPr kumimoji="1" lang="en-US" altLang="ja-JP" sz="1400" dirty="0">
              <a:latin typeface="BIZ UDゴシック" panose="020B0400000000000000" pitchFamily="49" charset="-128"/>
              <a:ea typeface="BIZ UDゴシック" panose="020B0400000000000000" pitchFamily="49" charset="-128"/>
            </a:endParaRPr>
          </a:p>
          <a:p>
            <a:pPr marL="285750" indent="-285750">
              <a:lnSpc>
                <a:spcPct val="150000"/>
              </a:lnSpc>
              <a:buFont typeface="Arial" panose="020B0604020202020204" pitchFamily="34" charset="0"/>
              <a:buChar char="•"/>
            </a:pPr>
            <a:r>
              <a:rPr kumimoji="1" lang="ja-JP" altLang="en-US" sz="1400" dirty="0">
                <a:latin typeface="BIZ UDゴシック" panose="020B0400000000000000" pitchFamily="49" charset="-128"/>
                <a:ea typeface="BIZ UDゴシック" panose="020B0400000000000000" pitchFamily="49" charset="-128"/>
              </a:rPr>
              <a:t>指定障害福祉サービスの提供に係るサービス管理を行う者として厚生労働大臣が定めるもの（平成１８年９月２９日厚生労働省告示第５４４号）</a:t>
            </a:r>
            <a:r>
              <a:rPr kumimoji="1" lang="en-US" altLang="ja-JP" sz="1400" dirty="0">
                <a:latin typeface="BIZ UDゴシック" panose="020B0400000000000000" pitchFamily="49" charset="-128"/>
                <a:ea typeface="BIZ UDゴシック" panose="020B0400000000000000" pitchFamily="49" charset="-128"/>
                <a:hlinkClick r:id="rId3"/>
              </a:rPr>
              <a:t>https://www.mhlw.go.jp/web/t_doc?dataId=83aa8498&amp;dataType=0&amp;pageNo=1</a:t>
            </a:r>
            <a:endParaRPr kumimoji="1" lang="en-US" altLang="ja-JP" sz="1400" dirty="0">
              <a:latin typeface="BIZ UDゴシック" panose="020B0400000000000000" pitchFamily="49" charset="-128"/>
              <a:ea typeface="BIZ UDゴシック" panose="020B0400000000000000" pitchFamily="49" charset="-128"/>
            </a:endParaRPr>
          </a:p>
          <a:p>
            <a:pPr marL="285750" indent="-285750">
              <a:lnSpc>
                <a:spcPct val="150000"/>
              </a:lnSpc>
              <a:buFont typeface="Arial" panose="020B0604020202020204" pitchFamily="34" charset="0"/>
              <a:buChar char="•"/>
            </a:pPr>
            <a:r>
              <a:rPr kumimoji="1" lang="ja-JP" altLang="en-US" sz="1400" dirty="0">
                <a:latin typeface="BIZ UDゴシック" panose="020B0400000000000000" pitchFamily="49" charset="-128"/>
                <a:ea typeface="BIZ UDゴシック" panose="020B0400000000000000" pitchFamily="49" charset="-128"/>
              </a:rPr>
              <a:t>障害児通所支援又は障害児入所支援の提供の管理を行う者として厚生労働大臣が定めるもの（平成２４年３月３０日厚生労働省告示第２３０号）</a:t>
            </a:r>
            <a:r>
              <a:rPr kumimoji="1" lang="en-US" altLang="ja-JP" sz="1400" dirty="0">
                <a:latin typeface="BIZ UDゴシック" panose="020B0400000000000000" pitchFamily="49" charset="-128"/>
                <a:ea typeface="BIZ UDゴシック" panose="020B0400000000000000" pitchFamily="49" charset="-128"/>
                <a:hlinkClick r:id="rId4"/>
              </a:rPr>
              <a:t>https://www.mhlw.go.jp/web/t_doc?dataId=82ab2794&amp;dataType=0&amp;pageNo=1</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8" name="正方形/長方形 7"/>
          <p:cNvSpPr/>
          <p:nvPr/>
        </p:nvSpPr>
        <p:spPr>
          <a:xfrm>
            <a:off x="182339" y="909235"/>
            <a:ext cx="8779321" cy="1661993"/>
          </a:xfrm>
          <a:prstGeom prst="rect">
            <a:avLst/>
          </a:prstGeom>
        </p:spPr>
        <p:txBody>
          <a:bodyPr wrap="square">
            <a:spAutoFit/>
          </a:bodyPr>
          <a:lstStyle/>
          <a:p>
            <a:pPr>
              <a:lnSpc>
                <a:spcPct val="150000"/>
              </a:lnSpc>
            </a:pPr>
            <a:r>
              <a:rPr lang="ja-JP" altLang="en-US" b="1" dirty="0">
                <a:latin typeface="BIZ UDゴシック" panose="020B0400000000000000" pitchFamily="49" charset="-128"/>
                <a:ea typeface="BIZ UDゴシック" panose="020B0400000000000000" pitchFamily="49" charset="-128"/>
              </a:rPr>
              <a:t>サービス管理責任者・児童発達支援管理責任者として従事するための実務経験として算定できる事業・施設等は，厚生労働省告示に定められたものが対象です。</a:t>
            </a:r>
            <a:endParaRPr lang="en-US" altLang="ja-JP" b="1" dirty="0">
              <a:latin typeface="BIZ UDゴシック" panose="020B0400000000000000" pitchFamily="49" charset="-128"/>
              <a:ea typeface="BIZ UDゴシック" panose="020B0400000000000000" pitchFamily="49" charset="-128"/>
            </a:endParaRPr>
          </a:p>
          <a:p>
            <a:pPr>
              <a:lnSpc>
                <a:spcPct val="150000"/>
              </a:lnSpc>
            </a:pPr>
            <a:r>
              <a:rPr lang="ja-JP" altLang="en-US" sz="1600" dirty="0">
                <a:latin typeface="BIZ UDゴシック" panose="020B0400000000000000" pitchFamily="49" charset="-128"/>
                <a:ea typeface="BIZ UDゴシック" panose="020B0400000000000000" pitchFamily="49" charset="-128"/>
              </a:rPr>
              <a:t>（例）障害者の日常生活及び社会生活を総合的に支援するための法律第五条第十一項に規定する障害者支援施設，児童福祉法第六条の二の二第一項に規定する障害児通所支援事業　など</a:t>
            </a:r>
            <a:endParaRPr lang="en-US" altLang="ja-JP" sz="1600" dirty="0">
              <a:latin typeface="BIZ UDゴシック" panose="020B0400000000000000" pitchFamily="49" charset="-128"/>
              <a:ea typeface="BIZ UDゴシック" panose="020B0400000000000000" pitchFamily="49" charset="-128"/>
            </a:endParaRPr>
          </a:p>
        </p:txBody>
      </p:sp>
      <p:sp>
        <p:nvSpPr>
          <p:cNvPr id="9" name="正方形/長方形 8"/>
          <p:cNvSpPr/>
          <p:nvPr/>
        </p:nvSpPr>
        <p:spPr>
          <a:xfrm>
            <a:off x="182339" y="5550900"/>
            <a:ext cx="8779321" cy="646331"/>
          </a:xfrm>
          <a:prstGeom prst="rect">
            <a:avLst/>
          </a:prstGeom>
        </p:spPr>
        <p:txBody>
          <a:bodyPr wrap="square">
            <a:spAutoFit/>
          </a:bodyPr>
          <a:lstStyle/>
          <a:p>
            <a:r>
              <a:rPr lang="ja-JP" altLang="en-US" dirty="0">
                <a:latin typeface="BIZ UDゴシック" panose="020B0400000000000000" pitchFamily="49" charset="-128"/>
                <a:ea typeface="BIZ UDゴシック" panose="020B0400000000000000" pitchFamily="49" charset="-128"/>
              </a:rPr>
              <a:t>ご自身の職歴がいずれの事業・施設等に当たるかご不明な場合は，従事している（していた）事業所等の管理者等へお尋ねください。</a:t>
            </a:r>
          </a:p>
        </p:txBody>
      </p:sp>
    </p:spTree>
    <p:extLst>
      <p:ext uri="{BB962C8B-B14F-4D97-AF65-F5344CB8AC3E}">
        <p14:creationId xmlns:p14="http://schemas.microsoft.com/office/powerpoint/2010/main" val="3452712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7</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162259272"/>
              </p:ext>
            </p:extLst>
          </p:nvPr>
        </p:nvGraphicFramePr>
        <p:xfrm>
          <a:off x="173591" y="464743"/>
          <a:ext cx="8796819" cy="5892016"/>
        </p:xfrm>
        <a:graphic>
          <a:graphicData uri="http://schemas.openxmlformats.org/drawingml/2006/table">
            <a:tbl>
              <a:tblPr firstRow="1" bandRow="1">
                <a:tableStyleId>{5940675A-B579-460E-94D1-54222C63F5DA}</a:tableStyleId>
              </a:tblPr>
              <a:tblGrid>
                <a:gridCol w="276451">
                  <a:extLst>
                    <a:ext uri="{9D8B030D-6E8A-4147-A177-3AD203B41FA5}">
                      <a16:colId xmlns:a16="http://schemas.microsoft.com/office/drawing/2014/main" val="20000"/>
                    </a:ext>
                  </a:extLst>
                </a:gridCol>
                <a:gridCol w="1442355">
                  <a:extLst>
                    <a:ext uri="{9D8B030D-6E8A-4147-A177-3AD203B41FA5}">
                      <a16:colId xmlns:a16="http://schemas.microsoft.com/office/drawing/2014/main" val="20001"/>
                    </a:ext>
                  </a:extLst>
                </a:gridCol>
                <a:gridCol w="5519411">
                  <a:extLst>
                    <a:ext uri="{9D8B030D-6E8A-4147-A177-3AD203B41FA5}">
                      <a16:colId xmlns:a16="http://schemas.microsoft.com/office/drawing/2014/main" val="20002"/>
                    </a:ext>
                  </a:extLst>
                </a:gridCol>
                <a:gridCol w="509632">
                  <a:extLst>
                    <a:ext uri="{9D8B030D-6E8A-4147-A177-3AD203B41FA5}">
                      <a16:colId xmlns:a16="http://schemas.microsoft.com/office/drawing/2014/main" val="20003"/>
                    </a:ext>
                  </a:extLst>
                </a:gridCol>
                <a:gridCol w="510491">
                  <a:extLst>
                    <a:ext uri="{9D8B030D-6E8A-4147-A177-3AD203B41FA5}">
                      <a16:colId xmlns:a16="http://schemas.microsoft.com/office/drawing/2014/main" val="4277034051"/>
                    </a:ext>
                  </a:extLst>
                </a:gridCol>
                <a:gridCol w="538479">
                  <a:extLst>
                    <a:ext uri="{9D8B030D-6E8A-4147-A177-3AD203B41FA5}">
                      <a16:colId xmlns:a16="http://schemas.microsoft.com/office/drawing/2014/main" val="1734534746"/>
                    </a:ext>
                  </a:extLst>
                </a:gridCol>
              </a:tblGrid>
              <a:tr h="0">
                <a:tc rowSpan="2" gridSpan="2">
                  <a:txBody>
                    <a:bodyPr/>
                    <a:lstStyle/>
                    <a:p>
                      <a:pPr algn="ctr"/>
                      <a:r>
                        <a:rPr kumimoji="1" lang="ja-JP" altLang="en-US" sz="1200" b="1" dirty="0">
                          <a:latin typeface="ＭＳ ゴシック" panose="020B0609070205080204" pitchFamily="49" charset="-128"/>
                          <a:ea typeface="ＭＳ ゴシック" panose="020B0609070205080204" pitchFamily="49" charset="-128"/>
                        </a:rPr>
                        <a:t>業務の範囲</a:t>
                      </a:r>
                    </a:p>
                  </a:txBody>
                  <a:tcPr marL="84406" marR="84406" marT="42203" marB="42203" anchor="ctr"/>
                </a:tc>
                <a:tc rowSpan="2" hMerge="1">
                  <a:txBody>
                    <a:bodyPr/>
                    <a:lstStyle/>
                    <a:p>
                      <a:endParaRPr kumimoji="1" lang="ja-JP" altLang="en-US" sz="1200" dirty="0"/>
                    </a:p>
                  </a:txBody>
                  <a:tcPr/>
                </a:tc>
                <a:tc rowSpan="2">
                  <a:txBody>
                    <a:bodyPr/>
                    <a:lstStyle/>
                    <a:p>
                      <a:pPr algn="ctr"/>
                      <a:r>
                        <a:rPr kumimoji="1" lang="ja-JP" altLang="en-US" sz="1050" b="1" dirty="0">
                          <a:latin typeface="ＭＳ ゴシック" panose="020B0609070205080204" pitchFamily="49" charset="-128"/>
                          <a:ea typeface="ＭＳ ゴシック" panose="020B0609070205080204" pitchFamily="49" charset="-128"/>
                        </a:rPr>
                        <a:t>業 務 内 容</a:t>
                      </a:r>
                    </a:p>
                  </a:txBody>
                  <a:tcPr marL="84406" marR="84406" marT="42203" marB="42203" anchor="ctr"/>
                </a:tc>
                <a:tc gridSpan="3">
                  <a:txBody>
                    <a:bodyPr/>
                    <a:lstStyle/>
                    <a:p>
                      <a:pPr algn="ctr"/>
                      <a:r>
                        <a:rPr kumimoji="1" lang="ja-JP" altLang="en-US" sz="1000" dirty="0">
                          <a:latin typeface="ＭＳ ゴシック" panose="020B0609070205080204" pitchFamily="49" charset="-128"/>
                          <a:ea typeface="ＭＳ ゴシック" panose="020B0609070205080204" pitchFamily="49" charset="-128"/>
                        </a:rPr>
                        <a:t>実務経験年数</a:t>
                      </a:r>
                    </a:p>
                  </a:txBody>
                  <a:tcPr marL="84406" marR="84406" marT="42203" marB="42203"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92798">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国家資格者</a:t>
                      </a:r>
                      <a:r>
                        <a:rPr kumimoji="1" lang="en-US" altLang="ja-JP" sz="900" baseline="30000" dirty="0">
                          <a:latin typeface="ＭＳ Ｐゴシック" panose="020B0600070205080204" pitchFamily="50" charset="-128"/>
                          <a:ea typeface="ＭＳ Ｐゴシック" panose="020B0600070205080204" pitchFamily="50" charset="-128"/>
                        </a:rPr>
                        <a:t>※</a:t>
                      </a:r>
                      <a:r>
                        <a:rPr kumimoji="1" lang="ja-JP" altLang="en-US" sz="900" baseline="30000" dirty="0">
                          <a:latin typeface="ＭＳ Ｐゴシック" panose="020B0600070205080204" pitchFamily="50" charset="-128"/>
                          <a:ea typeface="ＭＳ Ｐゴシック" panose="020B0600070205080204" pitchFamily="50" charset="-128"/>
                        </a:rPr>
                        <a:t>１</a:t>
                      </a: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有資格者</a:t>
                      </a:r>
                      <a:endParaRPr kumimoji="1" lang="en-US" altLang="ja-JP" sz="900" dirty="0">
                        <a:latin typeface="ＭＳ Ｐゴシック" panose="020B0600070205080204" pitchFamily="50" charset="-128"/>
                        <a:ea typeface="ＭＳ Ｐゴシック" panose="020B0600070205080204" pitchFamily="50" charset="-128"/>
                      </a:endParaRPr>
                    </a:p>
                    <a:p>
                      <a:pPr algn="ctr"/>
                      <a:r>
                        <a:rPr kumimoji="1" lang="en-US" altLang="ja-JP" sz="900" dirty="0">
                          <a:latin typeface="ＭＳ Ｐゴシック" panose="020B0600070205080204" pitchFamily="50" charset="-128"/>
                          <a:ea typeface="ＭＳ Ｐゴシック" panose="020B0600070205080204" pitchFamily="50" charset="-128"/>
                        </a:rPr>
                        <a:t>※</a:t>
                      </a:r>
                      <a:r>
                        <a:rPr kumimoji="1" lang="ja-JP" altLang="en-US" sz="900" dirty="0">
                          <a:latin typeface="ＭＳ Ｐゴシック" panose="020B0600070205080204" pitchFamily="50" charset="-128"/>
                          <a:ea typeface="ＭＳ Ｐゴシック" panose="020B0600070205080204" pitchFamily="50" charset="-128"/>
                        </a:rPr>
                        <a:t>２</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左記以外の者</a:t>
                      </a:r>
                    </a:p>
                  </a:txBody>
                  <a:tcPr marL="84406" marR="84406" marT="42203" marB="4220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21723760"/>
                  </a:ext>
                </a:extLst>
              </a:tr>
              <a:tr h="139935">
                <a:tc rowSpan="13">
                  <a:txBody>
                    <a:bodyPr/>
                    <a:lstStyle/>
                    <a:p>
                      <a:pPr algn="ctr"/>
                      <a:r>
                        <a:rPr kumimoji="1" lang="ja-JP" altLang="en-US" sz="1000" dirty="0">
                          <a:latin typeface="ＭＳ ゴシック" panose="020B0609070205080204" pitchFamily="49" charset="-128"/>
                          <a:ea typeface="ＭＳ ゴシック" panose="020B0609070205080204" pitchFamily="49" charset="-128"/>
                        </a:rPr>
                        <a:t>障害者の保健、医療、福祉、就労、教育の分野における支援業務</a:t>
                      </a:r>
                    </a:p>
                  </a:txBody>
                  <a:tcPr marL="84406" marR="84406" marT="42203" marB="42203" vert="eaVert" anchor="ctr"/>
                </a:tc>
                <a:tc rowSpan="7">
                  <a:txBody>
                    <a:bodyPr/>
                    <a:lstStyle/>
                    <a:p>
                      <a:pPr algn="ct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一</a:t>
                      </a:r>
                      <a:r>
                        <a:rPr kumimoji="1" lang="en-US" altLang="ja-JP" sz="1000" dirty="0">
                          <a:latin typeface="ＭＳ ゴシック" panose="020B0609070205080204" pitchFamily="49" charset="-128"/>
                          <a:ea typeface="ＭＳ ゴシック" panose="020B0609070205080204" pitchFamily="49" charset="-128"/>
                        </a:rPr>
                        <a:t>)</a:t>
                      </a:r>
                      <a:r>
                        <a:rPr kumimoji="1" lang="en-US" altLang="ja-JP" sz="1000" baseline="0" dirty="0">
                          <a:latin typeface="ＭＳ ゴシック" panose="020B0609070205080204" pitchFamily="49" charset="-128"/>
                          <a:ea typeface="ＭＳ ゴシック" panose="020B0609070205080204" pitchFamily="49" charset="-128"/>
                        </a:rPr>
                        <a:t> </a:t>
                      </a:r>
                      <a:r>
                        <a:rPr kumimoji="1" lang="ja-JP" altLang="en-US" sz="1000" dirty="0">
                          <a:latin typeface="ＭＳ ゴシック" panose="020B0609070205080204" pitchFamily="49" charset="-128"/>
                          <a:ea typeface="ＭＳ ゴシック" panose="020B0609070205080204" pitchFamily="49" charset="-128"/>
                        </a:rPr>
                        <a:t>相談支援の業務</a:t>
                      </a:r>
                    </a:p>
                    <a:p>
                      <a:pPr algn="ctr"/>
                      <a:endParaRPr kumimoji="1" lang="ja-JP" altLang="en-US" sz="1000" dirty="0">
                        <a:latin typeface="ＭＳ ゴシック" panose="020B0609070205080204" pitchFamily="49" charset="-128"/>
                        <a:ea typeface="ＭＳ ゴシック" panose="020B0609070205080204" pitchFamily="49" charset="-128"/>
                      </a:endParaRPr>
                    </a:p>
                    <a:p>
                      <a:pPr algn="l"/>
                      <a:r>
                        <a:rPr kumimoji="1" lang="ja-JP" altLang="en-US" sz="800" dirty="0">
                          <a:latin typeface="ＭＳ ゴシック" panose="020B0609070205080204" pitchFamily="49" charset="-128"/>
                          <a:ea typeface="ＭＳ ゴシック" panose="020B0609070205080204" pitchFamily="49" charset="-128"/>
                        </a:rPr>
                        <a:t>日常生活の自立に関する相談に応じ、助言、指導その他の支援を行う業務、その他これに準ずる業務</a:t>
                      </a:r>
                    </a:p>
                    <a:p>
                      <a:pPr algn="l"/>
                      <a:endParaRPr kumimoji="1" lang="ja-JP" altLang="en-US" sz="900" dirty="0">
                        <a:latin typeface="ＭＳ ゴシック" panose="020B0609070205080204" pitchFamily="49" charset="-128"/>
                        <a:ea typeface="ＭＳ ゴシック" panose="020B0609070205080204" pitchFamily="49" charset="-128"/>
                      </a:endParaRPr>
                    </a:p>
                    <a:p>
                      <a:pPr algn="l"/>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告示一イ</a:t>
                      </a:r>
                      <a:r>
                        <a:rPr kumimoji="1" lang="en-US" altLang="ja-JP" sz="900" dirty="0">
                          <a:latin typeface="ＭＳ ゴシック" panose="020B0609070205080204" pitchFamily="49" charset="-128"/>
                          <a:ea typeface="ＭＳ ゴシック" panose="020B0609070205080204" pitchFamily="49" charset="-128"/>
                        </a:rPr>
                        <a:t>(1)(</a:t>
                      </a:r>
                      <a:r>
                        <a:rPr kumimoji="1" lang="ja-JP" altLang="en-US" sz="900" dirty="0">
                          <a:latin typeface="ＭＳ ゴシック" panose="020B0609070205080204" pitchFamily="49" charset="-128"/>
                          <a:ea typeface="ＭＳ ゴシック" panose="020B0609070205080204" pitchFamily="49" charset="-128"/>
                        </a:rPr>
                        <a:t>一</a:t>
                      </a:r>
                      <a:r>
                        <a:rPr kumimoji="1" lang="en-US" altLang="ja-JP" sz="900" dirty="0">
                          <a:latin typeface="ＭＳ ゴシック" panose="020B0609070205080204" pitchFamily="49" charset="-128"/>
                          <a:ea typeface="ＭＳ ゴシック" panose="020B0609070205080204" pitchFamily="49" charset="-128"/>
                        </a:rPr>
                        <a:t>)〕</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900" baseline="0" dirty="0">
                          <a:latin typeface="ＭＳ ゴシック" panose="020B0609070205080204" pitchFamily="49" charset="-128"/>
                          <a:ea typeface="ＭＳ ゴシック" panose="020B0609070205080204" pitchFamily="49" charset="-128"/>
                        </a:rPr>
                        <a:t>ａ 指定</a:t>
                      </a:r>
                      <a:r>
                        <a:rPr kumimoji="1" lang="en-US" altLang="ja-JP" sz="900" baseline="0" dirty="0">
                          <a:latin typeface="ＭＳ ゴシック" panose="020B0609070205080204" pitchFamily="49" charset="-128"/>
                          <a:ea typeface="ＭＳ ゴシック" panose="020B0609070205080204" pitchFamily="49" charset="-128"/>
                        </a:rPr>
                        <a:t>[</a:t>
                      </a:r>
                      <a:r>
                        <a:rPr kumimoji="1" lang="ja-JP" altLang="en-US" sz="900" baseline="0" dirty="0">
                          <a:latin typeface="ＭＳ ゴシック" panose="020B0609070205080204" pitchFamily="49" charset="-128"/>
                          <a:ea typeface="ＭＳ ゴシック" panose="020B0609070205080204" pitchFamily="49" charset="-128"/>
                        </a:rPr>
                        <a:t>特定</a:t>
                      </a:r>
                      <a:r>
                        <a:rPr kumimoji="1" lang="en-US" altLang="ja-JP" sz="900" baseline="0" dirty="0">
                          <a:latin typeface="ＭＳ ゴシック" panose="020B0609070205080204" pitchFamily="49" charset="-128"/>
                          <a:ea typeface="ＭＳ ゴシック" panose="020B0609070205080204" pitchFamily="49" charset="-128"/>
                        </a:rPr>
                        <a:t>/</a:t>
                      </a:r>
                      <a:r>
                        <a:rPr kumimoji="1" lang="ja-JP" altLang="en-US" sz="900" baseline="0" dirty="0">
                          <a:latin typeface="ＭＳ ゴシック" panose="020B0609070205080204" pitchFamily="49" charset="-128"/>
                          <a:ea typeface="ＭＳ ゴシック" panose="020B0609070205080204" pitchFamily="49" charset="-128"/>
                        </a:rPr>
                        <a:t>障害児</a:t>
                      </a:r>
                      <a:r>
                        <a:rPr kumimoji="1" lang="en-US" altLang="ja-JP" sz="900" baseline="0" dirty="0">
                          <a:latin typeface="ＭＳ ゴシック" panose="020B0609070205080204" pitchFamily="49" charset="-128"/>
                          <a:ea typeface="ＭＳ ゴシック" panose="020B0609070205080204" pitchFamily="49" charset="-128"/>
                        </a:rPr>
                        <a:t>/</a:t>
                      </a:r>
                      <a:r>
                        <a:rPr kumimoji="1" lang="ja-JP" altLang="en-US" sz="900" baseline="0" dirty="0">
                          <a:latin typeface="ＭＳ ゴシック" panose="020B0609070205080204" pitchFamily="49" charset="-128"/>
                          <a:ea typeface="ＭＳ ゴシック" panose="020B0609070205080204" pitchFamily="49" charset="-128"/>
                        </a:rPr>
                        <a:t>一般</a:t>
                      </a:r>
                      <a:r>
                        <a:rPr kumimoji="1" lang="en-US" altLang="ja-JP" sz="900" baseline="0" dirty="0">
                          <a:latin typeface="ＭＳ ゴシック" panose="020B0609070205080204" pitchFamily="49" charset="-128"/>
                          <a:ea typeface="ＭＳ ゴシック" panose="020B0609070205080204" pitchFamily="49" charset="-128"/>
                        </a:rPr>
                        <a:t>]</a:t>
                      </a:r>
                      <a:r>
                        <a:rPr kumimoji="1" lang="ja-JP" altLang="en-US" sz="900" baseline="0" dirty="0">
                          <a:latin typeface="ＭＳ ゴシック" panose="020B0609070205080204" pitchFamily="49" charset="-128"/>
                          <a:ea typeface="ＭＳ ゴシック" panose="020B0609070205080204" pitchFamily="49" charset="-128"/>
                        </a:rPr>
                        <a:t>相談支援事業、地域生活支援事業の相談支援事業に従事する者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rowSpan="13">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３年</a:t>
                      </a:r>
                      <a:endParaRPr kumimoji="1" lang="en-US" altLang="ja-JP" sz="1000" dirty="0">
                        <a:latin typeface="ＭＳ Ｐゴシック" panose="020B0600070205080204" pitchFamily="50" charset="-128"/>
                        <a:ea typeface="ＭＳ Ｐゴシック" panose="020B0600070205080204" pitchFamily="50" charset="-128"/>
                      </a:endParaRPr>
                    </a:p>
                    <a:p>
                      <a:pPr algn="ctr"/>
                      <a:r>
                        <a:rPr kumimoji="1" lang="ja-JP" altLang="en-US" sz="1000" dirty="0">
                          <a:latin typeface="ＭＳ Ｐゴシック" panose="020B0600070205080204" pitchFamily="50" charset="-128"/>
                          <a:ea typeface="ＭＳ Ｐゴシック" panose="020B0600070205080204" pitchFamily="50" charset="-128"/>
                        </a:rPr>
                        <a:t>以上</a:t>
                      </a: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BlToTr w="9525" cap="flat" cmpd="sng" algn="ctr">
                      <a:solidFill>
                        <a:schemeClr val="tx1"/>
                      </a:solidFill>
                      <a:prstDash val="solid"/>
                      <a:round/>
                      <a:headEnd type="none" w="med" len="med"/>
                      <a:tailEnd type="none" w="med" len="med"/>
                    </a:lnBlToTr>
                  </a:tcPr>
                </a:tc>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５年</a:t>
                      </a:r>
                      <a:endParaRPr kumimoji="1" lang="en-US" altLang="ja-JP" sz="10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以上</a:t>
                      </a:r>
                    </a:p>
                  </a:txBody>
                  <a:tcPr marL="84406" marR="84406" marT="42203" marB="42203"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1363">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ｂ 更生相談所</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身体・知的</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、福祉事務所、発達障害者支援センターにおいて相談支援の業務に従事する者</a:t>
                      </a:r>
                      <a:endParaRPr kumimoji="1" lang="en-US" altLang="ja-JP" sz="9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　　</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旧精神保健福祉法の精神障害者社会復帰施設を含む。</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9649153"/>
                  </a:ext>
                </a:extLst>
              </a:tr>
              <a:tr h="31935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ｃ 障害者支援施設、障害児入所施設、地域包括支援センター、老人福祉施設、介護老人保健施設、介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　護医療院、精神保健福祉センター、救護施設、更正施設において相談支援の業務に従事する者</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0322525"/>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a:latin typeface="ＭＳ ゴシック" panose="020B0609070205080204" pitchFamily="49" charset="-128"/>
                          <a:ea typeface="ＭＳ ゴシック" panose="020B0609070205080204" pitchFamily="49" charset="-128"/>
                        </a:rPr>
                        <a:t>ｄ</a:t>
                      </a:r>
                      <a:r>
                        <a:rPr kumimoji="1" lang="ja-JP" altLang="en-US" sz="900" baseline="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障害者職業センター、障害者就業・生活支援センターにおいて相談支援の業務に従事する者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ｅ 特別支援学校において相談支援の業務に従事する者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25978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a:latin typeface="ＭＳ ゴシック" panose="020B0609070205080204" pitchFamily="49" charset="-128"/>
                          <a:ea typeface="ＭＳ ゴシック" panose="020B0609070205080204" pitchFamily="49" charset="-128"/>
                        </a:rPr>
                        <a:t>ｆ 医療機関</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病院・診療所</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において相談支援業務に従事する者で、次のいずれかに該当する者</a:t>
                      </a:r>
                    </a:p>
                    <a:p>
                      <a:r>
                        <a:rPr kumimoji="1" lang="ja-JP" altLang="en-US" sz="900" dirty="0">
                          <a:latin typeface="ＭＳ ゴシック" panose="020B0609070205080204" pitchFamily="49" charset="-128"/>
                          <a:ea typeface="ＭＳ ゴシック" panose="020B0609070205080204" pitchFamily="49" charset="-128"/>
                        </a:rPr>
                        <a:t>　</a:t>
                      </a:r>
                      <a:r>
                        <a:rPr kumimoji="1" lang="en-US" altLang="ja-JP" sz="900" dirty="0">
                          <a:latin typeface="ＭＳ ゴシック" panose="020B0609070205080204" pitchFamily="49" charset="-128"/>
                          <a:ea typeface="ＭＳ ゴシック" panose="020B0609070205080204" pitchFamily="49" charset="-128"/>
                        </a:rPr>
                        <a:t>(1)</a:t>
                      </a:r>
                      <a:r>
                        <a:rPr kumimoji="1" lang="en-US" altLang="ja-JP" sz="900" baseline="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900" dirty="0">
                          <a:latin typeface="ＭＳ ゴシック" panose="020B0609070205080204" pitchFamily="49" charset="-128"/>
                          <a:ea typeface="ＭＳ ゴシック" panose="020B0609070205080204" pitchFamily="49" charset="-128"/>
                        </a:rPr>
                        <a:t>　</a:t>
                      </a:r>
                      <a:r>
                        <a:rPr kumimoji="1" lang="en-US" altLang="ja-JP" sz="900" dirty="0">
                          <a:latin typeface="ＭＳ ゴシック" panose="020B0609070205080204" pitchFamily="49" charset="-128"/>
                          <a:ea typeface="ＭＳ ゴシック" panose="020B0609070205080204" pitchFamily="49" charset="-128"/>
                        </a:rPr>
                        <a:t>(2)</a:t>
                      </a:r>
                      <a:r>
                        <a:rPr kumimoji="1" lang="en-US" altLang="ja-JP" sz="900" baseline="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施設等における相談支援業務、就労支援における相談支援業務、特別支援教育における進</a:t>
                      </a:r>
                    </a:p>
                    <a:p>
                      <a:r>
                        <a:rPr kumimoji="1" lang="ja-JP" altLang="en-US" sz="900" dirty="0">
                          <a:latin typeface="ＭＳ ゴシック" panose="020B0609070205080204" pitchFamily="49" charset="-128"/>
                          <a:ea typeface="ＭＳ ゴシック" panose="020B0609070205080204" pitchFamily="49" charset="-128"/>
                        </a:rPr>
                        <a:t>　　路相談・教育相談の業務に従事した期間が１年以上である者</a:t>
                      </a:r>
                      <a:endParaRPr kumimoji="1" lang="en-US" altLang="ja-JP" sz="9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　</a:t>
                      </a:r>
                      <a:r>
                        <a:rPr kumimoji="1" lang="en-US" altLang="ja-JP" sz="900" dirty="0">
                          <a:latin typeface="ＭＳ ゴシック" panose="020B0609070205080204" pitchFamily="49" charset="-128"/>
                          <a:ea typeface="ＭＳ ゴシック" panose="020B0609070205080204" pitchFamily="49" charset="-128"/>
                        </a:rPr>
                        <a:t>(3) </a:t>
                      </a:r>
                      <a:r>
                        <a:rPr kumimoji="1" lang="ja-JP" altLang="en-US" sz="900" dirty="0">
                          <a:latin typeface="ＭＳ ゴシック" panose="020B0609070205080204" pitchFamily="49" charset="-128"/>
                          <a:ea typeface="ＭＳ ゴシック" panose="020B0609070205080204" pitchFamily="49" charset="-128"/>
                        </a:rPr>
                        <a:t>訪問介護員</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ホームヘルパー</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２級以上</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現</a:t>
                      </a:r>
                      <a:r>
                        <a:rPr kumimoji="1" lang="en-US" altLang="ja-JP" sz="90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介護職員初任者研修</a:t>
                      </a:r>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に相当する研修を修了した者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4"/>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dirty="0"/>
                    </a:p>
                  </a:txBody>
                  <a:tcPr/>
                </a:tc>
                <a:tc rowSpan="6">
                  <a:txBody>
                    <a:bodyPr/>
                    <a:lstStyle/>
                    <a:p>
                      <a:pPr algn="ct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三</a:t>
                      </a:r>
                      <a:r>
                        <a:rPr kumimoji="1" lang="en-US" altLang="ja-JP" sz="1000" dirty="0">
                          <a:latin typeface="ＭＳ ゴシック" panose="020B0609070205080204" pitchFamily="49" charset="-128"/>
                          <a:ea typeface="ＭＳ ゴシック" panose="020B0609070205080204" pitchFamily="49" charset="-128"/>
                        </a:rPr>
                        <a:t>)</a:t>
                      </a:r>
                      <a:r>
                        <a:rPr kumimoji="1" lang="en-US" altLang="ja-JP" sz="1000" baseline="0" dirty="0">
                          <a:latin typeface="ＭＳ ゴシック" panose="020B0609070205080204" pitchFamily="49" charset="-128"/>
                          <a:ea typeface="ＭＳ ゴシック" panose="020B0609070205080204" pitchFamily="49" charset="-128"/>
                        </a:rPr>
                        <a:t> </a:t>
                      </a:r>
                      <a:r>
                        <a:rPr kumimoji="1" lang="ja-JP" altLang="en-US" sz="1000" dirty="0">
                          <a:latin typeface="ＭＳ ゴシック" panose="020B0609070205080204" pitchFamily="49" charset="-128"/>
                          <a:ea typeface="ＭＳ ゴシック" panose="020B0609070205080204" pitchFamily="49" charset="-128"/>
                        </a:rPr>
                        <a:t>直接支援の業務</a:t>
                      </a:r>
                    </a:p>
                    <a:p>
                      <a:pPr algn="ctr"/>
                      <a:endParaRPr kumimoji="1" lang="ja-JP" altLang="en-US" sz="700" dirty="0">
                        <a:latin typeface="ＭＳ ゴシック" panose="020B0609070205080204" pitchFamily="49" charset="-128"/>
                        <a:ea typeface="ＭＳ ゴシック" panose="020B0609070205080204" pitchFamily="49" charset="-128"/>
                      </a:endParaRPr>
                    </a:p>
                    <a:p>
                      <a:pPr algn="l"/>
                      <a:r>
                        <a:rPr kumimoji="1" lang="ja-JP" altLang="en-US" sz="800" dirty="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入浴、排せつ、食事その他の介護を行い、並びに介護に関する指導を行う業務、その他職業訓練、職業教育に係る業務、動作の指導・知識技能の付与・生活訓練・訓練等に係る指導業務</a:t>
                      </a:r>
                    </a:p>
                    <a:p>
                      <a:pPr algn="l">
                        <a:lnSpc>
                          <a:spcPts val="400"/>
                        </a:lnSpc>
                      </a:pPr>
                      <a:endParaRPr kumimoji="1" lang="ja-JP" altLang="en-US" sz="900" dirty="0">
                        <a:latin typeface="ＭＳ ゴシック" panose="020B0609070205080204" pitchFamily="49" charset="-128"/>
                        <a:ea typeface="ＭＳ ゴシック" panose="020B0609070205080204" pitchFamily="49" charset="-128"/>
                      </a:endParaRPr>
                    </a:p>
                    <a:p>
                      <a:pPr algn="l"/>
                      <a:r>
                        <a:rPr kumimoji="1" lang="en-US" altLang="ja-JP" sz="900" dirty="0">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告示一イ</a:t>
                      </a:r>
                      <a:r>
                        <a:rPr kumimoji="1" lang="en-US" altLang="ja-JP" sz="900" dirty="0">
                          <a:latin typeface="ＭＳ ゴシック" panose="020B0609070205080204" pitchFamily="49" charset="-128"/>
                          <a:ea typeface="ＭＳ ゴシック" panose="020B0609070205080204" pitchFamily="49" charset="-128"/>
                        </a:rPr>
                        <a:t>(1)(</a:t>
                      </a:r>
                      <a:r>
                        <a:rPr kumimoji="1" lang="ja-JP" altLang="en-US" sz="900" dirty="0">
                          <a:latin typeface="ＭＳ ゴシック" panose="020B0609070205080204" pitchFamily="49" charset="-128"/>
                          <a:ea typeface="ＭＳ ゴシック" panose="020B0609070205080204" pitchFamily="49" charset="-128"/>
                        </a:rPr>
                        <a:t>二</a:t>
                      </a:r>
                      <a:r>
                        <a:rPr kumimoji="1" lang="en-US" altLang="ja-JP" sz="900" dirty="0">
                          <a:latin typeface="ＭＳ ゴシック" panose="020B0609070205080204" pitchFamily="49" charset="-128"/>
                          <a:ea typeface="ＭＳ ゴシック" panose="020B0609070205080204" pitchFamily="49" charset="-128"/>
                        </a:rPr>
                        <a:t>)〕</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900" baseline="0" dirty="0">
                          <a:latin typeface="ＭＳ ゴシック" panose="020B0609070205080204" pitchFamily="49" charset="-128"/>
                          <a:ea typeface="ＭＳ ゴシック" panose="020B0609070205080204" pitchFamily="49" charset="-128"/>
                        </a:rPr>
                        <a:t>ａ 障害者支援施設、</a:t>
                      </a:r>
                      <a:r>
                        <a:rPr kumimoji="1" lang="ja-JP" altLang="en-US" sz="900" dirty="0">
                          <a:latin typeface="ＭＳ ゴシック" panose="020B0609070205080204" pitchFamily="49" charset="-128"/>
                          <a:ea typeface="ＭＳ ゴシック" panose="020B0609070205080204" pitchFamily="49" charset="-128"/>
                        </a:rPr>
                        <a:t>障害児入所施設、老人福祉施設、介護老人保健施設及び医療機関等において介護</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　業務に従事する者</a:t>
                      </a:r>
                    </a:p>
                  </a:txBody>
                  <a:tcPr marL="84406" marR="84406" marT="42203" marB="42203" anchor="ctr"/>
                </a:tc>
                <a:tc vMerge="1">
                  <a:txBody>
                    <a:bodyPr/>
                    <a:lstStyle/>
                    <a:p>
                      <a:pPr algn="ctr"/>
                      <a:endParaRPr kumimoji="1" lang="ja-JP" altLang="en-US" sz="900" dirty="0">
                        <a:solidFill>
                          <a:srgbClr val="FF0000"/>
                        </a:solidFill>
                        <a:latin typeface="ＭＳ Ｐゴシック" panose="020B0600070205080204" pitchFamily="50" charset="-128"/>
                        <a:ea typeface="ＭＳ Ｐゴシック" panose="020B0600070205080204" pitchFamily="50" charset="-128"/>
                      </a:endParaRPr>
                    </a:p>
                  </a:txBody>
                  <a:tcPr marL="84406" marR="84406" marT="42203" marB="42203" anchor="ctr">
                    <a:lnR w="12700" cap="flat" cmpd="sng" algn="ctr">
                      <a:solidFill>
                        <a:schemeClr val="tx1"/>
                      </a:solidFill>
                      <a:prstDash val="solid"/>
                      <a:round/>
                      <a:headEnd type="none" w="med" len="med"/>
                      <a:tailEnd type="none" w="med" len="med"/>
                    </a:lnR>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５年</a:t>
                      </a:r>
                      <a:endParaRPr kumimoji="1" lang="en-US" altLang="ja-JP" sz="10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Ｐゴシック" panose="020B0600070205080204" pitchFamily="50" charset="-128"/>
                          <a:ea typeface="ＭＳ Ｐゴシック" panose="020B0600070205080204" pitchFamily="50" charset="-128"/>
                        </a:rPr>
                        <a:t>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Ｐゴシック" panose="020B0600070205080204" pitchFamily="50" charset="-128"/>
                          <a:ea typeface="ＭＳ Ｐゴシック" panose="020B0600070205080204" pitchFamily="50" charset="-128"/>
                        </a:rPr>
                        <a:t>８年</a:t>
                      </a:r>
                      <a:endParaRPr kumimoji="1" lang="en-US" altLang="ja-JP" sz="1000" b="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Ｐゴシック" panose="020B0600070205080204" pitchFamily="50" charset="-128"/>
                          <a:ea typeface="ＭＳ Ｐゴシック" panose="020B0600070205080204" pitchFamily="50" charset="-128"/>
                        </a:rPr>
                        <a:t>以上</a:t>
                      </a:r>
                      <a:endParaRPr kumimoji="1" lang="en-US" altLang="ja-JP" sz="1000" b="0" dirty="0">
                        <a:solidFill>
                          <a:schemeClr val="tx1"/>
                        </a:solidFill>
                        <a:latin typeface="ＭＳ Ｐゴシック" panose="020B0600070205080204" pitchFamily="50" charset="-128"/>
                        <a:ea typeface="ＭＳ Ｐゴシック" panose="020B0600070205080204" pitchFamily="50" charset="-128"/>
                      </a:endParaRPr>
                    </a:p>
                  </a:txBody>
                  <a:tcPr marL="84406" marR="84406" marT="42203" marB="4220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a:latin typeface="ＭＳ ゴシック" panose="020B0609070205080204" pitchFamily="49" charset="-128"/>
                          <a:ea typeface="ＭＳ ゴシック" panose="020B0609070205080204" pitchFamily="49" charset="-128"/>
                        </a:rPr>
                        <a:t>ｂ</a:t>
                      </a:r>
                      <a:r>
                        <a:rPr kumimoji="1" lang="ja-JP" altLang="en-US" sz="900" baseline="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障害福祉サービス事業、障害児通所支援事業に従事する者</a:t>
                      </a:r>
                      <a:endParaRPr kumimoji="1" lang="en-US" altLang="ja-JP" sz="900" dirty="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a:latin typeface="ＭＳ ゴシック" panose="020B0609070205080204" pitchFamily="49" charset="-128"/>
                          <a:ea typeface="ＭＳ ゴシック" panose="020B0609070205080204" pitchFamily="49" charset="-128"/>
                        </a:rPr>
                        <a:t>ｃ</a:t>
                      </a:r>
                      <a:r>
                        <a:rPr kumimoji="1" lang="ja-JP" altLang="en-US" sz="900" baseline="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病院・診療所、薬局、訪問看護事業所等の従業者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83060988"/>
                  </a:ext>
                </a:extLst>
              </a:tr>
              <a:tr h="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ｄ</a:t>
                      </a:r>
                      <a:r>
                        <a:rPr kumimoji="1" lang="ja-JP" altLang="en-US" sz="900" baseline="0" dirty="0">
                          <a:latin typeface="ＭＳ ゴシック" panose="020B0609070205080204" pitchFamily="49" charset="-128"/>
                          <a:ea typeface="ＭＳ ゴシック" panose="020B0609070205080204" pitchFamily="49" charset="-128"/>
                        </a:rPr>
                        <a:t> </a:t>
                      </a:r>
                      <a:r>
                        <a:rPr kumimoji="1" lang="ja-JP" altLang="en-US" sz="900" dirty="0">
                          <a:latin typeface="ＭＳ ゴシック" panose="020B0609070205080204" pitchFamily="49" charset="-128"/>
                          <a:ea typeface="ＭＳ ゴシック" panose="020B0609070205080204" pitchFamily="49" charset="-128"/>
                        </a:rPr>
                        <a:t>障害者雇用事業所において就業支援の業務に従事する者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37653920"/>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baseline="0" dirty="0">
                          <a:latin typeface="ＭＳ ゴシック" panose="020B0609070205080204" pitchFamily="49" charset="-128"/>
                          <a:ea typeface="ＭＳ ゴシック" panose="020B0609070205080204" pitchFamily="49" charset="-128"/>
                        </a:rPr>
                        <a:t>ｅ 特別支援学校等の従業者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8"/>
                  </a:ext>
                </a:extLst>
              </a:tr>
              <a:tr h="199682">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418946">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latin typeface="ＭＳ Ｐゴシック" panose="020B0600070205080204" pitchFamily="50" charset="-128"/>
                          <a:ea typeface="ＭＳ Ｐゴシック" panose="020B0600070205080204" pitchFamily="50" charset="-128"/>
                        </a:rPr>
                        <a:t>※</a:t>
                      </a:r>
                      <a:r>
                        <a:rPr kumimoji="1" lang="ja-JP" altLang="en-US" sz="900" dirty="0">
                          <a:latin typeface="ＭＳ Ｐゴシック" panose="020B0600070205080204" pitchFamily="50" charset="-128"/>
                          <a:ea typeface="ＭＳ Ｐゴシック" panose="020B0600070205080204" pitchFamily="50" charset="-128"/>
                        </a:rPr>
                        <a:t>１ 国家資格等とは、医師、歯科医師、薬剤師、保健師、助産師、看護師、准看護師、理学療法士、作業療法士、社会福祉士、介護福祉士、視能訓練士、義肢装具士、歯科衛生士、言語聴覚士、あん摩マッ</a:t>
                      </a:r>
                      <a:endParaRPr kumimoji="1" lang="en-US" altLang="ja-JP" sz="900" dirty="0">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　　サージ指圧師、はり師、きゅう師、柔道整復師、栄養士（管理栄養士を含む。）、精神保健福祉士のことを言う。</a:t>
                      </a:r>
                      <a:endParaRPr kumimoji="1" lang="en-US" altLang="ja-JP" sz="900" dirty="0">
                        <a:latin typeface="ＭＳ Ｐゴシック" panose="020B0600070205080204" pitchFamily="50" charset="-128"/>
                        <a:ea typeface="ＭＳ Ｐゴシック" panose="020B0600070205080204" pitchFamily="50" charset="-128"/>
                      </a:endParaRPr>
                    </a:p>
                    <a:p>
                      <a:r>
                        <a:rPr kumimoji="1" lang="en-US" altLang="ja-JP" sz="900" dirty="0">
                          <a:latin typeface="ＭＳ Ｐゴシック" panose="020B0600070205080204" pitchFamily="50" charset="-128"/>
                          <a:ea typeface="ＭＳ Ｐゴシック" panose="020B0600070205080204" pitchFamily="50" charset="-128"/>
                        </a:rPr>
                        <a:t>※</a:t>
                      </a:r>
                      <a:r>
                        <a:rPr kumimoji="1" lang="ja-JP" altLang="en-US" sz="900" dirty="0">
                          <a:latin typeface="ＭＳ Ｐゴシック" panose="020B0600070205080204" pitchFamily="50" charset="-128"/>
                          <a:ea typeface="ＭＳ Ｐゴシック" panose="020B0600070205080204" pitchFamily="50" charset="-128"/>
                        </a:rPr>
                        <a:t>２ 上記</a:t>
                      </a:r>
                      <a:r>
                        <a:rPr kumimoji="1" lang="en-US" altLang="ja-JP" sz="900" dirty="0">
                          <a:latin typeface="ＭＳ Ｐゴシック" panose="020B0600070205080204" pitchFamily="50" charset="-128"/>
                          <a:ea typeface="ＭＳ Ｐゴシック" panose="020B0600070205080204" pitchFamily="50" charset="-128"/>
                        </a:rPr>
                        <a:t>(</a:t>
                      </a:r>
                      <a:r>
                        <a:rPr kumimoji="1" lang="ja-JP" altLang="en-US" sz="900" dirty="0">
                          <a:latin typeface="ＭＳ Ｐゴシック" panose="020B0600070205080204" pitchFamily="50" charset="-128"/>
                          <a:ea typeface="ＭＳ Ｐゴシック" panose="020B0600070205080204" pitchFamily="50" charset="-128"/>
                        </a:rPr>
                        <a:t>三</a:t>
                      </a:r>
                      <a:r>
                        <a:rPr kumimoji="1" lang="en-US" altLang="ja-JP" sz="900" dirty="0">
                          <a:latin typeface="ＭＳ Ｐゴシック" panose="020B0600070205080204" pitchFamily="50" charset="-128"/>
                          <a:ea typeface="ＭＳ Ｐゴシック" panose="020B0600070205080204" pitchFamily="50" charset="-128"/>
                        </a:rPr>
                        <a:t>)</a:t>
                      </a:r>
                      <a:r>
                        <a:rPr kumimoji="1" lang="ja-JP" altLang="en-US" sz="900" dirty="0">
                          <a:latin typeface="ＭＳ Ｐゴシック" panose="020B0600070205080204" pitchFamily="50" charset="-128"/>
                          <a:ea typeface="ＭＳ Ｐゴシック" panose="020B0600070205080204" pitchFamily="50" charset="-128"/>
                        </a:rPr>
                        <a:t>の直接支援業務に従事する者で、次のいずれかに該当する者（資格取得以前も年数に含めて可）</a:t>
                      </a:r>
                    </a:p>
                    <a:p>
                      <a:r>
                        <a:rPr kumimoji="1" lang="ja-JP" altLang="en-US" sz="900" dirty="0">
                          <a:latin typeface="ＭＳ Ｐゴシック" panose="020B0600070205080204" pitchFamily="50" charset="-128"/>
                          <a:ea typeface="ＭＳ Ｐゴシック" panose="020B0600070205080204" pitchFamily="50" charset="-128"/>
                        </a:rPr>
                        <a:t>　　（１）社会福祉主事任用資格を有する者（介護福祉士、精神保健福祉士、研修・講習受講者等）、</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　　（２）保育士、</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　　（３）児童指導員任用資格者、</a:t>
                      </a:r>
                    </a:p>
                    <a:p>
                      <a:r>
                        <a:rPr kumimoji="1" lang="ja-JP" altLang="en-US" sz="900" dirty="0">
                          <a:latin typeface="ＭＳ Ｐゴシック" panose="020B0600070205080204" pitchFamily="50" charset="-128"/>
                          <a:ea typeface="ＭＳ Ｐゴシック" panose="020B0600070205080204" pitchFamily="50" charset="-128"/>
                        </a:rPr>
                        <a:t>　　（４）訪問介護員（ホームヘルパー）２級以上（現：介護職員初任者研修）に相当する研修を修了した者</a:t>
                      </a: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bl>
          </a:graphicData>
        </a:graphic>
      </p:graphicFrame>
      <p:sp>
        <p:nvSpPr>
          <p:cNvPr id="8" name="テキスト ボックス 7"/>
          <p:cNvSpPr txBox="1"/>
          <p:nvPr/>
        </p:nvSpPr>
        <p:spPr>
          <a:xfrm>
            <a:off x="173591" y="86759"/>
            <a:ext cx="8796818" cy="348109"/>
          </a:xfrm>
          <a:prstGeom prst="rect">
            <a:avLst/>
          </a:prstGeom>
          <a:noFill/>
        </p:spPr>
        <p:txBody>
          <a:bodyPr wrap="square" rtlCol="0">
            <a:spAutoFit/>
          </a:bodyPr>
          <a:lstStyle/>
          <a:p>
            <a:pPr algn="ctr"/>
            <a:r>
              <a:rPr lang="ja-JP" altLang="en-US" sz="1662" b="1" dirty="0">
                <a:latin typeface="ＤＦ特太ゴシック体" panose="020B0509000000000000" pitchFamily="49" charset="-128"/>
                <a:ea typeface="ＤＦ特太ゴシック体" panose="020B0509000000000000" pitchFamily="49" charset="-128"/>
              </a:rPr>
              <a:t>サービス管理責任者として従事するための実務経験要件</a:t>
            </a:r>
          </a:p>
        </p:txBody>
      </p:sp>
      <p:sp>
        <p:nvSpPr>
          <p:cNvPr id="6" name="テキスト ボックス 5">
            <a:extLst>
              <a:ext uri="{FF2B5EF4-FFF2-40B4-BE49-F238E27FC236}">
                <a16:creationId xmlns:a16="http://schemas.microsoft.com/office/drawing/2014/main" id="{F0C4EE0E-46DB-496D-8AB6-661E4CD6ACA4}"/>
              </a:ext>
            </a:extLst>
          </p:cNvPr>
          <p:cNvSpPr txBox="1"/>
          <p:nvPr/>
        </p:nvSpPr>
        <p:spPr>
          <a:xfrm>
            <a:off x="0" y="6416508"/>
            <a:ext cx="6782763" cy="461665"/>
          </a:xfrm>
          <a:prstGeom prst="rect">
            <a:avLst/>
          </a:prstGeom>
          <a:noFill/>
        </p:spPr>
        <p:txBody>
          <a:bodyPr wrap="square">
            <a:spAutoFit/>
          </a:bodyPr>
          <a:lstStyle/>
          <a:p>
            <a:r>
              <a:rPr lang="ja-JP" altLang="en-US" sz="1200" dirty="0">
                <a:latin typeface="BIZ UDゴシック" panose="020B0400000000000000" pitchFamily="49" charset="-128"/>
                <a:ea typeface="BIZ UDゴシック" panose="020B0400000000000000" pitchFamily="49" charset="-128"/>
              </a:rPr>
              <a:t>出展：厚生労働省「令和元年度サービス管理責任者等指導者養成研修」</a:t>
            </a:r>
            <a:endParaRPr lang="en-US" altLang="ja-JP" sz="1200" dirty="0">
              <a:latin typeface="BIZ UDゴシック" panose="020B0400000000000000" pitchFamily="49" charset="-128"/>
              <a:ea typeface="BIZ UDゴシック" panose="020B0400000000000000" pitchFamily="49" charset="-128"/>
            </a:endParaRPr>
          </a:p>
          <a:p>
            <a:r>
              <a:rPr lang="en-US" altLang="ja-JP" sz="1200" dirty="0">
                <a:latin typeface="BIZ UDゴシック" panose="020B0400000000000000" pitchFamily="49" charset="-128"/>
                <a:ea typeface="BIZ UDゴシック" panose="020B0400000000000000" pitchFamily="49" charset="-128"/>
              </a:rPr>
              <a:t>http://www.rehab.go.jp/College/japanese/kenshu/2019/servicekanri_siryou.html</a:t>
            </a:r>
            <a:endParaRPr lang="ja-JP" altLang="en-US" sz="12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53950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8</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1092165338"/>
              </p:ext>
            </p:extLst>
          </p:nvPr>
        </p:nvGraphicFramePr>
        <p:xfrm>
          <a:off x="118582" y="448195"/>
          <a:ext cx="8906837" cy="5941437"/>
        </p:xfrm>
        <a:graphic>
          <a:graphicData uri="http://schemas.openxmlformats.org/drawingml/2006/table">
            <a:tbl>
              <a:tblPr firstRow="1" bandRow="1">
                <a:tableStyleId>{5940675A-B579-460E-94D1-54222C63F5DA}</a:tableStyleId>
              </a:tblPr>
              <a:tblGrid>
                <a:gridCol w="653205">
                  <a:extLst>
                    <a:ext uri="{9D8B030D-6E8A-4147-A177-3AD203B41FA5}">
                      <a16:colId xmlns:a16="http://schemas.microsoft.com/office/drawing/2014/main" val="20000"/>
                    </a:ext>
                  </a:extLst>
                </a:gridCol>
                <a:gridCol w="1157681">
                  <a:extLst>
                    <a:ext uri="{9D8B030D-6E8A-4147-A177-3AD203B41FA5}">
                      <a16:colId xmlns:a16="http://schemas.microsoft.com/office/drawing/2014/main" val="20001"/>
                    </a:ext>
                  </a:extLst>
                </a:gridCol>
                <a:gridCol w="5645791">
                  <a:extLst>
                    <a:ext uri="{9D8B030D-6E8A-4147-A177-3AD203B41FA5}">
                      <a16:colId xmlns:a16="http://schemas.microsoft.com/office/drawing/2014/main" val="20002"/>
                    </a:ext>
                  </a:extLst>
                </a:gridCol>
                <a:gridCol w="553673">
                  <a:extLst>
                    <a:ext uri="{9D8B030D-6E8A-4147-A177-3AD203B41FA5}">
                      <a16:colId xmlns:a16="http://schemas.microsoft.com/office/drawing/2014/main" val="20003"/>
                    </a:ext>
                  </a:extLst>
                </a:gridCol>
                <a:gridCol w="478173">
                  <a:extLst>
                    <a:ext uri="{9D8B030D-6E8A-4147-A177-3AD203B41FA5}">
                      <a16:colId xmlns:a16="http://schemas.microsoft.com/office/drawing/2014/main" val="1027901568"/>
                    </a:ext>
                  </a:extLst>
                </a:gridCol>
                <a:gridCol w="418314">
                  <a:extLst>
                    <a:ext uri="{9D8B030D-6E8A-4147-A177-3AD203B41FA5}">
                      <a16:colId xmlns:a16="http://schemas.microsoft.com/office/drawing/2014/main" val="3164672755"/>
                    </a:ext>
                  </a:extLst>
                </a:gridCol>
              </a:tblGrid>
              <a:tr h="179363">
                <a:tc rowSpan="2" gridSpan="2">
                  <a:txBody>
                    <a:bodyPr/>
                    <a:lstStyle/>
                    <a:p>
                      <a:pPr algn="ctr"/>
                      <a:r>
                        <a:rPr kumimoji="1" lang="ja-JP" altLang="en-US" sz="1000" b="1" dirty="0">
                          <a:latin typeface="ＭＳ ゴシック" panose="020B0609070205080204" pitchFamily="49" charset="-128"/>
                          <a:ea typeface="ＭＳ ゴシック" panose="020B0609070205080204" pitchFamily="49" charset="-128"/>
                        </a:rPr>
                        <a:t>業務の範囲</a:t>
                      </a:r>
                    </a:p>
                  </a:txBody>
                  <a:tcPr marL="84406" marR="84406" marT="42203" marB="42203" anchor="ctr"/>
                </a:tc>
                <a:tc rowSpan="2" hMerge="1">
                  <a:txBody>
                    <a:bodyPr/>
                    <a:lstStyle/>
                    <a:p>
                      <a:endParaRPr kumimoji="1" lang="ja-JP" altLang="en-US" sz="1200" dirty="0"/>
                    </a:p>
                  </a:txBody>
                  <a:tcPr/>
                </a:tc>
                <a:tc rowSpan="2">
                  <a:txBody>
                    <a:bodyPr/>
                    <a:lstStyle/>
                    <a:p>
                      <a:pPr algn="ctr"/>
                      <a:r>
                        <a:rPr kumimoji="1" lang="ja-JP" altLang="en-US" sz="900" b="1" dirty="0">
                          <a:latin typeface="ＭＳ ゴシック" panose="020B0609070205080204" pitchFamily="49" charset="-128"/>
                          <a:ea typeface="ＭＳ ゴシック" panose="020B0609070205080204" pitchFamily="49" charset="-128"/>
                        </a:rPr>
                        <a:t>業 務 内 容</a:t>
                      </a:r>
                    </a:p>
                  </a:txBody>
                  <a:tcPr marL="84406" marR="84406" marT="42203" marB="42203" anchor="ctr"/>
                </a:tc>
                <a:tc gridSpan="3">
                  <a:txBody>
                    <a:bodyPr/>
                    <a:lstStyle/>
                    <a:p>
                      <a:pPr algn="ctr"/>
                      <a:r>
                        <a:rPr kumimoji="1" lang="ja-JP" altLang="en-US" sz="900" b="1" dirty="0">
                          <a:latin typeface="ＭＳ ゴシック" panose="020B0609070205080204" pitchFamily="49" charset="-128"/>
                          <a:ea typeface="ＭＳ ゴシック" panose="020B0609070205080204" pitchFamily="49" charset="-128"/>
                        </a:rPr>
                        <a:t>実務経験年数</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ＭＳ ゴシック" panose="020B0609070205080204" pitchFamily="49" charset="-128"/>
                          <a:ea typeface="ＭＳ ゴシック" panose="020B0609070205080204" pitchFamily="49" charset="-128"/>
                        </a:rPr>
                        <a:t>（下記に</a:t>
                      </a:r>
                      <a:r>
                        <a:rPr kumimoji="1" lang="ja-JP" altLang="en-US" sz="900" u="sng" dirty="0">
                          <a:latin typeface="ＭＳ ゴシック" panose="020B0609070205080204" pitchFamily="49" charset="-128"/>
                          <a:ea typeface="ＭＳ ゴシック" panose="020B0609070205080204" pitchFamily="49" charset="-128"/>
                        </a:rPr>
                        <a:t>加え、老人福祉施設・医療機関等以外での実務経験が３年以上</a:t>
                      </a:r>
                      <a:r>
                        <a:rPr kumimoji="1" lang="ja-JP" altLang="en-US" sz="900" dirty="0">
                          <a:latin typeface="ＭＳ ゴシック" panose="020B0609070205080204" pitchFamily="49" charset="-128"/>
                          <a:ea typeface="ＭＳ ゴシック" panose="020B0609070205080204" pitchFamily="49" charset="-128"/>
                        </a:rPr>
                        <a:t>）</a:t>
                      </a:r>
                    </a:p>
                  </a:txBody>
                  <a:tcPr marL="84406" marR="84406" marT="42203" marB="42203">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79363">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900" b="1" dirty="0">
                          <a:latin typeface="ＭＳ ゴシック" panose="020B0609070205080204" pitchFamily="49" charset="-128"/>
                          <a:ea typeface="ＭＳ ゴシック" panose="020B0609070205080204" pitchFamily="49" charset="-128"/>
                        </a:rPr>
                        <a:t>国家資格保有者</a:t>
                      </a:r>
                      <a:r>
                        <a:rPr kumimoji="1" lang="en-US" altLang="ja-JP" sz="900" b="1" baseline="30000" dirty="0">
                          <a:latin typeface="ＭＳ ゴシック" panose="020B0609070205080204" pitchFamily="49" charset="-128"/>
                          <a:ea typeface="ＭＳ ゴシック" panose="020B0609070205080204" pitchFamily="49" charset="-128"/>
                        </a:rPr>
                        <a:t>※</a:t>
                      </a:r>
                      <a:r>
                        <a:rPr kumimoji="1" lang="ja-JP" altLang="en-US" sz="900" b="1" baseline="30000" dirty="0">
                          <a:latin typeface="ＭＳ ゴシック" panose="020B0609070205080204" pitchFamily="49" charset="-128"/>
                          <a:ea typeface="ＭＳ ゴシック" panose="020B0609070205080204" pitchFamily="49" charset="-128"/>
                        </a:rPr>
                        <a:t>１</a:t>
                      </a:r>
                    </a:p>
                  </a:txBody>
                  <a:tcPr marL="84406" marR="84406" marT="42203" marB="42203">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b="1" dirty="0">
                          <a:latin typeface="ＭＳ ゴシック" panose="020B0609070205080204" pitchFamily="49" charset="-128"/>
                          <a:ea typeface="ＭＳ ゴシック" panose="020B0609070205080204" pitchFamily="49" charset="-128"/>
                        </a:rPr>
                        <a:t>有資格者</a:t>
                      </a:r>
                    </a:p>
                    <a:p>
                      <a:pPr algn="ctr"/>
                      <a:r>
                        <a:rPr kumimoji="1" lang="en-US" altLang="ja-JP" sz="900" b="0" dirty="0">
                          <a:latin typeface="ＭＳ ゴシック" panose="020B0609070205080204" pitchFamily="49" charset="-128"/>
                          <a:ea typeface="ＭＳ ゴシック" panose="020B0609070205080204" pitchFamily="49" charset="-128"/>
                        </a:rPr>
                        <a:t>※</a:t>
                      </a:r>
                      <a:r>
                        <a:rPr kumimoji="1" lang="ja-JP" altLang="en-US" sz="900" b="0" dirty="0">
                          <a:latin typeface="ＭＳ ゴシック" panose="020B0609070205080204" pitchFamily="49" charset="-128"/>
                          <a:ea typeface="ＭＳ ゴシック" panose="020B0609070205080204" pitchFamily="49" charset="-128"/>
                        </a:rPr>
                        <a:t>３</a:t>
                      </a:r>
                      <a:endParaRPr kumimoji="1" lang="en-US" altLang="ja-JP" sz="900" b="0" dirty="0">
                        <a:latin typeface="ＭＳ ゴシック" panose="020B0609070205080204" pitchFamily="49" charset="-128"/>
                        <a:ea typeface="ＭＳ ゴシック" panose="020B0609070205080204" pitchFamily="49"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900" b="1" dirty="0">
                          <a:latin typeface="ＭＳ ゴシック" panose="020B0609070205080204" pitchFamily="49" charset="-128"/>
                          <a:ea typeface="ＭＳ ゴシック" panose="020B0609070205080204" pitchFamily="49" charset="-128"/>
                        </a:rPr>
                        <a:t>それ以外の者</a:t>
                      </a:r>
                    </a:p>
                  </a:txBody>
                  <a:tcPr marL="84406" marR="84406" marT="42203" marB="42203">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23821841"/>
                  </a:ext>
                </a:extLst>
              </a:tr>
              <a:tr h="291363">
                <a:tc rowSpan="13">
                  <a:txBody>
                    <a:bodyPr/>
                    <a:lstStyle/>
                    <a:p>
                      <a:pPr algn="ctr"/>
                      <a:r>
                        <a:rPr kumimoji="1" lang="ja-JP" altLang="en-US" sz="800" dirty="0">
                          <a:latin typeface="ＭＳ ゴシック" panose="020B0609070205080204" pitchFamily="49" charset="-128"/>
                          <a:ea typeface="ＭＳ ゴシック" panose="020B0609070205080204" pitchFamily="49" charset="-128"/>
                        </a:rPr>
                        <a:t>障害者（身体上若しくは精神上の障害があること又は環境上の理由により日常生活を営むのに支障がある者）又は障害児（児童福祉法第</a:t>
                      </a:r>
                      <a:r>
                        <a:rPr kumimoji="1" lang="en-US" altLang="ja-JP" sz="800" dirty="0">
                          <a:latin typeface="ＭＳ ゴシック" panose="020B0609070205080204" pitchFamily="49" charset="-128"/>
                          <a:ea typeface="ＭＳ ゴシック" panose="020B0609070205080204" pitchFamily="49" charset="-128"/>
                        </a:rPr>
                        <a:t>4</a:t>
                      </a:r>
                      <a:r>
                        <a:rPr kumimoji="1" lang="ja-JP" altLang="en-US" sz="800" dirty="0">
                          <a:latin typeface="ＭＳ ゴシック" panose="020B0609070205080204" pitchFamily="49" charset="-128"/>
                          <a:ea typeface="ＭＳ ゴシック" panose="020B0609070205080204" pitchFamily="49" charset="-128"/>
                        </a:rPr>
                        <a:t>条第</a:t>
                      </a:r>
                      <a:r>
                        <a:rPr kumimoji="1" lang="en-US" altLang="ja-JP" sz="800" dirty="0">
                          <a:latin typeface="ＭＳ ゴシック" panose="020B0609070205080204" pitchFamily="49" charset="-128"/>
                          <a:ea typeface="ＭＳ ゴシック" panose="020B0609070205080204" pitchFamily="49" charset="-128"/>
                        </a:rPr>
                        <a:t>1</a:t>
                      </a:r>
                      <a:r>
                        <a:rPr kumimoji="1" lang="ja-JP" altLang="en-US" sz="800" dirty="0">
                          <a:latin typeface="ＭＳ ゴシック" panose="020B0609070205080204" pitchFamily="49" charset="-128"/>
                          <a:ea typeface="ＭＳ ゴシック" panose="020B0609070205080204" pitchFamily="49" charset="-128"/>
                        </a:rPr>
                        <a:t>項に規定する児童）の保健、医療、福祉、就労、教育の分野における支援業務</a:t>
                      </a:r>
                    </a:p>
                  </a:txBody>
                  <a:tcPr marL="84406" marR="84406" marT="42203" marB="42203" anchor="ctr"/>
                </a:tc>
                <a:tc rowSpan="7">
                  <a:txBody>
                    <a:bodyPr/>
                    <a:lstStyle/>
                    <a:p>
                      <a:pPr algn="ctr"/>
                      <a:r>
                        <a:rPr kumimoji="1" lang="ja-JP" altLang="en-US" sz="800" dirty="0">
                          <a:latin typeface="ＭＳ ゴシック" panose="020B0609070205080204" pitchFamily="49" charset="-128"/>
                          <a:ea typeface="ＭＳ ゴシック" panose="020B0609070205080204" pitchFamily="49" charset="-128"/>
                        </a:rPr>
                        <a:t>イ 相談支援の業務</a:t>
                      </a:r>
                    </a:p>
                    <a:p>
                      <a:pPr algn="ctr"/>
                      <a:endParaRPr kumimoji="1" lang="ja-JP" altLang="en-US" sz="800" dirty="0">
                        <a:latin typeface="ＭＳ ゴシック" panose="020B0609070205080204" pitchFamily="49" charset="-128"/>
                        <a:ea typeface="ＭＳ ゴシック" panose="020B0609070205080204" pitchFamily="49" charset="-128"/>
                      </a:endParaRPr>
                    </a:p>
                    <a:p>
                      <a:pPr algn="l"/>
                      <a:r>
                        <a:rPr kumimoji="1" lang="ja-JP" altLang="en-US" sz="700" dirty="0">
                          <a:latin typeface="ＭＳ ゴシック" panose="020B0609070205080204" pitchFamily="49" charset="-128"/>
                          <a:ea typeface="ＭＳ ゴシック" panose="020B0609070205080204" pitchFamily="49" charset="-128"/>
                        </a:rPr>
                        <a:t>自立に関する相談に応じ、助言、指導その他の支援を行う業務、その他これに準ずる業務</a:t>
                      </a:r>
                    </a:p>
                    <a:p>
                      <a:pPr algn="l"/>
                      <a:endParaRPr kumimoji="1" lang="ja-JP" altLang="en-US" sz="700" dirty="0">
                        <a:latin typeface="ＭＳ ゴシック" panose="020B0609070205080204" pitchFamily="49" charset="-128"/>
                        <a:ea typeface="ＭＳ ゴシック" panose="020B0609070205080204" pitchFamily="49" charset="-128"/>
                      </a:endParaRPr>
                    </a:p>
                    <a:p>
                      <a:pPr algn="r"/>
                      <a:r>
                        <a:rPr kumimoji="1" lang="en-US" altLang="ja-JP" sz="700" dirty="0">
                          <a:latin typeface="ＭＳ ゴシック" panose="020B0609070205080204" pitchFamily="49" charset="-128"/>
                          <a:ea typeface="ＭＳ ゴシック" panose="020B0609070205080204" pitchFamily="49" charset="-128"/>
                        </a:rPr>
                        <a:t>〔</a:t>
                      </a:r>
                      <a:r>
                        <a:rPr kumimoji="1" lang="ja-JP" altLang="en-US" sz="700" dirty="0">
                          <a:latin typeface="ＭＳ ゴシック" panose="020B0609070205080204" pitchFamily="49" charset="-128"/>
                          <a:ea typeface="ＭＳ ゴシック" panose="020B0609070205080204" pitchFamily="49" charset="-128"/>
                        </a:rPr>
                        <a:t>告示一イ</a:t>
                      </a:r>
                      <a:r>
                        <a:rPr kumimoji="1" lang="en-US" altLang="ja-JP" sz="700" dirty="0">
                          <a:latin typeface="ＭＳ ゴシック" panose="020B0609070205080204" pitchFamily="49" charset="-128"/>
                          <a:ea typeface="ＭＳ ゴシック" panose="020B0609070205080204" pitchFamily="49" charset="-128"/>
                        </a:rPr>
                        <a:t>(1)(</a:t>
                      </a:r>
                      <a:r>
                        <a:rPr kumimoji="1" lang="ja-JP" altLang="en-US" sz="700" dirty="0">
                          <a:latin typeface="ＭＳ ゴシック" panose="020B0609070205080204" pitchFamily="49" charset="-128"/>
                          <a:ea typeface="ＭＳ ゴシック" panose="020B0609070205080204" pitchFamily="49" charset="-128"/>
                        </a:rPr>
                        <a:t>一</a:t>
                      </a:r>
                      <a:r>
                        <a:rPr kumimoji="1" lang="en-US" altLang="ja-JP" sz="700" dirty="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en-US" altLang="ja-JP" sz="800" baseline="0" dirty="0">
                          <a:latin typeface="ＭＳ ゴシック" panose="020B0609070205080204" pitchFamily="49" charset="-128"/>
                          <a:ea typeface="ＭＳ ゴシック" panose="020B0609070205080204" pitchFamily="49" charset="-128"/>
                        </a:rPr>
                        <a:t>(1) </a:t>
                      </a:r>
                      <a:r>
                        <a:rPr kumimoji="1" lang="ja-JP" altLang="en-US" sz="800" baseline="0" dirty="0">
                          <a:latin typeface="ＭＳ ゴシック" panose="020B0609070205080204" pitchFamily="49" charset="-128"/>
                          <a:ea typeface="ＭＳ ゴシック" panose="020B0609070205080204" pitchFamily="49" charset="-128"/>
                        </a:rPr>
                        <a:t>指定</a:t>
                      </a:r>
                      <a:r>
                        <a:rPr kumimoji="1" lang="en-US" altLang="ja-JP" sz="800" baseline="0" dirty="0">
                          <a:latin typeface="ＭＳ ゴシック" panose="020B0609070205080204" pitchFamily="49" charset="-128"/>
                          <a:ea typeface="ＭＳ ゴシック" panose="020B0609070205080204" pitchFamily="49" charset="-128"/>
                        </a:rPr>
                        <a:t>[</a:t>
                      </a:r>
                      <a:r>
                        <a:rPr kumimoji="1" lang="ja-JP" altLang="en-US" sz="800" baseline="0" dirty="0">
                          <a:latin typeface="ＭＳ ゴシック" panose="020B0609070205080204" pitchFamily="49" charset="-128"/>
                          <a:ea typeface="ＭＳ ゴシック" panose="020B0609070205080204" pitchFamily="49" charset="-128"/>
                        </a:rPr>
                        <a:t>特定</a:t>
                      </a:r>
                      <a:r>
                        <a:rPr kumimoji="1" lang="en-US" altLang="ja-JP" sz="800" baseline="0" dirty="0">
                          <a:latin typeface="ＭＳ ゴシック" panose="020B0609070205080204" pitchFamily="49" charset="-128"/>
                          <a:ea typeface="ＭＳ ゴシック" panose="020B0609070205080204" pitchFamily="49" charset="-128"/>
                        </a:rPr>
                        <a:t>/</a:t>
                      </a:r>
                      <a:r>
                        <a:rPr kumimoji="1" lang="ja-JP" altLang="en-US" sz="800" baseline="0" dirty="0">
                          <a:latin typeface="ＭＳ ゴシック" panose="020B0609070205080204" pitchFamily="49" charset="-128"/>
                          <a:ea typeface="ＭＳ ゴシック" panose="020B0609070205080204" pitchFamily="49" charset="-128"/>
                        </a:rPr>
                        <a:t>障害児</a:t>
                      </a:r>
                      <a:r>
                        <a:rPr kumimoji="1" lang="en-US" altLang="ja-JP" sz="800" baseline="0" dirty="0">
                          <a:latin typeface="ＭＳ ゴシック" panose="020B0609070205080204" pitchFamily="49" charset="-128"/>
                          <a:ea typeface="ＭＳ ゴシック" panose="020B0609070205080204" pitchFamily="49" charset="-128"/>
                        </a:rPr>
                        <a:t>/</a:t>
                      </a:r>
                      <a:r>
                        <a:rPr kumimoji="1" lang="ja-JP" altLang="en-US" sz="800" baseline="0" dirty="0">
                          <a:latin typeface="ＭＳ ゴシック" panose="020B0609070205080204" pitchFamily="49" charset="-128"/>
                          <a:ea typeface="ＭＳ ゴシック" panose="020B0609070205080204" pitchFamily="49" charset="-128"/>
                        </a:rPr>
                        <a:t>一般</a:t>
                      </a:r>
                      <a:r>
                        <a:rPr kumimoji="1" lang="en-US" altLang="ja-JP" sz="800" baseline="0" dirty="0">
                          <a:latin typeface="ＭＳ ゴシック" panose="020B0609070205080204" pitchFamily="49" charset="-128"/>
                          <a:ea typeface="ＭＳ ゴシック" panose="020B0609070205080204" pitchFamily="49" charset="-128"/>
                        </a:rPr>
                        <a:t>]</a:t>
                      </a:r>
                      <a:r>
                        <a:rPr kumimoji="1" lang="ja-JP" altLang="en-US" sz="800" baseline="0" dirty="0">
                          <a:latin typeface="ＭＳ ゴシック" panose="020B0609070205080204" pitchFamily="49" charset="-128"/>
                          <a:ea typeface="ＭＳ ゴシック" panose="020B0609070205080204" pitchFamily="49" charset="-128"/>
                        </a:rPr>
                        <a:t>相談支援事業、地域生活支援事業の相談支援事業に従事する者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rowSpan="1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３年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以上</a:t>
                      </a:r>
                    </a:p>
                  </a:txBody>
                  <a:tcPr marL="84406" marR="84406" marT="42203" marB="42203" anchor="ctr">
                    <a:lnR w="12700" cap="flat" cmpd="sng" algn="ctr">
                      <a:solidFill>
                        <a:schemeClr val="tx1"/>
                      </a:solidFill>
                      <a:prstDash val="solid"/>
                      <a:round/>
                      <a:headEnd type="none" w="med" len="med"/>
                      <a:tailEnd type="none" w="med" len="med"/>
                    </a:lnR>
                  </a:tcPr>
                </a:tc>
                <a:tc rowSpan="7">
                  <a:txBody>
                    <a:bodyPr/>
                    <a:lstStyle/>
                    <a:p>
                      <a:pPr algn="ct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lToTr w="9525" cap="flat" cmpd="sng" algn="ctr">
                      <a:solidFill>
                        <a:schemeClr val="tx1"/>
                      </a:solidFill>
                      <a:prstDash val="solid"/>
                      <a:round/>
                      <a:headEnd type="none" w="med" len="med"/>
                      <a:tailEnd type="none" w="med" len="med"/>
                    </a:lnBlToTr>
                  </a:tcPr>
                </a:tc>
                <a:tc rowSpan="7">
                  <a:txBody>
                    <a:bodyPr/>
                    <a:lstStyle/>
                    <a:p>
                      <a:pPr algn="ctr"/>
                      <a:r>
                        <a:rPr kumimoji="1" lang="ja-JP" altLang="en-US" sz="800" dirty="0">
                          <a:latin typeface="ＭＳ ゴシック" panose="020B0609070205080204" pitchFamily="49" charset="-128"/>
                          <a:ea typeface="ＭＳ ゴシック" panose="020B0609070205080204" pitchFamily="49" charset="-128"/>
                        </a:rPr>
                        <a:t>５年以上</a:t>
                      </a:r>
                    </a:p>
                  </a:txBody>
                  <a:tcPr marL="84406" marR="84406" marT="42203" marB="42203"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37679">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ＭＳ ゴシック" panose="020B0609070205080204" pitchFamily="49" charset="-128"/>
                          <a:ea typeface="ＭＳ ゴシック" panose="020B0609070205080204" pitchFamily="49" charset="-128"/>
                        </a:rPr>
                        <a:t>(2)</a:t>
                      </a:r>
                      <a:r>
                        <a:rPr kumimoji="1" lang="en-US" altLang="ja-JP" sz="800" baseline="0" dirty="0">
                          <a:latin typeface="ＭＳ ゴシック" panose="020B0609070205080204" pitchFamily="49" charset="-128"/>
                          <a:ea typeface="ＭＳ ゴシック" panose="020B0609070205080204" pitchFamily="49" charset="-128"/>
                        </a:rPr>
                        <a:t> </a:t>
                      </a:r>
                      <a:r>
                        <a:rPr kumimoji="1" lang="ja-JP" altLang="en-US" sz="800" dirty="0">
                          <a:latin typeface="ＭＳ ゴシック" panose="020B0609070205080204" pitchFamily="49" charset="-128"/>
                          <a:ea typeface="ＭＳ ゴシック" panose="020B0609070205080204" pitchFamily="49" charset="-128"/>
                        </a:rPr>
                        <a:t>児童相談所、児童家庭支援センター、更生相談所</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身体・知的</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err="1">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福祉事務所、発達障害者支援センターにおいて相</a:t>
                      </a:r>
                      <a:endParaRPr kumimoji="1" lang="en-US" altLang="ja-JP" sz="8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　談支援の業務に従事する者　</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旧精神保健福祉法の精神障害者社会復帰施設を含む。</a:t>
                      </a:r>
                      <a:endParaRPr kumimoji="1" lang="en-US" altLang="ja-JP" sz="800" dirty="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6243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ＭＳ ゴシック" panose="020B0609070205080204" pitchFamily="49" charset="-128"/>
                          <a:ea typeface="ＭＳ ゴシック" panose="020B0609070205080204" pitchFamily="49" charset="-128"/>
                        </a:rPr>
                        <a:t>(3)</a:t>
                      </a:r>
                      <a:r>
                        <a:rPr kumimoji="1" lang="ja-JP" altLang="en-US" sz="800" dirty="0">
                          <a:latin typeface="ＭＳ ゴシック" panose="020B0609070205080204" pitchFamily="49" charset="-128"/>
                          <a:ea typeface="ＭＳ ゴシック" panose="020B0609070205080204" pitchFamily="49" charset="-128"/>
                        </a:rPr>
                        <a:t> 障害者支援施設、児童入所施設</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障害児入所施設、乳児院、児童養護施設、児童心理治療施設、児童自立支援施設</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err="1">
                          <a:latin typeface="ＭＳ ゴシック" panose="020B0609070205080204" pitchFamily="49" charset="-128"/>
                          <a:ea typeface="ＭＳ ゴシック" panose="020B0609070205080204" pitchFamily="49" charset="-128"/>
                        </a:rPr>
                        <a:t>、</a:t>
                      </a:r>
                      <a:endParaRPr kumimoji="1" lang="en-US" altLang="ja-JP" sz="8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　地域包括支援センター、老人福祉施設、介護老人保健施設、介護医療院、精神保健福祉センター、救護施設、更正施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　設において相談支援の業務に従事する者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28285551"/>
                  </a:ext>
                </a:extLst>
              </a:tr>
              <a:tr h="147165">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a:latin typeface="ＭＳ ゴシック" panose="020B0609070205080204" pitchFamily="49" charset="-128"/>
                          <a:ea typeface="ＭＳ ゴシック" panose="020B0609070205080204" pitchFamily="49" charset="-128"/>
                        </a:rPr>
                        <a:t>(4)</a:t>
                      </a:r>
                      <a:r>
                        <a:rPr kumimoji="1" lang="en-US" altLang="ja-JP" sz="800" baseline="0" dirty="0">
                          <a:latin typeface="ＭＳ ゴシック" panose="020B0609070205080204" pitchFamily="49" charset="-128"/>
                          <a:ea typeface="ＭＳ ゴシック" panose="020B0609070205080204" pitchFamily="49" charset="-128"/>
                        </a:rPr>
                        <a:t> </a:t>
                      </a:r>
                      <a:r>
                        <a:rPr kumimoji="1" lang="ja-JP" altLang="en-US" sz="800" dirty="0">
                          <a:latin typeface="ＭＳ ゴシック" panose="020B0609070205080204" pitchFamily="49" charset="-128"/>
                          <a:ea typeface="ＭＳ ゴシック" panose="020B0609070205080204" pitchFamily="49" charset="-128"/>
                        </a:rPr>
                        <a:t>障害者職業センター、障害者就業・生活支援センターにおいて相談支援の業務に従事する者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34333738"/>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ＭＳ ゴシック" panose="020B0609070205080204" pitchFamily="49" charset="-128"/>
                          <a:ea typeface="ＭＳ ゴシック" panose="020B0609070205080204" pitchFamily="49" charset="-128"/>
                        </a:rPr>
                        <a:t>(5)</a:t>
                      </a:r>
                      <a:r>
                        <a:rPr kumimoji="1" lang="en-US" altLang="ja-JP" sz="800" baseline="0" dirty="0">
                          <a:latin typeface="ＭＳ ゴシック" panose="020B0609070205080204" pitchFamily="49" charset="-128"/>
                          <a:ea typeface="ＭＳ ゴシック" panose="020B0609070205080204" pitchFamily="49" charset="-128"/>
                        </a:rPr>
                        <a:t> </a:t>
                      </a:r>
                      <a:r>
                        <a:rPr kumimoji="1" lang="ja-JP" altLang="en-US" sz="800" dirty="0">
                          <a:latin typeface="ＭＳ ゴシック" panose="020B0609070205080204" pitchFamily="49" charset="-128"/>
                          <a:ea typeface="ＭＳ ゴシック" panose="020B0609070205080204" pitchFamily="49" charset="-128"/>
                        </a:rPr>
                        <a:t>学校において相談支援の業務に従事する者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25978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a:latin typeface="ＭＳ ゴシック" panose="020B0609070205080204" pitchFamily="49" charset="-128"/>
                          <a:ea typeface="ＭＳ ゴシック" panose="020B0609070205080204" pitchFamily="49" charset="-128"/>
                        </a:rPr>
                        <a:t>(6)</a:t>
                      </a:r>
                      <a:r>
                        <a:rPr kumimoji="1" lang="en-US" altLang="ja-JP" sz="800" baseline="0" dirty="0">
                          <a:latin typeface="ＭＳ ゴシック" panose="020B0609070205080204" pitchFamily="49" charset="-128"/>
                          <a:ea typeface="ＭＳ ゴシック" panose="020B0609070205080204" pitchFamily="49" charset="-128"/>
                        </a:rPr>
                        <a:t> </a:t>
                      </a:r>
                      <a:r>
                        <a:rPr kumimoji="1" lang="ja-JP" altLang="en-US" sz="800" dirty="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800" dirty="0">
                          <a:latin typeface="ＭＳ ゴシック" panose="020B0609070205080204" pitchFamily="49" charset="-128"/>
                          <a:ea typeface="ＭＳ ゴシック" panose="020B0609070205080204" pitchFamily="49" charset="-128"/>
                        </a:rPr>
                        <a:t> </a:t>
                      </a:r>
                      <a:r>
                        <a:rPr kumimoji="1" lang="en-US" altLang="ja-JP" sz="800" dirty="0">
                          <a:latin typeface="ＭＳ ゴシック" panose="020B0609070205080204" pitchFamily="49" charset="-128"/>
                          <a:ea typeface="ＭＳ ゴシック" panose="020B0609070205080204" pitchFamily="49" charset="-128"/>
                        </a:rPr>
                        <a:t>1) </a:t>
                      </a:r>
                      <a:r>
                        <a:rPr kumimoji="1" lang="ja-JP" altLang="en-US" sz="800" dirty="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baseline="0" dirty="0">
                          <a:latin typeface="ＭＳ ゴシック" panose="020B0609070205080204" pitchFamily="49" charset="-128"/>
                          <a:ea typeface="ＭＳ ゴシック" panose="020B0609070205080204" pitchFamily="49" charset="-128"/>
                        </a:rPr>
                        <a:t> </a:t>
                      </a:r>
                      <a:r>
                        <a:rPr kumimoji="1" lang="en-US" altLang="ja-JP" sz="800" dirty="0">
                          <a:latin typeface="ＭＳ ゴシック" panose="020B0609070205080204" pitchFamily="49" charset="-128"/>
                          <a:ea typeface="ＭＳ ゴシック" panose="020B0609070205080204" pitchFamily="49" charset="-128"/>
                        </a:rPr>
                        <a:t>2) </a:t>
                      </a:r>
                      <a:r>
                        <a:rPr kumimoji="1" lang="ja-JP" altLang="en-US" sz="800" dirty="0">
                          <a:latin typeface="ＭＳ ゴシック" panose="020B0609070205080204" pitchFamily="49" charset="-128"/>
                          <a:ea typeface="ＭＳ ゴシック" panose="020B0609070205080204" pitchFamily="49" charset="-128"/>
                        </a:rPr>
                        <a:t>施設等における相談支援業務、就労支援における相談支援業務、特別支援教育における進路相談・教育相談の業務</a:t>
                      </a:r>
                    </a:p>
                    <a:p>
                      <a:r>
                        <a:rPr kumimoji="1" lang="ja-JP" altLang="en-US" sz="800" dirty="0">
                          <a:latin typeface="ＭＳ ゴシック" panose="020B0609070205080204" pitchFamily="49" charset="-128"/>
                          <a:ea typeface="ＭＳ ゴシック" panose="020B0609070205080204" pitchFamily="49" charset="-128"/>
                        </a:rPr>
                        <a:t>　に従事した期間が１年以上である者</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ＭＳ ゴシック" panose="020B0609070205080204" pitchFamily="49" charset="-128"/>
                          <a:ea typeface="ＭＳ ゴシック" panose="020B0609070205080204" pitchFamily="49" charset="-128"/>
                        </a:rPr>
                        <a:t> 3) </a:t>
                      </a:r>
                      <a:r>
                        <a:rPr kumimoji="1" lang="ja-JP" altLang="en-US" sz="800" dirty="0">
                          <a:latin typeface="ＭＳ ゴシック" panose="020B0609070205080204" pitchFamily="49" charset="-128"/>
                          <a:ea typeface="ＭＳ ゴシック" panose="020B0609070205080204" pitchFamily="49" charset="-128"/>
                        </a:rPr>
                        <a:t>訪問介護員（ホームヘルパー）２級以上（現：介護職員初任者研修）に相当する研修を修了した者</a:t>
                      </a:r>
                    </a:p>
                  </a:txBody>
                  <a:tcPr marL="84406" marR="84406" marT="42203" marB="42203"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6"/>
                  </a:ext>
                </a:extLst>
              </a:tr>
              <a:tr h="163556">
                <a:tc vMerge="1">
                  <a:txBody>
                    <a:bodyPr/>
                    <a:lstStyle/>
                    <a:p>
                      <a:endParaRPr kumimoji="1" lang="ja-JP" altLang="en-US" dirty="0"/>
                    </a:p>
                  </a:txBody>
                  <a:tcPr/>
                </a:tc>
                <a:tc rowSpan="6">
                  <a:txBody>
                    <a:bodyPr/>
                    <a:lstStyle/>
                    <a:p>
                      <a:pPr algn="ctr"/>
                      <a:r>
                        <a:rPr kumimoji="1" lang="ja-JP" altLang="en-US" sz="800" dirty="0">
                          <a:latin typeface="ＭＳ ゴシック" panose="020B0609070205080204" pitchFamily="49" charset="-128"/>
                          <a:ea typeface="ＭＳ ゴシック" panose="020B0609070205080204" pitchFamily="49" charset="-128"/>
                        </a:rPr>
                        <a:t>ロ 直接支援業務</a:t>
                      </a:r>
                    </a:p>
                    <a:p>
                      <a:pPr algn="ctr"/>
                      <a:endParaRPr kumimoji="1" lang="ja-JP" altLang="en-US" sz="600" dirty="0">
                        <a:latin typeface="ＭＳ ゴシック" panose="020B0609070205080204" pitchFamily="49" charset="-128"/>
                        <a:ea typeface="ＭＳ ゴシック" panose="020B0609070205080204" pitchFamily="49" charset="-128"/>
                      </a:endParaRPr>
                    </a:p>
                    <a:p>
                      <a:pPr algn="l"/>
                      <a:r>
                        <a:rPr kumimoji="1" lang="ja-JP" altLang="en-US" sz="700" dirty="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入浴、排せつ、食事その他の介護を行い、並びに介護に関する指導を行う業務、その他職業訓練、職業教育に係る業務、動作の指導・知識技能の付与・生活訓練・訓練等に係る指導務</a:t>
                      </a:r>
                      <a:endParaRPr kumimoji="1" lang="en-US" altLang="ja-JP" sz="700" dirty="0">
                        <a:latin typeface="ＭＳ ゴシック" panose="020B0609070205080204" pitchFamily="49" charset="-128"/>
                        <a:ea typeface="ＭＳ ゴシック" panose="020B0609070205080204" pitchFamily="49" charset="-128"/>
                      </a:endParaRPr>
                    </a:p>
                    <a:p>
                      <a:pPr algn="l"/>
                      <a:endParaRPr kumimoji="1" lang="en-US" altLang="ja-JP" sz="700" dirty="0">
                        <a:latin typeface="ＭＳ ゴシック" panose="020B0609070205080204" pitchFamily="49" charset="-128"/>
                        <a:ea typeface="ＭＳ ゴシック" panose="020B0609070205080204" pitchFamily="49" charset="-128"/>
                      </a:endParaRPr>
                    </a:p>
                    <a:p>
                      <a:pPr algn="r"/>
                      <a:r>
                        <a:rPr kumimoji="1" lang="en-US" altLang="ja-JP" sz="700" dirty="0">
                          <a:latin typeface="ＭＳ ゴシック" panose="020B0609070205080204" pitchFamily="49" charset="-128"/>
                          <a:ea typeface="ＭＳ ゴシック" panose="020B0609070205080204" pitchFamily="49" charset="-128"/>
                        </a:rPr>
                        <a:t>〔</a:t>
                      </a:r>
                      <a:r>
                        <a:rPr kumimoji="1" lang="ja-JP" altLang="en-US" sz="700" dirty="0">
                          <a:latin typeface="ＭＳ ゴシック" panose="020B0609070205080204" pitchFamily="49" charset="-128"/>
                          <a:ea typeface="ＭＳ ゴシック" panose="020B0609070205080204" pitchFamily="49" charset="-128"/>
                        </a:rPr>
                        <a:t>告示一イ</a:t>
                      </a:r>
                      <a:r>
                        <a:rPr kumimoji="1" lang="en-US" altLang="ja-JP" sz="700" dirty="0">
                          <a:latin typeface="ＭＳ ゴシック" panose="020B0609070205080204" pitchFamily="49" charset="-128"/>
                          <a:ea typeface="ＭＳ ゴシック" panose="020B0609070205080204" pitchFamily="49" charset="-128"/>
                        </a:rPr>
                        <a:t>(1)(</a:t>
                      </a:r>
                      <a:r>
                        <a:rPr kumimoji="1" lang="ja-JP" altLang="en-US" sz="700" dirty="0">
                          <a:latin typeface="ＭＳ ゴシック" panose="020B0609070205080204" pitchFamily="49" charset="-128"/>
                          <a:ea typeface="ＭＳ ゴシック" panose="020B0609070205080204" pitchFamily="49" charset="-128"/>
                        </a:rPr>
                        <a:t>二</a:t>
                      </a:r>
                      <a:r>
                        <a:rPr kumimoji="1" lang="en-US" altLang="ja-JP" sz="700" dirty="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marL="0" indent="0">
                        <a:buNone/>
                      </a:pPr>
                      <a:r>
                        <a:rPr kumimoji="1" lang="en-US" altLang="ja-JP" sz="800" baseline="0" dirty="0">
                          <a:latin typeface="ＭＳ ゴシック" panose="020B0609070205080204" pitchFamily="49" charset="-128"/>
                          <a:ea typeface="ＭＳ ゴシック" panose="020B0609070205080204" pitchFamily="49" charset="-128"/>
                        </a:rPr>
                        <a:t>(1) </a:t>
                      </a:r>
                      <a:r>
                        <a:rPr kumimoji="1" lang="ja-JP" altLang="en-US" sz="800" baseline="0" dirty="0">
                          <a:latin typeface="ＭＳ ゴシック" panose="020B0609070205080204" pitchFamily="49" charset="-128"/>
                          <a:ea typeface="ＭＳ ゴシック" panose="020B0609070205080204" pitchFamily="49" charset="-128"/>
                        </a:rPr>
                        <a:t>障害者支援施設、</a:t>
                      </a:r>
                      <a:r>
                        <a:rPr kumimoji="1" lang="ja-JP" altLang="en-US" sz="800" dirty="0">
                          <a:latin typeface="ＭＳ ゴシック" panose="020B0609070205080204" pitchFamily="49" charset="-128"/>
                          <a:ea typeface="ＭＳ ゴシック" panose="020B0609070205080204" pitchFamily="49" charset="-128"/>
                        </a:rPr>
                        <a:t>児童入所施設</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障害児入所施設、乳児院、児童養護施設、児童心理治療施設、児童自立支援施設</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err="1">
                          <a:latin typeface="ＭＳ ゴシック" panose="020B0609070205080204" pitchFamily="49" charset="-128"/>
                          <a:ea typeface="ＭＳ ゴシック" panose="020B0609070205080204" pitchFamily="49" charset="-128"/>
                        </a:rPr>
                        <a:t>、</a:t>
                      </a:r>
                      <a:endParaRPr kumimoji="1" lang="ja-JP" altLang="en-US" sz="800" dirty="0">
                        <a:latin typeface="ＭＳ ゴシック" panose="020B0609070205080204" pitchFamily="49" charset="-128"/>
                        <a:ea typeface="ＭＳ ゴシック" panose="020B0609070205080204" pitchFamily="49" charset="-128"/>
                      </a:endParaRPr>
                    </a:p>
                    <a:p>
                      <a:pPr marL="0" indent="0">
                        <a:buNone/>
                      </a:pPr>
                      <a:r>
                        <a:rPr kumimoji="1" lang="ja-JP" altLang="en-US" sz="800" dirty="0">
                          <a:latin typeface="ＭＳ ゴシック" panose="020B0609070205080204" pitchFamily="49" charset="-128"/>
                          <a:ea typeface="ＭＳ ゴシック" panose="020B0609070205080204" pitchFamily="49" charset="-128"/>
                        </a:rPr>
                        <a:t>　老人福祉施設、介護老人保健施設及び医療機関等において介護業務に従事する者</a:t>
                      </a:r>
                    </a:p>
                  </a:txBody>
                  <a:tcPr marL="84406" marR="84406" marT="42203" marB="42203"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R w="12700" cap="flat" cmpd="sng" algn="ctr">
                      <a:solidFill>
                        <a:schemeClr val="tx1"/>
                      </a:solidFill>
                      <a:prstDash val="solid"/>
                      <a:round/>
                      <a:headEnd type="none" w="med" len="med"/>
                      <a:tailEnd type="none" w="med" len="med"/>
                    </a:lnR>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５年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以上</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rowSpan="6">
                  <a:txBody>
                    <a:bodyPr/>
                    <a:lstStyle/>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８年以上</a:t>
                      </a:r>
                    </a:p>
                  </a:txBody>
                  <a:tcPr marL="84406" marR="84406" marT="42203" marB="42203"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192122">
                <a:tc vMerge="1">
                  <a:txBody>
                    <a:bodyPr/>
                    <a:lstStyle/>
                    <a:p>
                      <a:endParaRPr kumimoji="1" lang="ja-JP" altLang="en-US" dirty="0"/>
                    </a:p>
                  </a:txBody>
                  <a:tcPr/>
                </a:tc>
                <a:tc vMerge="1">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ＭＳ ゴシック" panose="020B0609070205080204" pitchFamily="49" charset="-128"/>
                          <a:ea typeface="ＭＳ ゴシック" panose="020B0609070205080204" pitchFamily="49" charset="-128"/>
                        </a:rPr>
                        <a:t>(2) </a:t>
                      </a:r>
                      <a:r>
                        <a:rPr kumimoji="1" lang="ja-JP" altLang="en-US" sz="800" dirty="0">
                          <a:latin typeface="ＭＳ ゴシック" panose="020B0609070205080204" pitchFamily="49" charset="-128"/>
                          <a:ea typeface="ＭＳ ゴシック" panose="020B0609070205080204" pitchFamily="49" charset="-128"/>
                        </a:rPr>
                        <a:t>障害福祉サービス事業、障害児通所支援事業、保育所、認定こども園、老人居宅介護等事業等に従事する者</a:t>
                      </a:r>
                      <a:endParaRPr kumimoji="1" lang="en-US" altLang="ja-JP" sz="800" dirty="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8"/>
                  </a:ext>
                </a:extLst>
              </a:tr>
              <a:tr h="130062">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800" dirty="0">
                          <a:latin typeface="ＭＳ ゴシック" panose="020B0609070205080204" pitchFamily="49" charset="-128"/>
                          <a:ea typeface="ＭＳ ゴシック" panose="020B0609070205080204" pitchFamily="49" charset="-128"/>
                        </a:rPr>
                        <a:t>(3)</a:t>
                      </a:r>
                      <a:r>
                        <a:rPr kumimoji="1" lang="en-US" altLang="ja-JP" sz="800" baseline="0" dirty="0">
                          <a:latin typeface="ＭＳ ゴシック" panose="020B0609070205080204" pitchFamily="49" charset="-128"/>
                          <a:ea typeface="ＭＳ ゴシック" panose="020B0609070205080204" pitchFamily="49" charset="-128"/>
                        </a:rPr>
                        <a:t> </a:t>
                      </a:r>
                      <a:r>
                        <a:rPr kumimoji="1" lang="ja-JP" altLang="en-US" sz="800" dirty="0">
                          <a:latin typeface="ＭＳ ゴシック" panose="020B0609070205080204" pitchFamily="49" charset="-128"/>
                          <a:ea typeface="ＭＳ ゴシック" panose="020B0609070205080204" pitchFamily="49" charset="-128"/>
                        </a:rPr>
                        <a:t>病院・診療所、薬局、訪問看護事業所等の従業者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16786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ＭＳ ゴシック" panose="020B0609070205080204" pitchFamily="49" charset="-128"/>
                          <a:ea typeface="ＭＳ ゴシック" panose="020B0609070205080204" pitchFamily="49" charset="-128"/>
                        </a:rPr>
                        <a:t>(4)</a:t>
                      </a:r>
                      <a:r>
                        <a:rPr kumimoji="1" lang="en-US" altLang="ja-JP" sz="800" baseline="0" dirty="0">
                          <a:latin typeface="ＭＳ ゴシック" panose="020B0609070205080204" pitchFamily="49" charset="-128"/>
                          <a:ea typeface="ＭＳ ゴシック" panose="020B0609070205080204" pitchFamily="49" charset="-128"/>
                        </a:rPr>
                        <a:t> </a:t>
                      </a:r>
                      <a:r>
                        <a:rPr kumimoji="1" lang="ja-JP" altLang="en-US" sz="800" dirty="0">
                          <a:latin typeface="ＭＳ ゴシック" panose="020B0609070205080204" pitchFamily="49" charset="-128"/>
                          <a:ea typeface="ＭＳ ゴシック" panose="020B0609070205080204" pitchFamily="49" charset="-128"/>
                        </a:rPr>
                        <a:t>障害者雇用事業所において就業支援の業務に従事する者</a:t>
                      </a: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0"/>
                  </a:ext>
                </a:extLst>
              </a:tr>
              <a:tr h="16786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aseline="0" dirty="0">
                          <a:latin typeface="ＭＳ ゴシック" panose="020B0609070205080204" pitchFamily="49" charset="-128"/>
                          <a:ea typeface="ＭＳ ゴシック" panose="020B0609070205080204" pitchFamily="49" charset="-128"/>
                        </a:rPr>
                        <a:t>(5) </a:t>
                      </a:r>
                      <a:r>
                        <a:rPr kumimoji="1" lang="ja-JP" altLang="en-US" sz="800" baseline="0" dirty="0">
                          <a:latin typeface="ＭＳ ゴシック" panose="020B0609070205080204" pitchFamily="49" charset="-128"/>
                          <a:ea typeface="ＭＳ ゴシック" panose="020B0609070205080204" pitchFamily="49" charset="-128"/>
                        </a:rPr>
                        <a:t>学校等の従業者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90021117"/>
                  </a:ext>
                </a:extLst>
              </a:tr>
              <a:tr h="216430">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11"/>
                  </a:ext>
                </a:extLst>
              </a:tr>
              <a:tr h="418946">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１ 上記イの相談支援業務及び上記②の介護等業務に従事する者で、国家資格等</a:t>
                      </a:r>
                      <a:r>
                        <a:rPr kumimoji="1" lang="en-US" altLang="ja-JP" sz="800" baseline="30000" dirty="0">
                          <a:latin typeface="ＭＳ ゴシック" panose="020B0609070205080204" pitchFamily="49" charset="-128"/>
                          <a:ea typeface="ＭＳ ゴシック" panose="020B0609070205080204" pitchFamily="49" charset="-128"/>
                        </a:rPr>
                        <a:t>※</a:t>
                      </a:r>
                      <a:r>
                        <a:rPr kumimoji="1" lang="ja-JP" altLang="en-US" sz="800" baseline="30000" dirty="0">
                          <a:latin typeface="ＭＳ ゴシック" panose="020B0609070205080204" pitchFamily="49" charset="-128"/>
                          <a:ea typeface="ＭＳ ゴシック" panose="020B0609070205080204" pitchFamily="49" charset="-128"/>
                        </a:rPr>
                        <a:t>２</a:t>
                      </a:r>
                      <a:r>
                        <a:rPr kumimoji="1" lang="ja-JP" altLang="en-US" sz="800" dirty="0">
                          <a:latin typeface="ＭＳ ゴシック" panose="020B0609070205080204" pitchFamily="49" charset="-128"/>
                          <a:ea typeface="ＭＳ ゴシック" panose="020B0609070205080204" pitchFamily="49" charset="-128"/>
                        </a:rPr>
                        <a:t>による業務に</a:t>
                      </a:r>
                      <a:r>
                        <a:rPr kumimoji="1" lang="ja-JP" altLang="en-US" sz="800" dirty="0">
                          <a:solidFill>
                            <a:schemeClr val="tx1"/>
                          </a:solidFill>
                          <a:latin typeface="ＭＳ ゴシック" panose="020B0609070205080204" pitchFamily="49" charset="-128"/>
                          <a:ea typeface="ＭＳ ゴシック" panose="020B0609070205080204" pitchFamily="49" charset="-128"/>
                        </a:rPr>
                        <a:t>５</a:t>
                      </a:r>
                      <a:r>
                        <a:rPr kumimoji="1" lang="ja-JP" altLang="en-US" sz="800" dirty="0">
                          <a:latin typeface="ＭＳ ゴシック" panose="020B0609070205080204" pitchFamily="49" charset="-128"/>
                          <a:ea typeface="ＭＳ ゴシック" panose="020B0609070205080204" pitchFamily="49" charset="-128"/>
                        </a:rPr>
                        <a:t>年以上従事している者（国家資格の期間と相談・介護業務の期間が同時期でも可）</a:t>
                      </a:r>
                    </a:p>
                    <a:p>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２ 国家資格等とは、医師、歯科医師、薬剤師、保健師、助産師、看護師、准看護師、理学療法士、作業療法士、社会福祉士、介護福祉士、視能訓練士、義肢装具士、歯科衛生士、言語聴覚</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　　士、あん摩マッサージ指圧師、はり師、きゅう師、柔道整復師、栄養士（管理栄養士を含む。）、精神保健福祉士のことを言う。</a:t>
                      </a:r>
                    </a:p>
                    <a:p>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３ 上記ロの直接支援業務に従事する者で、次のいずれかに該当する者（資格取得以前も年数に含めて可）</a:t>
                      </a:r>
                    </a:p>
                    <a:p>
                      <a:r>
                        <a:rPr kumimoji="1" lang="ja-JP" altLang="en-US" sz="800" dirty="0">
                          <a:latin typeface="ＭＳ ゴシック" panose="020B0609070205080204" pitchFamily="49" charset="-128"/>
                          <a:ea typeface="ＭＳ ゴシック" panose="020B0609070205080204" pitchFamily="49" charset="-128"/>
                        </a:rPr>
                        <a:t>　　　　</a:t>
                      </a:r>
                      <a:r>
                        <a:rPr kumimoji="1" lang="en-US" altLang="ja-JP" sz="800" dirty="0">
                          <a:latin typeface="ＭＳ ゴシック" panose="020B0609070205080204" pitchFamily="49" charset="-128"/>
                          <a:ea typeface="ＭＳ ゴシック" panose="020B0609070205080204" pitchFamily="49" charset="-128"/>
                        </a:rPr>
                        <a:t>1) </a:t>
                      </a:r>
                      <a:r>
                        <a:rPr kumimoji="1" lang="ja-JP" altLang="en-US" sz="800" dirty="0">
                          <a:latin typeface="ＭＳ ゴシック" panose="020B0609070205080204" pitchFamily="49" charset="-128"/>
                          <a:ea typeface="ＭＳ ゴシック" panose="020B0609070205080204" pitchFamily="49" charset="-128"/>
                        </a:rPr>
                        <a:t>社会福祉主事任用資格を有する者（介護福祉士、精神保健福祉士、研修・講習受講者等）</a:t>
                      </a:r>
                    </a:p>
                    <a:p>
                      <a:r>
                        <a:rPr kumimoji="1" lang="ja-JP" altLang="en-US" sz="800" dirty="0">
                          <a:latin typeface="ＭＳ ゴシック" panose="020B0609070205080204" pitchFamily="49" charset="-128"/>
                          <a:ea typeface="ＭＳ ゴシック" panose="020B0609070205080204" pitchFamily="49" charset="-128"/>
                        </a:rPr>
                        <a:t>　　　　</a:t>
                      </a:r>
                      <a:r>
                        <a:rPr kumimoji="1" lang="en-US" altLang="ja-JP" sz="800" dirty="0">
                          <a:latin typeface="ＭＳ ゴシック" panose="020B0609070205080204" pitchFamily="49" charset="-128"/>
                          <a:ea typeface="ＭＳ ゴシック" panose="020B0609070205080204" pitchFamily="49" charset="-128"/>
                        </a:rPr>
                        <a:t>2)</a:t>
                      </a:r>
                      <a:r>
                        <a:rPr kumimoji="1" lang="en-US" altLang="ja-JP" sz="800" baseline="0" dirty="0">
                          <a:latin typeface="ＭＳ ゴシック" panose="020B0609070205080204" pitchFamily="49" charset="-128"/>
                          <a:ea typeface="ＭＳ ゴシック" panose="020B0609070205080204" pitchFamily="49" charset="-128"/>
                        </a:rPr>
                        <a:t> </a:t>
                      </a:r>
                      <a:r>
                        <a:rPr kumimoji="1" lang="ja-JP" altLang="en-US" sz="800" dirty="0">
                          <a:latin typeface="ＭＳ ゴシック" panose="020B0609070205080204" pitchFamily="49" charset="-128"/>
                          <a:ea typeface="ＭＳ ゴシック" panose="020B0609070205080204" pitchFamily="49" charset="-128"/>
                        </a:rPr>
                        <a:t>保育士</a:t>
                      </a:r>
                    </a:p>
                    <a:p>
                      <a:r>
                        <a:rPr kumimoji="1" lang="ja-JP" altLang="en-US" sz="800" dirty="0">
                          <a:latin typeface="ＭＳ ゴシック" panose="020B0609070205080204" pitchFamily="49" charset="-128"/>
                          <a:ea typeface="ＭＳ ゴシック" panose="020B0609070205080204" pitchFamily="49" charset="-128"/>
                        </a:rPr>
                        <a:t>　　　　</a:t>
                      </a:r>
                      <a:r>
                        <a:rPr kumimoji="1" lang="en-US" altLang="ja-JP" sz="800" dirty="0">
                          <a:latin typeface="ＭＳ ゴシック" panose="020B0609070205080204" pitchFamily="49" charset="-128"/>
                          <a:ea typeface="ＭＳ ゴシック" panose="020B0609070205080204" pitchFamily="49" charset="-128"/>
                        </a:rPr>
                        <a:t>3) </a:t>
                      </a:r>
                      <a:r>
                        <a:rPr kumimoji="1" lang="ja-JP" altLang="en-US" sz="800" dirty="0">
                          <a:latin typeface="ＭＳ ゴシック" panose="020B0609070205080204" pitchFamily="49" charset="-128"/>
                          <a:ea typeface="ＭＳ ゴシック" panose="020B0609070205080204" pitchFamily="49" charset="-128"/>
                        </a:rPr>
                        <a:t>児童指導員任用資格者</a:t>
                      </a:r>
                      <a:endParaRPr kumimoji="1" lang="en-US" altLang="ja-JP" sz="8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latin typeface="ＭＳ ゴシック" panose="020B0609070205080204" pitchFamily="49" charset="-128"/>
                          <a:ea typeface="ＭＳ ゴシック" panose="020B0609070205080204" pitchFamily="49" charset="-128"/>
                        </a:rPr>
                        <a:t>　　　　</a:t>
                      </a:r>
                      <a:r>
                        <a:rPr kumimoji="1" lang="en-US" altLang="ja-JP" sz="800" dirty="0">
                          <a:latin typeface="ＭＳ ゴシック" panose="020B0609070205080204" pitchFamily="49" charset="-128"/>
                          <a:ea typeface="ＭＳ ゴシック" panose="020B0609070205080204" pitchFamily="49" charset="-128"/>
                        </a:rPr>
                        <a:t>4) </a:t>
                      </a:r>
                      <a:r>
                        <a:rPr kumimoji="1" lang="ja-JP" altLang="en-US" sz="800" dirty="0">
                          <a:latin typeface="ＭＳ ゴシック" panose="020B0609070205080204" pitchFamily="49" charset="-128"/>
                          <a:ea typeface="ＭＳ ゴシック" panose="020B0609070205080204" pitchFamily="49" charset="-128"/>
                        </a:rPr>
                        <a:t>訪問介護員（ホームヘルパー）２級以上（現：介護職員初任者研修）に相当する研修を修了した者</a:t>
                      </a: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bl>
          </a:graphicData>
        </a:graphic>
      </p:graphicFrame>
      <p:sp>
        <p:nvSpPr>
          <p:cNvPr id="8" name="テキスト ボックス 7"/>
          <p:cNvSpPr txBox="1"/>
          <p:nvPr/>
        </p:nvSpPr>
        <p:spPr>
          <a:xfrm>
            <a:off x="118582" y="100086"/>
            <a:ext cx="8906836" cy="348109"/>
          </a:xfrm>
          <a:prstGeom prst="rect">
            <a:avLst/>
          </a:prstGeom>
          <a:noFill/>
        </p:spPr>
        <p:txBody>
          <a:bodyPr wrap="square" rtlCol="0">
            <a:spAutoFit/>
          </a:bodyPr>
          <a:lstStyle/>
          <a:p>
            <a:pPr algn="ctr"/>
            <a:r>
              <a:rPr lang="ja-JP" altLang="en-US" sz="1662" b="1" dirty="0">
                <a:latin typeface="ＤＦ特太ゴシック体" panose="020B0509000000000000" pitchFamily="49" charset="-128"/>
                <a:ea typeface="ＤＦ特太ゴシック体" panose="020B0509000000000000" pitchFamily="49" charset="-128"/>
              </a:rPr>
              <a:t>児童発達支援管理責任者として従事するための実務経験要件</a:t>
            </a:r>
          </a:p>
        </p:txBody>
      </p:sp>
      <p:sp>
        <p:nvSpPr>
          <p:cNvPr id="7" name="テキスト ボックス 6">
            <a:extLst>
              <a:ext uri="{FF2B5EF4-FFF2-40B4-BE49-F238E27FC236}">
                <a16:creationId xmlns:a16="http://schemas.microsoft.com/office/drawing/2014/main" id="{80C2758A-D88E-435E-9869-4B5F7906118E}"/>
              </a:ext>
            </a:extLst>
          </p:cNvPr>
          <p:cNvSpPr txBox="1"/>
          <p:nvPr/>
        </p:nvSpPr>
        <p:spPr>
          <a:xfrm>
            <a:off x="0" y="6416508"/>
            <a:ext cx="6782763" cy="461665"/>
          </a:xfrm>
          <a:prstGeom prst="rect">
            <a:avLst/>
          </a:prstGeom>
          <a:noFill/>
        </p:spPr>
        <p:txBody>
          <a:bodyPr wrap="square">
            <a:spAutoFit/>
          </a:bodyPr>
          <a:lstStyle/>
          <a:p>
            <a:r>
              <a:rPr lang="ja-JP" altLang="en-US" sz="1200" dirty="0">
                <a:latin typeface="BIZ UDゴシック" panose="020B0400000000000000" pitchFamily="49" charset="-128"/>
                <a:ea typeface="BIZ UDゴシック" panose="020B0400000000000000" pitchFamily="49" charset="-128"/>
              </a:rPr>
              <a:t>出展：厚生労働省「令和元年度サービス管理責任者等指導者養成研修」</a:t>
            </a:r>
            <a:endParaRPr lang="en-US" altLang="ja-JP" sz="1200" dirty="0">
              <a:latin typeface="BIZ UDゴシック" panose="020B0400000000000000" pitchFamily="49" charset="-128"/>
              <a:ea typeface="BIZ UDゴシック" panose="020B0400000000000000" pitchFamily="49" charset="-128"/>
            </a:endParaRPr>
          </a:p>
          <a:p>
            <a:r>
              <a:rPr lang="en-US" altLang="ja-JP" sz="1200" dirty="0">
                <a:latin typeface="BIZ UDゴシック" panose="020B0400000000000000" pitchFamily="49" charset="-128"/>
                <a:ea typeface="BIZ UDゴシック" panose="020B0400000000000000" pitchFamily="49" charset="-128"/>
              </a:rPr>
              <a:t>http://www.rehab.go.jp/College/japanese/kenshu/2019/servicekanri_siryou.html</a:t>
            </a:r>
            <a:endParaRPr lang="ja-JP" altLang="en-US" sz="12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68790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A4B62B1-78F6-4712-B17C-ACEFF68E0623}"/>
              </a:ext>
            </a:extLst>
          </p:cNvPr>
          <p:cNvSpPr>
            <a:spLocks noGrp="1"/>
          </p:cNvSpPr>
          <p:nvPr>
            <p:ph type="sldNum" sz="quarter" idx="12"/>
          </p:nvPr>
        </p:nvSpPr>
        <p:spPr/>
        <p:txBody>
          <a:bodyPr/>
          <a:lstStyle/>
          <a:p>
            <a:fld id="{841C6E9B-44D2-4F1B-AF17-ABBB297BB324}" type="slidenum">
              <a:rPr kumimoji="1" lang="ja-JP" altLang="en-US" smtClean="0"/>
              <a:t>9</a:t>
            </a:fld>
            <a:endParaRPr kumimoji="1" lang="ja-JP" altLang="en-US"/>
          </a:p>
        </p:txBody>
      </p:sp>
      <p:sp>
        <p:nvSpPr>
          <p:cNvPr id="3" name="正方形/長方形 2">
            <a:extLst>
              <a:ext uri="{FF2B5EF4-FFF2-40B4-BE49-F238E27FC236}">
                <a16:creationId xmlns:a16="http://schemas.microsoft.com/office/drawing/2014/main" id="{38D94860-5CDC-486B-A45C-520030370F0A}"/>
              </a:ext>
            </a:extLst>
          </p:cNvPr>
          <p:cNvSpPr/>
          <p:nvPr/>
        </p:nvSpPr>
        <p:spPr>
          <a:xfrm>
            <a:off x="182340" y="180975"/>
            <a:ext cx="8779321" cy="514350"/>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bg1"/>
                </a:solidFill>
                <a:latin typeface="BIZ UDPゴシック" panose="020B0400000000000000" pitchFamily="50" charset="-128"/>
                <a:ea typeface="BIZ UDPゴシック" panose="020B0400000000000000" pitchFamily="50" charset="-128"/>
              </a:rPr>
              <a:t>２　平成３０年度までに資格を取得していた方へ</a:t>
            </a:r>
          </a:p>
        </p:txBody>
      </p:sp>
      <p:sp>
        <p:nvSpPr>
          <p:cNvPr id="4" name="テキスト ボックス 3">
            <a:extLst>
              <a:ext uri="{FF2B5EF4-FFF2-40B4-BE49-F238E27FC236}">
                <a16:creationId xmlns:a16="http://schemas.microsoft.com/office/drawing/2014/main" id="{05B7A256-7D91-4C55-814F-A25D7A4093EF}"/>
              </a:ext>
            </a:extLst>
          </p:cNvPr>
          <p:cNvSpPr txBox="1"/>
          <p:nvPr/>
        </p:nvSpPr>
        <p:spPr>
          <a:xfrm>
            <a:off x="182340" y="1118586"/>
            <a:ext cx="8779321" cy="387618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kumimoji="1" lang="ja-JP" altLang="en-US" sz="2400" dirty="0">
                <a:latin typeface="BIZ UDゴシック" panose="020B0400000000000000" pitchFamily="49" charset="-128"/>
                <a:ea typeface="BIZ UDゴシック" panose="020B0400000000000000" pitchFamily="49" charset="-128"/>
              </a:rPr>
              <a:t>平成３０年度までの旧研修の修了者は，令和６年３月３１日まではサービス管理責任者・児童発達支援管理責任者と見なします。</a:t>
            </a:r>
            <a:endParaRPr kumimoji="1" lang="en-US" altLang="ja-JP" sz="2400" dirty="0">
              <a:latin typeface="BIZ UDゴシック" panose="020B0400000000000000" pitchFamily="49" charset="-128"/>
              <a:ea typeface="BIZ UDゴシック" panose="020B0400000000000000" pitchFamily="49" charset="-128"/>
            </a:endParaRPr>
          </a:p>
          <a:p>
            <a:pPr marL="285750" indent="-285750">
              <a:lnSpc>
                <a:spcPct val="150000"/>
              </a:lnSpc>
              <a:buFont typeface="Arial" panose="020B0604020202020204" pitchFamily="34" charset="0"/>
              <a:buChar char="•"/>
            </a:pPr>
            <a:r>
              <a:rPr kumimoji="1" lang="ja-JP" altLang="en-US" sz="2400" dirty="0">
                <a:latin typeface="BIZ UDゴシック" panose="020B0400000000000000" pitchFamily="49" charset="-128"/>
                <a:ea typeface="BIZ UDゴシック" panose="020B0400000000000000" pitchFamily="49" charset="-128"/>
              </a:rPr>
              <a:t>令和６年４月１日以降もサービス管理責任者・児童発達支援管理責任者として従事するためには，</a:t>
            </a:r>
            <a:r>
              <a:rPr kumimoji="1" lang="ja-JP" altLang="en-US" sz="2400" b="1" u="sng" dirty="0">
                <a:solidFill>
                  <a:srgbClr val="FF0000"/>
                </a:solidFill>
                <a:latin typeface="BIZ UDゴシック" panose="020B0400000000000000" pitchFamily="49" charset="-128"/>
                <a:ea typeface="BIZ UDゴシック" panose="020B0400000000000000" pitchFamily="49" charset="-128"/>
              </a:rPr>
              <a:t>令和６年３月３１日までに更新研修を修了</a:t>
            </a:r>
            <a:r>
              <a:rPr kumimoji="1" lang="ja-JP" altLang="en-US" sz="2400" dirty="0">
                <a:latin typeface="BIZ UDゴシック" panose="020B0400000000000000" pitchFamily="49" charset="-128"/>
                <a:ea typeface="BIZ UDゴシック" panose="020B0400000000000000" pitchFamily="49" charset="-128"/>
              </a:rPr>
              <a:t>し，その後５年度ごとに更新研修を繰り返し修了する必要があります。</a:t>
            </a:r>
            <a:endParaRPr kumimoji="1" lang="en-US" altLang="ja-JP" sz="2400" dirty="0">
              <a:latin typeface="BIZ UDゴシック" panose="020B0400000000000000" pitchFamily="49" charset="-128"/>
              <a:ea typeface="BIZ UDゴシック" panose="020B0400000000000000" pitchFamily="49" charset="-128"/>
            </a:endParaRPr>
          </a:p>
        </p:txBody>
      </p:sp>
      <p:sp>
        <p:nvSpPr>
          <p:cNvPr id="5" name="テキスト ボックス 4">
            <a:extLst>
              <a:ext uri="{FF2B5EF4-FFF2-40B4-BE49-F238E27FC236}">
                <a16:creationId xmlns:a16="http://schemas.microsoft.com/office/drawing/2014/main" id="{BCE9112B-9603-461C-B10C-FB7DCDAA7152}"/>
              </a:ext>
            </a:extLst>
          </p:cNvPr>
          <p:cNvSpPr txBox="1"/>
          <p:nvPr/>
        </p:nvSpPr>
        <p:spPr>
          <a:xfrm>
            <a:off x="1029810" y="5292546"/>
            <a:ext cx="7084380" cy="1200329"/>
          </a:xfrm>
          <a:prstGeom prst="rect">
            <a:avLst/>
          </a:prstGeom>
          <a:noFill/>
        </p:spPr>
        <p:txBody>
          <a:bodyPr wrap="square" rtlCol="0">
            <a:spAutoFit/>
          </a:bodyPr>
          <a:lstStyle/>
          <a:p>
            <a:r>
              <a:rPr kumimoji="1" lang="ja-JP" altLang="en-US" sz="2400" dirty="0">
                <a:latin typeface="BIZ UDゴシック" panose="020B0400000000000000" pitchFamily="49" charset="-128"/>
                <a:ea typeface="BIZ UDゴシック" panose="020B0400000000000000" pitchFamily="49" charset="-128"/>
              </a:rPr>
              <a:t>（注意）１回目の更新期限である令和５年度は，多数の受講申込みが予想されます。</a:t>
            </a:r>
            <a:endParaRPr kumimoji="1" lang="en-US" altLang="ja-JP" sz="2400" dirty="0">
              <a:latin typeface="BIZ UDゴシック" panose="020B0400000000000000" pitchFamily="49" charset="-128"/>
              <a:ea typeface="BIZ UDゴシック" panose="020B0400000000000000" pitchFamily="49" charset="-128"/>
            </a:endParaRPr>
          </a:p>
          <a:p>
            <a:r>
              <a:rPr kumimoji="1" lang="ja-JP" altLang="en-US" sz="2400" dirty="0">
                <a:latin typeface="BIZ UDゴシック" panose="020B0400000000000000" pitchFamily="49" charset="-128"/>
                <a:ea typeface="BIZ UDゴシック" panose="020B0400000000000000" pitchFamily="49" charset="-128"/>
              </a:rPr>
              <a:t>前もって令和４年度に受講することを推奨します。</a:t>
            </a:r>
            <a:endParaRPr kumimoji="1" lang="en-US" altLang="ja-JP" sz="24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9097198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defPPr>
      </a:lstStyle>
      <a:style>
        <a:lnRef idx="1">
          <a:schemeClr val="accent5"/>
        </a:lnRef>
        <a:fillRef idx="2">
          <a:schemeClr val="accent5"/>
        </a:fillRef>
        <a:effectRef idx="1">
          <a:schemeClr val="accent5"/>
        </a:effectRef>
        <a:fontRef idx="minor">
          <a:schemeClr val="dk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3413</TotalTime>
  <Words>4185</Words>
  <Application>Microsoft Office PowerPoint</Application>
  <PresentationFormat>画面に合わせる (4:3)</PresentationFormat>
  <Paragraphs>313</Paragraphs>
  <Slides>12</Slides>
  <Notes>9</Notes>
  <HiddenSlides>0</HiddenSlides>
  <MMClips>0</MMClips>
  <ScaleCrop>false</ScaleCrop>
  <HeadingPairs>
    <vt:vector size="6" baseType="variant">
      <vt:variant>
        <vt:lpstr>使用されているフォント</vt:lpstr>
      </vt:variant>
      <vt:variant>
        <vt:i4>16</vt:i4>
      </vt:variant>
      <vt:variant>
        <vt:lpstr>テーマ</vt:lpstr>
      </vt:variant>
      <vt:variant>
        <vt:i4>3</vt:i4>
      </vt:variant>
      <vt:variant>
        <vt:lpstr>スライド タイトル</vt:lpstr>
      </vt:variant>
      <vt:variant>
        <vt:i4>12</vt:i4>
      </vt:variant>
    </vt:vector>
  </HeadingPairs>
  <TitlesOfParts>
    <vt:vector size="31" baseType="lpstr">
      <vt:lpstr>BIZ UDPゴシック</vt:lpstr>
      <vt:lpstr>BIZ UDゴシック</vt:lpstr>
      <vt:lpstr>ＤＦ特太ゴシック体</vt:lpstr>
      <vt:lpstr>HGP創英角ｺﾞｼｯｸUB</vt:lpstr>
      <vt:lpstr>Meiryo UI</vt:lpstr>
      <vt:lpstr>ＭＳ Ｐゴシック</vt:lpstr>
      <vt:lpstr>ＭＳ ゴシック</vt:lpstr>
      <vt:lpstr>UD デジタル 教科書体 N-R</vt:lpstr>
      <vt:lpstr>メイリオ</vt:lpstr>
      <vt:lpstr>游ゴシック</vt:lpstr>
      <vt:lpstr>游ゴシック Light</vt:lpstr>
      <vt:lpstr>Arial</vt:lpstr>
      <vt:lpstr>Calibri</vt:lpstr>
      <vt:lpstr>Calibri Light</vt:lpstr>
      <vt:lpstr>Trebuchet MS</vt:lpstr>
      <vt:lpstr>Wingdings 3</vt:lpstr>
      <vt:lpstr>Office テーマ</vt:lpstr>
      <vt:lpstr>1_標準デザイン</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藤川 雄一(fujikawa-yuuichi.ca6)</dc:creator>
  <cp:lastModifiedBy>前田　開</cp:lastModifiedBy>
  <cp:revision>286</cp:revision>
  <cp:lastPrinted>2022-03-09T01:25:15Z</cp:lastPrinted>
  <dcterms:created xsi:type="dcterms:W3CDTF">2019-04-16T08:58:43Z</dcterms:created>
  <dcterms:modified xsi:type="dcterms:W3CDTF">2022-03-09T01:32:01Z</dcterms:modified>
</cp:coreProperties>
</file>