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78" r:id="rId2"/>
  </p:sldIdLst>
  <p:sldSz cx="12192000" cy="6858000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6DAF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4" autoAdjust="0"/>
    <p:restoredTop sz="64327" autoAdjust="0"/>
  </p:normalViewPr>
  <p:slideViewPr>
    <p:cSldViewPr snapToGrid="0">
      <p:cViewPr varScale="1">
        <p:scale>
          <a:sx n="44" d="100"/>
          <a:sy n="44" d="100"/>
        </p:scale>
        <p:origin x="1740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2" y="3"/>
            <a:ext cx="2950529" cy="497525"/>
          </a:xfrm>
          <a:prstGeom prst="rect">
            <a:avLst/>
          </a:prstGeom>
        </p:spPr>
        <p:txBody>
          <a:bodyPr vert="horz" lIns="91541" tIns="45769" rIns="91541" bIns="45769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55084" y="3"/>
            <a:ext cx="2950529" cy="497525"/>
          </a:xfrm>
          <a:prstGeom prst="rect">
            <a:avLst/>
          </a:prstGeom>
        </p:spPr>
        <p:txBody>
          <a:bodyPr vert="horz" lIns="91541" tIns="45769" rIns="91541" bIns="45769" rtlCol="0"/>
          <a:lstStyle>
            <a:lvl1pPr algn="r">
              <a:defRPr sz="1200"/>
            </a:lvl1pPr>
          </a:lstStyle>
          <a:p>
            <a:fld id="{6FC3075F-0793-45A5-B5A2-EFFBE6C825BD}" type="datetimeFigureOut">
              <a:rPr kumimoji="1" lang="ja-JP" altLang="en-US" smtClean="0"/>
              <a:t>2026/1/27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2" y="9441821"/>
            <a:ext cx="2950529" cy="497525"/>
          </a:xfrm>
          <a:prstGeom prst="rect">
            <a:avLst/>
          </a:prstGeom>
        </p:spPr>
        <p:txBody>
          <a:bodyPr vert="horz" lIns="91541" tIns="45769" rIns="91541" bIns="45769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55084" y="9441821"/>
            <a:ext cx="2950529" cy="497525"/>
          </a:xfrm>
          <a:prstGeom prst="rect">
            <a:avLst/>
          </a:prstGeom>
        </p:spPr>
        <p:txBody>
          <a:bodyPr vert="horz" lIns="91541" tIns="45769" rIns="91541" bIns="45769" rtlCol="0" anchor="b"/>
          <a:lstStyle>
            <a:lvl1pPr algn="r">
              <a:defRPr sz="1200"/>
            </a:lvl1pPr>
          </a:lstStyle>
          <a:p>
            <a:fld id="{39FEC5CD-DD23-4AF3-A25C-00DF36B93E2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9784190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6" y="1"/>
            <a:ext cx="2949786" cy="498692"/>
          </a:xfrm>
          <a:prstGeom prst="rect">
            <a:avLst/>
          </a:prstGeom>
        </p:spPr>
        <p:txBody>
          <a:bodyPr vert="horz" lIns="91413" tIns="45705" rIns="91413" bIns="45705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5840" y="1"/>
            <a:ext cx="2949786" cy="498692"/>
          </a:xfrm>
          <a:prstGeom prst="rect">
            <a:avLst/>
          </a:prstGeom>
        </p:spPr>
        <p:txBody>
          <a:bodyPr vert="horz" lIns="91413" tIns="45705" rIns="91413" bIns="45705" rtlCol="0"/>
          <a:lstStyle>
            <a:lvl1pPr algn="r">
              <a:defRPr sz="1200"/>
            </a:lvl1pPr>
          </a:lstStyle>
          <a:p>
            <a:fld id="{648626DF-23FC-4346-99F6-34CB36D86EE8}" type="datetimeFigureOut">
              <a:rPr kumimoji="1" lang="ja-JP" altLang="en-US" smtClean="0"/>
              <a:t>2026/1/27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425450" y="1244600"/>
            <a:ext cx="5956300" cy="33512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13" tIns="45705" rIns="91413" bIns="45705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721" y="4783314"/>
            <a:ext cx="5445760" cy="3913611"/>
          </a:xfrm>
          <a:prstGeom prst="rect">
            <a:avLst/>
          </a:prstGeom>
        </p:spPr>
        <p:txBody>
          <a:bodyPr vert="horz" lIns="91413" tIns="45705" rIns="91413" bIns="45705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6" y="9440650"/>
            <a:ext cx="2949786" cy="498692"/>
          </a:xfrm>
          <a:prstGeom prst="rect">
            <a:avLst/>
          </a:prstGeom>
        </p:spPr>
        <p:txBody>
          <a:bodyPr vert="horz" lIns="91413" tIns="45705" rIns="91413" bIns="45705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5840" y="9440650"/>
            <a:ext cx="2949786" cy="498692"/>
          </a:xfrm>
          <a:prstGeom prst="rect">
            <a:avLst/>
          </a:prstGeom>
        </p:spPr>
        <p:txBody>
          <a:bodyPr vert="horz" lIns="91413" tIns="45705" rIns="91413" bIns="45705" rtlCol="0" anchor="b"/>
          <a:lstStyle>
            <a:lvl1pPr algn="r">
              <a:defRPr sz="1200"/>
            </a:lvl1pPr>
          </a:lstStyle>
          <a:p>
            <a:fld id="{DC4D8222-ADFE-4824-8C48-E87FAF9018E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303822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en-US" alt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4D8222-ADFE-4824-8C48-E87FAF9018E6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183956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0C8F7-01D9-463F-BC21-76076A92D33A}" type="datetimeFigureOut">
              <a:rPr kumimoji="1" lang="ja-JP" altLang="en-US" smtClean="0"/>
              <a:t>2026/1/27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A5B706-8527-40E4-A973-7C917536FA0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600234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0C8F7-01D9-463F-BC21-76076A92D33A}" type="datetimeFigureOut">
              <a:rPr kumimoji="1" lang="ja-JP" altLang="en-US" smtClean="0"/>
              <a:t>2026/1/27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A5B706-8527-40E4-A973-7C917536FA0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367530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0C8F7-01D9-463F-BC21-76076A92D33A}" type="datetimeFigureOut">
              <a:rPr kumimoji="1" lang="ja-JP" altLang="en-US" smtClean="0"/>
              <a:t>2026/1/27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A5B706-8527-40E4-A973-7C917536FA0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436196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0C8F7-01D9-463F-BC21-76076A92D33A}" type="datetimeFigureOut">
              <a:rPr kumimoji="1" lang="ja-JP" altLang="en-US" smtClean="0"/>
              <a:t>2026/1/27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A5B706-8527-40E4-A973-7C917536FA0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360161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0C8F7-01D9-463F-BC21-76076A92D33A}" type="datetimeFigureOut">
              <a:rPr kumimoji="1" lang="ja-JP" altLang="en-US" smtClean="0"/>
              <a:t>2026/1/27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A5B706-8527-40E4-A973-7C917536FA04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pic>
        <p:nvPicPr>
          <p:cNvPr id="7" name="図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156960"/>
            <a:ext cx="12192000" cy="7010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16440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0C8F7-01D9-463F-BC21-76076A92D33A}" type="datetimeFigureOut">
              <a:rPr kumimoji="1" lang="ja-JP" altLang="en-US" smtClean="0"/>
              <a:t>2026/1/27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A5B706-8527-40E4-A973-7C917536FA0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124135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0C8F7-01D9-463F-BC21-76076A92D33A}" type="datetimeFigureOut">
              <a:rPr kumimoji="1" lang="ja-JP" altLang="en-US" smtClean="0"/>
              <a:t>2026/1/27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A5B706-8527-40E4-A973-7C917536FA0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472929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0C8F7-01D9-463F-BC21-76076A92D33A}" type="datetimeFigureOut">
              <a:rPr kumimoji="1" lang="ja-JP" altLang="en-US" smtClean="0"/>
              <a:t>2026/1/27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A5B706-8527-40E4-A973-7C917536FA0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113907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0C8F7-01D9-463F-BC21-76076A92D33A}" type="datetimeFigureOut">
              <a:rPr kumimoji="1" lang="ja-JP" altLang="en-US" smtClean="0"/>
              <a:t>2026/1/27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A5B706-8527-40E4-A973-7C917536FA0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586200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0C8F7-01D9-463F-BC21-76076A92D33A}" type="datetimeFigureOut">
              <a:rPr kumimoji="1" lang="ja-JP" altLang="en-US" smtClean="0"/>
              <a:t>2026/1/27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A5B706-8527-40E4-A973-7C917536FA0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434223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0C8F7-01D9-463F-BC21-76076A92D33A}" type="datetimeFigureOut">
              <a:rPr kumimoji="1" lang="ja-JP" altLang="en-US" smtClean="0"/>
              <a:t>2026/1/27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A5B706-8527-40E4-A973-7C917536FA0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040061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70C8F7-01D9-463F-BC21-76076A92D33A}" type="datetimeFigureOut">
              <a:rPr kumimoji="1" lang="ja-JP" altLang="en-US" smtClean="0"/>
              <a:t>2026/1/27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A5B706-8527-40E4-A973-7C917536FA0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289205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角丸四角形 24"/>
          <p:cNvSpPr/>
          <p:nvPr/>
        </p:nvSpPr>
        <p:spPr>
          <a:xfrm>
            <a:off x="3298219" y="4792733"/>
            <a:ext cx="2491101" cy="348965"/>
          </a:xfrm>
          <a:prstGeom prst="roundRect">
            <a:avLst/>
          </a:prstGeom>
          <a:solidFill>
            <a:srgbClr val="F6DAF4"/>
          </a:solidFill>
          <a:ln cmpd="dbl">
            <a:solidFill>
              <a:srgbClr val="F6DAF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4" name="角丸四角形 23"/>
          <p:cNvSpPr/>
          <p:nvPr/>
        </p:nvSpPr>
        <p:spPr>
          <a:xfrm>
            <a:off x="3298219" y="3683514"/>
            <a:ext cx="2491101" cy="348965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 cmpd="dbl"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角丸四角形 2"/>
          <p:cNvSpPr/>
          <p:nvPr/>
        </p:nvSpPr>
        <p:spPr>
          <a:xfrm>
            <a:off x="3298219" y="4247784"/>
            <a:ext cx="2491101" cy="348965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 cmpd="dbl"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1650853" y="64672"/>
            <a:ext cx="52754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013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〇〇市町村版　令和〇年度</a:t>
            </a:r>
            <a:r>
              <a:rPr lang="ja-JP" altLang="en-US" sz="1013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架け橋期の</a:t>
            </a:r>
            <a:r>
              <a:rPr lang="ja-JP" altLang="en-US" sz="1013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カリキュラムシート</a:t>
            </a:r>
            <a:r>
              <a:rPr lang="ja-JP" altLang="en-US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「〇〇〇〇〇シート」</a:t>
            </a: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6627342" y="220419"/>
            <a:ext cx="814647" cy="21358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788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【</a:t>
            </a:r>
            <a:r>
              <a:rPr lang="ja-JP" altLang="en-US" sz="788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○○学校区</a:t>
            </a:r>
            <a:r>
              <a:rPr lang="en-US" altLang="ja-JP" sz="788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】</a:t>
            </a:r>
            <a:endParaRPr lang="ja-JP" altLang="en-US" sz="788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7585538" y="209609"/>
            <a:ext cx="2483372" cy="21358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788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〇〇幼稚園・〇〇保育所・〇〇認定こども園・〇〇小学校</a:t>
            </a:r>
          </a:p>
        </p:txBody>
      </p:sp>
      <p:graphicFrame>
        <p:nvGraphicFramePr>
          <p:cNvPr id="8" name="表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88046019"/>
              </p:ext>
            </p:extLst>
          </p:nvPr>
        </p:nvGraphicFramePr>
        <p:xfrm>
          <a:off x="1411805" y="445418"/>
          <a:ext cx="8544908" cy="6313306"/>
        </p:xfrm>
        <a:graphic>
          <a:graphicData uri="http://schemas.openxmlformats.org/drawingml/2006/table">
            <a:tbl>
              <a:tblPr firstRow="1" bandRow="1">
                <a:tableStyleId>{912C8C85-51F0-491E-9774-3900AFEF0FD7}</a:tableStyleId>
              </a:tblPr>
              <a:tblGrid>
                <a:gridCol w="577851">
                  <a:extLst>
                    <a:ext uri="{9D8B030D-6E8A-4147-A177-3AD203B41FA5}">
                      <a16:colId xmlns:a16="http://schemas.microsoft.com/office/drawing/2014/main" val="562226889"/>
                    </a:ext>
                  </a:extLst>
                </a:gridCol>
                <a:gridCol w="336550">
                  <a:extLst>
                    <a:ext uri="{9D8B030D-6E8A-4147-A177-3AD203B41FA5}">
                      <a16:colId xmlns:a16="http://schemas.microsoft.com/office/drawing/2014/main" val="4208694238"/>
                    </a:ext>
                  </a:extLst>
                </a:gridCol>
                <a:gridCol w="3638549">
                  <a:extLst>
                    <a:ext uri="{9D8B030D-6E8A-4147-A177-3AD203B41FA5}">
                      <a16:colId xmlns:a16="http://schemas.microsoft.com/office/drawing/2014/main" val="1218676334"/>
                    </a:ext>
                  </a:extLst>
                </a:gridCol>
                <a:gridCol w="3685955">
                  <a:extLst>
                    <a:ext uri="{9D8B030D-6E8A-4147-A177-3AD203B41FA5}">
                      <a16:colId xmlns:a16="http://schemas.microsoft.com/office/drawing/2014/main" val="1153646863"/>
                    </a:ext>
                  </a:extLst>
                </a:gridCol>
                <a:gridCol w="306003">
                  <a:extLst>
                    <a:ext uri="{9D8B030D-6E8A-4147-A177-3AD203B41FA5}">
                      <a16:colId xmlns:a16="http://schemas.microsoft.com/office/drawing/2014/main" val="1781202498"/>
                    </a:ext>
                  </a:extLst>
                </a:gridCol>
              </a:tblGrid>
              <a:tr h="316425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学年</a:t>
                      </a:r>
                      <a:endParaRPr kumimoji="1" lang="en-US" altLang="ja-JP" sz="1400" dirty="0">
                        <a:solidFill>
                          <a:schemeClr val="bg1"/>
                        </a:solidFill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marL="51435" marR="51435" marT="25718" marB="25718" anchor="ctr">
                    <a:lnL w="12700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500" b="1" dirty="0">
                          <a:solidFill>
                            <a:schemeClr val="bg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０歳から</a:t>
                      </a:r>
                    </a:p>
                  </a:txBody>
                  <a:tcPr marL="51435" marR="51435" marT="25718" marB="2571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５歳児</a:t>
                      </a:r>
                      <a:endParaRPr kumimoji="1" lang="ja-JP" altLang="en-US" sz="1400" b="1" dirty="0">
                        <a:solidFill>
                          <a:schemeClr val="tx1"/>
                        </a:solidFill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marL="51435" marR="51435" marT="25718" marB="25718" anchor="ctr">
                    <a:lnL w="31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小学校１年生</a:t>
                      </a:r>
                      <a:endParaRPr kumimoji="1" lang="ja-JP" altLang="en-US" sz="1400" b="1" dirty="0">
                        <a:solidFill>
                          <a:schemeClr val="tx1"/>
                        </a:solidFill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marL="51435" marR="51435" marT="25718" marB="25718" anchor="ctr">
                    <a:lnL>
                      <a:noFill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500" b="1" dirty="0">
                          <a:solidFill>
                            <a:schemeClr val="bg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小学校２年生から</a:t>
                      </a:r>
                    </a:p>
                  </a:txBody>
                  <a:tcPr marL="51435" marR="51435" marT="25718" marB="25718" anchor="ctr"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87388853"/>
                  </a:ext>
                </a:extLst>
              </a:tr>
              <a:tr h="271645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dirty="0"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月</a:t>
                      </a:r>
                      <a:endParaRPr kumimoji="1" lang="ja-JP" altLang="en-US" sz="900" b="0" dirty="0">
                        <a:solidFill>
                          <a:schemeClr val="tx1"/>
                        </a:solidFill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marL="51435" marR="51435" marT="25718" marB="25718" anchor="ctr">
                    <a:lnL w="12700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 defTabSz="876300"/>
                      <a:endParaRPr kumimoji="1" lang="en-US" altLang="ja-JP" sz="800" b="0" dirty="0">
                        <a:solidFill>
                          <a:schemeClr val="tx1"/>
                        </a:solidFill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marL="51435" marR="51435" marT="25718" marB="25718" anchor="ctr">
                    <a:lnL w="12700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 defTabSz="876300"/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　　　</a:t>
                      </a:r>
                      <a:r>
                        <a:rPr kumimoji="1" lang="en-US" altLang="ja-JP" sz="800" b="0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4</a:t>
                      </a:r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　　　　</a:t>
                      </a:r>
                      <a:r>
                        <a:rPr kumimoji="1" lang="en-US" altLang="ja-JP" sz="800" b="0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5</a:t>
                      </a:r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　　　　</a:t>
                      </a:r>
                      <a:r>
                        <a:rPr kumimoji="1" lang="en-US" altLang="ja-JP" sz="800" b="0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6</a:t>
                      </a:r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　　　　</a:t>
                      </a:r>
                      <a:r>
                        <a:rPr kumimoji="1" lang="en-US" altLang="ja-JP" sz="800" b="0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7</a:t>
                      </a:r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　　　　</a:t>
                      </a:r>
                      <a:r>
                        <a:rPr kumimoji="1" lang="en-US" altLang="ja-JP" sz="800" b="0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8</a:t>
                      </a:r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　　　　</a:t>
                      </a:r>
                      <a:r>
                        <a:rPr kumimoji="1" lang="en-US" altLang="ja-JP" sz="800" b="0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9</a:t>
                      </a:r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　　　　</a:t>
                      </a:r>
                      <a:r>
                        <a:rPr kumimoji="1" lang="en-US" altLang="ja-JP" sz="800" b="0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1</a:t>
                      </a:r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０　　　　</a:t>
                      </a:r>
                      <a:r>
                        <a:rPr kumimoji="1" lang="en-US" altLang="ja-JP" sz="800" b="0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11</a:t>
                      </a:r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　　　　１２　　　　１　　　　</a:t>
                      </a:r>
                      <a:r>
                        <a:rPr kumimoji="1" lang="en-US" altLang="ja-JP" sz="800" b="0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2</a:t>
                      </a:r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　　　　</a:t>
                      </a:r>
                      <a:r>
                        <a:rPr kumimoji="1" lang="en-US" altLang="ja-JP" sz="800" b="0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3</a:t>
                      </a:r>
                    </a:p>
                  </a:txBody>
                  <a:tcPr marL="51435" marR="51435" marT="25718" marB="25718" anchor="ctr">
                    <a:lnL w="12700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　　　４　　　　</a:t>
                      </a:r>
                      <a:r>
                        <a:rPr kumimoji="1" lang="en-US" altLang="ja-JP" sz="800" b="0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5</a:t>
                      </a:r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　　　　</a:t>
                      </a:r>
                      <a:r>
                        <a:rPr kumimoji="1" lang="en-US" altLang="ja-JP" sz="800" b="0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6</a:t>
                      </a:r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　　　　</a:t>
                      </a:r>
                      <a:r>
                        <a:rPr kumimoji="1" lang="en-US" altLang="ja-JP" sz="800" b="0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7</a:t>
                      </a:r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　　　　</a:t>
                      </a:r>
                      <a:r>
                        <a:rPr kumimoji="1" lang="en-US" altLang="ja-JP" sz="800" b="0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8</a:t>
                      </a:r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　　　　</a:t>
                      </a:r>
                      <a:r>
                        <a:rPr kumimoji="1" lang="en-US" altLang="ja-JP" sz="800" b="0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9</a:t>
                      </a:r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　　　　</a:t>
                      </a:r>
                      <a:r>
                        <a:rPr kumimoji="1" lang="en-US" altLang="ja-JP" sz="800" b="0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1</a:t>
                      </a:r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０　　　　</a:t>
                      </a:r>
                      <a:r>
                        <a:rPr kumimoji="1" lang="en-US" altLang="ja-JP" sz="800" b="0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11</a:t>
                      </a:r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　　　　１２　　　　１　　　　</a:t>
                      </a:r>
                      <a:r>
                        <a:rPr kumimoji="1" lang="en-US" altLang="ja-JP" sz="800" b="0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2</a:t>
                      </a:r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　　　　</a:t>
                      </a:r>
                      <a:r>
                        <a:rPr kumimoji="1" lang="en-US" altLang="ja-JP" sz="800" b="0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3</a:t>
                      </a:r>
                    </a:p>
                  </a:txBody>
                  <a:tcPr marL="51435" marR="51435" marT="25718" marB="25718" anchor="ctr">
                    <a:lnL w="12700" cap="flat" cmpd="sng" algn="ctr">
                      <a:solidFill>
                        <a:schemeClr val="accent6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miter lim="800000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800" b="0" dirty="0">
                        <a:solidFill>
                          <a:schemeClr val="tx1"/>
                        </a:solidFill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marL="51435" marR="51435" marT="25718" marB="25718" anchor="ctr">
                    <a:lnL w="12700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4046288696"/>
                  </a:ext>
                </a:extLst>
              </a:tr>
              <a:tr h="42587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dirty="0"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目指す</a:t>
                      </a:r>
                      <a:endParaRPr kumimoji="1" lang="en-US" altLang="ja-JP" sz="900" dirty="0"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  <a:p>
                      <a:pPr algn="ctr"/>
                      <a:r>
                        <a:rPr kumimoji="1" lang="ja-JP" altLang="en-US" sz="900" dirty="0"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子供の姿</a:t>
                      </a:r>
                      <a:endParaRPr kumimoji="1" lang="ja-JP" altLang="en-US" sz="900" b="0" dirty="0"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marL="51435" marR="51435" marT="25718" marB="25718" anchor="ctr">
                    <a:lnL w="12700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1100" b="0" dirty="0"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marL="51435" marR="51435" marT="25718" marB="25718" anchor="ctr">
                    <a:lnL w="12700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gridSpan="2">
                  <a:txBody>
                    <a:bodyPr/>
                    <a:lstStyle/>
                    <a:p>
                      <a:pPr algn="l"/>
                      <a:endParaRPr kumimoji="1" lang="ja-JP" altLang="en-US" sz="1100" b="0" dirty="0"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marL="51435" marR="51435" marT="25718" marB="25718" anchor="ctr">
                    <a:lnL w="12700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1100" b="0" dirty="0"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marL="51435" marR="51435" marT="25718" marB="25718" anchor="ctr">
                    <a:lnL w="12700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406624257"/>
                  </a:ext>
                </a:extLst>
              </a:tr>
              <a:tr h="495972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800" dirty="0"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育みたい</a:t>
                      </a:r>
                      <a:endParaRPr kumimoji="1" lang="en-US" altLang="ja-JP" sz="800" dirty="0"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  <a:p>
                      <a:pPr algn="ctr"/>
                      <a:r>
                        <a:rPr kumimoji="1" lang="ja-JP" altLang="en-US" sz="800" dirty="0"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資質・能力</a:t>
                      </a:r>
                      <a:endParaRPr kumimoji="1" lang="ja-JP" altLang="en-US" sz="800" b="0" dirty="0"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marL="51435" marR="51435" marT="25718" marB="25718" anchor="ctr">
                    <a:lnL w="12700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700" b="0" dirty="0"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marL="51435" marR="51435" marT="25718" marB="25718" anchor="ctr">
                    <a:lnL w="12700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kumimoji="1" lang="ja-JP" altLang="en-US" sz="700" dirty="0"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　　</a:t>
                      </a:r>
                      <a:endParaRPr kumimoji="1" lang="en-US" altLang="ja-JP" sz="700" dirty="0"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  <a:p>
                      <a:pPr algn="l"/>
                      <a:r>
                        <a:rPr kumimoji="1" lang="ja-JP" altLang="en-US" sz="700" dirty="0"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　</a:t>
                      </a:r>
                      <a:endParaRPr kumimoji="1" lang="ja-JP" altLang="en-US" sz="700" b="0" dirty="0"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marL="51435" marR="51435" marT="25718" marB="25718" anchor="ctr">
                    <a:lnL w="12700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700" b="0" dirty="0"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marL="51435" marR="51435" marT="25718" marB="25718" anchor="ctr">
                    <a:lnL w="12700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724455724"/>
                  </a:ext>
                </a:extLst>
              </a:tr>
              <a:tr h="357872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400" dirty="0"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dirty="0"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主な教育課程・大切にしたい活動等</a:t>
                      </a:r>
                      <a:endParaRPr kumimoji="1" lang="en-US" altLang="ja-JP" sz="900" b="0" dirty="0"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marL="51435" marR="51435" marT="25718" marB="25718" vert="eaVert" anchor="ctr">
                    <a:lnL w="12700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600" dirty="0"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marL="51435" marR="51435" marT="25718" marB="25718">
                    <a:lnL w="12700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600" dirty="0"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marL="51435" marR="51435" marT="25718" marB="25718">
                    <a:lnL w="12700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 marL="51435" marR="51435" marT="25718" marB="25718">
                    <a:lnL w="12700" cap="flat" cmpd="sng" algn="ctr">
                      <a:solidFill>
                        <a:schemeClr val="accent6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 marL="51435" marR="51435" marT="25718" marB="25718">
                    <a:lnL w="12700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2574435045"/>
                  </a:ext>
                </a:extLst>
              </a:tr>
              <a:tr h="78740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dirty="0"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配慮事項</a:t>
                      </a:r>
                      <a:endParaRPr kumimoji="1" lang="en-US" altLang="ja-JP" sz="900" b="0" dirty="0"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  <a:p>
                      <a:pPr algn="l"/>
                      <a:r>
                        <a:rPr kumimoji="1" lang="ja-JP" altLang="en-US" sz="600" b="0" dirty="0"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①　先生の関</a:t>
                      </a:r>
                      <a:endParaRPr kumimoji="1" lang="en-US" altLang="ja-JP" sz="600" b="0" dirty="0"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  <a:p>
                      <a:pPr algn="l"/>
                      <a:r>
                        <a:rPr kumimoji="1" lang="ja-JP" altLang="en-US" sz="600" b="0" dirty="0"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　　　わり</a:t>
                      </a:r>
                      <a:endParaRPr kumimoji="1" lang="en-US" altLang="ja-JP" sz="600" b="0" dirty="0"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  <a:p>
                      <a:pPr algn="l"/>
                      <a:r>
                        <a:rPr kumimoji="1" lang="ja-JP" altLang="en-US" sz="600" b="0" dirty="0"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②　園の環境　</a:t>
                      </a:r>
                      <a:endParaRPr kumimoji="1" lang="en-US" altLang="ja-JP" sz="600" b="0" dirty="0"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  <a:p>
                      <a:pPr algn="l"/>
                      <a:r>
                        <a:rPr kumimoji="1" lang="ja-JP" altLang="en-US" sz="600" b="0" dirty="0"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　　　の構成や　　　</a:t>
                      </a:r>
                      <a:endParaRPr kumimoji="1" lang="en-US" altLang="ja-JP" sz="600" b="0" dirty="0"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  <a:p>
                      <a:pPr algn="l"/>
                      <a:r>
                        <a:rPr kumimoji="1" lang="ja-JP" altLang="en-US" sz="600" b="0" dirty="0"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　　　小学校の</a:t>
                      </a:r>
                      <a:endParaRPr kumimoji="1" lang="en-US" altLang="ja-JP" sz="600" b="0" dirty="0"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  <a:p>
                      <a:pPr algn="l"/>
                      <a:r>
                        <a:rPr kumimoji="1" lang="ja-JP" altLang="en-US" sz="600" b="0" dirty="0"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　　　環境づくり</a:t>
                      </a:r>
                      <a:endParaRPr kumimoji="1" lang="en-US" altLang="ja-JP" sz="800" dirty="0"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marL="51435" marR="51435" marT="25718" marB="25718" anchor="ctr">
                    <a:lnL w="12700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en-US" altLang="ja-JP" sz="600" b="0" dirty="0"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marL="51435" marR="51435" marT="25718" marB="25718" anchor="ctr">
                    <a:lnL w="12700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600" dirty="0"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◇</a:t>
                      </a:r>
                      <a:endParaRPr kumimoji="1" lang="en-US" altLang="ja-JP" sz="600" dirty="0"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  <a:p>
                      <a:pPr algn="l"/>
                      <a:r>
                        <a:rPr kumimoji="1" lang="ja-JP" altLang="en-US" sz="600" dirty="0"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◇</a:t>
                      </a:r>
                      <a:endParaRPr kumimoji="1" lang="en-US" altLang="ja-JP" sz="600" dirty="0"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  <a:p>
                      <a:pPr algn="l"/>
                      <a:r>
                        <a:rPr kumimoji="1" lang="ja-JP" altLang="en-US" sz="600" dirty="0"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◇</a:t>
                      </a:r>
                      <a:endParaRPr kumimoji="1" lang="en-US" altLang="ja-JP" sz="600" dirty="0"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  <a:p>
                      <a:pPr algn="l"/>
                      <a:r>
                        <a:rPr kumimoji="1" lang="ja-JP" altLang="en-US" sz="600" dirty="0"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◇</a:t>
                      </a:r>
                      <a:endParaRPr kumimoji="1" lang="en-US" altLang="ja-JP" sz="600" dirty="0"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  <a:p>
                      <a:pPr algn="l"/>
                      <a:r>
                        <a:rPr kumimoji="1" lang="ja-JP" altLang="en-US" sz="600" dirty="0"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◇</a:t>
                      </a:r>
                      <a:endParaRPr kumimoji="1" lang="en-US" altLang="ja-JP" sz="600" b="0" dirty="0"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marL="51435" marR="51435" marT="25718" marB="25718" anchor="ctr">
                    <a:lnL w="12700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600" dirty="0"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◇</a:t>
                      </a:r>
                      <a:endParaRPr kumimoji="1" lang="en-US" altLang="ja-JP" sz="600" dirty="0"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  <a:p>
                      <a:pPr algn="l"/>
                      <a:r>
                        <a:rPr kumimoji="1" lang="ja-JP" altLang="en-US" sz="600" dirty="0"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◇</a:t>
                      </a:r>
                      <a:endParaRPr kumimoji="1" lang="en-US" altLang="ja-JP" sz="600" dirty="0"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  <a:p>
                      <a:pPr algn="l"/>
                      <a:r>
                        <a:rPr kumimoji="1" lang="ja-JP" altLang="en-US" sz="600" dirty="0"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◇</a:t>
                      </a:r>
                      <a:endParaRPr kumimoji="1" lang="en-US" altLang="ja-JP" sz="600" dirty="0"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  <a:p>
                      <a:pPr algn="l"/>
                      <a:r>
                        <a:rPr kumimoji="1" lang="ja-JP" altLang="en-US" sz="600" dirty="0"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◇</a:t>
                      </a:r>
                      <a:endParaRPr kumimoji="1" lang="en-US" altLang="ja-JP" sz="600" dirty="0"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  <a:p>
                      <a:pPr algn="l"/>
                      <a:r>
                        <a:rPr kumimoji="1" lang="ja-JP" altLang="en-US" sz="600" dirty="0"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◇</a:t>
                      </a:r>
                      <a:endParaRPr kumimoji="1" lang="en-US" altLang="ja-JP" sz="600" b="0" dirty="0"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marL="51435" marR="51435" marT="25718" marB="25718" anchor="ctr">
                    <a:lnL w="12700" cap="flat" cmpd="sng" algn="ctr">
                      <a:solidFill>
                        <a:schemeClr val="accent6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en-US" altLang="ja-JP" sz="600" b="0" dirty="0"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marL="51435" marR="51435" marT="25718" marB="25718" anchor="ctr">
                    <a:lnL w="12700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2647139385"/>
                  </a:ext>
                </a:extLst>
              </a:tr>
              <a:tr h="437274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dirty="0"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評価</a:t>
                      </a:r>
                      <a:endParaRPr kumimoji="1" lang="en-US" altLang="ja-JP" sz="900" dirty="0"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  <a:p>
                      <a:pPr algn="ctr"/>
                      <a:r>
                        <a:rPr kumimoji="1" lang="ja-JP" altLang="en-US" sz="900" dirty="0"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振り返り</a:t>
                      </a:r>
                      <a:endParaRPr kumimoji="1" lang="en-US" altLang="ja-JP" sz="800" b="0" dirty="0"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marL="51435" marR="51435" marT="25718" marB="25718" anchor="ctr">
                    <a:lnL w="12700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en-US" altLang="ja-JP" sz="600" dirty="0"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marL="51435" marR="51435" marT="25718" marB="25718" anchor="ctr">
                    <a:lnL w="12700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600" dirty="0"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〇</a:t>
                      </a:r>
                      <a:endParaRPr kumimoji="1" lang="en-US" altLang="ja-JP" sz="600" dirty="0"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  <a:p>
                      <a:pPr algn="l"/>
                      <a:r>
                        <a:rPr kumimoji="1" lang="ja-JP" altLang="en-US" sz="600" dirty="0"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〇</a:t>
                      </a:r>
                      <a:endParaRPr kumimoji="1" lang="en-US" altLang="ja-JP" sz="600" dirty="0"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  <a:p>
                      <a:pPr algn="l"/>
                      <a:r>
                        <a:rPr kumimoji="1" lang="ja-JP" altLang="en-US" sz="600" dirty="0"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〇</a:t>
                      </a:r>
                      <a:endParaRPr kumimoji="1" lang="en-US" altLang="ja-JP" sz="600" dirty="0"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  <a:p>
                      <a:pPr algn="l"/>
                      <a:r>
                        <a:rPr kumimoji="1" lang="ja-JP" altLang="en-US" sz="600" dirty="0"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〇</a:t>
                      </a:r>
                      <a:endParaRPr kumimoji="1" lang="en-US" altLang="ja-JP" sz="600" dirty="0"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marL="51435" marR="51435" marT="25718" marB="25718" anchor="ctr">
                    <a:lnL w="12700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600" dirty="0"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○</a:t>
                      </a:r>
                      <a:endParaRPr kumimoji="1" lang="en-US" altLang="ja-JP" sz="600" dirty="0"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  <a:p>
                      <a:pPr algn="l"/>
                      <a:r>
                        <a:rPr kumimoji="1" lang="ja-JP" altLang="en-US" sz="600" dirty="0"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○</a:t>
                      </a:r>
                      <a:endParaRPr kumimoji="1" lang="en-US" altLang="ja-JP" sz="600" dirty="0"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  <a:p>
                      <a:pPr algn="l"/>
                      <a:r>
                        <a:rPr kumimoji="1" lang="ja-JP" altLang="en-US" sz="600" dirty="0"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〇</a:t>
                      </a:r>
                      <a:endParaRPr kumimoji="1" lang="en-US" altLang="ja-JP" sz="600" dirty="0"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  <a:p>
                      <a:pPr algn="l"/>
                      <a:r>
                        <a:rPr kumimoji="1" lang="ja-JP" altLang="en-US" sz="600" dirty="0"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〇</a:t>
                      </a:r>
                      <a:endParaRPr kumimoji="1" lang="en-US" altLang="ja-JP" sz="600" dirty="0"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marL="51435" marR="51435" marT="25718" marB="25718" anchor="ctr">
                    <a:lnL w="12700" cap="flat" cmpd="sng" algn="ctr">
                      <a:solidFill>
                        <a:schemeClr val="accent6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en-US" altLang="ja-JP" sz="600" dirty="0"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marL="51435" marR="51435" marT="25718" marB="25718" anchor="ctr">
                    <a:lnL w="12700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69787873"/>
                  </a:ext>
                </a:extLst>
              </a:tr>
            </a:tbl>
          </a:graphicData>
        </a:graphic>
      </p:graphicFrame>
      <p:pic>
        <p:nvPicPr>
          <p:cNvPr id="12" name="図 1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07025" y="3309050"/>
            <a:ext cx="520022" cy="515069"/>
          </a:xfrm>
          <a:prstGeom prst="rect">
            <a:avLst/>
          </a:prstGeom>
        </p:spPr>
      </p:pic>
      <p:pic>
        <p:nvPicPr>
          <p:cNvPr id="13" name="図 1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08442" y="3857997"/>
            <a:ext cx="530384" cy="530384"/>
          </a:xfrm>
          <a:prstGeom prst="rect">
            <a:avLst/>
          </a:prstGeom>
        </p:spPr>
      </p:pic>
      <p:pic>
        <p:nvPicPr>
          <p:cNvPr id="14" name="図 1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18403" y="4422267"/>
            <a:ext cx="538634" cy="533536"/>
          </a:xfrm>
          <a:prstGeom prst="rect">
            <a:avLst/>
          </a:prstGeom>
        </p:spPr>
      </p:pic>
      <p:pic>
        <p:nvPicPr>
          <p:cNvPr id="15" name="図 14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99883" y="4981458"/>
            <a:ext cx="557154" cy="549128"/>
          </a:xfrm>
          <a:prstGeom prst="rect">
            <a:avLst/>
          </a:prstGeom>
        </p:spPr>
      </p:pic>
      <p:pic>
        <p:nvPicPr>
          <p:cNvPr id="16" name="図 15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95601" y="5567905"/>
            <a:ext cx="542870" cy="553343"/>
          </a:xfrm>
          <a:prstGeom prst="rect">
            <a:avLst/>
          </a:prstGeom>
        </p:spPr>
      </p:pic>
      <p:pic>
        <p:nvPicPr>
          <p:cNvPr id="17" name="図 16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86119" y="6148234"/>
            <a:ext cx="540929" cy="534060"/>
          </a:xfrm>
          <a:prstGeom prst="rect">
            <a:avLst/>
          </a:prstGeom>
        </p:spPr>
      </p:pic>
      <p:pic>
        <p:nvPicPr>
          <p:cNvPr id="18" name="図 17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08935" y="999269"/>
            <a:ext cx="549935" cy="549935"/>
          </a:xfrm>
          <a:prstGeom prst="rect">
            <a:avLst/>
          </a:prstGeom>
        </p:spPr>
      </p:pic>
      <p:pic>
        <p:nvPicPr>
          <p:cNvPr id="19" name="図 18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99884" y="1587735"/>
            <a:ext cx="549935" cy="541799"/>
          </a:xfrm>
          <a:prstGeom prst="rect">
            <a:avLst/>
          </a:prstGeom>
        </p:spPr>
      </p:pic>
      <p:pic>
        <p:nvPicPr>
          <p:cNvPr id="20" name="図 19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00304" y="2162528"/>
            <a:ext cx="546660" cy="510732"/>
          </a:xfrm>
          <a:prstGeom prst="rect">
            <a:avLst/>
          </a:prstGeom>
        </p:spPr>
      </p:pic>
      <p:pic>
        <p:nvPicPr>
          <p:cNvPr id="21" name="図 20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77759" y="2705926"/>
            <a:ext cx="569244" cy="569244"/>
          </a:xfrm>
          <a:prstGeom prst="rect">
            <a:avLst/>
          </a:prstGeom>
        </p:spPr>
      </p:pic>
      <p:sp>
        <p:nvSpPr>
          <p:cNvPr id="22" name="テキスト ボックス 21"/>
          <p:cNvSpPr txBox="1"/>
          <p:nvPr/>
        </p:nvSpPr>
        <p:spPr>
          <a:xfrm>
            <a:off x="10077759" y="434003"/>
            <a:ext cx="641522" cy="57733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none" rtlCol="0">
            <a:spAutoFit/>
          </a:bodyPr>
          <a:lstStyle/>
          <a:p>
            <a:r>
              <a:rPr lang="ja-JP" altLang="en-US" sz="788" dirty="0">
                <a:solidFill>
                  <a:schemeClr val="accent6">
                    <a:lumMod val="50000"/>
                  </a:schemeClr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幼児期の</a:t>
            </a:r>
            <a:endParaRPr lang="en-US" altLang="ja-JP" sz="788" dirty="0">
              <a:solidFill>
                <a:schemeClr val="accent6">
                  <a:lumMod val="50000"/>
                </a:schemeClr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r>
              <a:rPr lang="ja-JP" altLang="en-US" sz="788" dirty="0">
                <a:solidFill>
                  <a:schemeClr val="accent6">
                    <a:lumMod val="50000"/>
                  </a:schemeClr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終わりまで</a:t>
            </a:r>
            <a:endParaRPr lang="en-US" altLang="ja-JP" sz="788" dirty="0">
              <a:solidFill>
                <a:schemeClr val="accent6">
                  <a:lumMod val="50000"/>
                </a:schemeClr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r>
              <a:rPr lang="ja-JP" altLang="en-US" sz="788" dirty="0">
                <a:solidFill>
                  <a:schemeClr val="accent6">
                    <a:lumMod val="50000"/>
                  </a:schemeClr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に育って</a:t>
            </a:r>
            <a:endParaRPr lang="en-US" altLang="ja-JP" sz="788" dirty="0">
              <a:solidFill>
                <a:schemeClr val="accent6">
                  <a:lumMod val="50000"/>
                </a:schemeClr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r>
              <a:rPr lang="ja-JP" altLang="en-US" sz="788" dirty="0">
                <a:solidFill>
                  <a:schemeClr val="accent6">
                    <a:lumMod val="50000"/>
                  </a:schemeClr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ほしい姿</a:t>
            </a:r>
          </a:p>
        </p:txBody>
      </p:sp>
      <p:sp>
        <p:nvSpPr>
          <p:cNvPr id="2" name="正方形/長方形 1"/>
          <p:cNvSpPr/>
          <p:nvPr/>
        </p:nvSpPr>
        <p:spPr>
          <a:xfrm>
            <a:off x="6264945" y="1274236"/>
            <a:ext cx="3143750" cy="157421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あくまでイメージとしてお示しするものです。各地域の実情等に応じて、御活用ください。</a:t>
            </a:r>
            <a:endParaRPr lang="en-US" altLang="ja-JP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3" name="正方形/長方形 22"/>
          <p:cNvSpPr/>
          <p:nvPr/>
        </p:nvSpPr>
        <p:spPr>
          <a:xfrm>
            <a:off x="3210406" y="3265300"/>
            <a:ext cx="6109077" cy="157421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→　以下のような視点を持って考えると整理しやすくなります。</a:t>
            </a:r>
            <a:endParaRPr lang="en-US" altLang="ja-JP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lang="en-US" altLang="ja-JP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en-US" altLang="ja-JP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【</a:t>
            </a:r>
            <a:r>
              <a:rPr lang="ja-JP" altLang="en-US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視点１</a:t>
            </a:r>
            <a:r>
              <a:rPr lang="en-US" altLang="ja-JP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】</a:t>
            </a:r>
            <a:r>
              <a:rPr lang="ja-JP" altLang="en-US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生活をつなぐ</a:t>
            </a:r>
            <a:endParaRPr lang="en-US" altLang="ja-JP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lang="en-US" altLang="ja-JP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en-US" altLang="ja-JP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【</a:t>
            </a:r>
            <a:r>
              <a:rPr lang="ja-JP" altLang="en-US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視点２</a:t>
            </a:r>
            <a:r>
              <a:rPr lang="en-US" altLang="ja-JP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】</a:t>
            </a:r>
            <a:r>
              <a:rPr lang="ja-JP" altLang="en-US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人をつなぐ</a:t>
            </a:r>
            <a:endParaRPr lang="en-US" altLang="ja-JP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lang="en-US" altLang="ja-JP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en-US" altLang="ja-JP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【</a:t>
            </a:r>
            <a:r>
              <a:rPr lang="ja-JP" altLang="en-US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視点３</a:t>
            </a:r>
            <a:r>
              <a:rPr lang="en-US" altLang="ja-JP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】</a:t>
            </a:r>
            <a:r>
              <a:rPr lang="ja-JP" altLang="en-US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学びをつなぐ</a:t>
            </a:r>
            <a:endParaRPr lang="en-US" altLang="ja-JP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52884223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3025</TotalTime>
  <Words>192</Words>
  <Application>Microsoft Office PowerPoint</Application>
  <PresentationFormat>ワイド画面</PresentationFormat>
  <Paragraphs>59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UD デジタル 教科書体 NK-R</vt:lpstr>
      <vt:lpstr>メイリオ</vt:lpstr>
      <vt:lpstr>游ゴシック</vt:lpstr>
      <vt:lpstr>游ゴシック Light</vt:lpstr>
      <vt:lpstr>Arial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佐藤　初恵</dc:creator>
  <cp:lastModifiedBy>佐藤　初恵</cp:lastModifiedBy>
  <cp:revision>88</cp:revision>
  <cp:lastPrinted>2025-12-12T04:40:30Z</cp:lastPrinted>
  <dcterms:created xsi:type="dcterms:W3CDTF">2025-09-12T04:15:16Z</dcterms:created>
  <dcterms:modified xsi:type="dcterms:W3CDTF">2026-01-27T00:32:42Z</dcterms:modified>
</cp:coreProperties>
</file>