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4" r:id="rId2"/>
    <p:sldId id="285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DA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64327" autoAdjust="0"/>
  </p:normalViewPr>
  <p:slideViewPr>
    <p:cSldViewPr snapToGrid="0">
      <p:cViewPr varScale="1">
        <p:scale>
          <a:sx n="44" d="100"/>
          <a:sy n="44" d="100"/>
        </p:scale>
        <p:origin x="8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3D5A90-457D-41B6-A30D-902131E02C4C}" type="doc">
      <dgm:prSet loTypeId="urn:microsoft.com/office/officeart/2005/8/layout/hChevron3" loCatId="process" qsTypeId="urn:microsoft.com/office/officeart/2005/8/quickstyle/simple1" qsCatId="simple" csTypeId="urn:microsoft.com/office/officeart/2005/8/colors/accent6_2" csCatId="accent6" phldr="1"/>
      <dgm:spPr/>
    </dgm:pt>
    <dgm:pt modelId="{2826C6B2-7938-4053-B114-6368D24B8551}">
      <dgm:prSet phldrT="[テキスト]" custT="1"/>
      <dgm:spPr/>
      <dgm:t>
        <a:bodyPr/>
        <a:lstStyle/>
        <a:p>
          <a:r>
            <a: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①　視点を決める</a:t>
          </a:r>
        </a:p>
      </dgm:t>
    </dgm:pt>
    <dgm:pt modelId="{2A809B56-7749-4978-BD04-D02F5F4EB12C}" type="parTrans" cxnId="{B7F16B14-AAEC-4662-90ED-0F21DAA0980C}">
      <dgm:prSet/>
      <dgm:spPr/>
      <dgm:t>
        <a:bodyPr/>
        <a:lstStyle/>
        <a:p>
          <a:endParaRPr kumimoji="1" lang="ja-JP" altLang="en-US"/>
        </a:p>
      </dgm:t>
    </dgm:pt>
    <dgm:pt modelId="{89FD2642-7BD4-494E-B154-DFFDB09B524A}" type="sibTrans" cxnId="{B7F16B14-AAEC-4662-90ED-0F21DAA0980C}">
      <dgm:prSet/>
      <dgm:spPr/>
      <dgm:t>
        <a:bodyPr/>
        <a:lstStyle/>
        <a:p>
          <a:endParaRPr kumimoji="1" lang="ja-JP" altLang="en-US"/>
        </a:p>
      </dgm:t>
    </dgm:pt>
    <dgm:pt modelId="{98FEDC66-D549-4724-AE3F-94389162FF40}">
      <dgm:prSet phldrT="[テキスト]" custT="1"/>
      <dgm:spPr/>
      <dgm:t>
        <a:bodyPr/>
        <a:lstStyle/>
        <a:p>
          <a:r>
            <a: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②　視点に基づいた考えを付箋紙に書く</a:t>
          </a:r>
        </a:p>
      </dgm:t>
    </dgm:pt>
    <dgm:pt modelId="{787DB694-5570-4D94-9FFF-D41100E1320B}" type="parTrans" cxnId="{2A9FE027-5D64-4B00-AEC2-480D9C2006CF}">
      <dgm:prSet/>
      <dgm:spPr/>
      <dgm:t>
        <a:bodyPr/>
        <a:lstStyle/>
        <a:p>
          <a:endParaRPr kumimoji="1" lang="ja-JP" altLang="en-US"/>
        </a:p>
      </dgm:t>
    </dgm:pt>
    <dgm:pt modelId="{E89D01C2-40C6-4BB9-B7E1-4FAF33BB8837}" type="sibTrans" cxnId="{2A9FE027-5D64-4B00-AEC2-480D9C2006CF}">
      <dgm:prSet/>
      <dgm:spPr/>
      <dgm:t>
        <a:bodyPr/>
        <a:lstStyle/>
        <a:p>
          <a:endParaRPr kumimoji="1" lang="ja-JP" altLang="en-US"/>
        </a:p>
      </dgm:t>
    </dgm:pt>
    <dgm:pt modelId="{99C20F0B-4DB9-4BC7-B53B-C5DB48BEABBF}">
      <dgm:prSet phldrT="[テキスト]" custT="1"/>
      <dgm:spPr/>
      <dgm:t>
        <a:bodyPr/>
        <a:lstStyle/>
        <a:p>
          <a:r>
            <a:rPr kumimoji="1" lang="ja-JP" altLang="en-US" sz="24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③　付箋紙を貼り　　　話し合う</a:t>
          </a:r>
        </a:p>
      </dgm:t>
    </dgm:pt>
    <dgm:pt modelId="{EB5E7449-ACF2-4B39-9CE5-49618ED6F70D}" type="parTrans" cxnId="{4E2108FD-2FF4-44C6-966C-4AD6AB6528F6}">
      <dgm:prSet/>
      <dgm:spPr/>
      <dgm:t>
        <a:bodyPr/>
        <a:lstStyle/>
        <a:p>
          <a:endParaRPr kumimoji="1" lang="ja-JP" altLang="en-US"/>
        </a:p>
      </dgm:t>
    </dgm:pt>
    <dgm:pt modelId="{70AA1851-9075-43D7-B53E-A0AB5759CDA7}" type="sibTrans" cxnId="{4E2108FD-2FF4-44C6-966C-4AD6AB6528F6}">
      <dgm:prSet/>
      <dgm:spPr/>
      <dgm:t>
        <a:bodyPr/>
        <a:lstStyle/>
        <a:p>
          <a:endParaRPr kumimoji="1" lang="ja-JP" altLang="en-US"/>
        </a:p>
      </dgm:t>
    </dgm:pt>
    <dgm:pt modelId="{4117257F-C9F3-4732-9B3E-970ABC71DDA5}" type="pres">
      <dgm:prSet presAssocID="{933D5A90-457D-41B6-A30D-902131E02C4C}" presName="Name0" presStyleCnt="0">
        <dgm:presLayoutVars>
          <dgm:dir/>
          <dgm:resizeHandles val="exact"/>
        </dgm:presLayoutVars>
      </dgm:prSet>
      <dgm:spPr/>
    </dgm:pt>
    <dgm:pt modelId="{3FA21BE6-E499-4E8B-9D64-0E8FBE6C3942}" type="pres">
      <dgm:prSet presAssocID="{2826C6B2-7938-4053-B114-6368D24B8551}" presName="parTxOnly" presStyleLbl="node1" presStyleIdx="0" presStyleCnt="3">
        <dgm:presLayoutVars>
          <dgm:bulletEnabled val="1"/>
        </dgm:presLayoutVars>
      </dgm:prSet>
      <dgm:spPr/>
    </dgm:pt>
    <dgm:pt modelId="{CE0E740F-81F5-4F50-80ED-3E7B3551FD65}" type="pres">
      <dgm:prSet presAssocID="{89FD2642-7BD4-494E-B154-DFFDB09B524A}" presName="parSpace" presStyleCnt="0"/>
      <dgm:spPr/>
    </dgm:pt>
    <dgm:pt modelId="{E375AEE4-24BB-4975-98C8-77DD1E5B5CAA}" type="pres">
      <dgm:prSet presAssocID="{98FEDC66-D549-4724-AE3F-94389162FF40}" presName="parTxOnly" presStyleLbl="node1" presStyleIdx="1" presStyleCnt="3" custScaleX="121987" custLinFactNeighborX="-21698" custLinFactNeighborY="-44">
        <dgm:presLayoutVars>
          <dgm:bulletEnabled val="1"/>
        </dgm:presLayoutVars>
      </dgm:prSet>
      <dgm:spPr/>
    </dgm:pt>
    <dgm:pt modelId="{C2177F26-3F1E-4491-8032-351AD79EFB72}" type="pres">
      <dgm:prSet presAssocID="{E89D01C2-40C6-4BB9-B7E1-4FAF33BB8837}" presName="parSpace" presStyleCnt="0"/>
      <dgm:spPr/>
    </dgm:pt>
    <dgm:pt modelId="{B6909D5B-0416-4E03-8460-D8DA75A7C195}" type="pres">
      <dgm:prSet presAssocID="{99C20F0B-4DB9-4BC7-B53B-C5DB48BEABBF}" presName="parTxOnly" presStyleLbl="node1" presStyleIdx="2" presStyleCnt="3" custScaleX="113323" custLinFactNeighborX="-21559" custLinFactNeighborY="-544">
        <dgm:presLayoutVars>
          <dgm:bulletEnabled val="1"/>
        </dgm:presLayoutVars>
      </dgm:prSet>
      <dgm:spPr/>
    </dgm:pt>
  </dgm:ptLst>
  <dgm:cxnLst>
    <dgm:cxn modelId="{B7F16B14-AAEC-4662-90ED-0F21DAA0980C}" srcId="{933D5A90-457D-41B6-A30D-902131E02C4C}" destId="{2826C6B2-7938-4053-B114-6368D24B8551}" srcOrd="0" destOrd="0" parTransId="{2A809B56-7749-4978-BD04-D02F5F4EB12C}" sibTransId="{89FD2642-7BD4-494E-B154-DFFDB09B524A}"/>
    <dgm:cxn modelId="{2A9FE027-5D64-4B00-AEC2-480D9C2006CF}" srcId="{933D5A90-457D-41B6-A30D-902131E02C4C}" destId="{98FEDC66-D549-4724-AE3F-94389162FF40}" srcOrd="1" destOrd="0" parTransId="{787DB694-5570-4D94-9FFF-D41100E1320B}" sibTransId="{E89D01C2-40C6-4BB9-B7E1-4FAF33BB8837}"/>
    <dgm:cxn modelId="{7FFD3128-2B34-4123-9C8A-2B312D9C6A87}" type="presOf" srcId="{98FEDC66-D549-4724-AE3F-94389162FF40}" destId="{E375AEE4-24BB-4975-98C8-77DD1E5B5CAA}" srcOrd="0" destOrd="0" presId="urn:microsoft.com/office/officeart/2005/8/layout/hChevron3"/>
    <dgm:cxn modelId="{946928AD-C0F2-403D-8696-631E3C6D1A99}" type="presOf" srcId="{2826C6B2-7938-4053-B114-6368D24B8551}" destId="{3FA21BE6-E499-4E8B-9D64-0E8FBE6C3942}" srcOrd="0" destOrd="0" presId="urn:microsoft.com/office/officeart/2005/8/layout/hChevron3"/>
    <dgm:cxn modelId="{BB23CCE7-261A-44FC-80DD-B2AC8B945424}" type="presOf" srcId="{933D5A90-457D-41B6-A30D-902131E02C4C}" destId="{4117257F-C9F3-4732-9B3E-970ABC71DDA5}" srcOrd="0" destOrd="0" presId="urn:microsoft.com/office/officeart/2005/8/layout/hChevron3"/>
    <dgm:cxn modelId="{858F6CF6-4221-4FCC-A749-903529591B3E}" type="presOf" srcId="{99C20F0B-4DB9-4BC7-B53B-C5DB48BEABBF}" destId="{B6909D5B-0416-4E03-8460-D8DA75A7C195}" srcOrd="0" destOrd="0" presId="urn:microsoft.com/office/officeart/2005/8/layout/hChevron3"/>
    <dgm:cxn modelId="{4E2108FD-2FF4-44C6-966C-4AD6AB6528F6}" srcId="{933D5A90-457D-41B6-A30D-902131E02C4C}" destId="{99C20F0B-4DB9-4BC7-B53B-C5DB48BEABBF}" srcOrd="2" destOrd="0" parTransId="{EB5E7449-ACF2-4B39-9CE5-49618ED6F70D}" sibTransId="{70AA1851-9075-43D7-B53E-A0AB5759CDA7}"/>
    <dgm:cxn modelId="{2279EE08-32D5-411E-9354-873F42732EAF}" type="presParOf" srcId="{4117257F-C9F3-4732-9B3E-970ABC71DDA5}" destId="{3FA21BE6-E499-4E8B-9D64-0E8FBE6C3942}" srcOrd="0" destOrd="0" presId="urn:microsoft.com/office/officeart/2005/8/layout/hChevron3"/>
    <dgm:cxn modelId="{576592AE-2A45-4B84-B70E-6D149EA07160}" type="presParOf" srcId="{4117257F-C9F3-4732-9B3E-970ABC71DDA5}" destId="{CE0E740F-81F5-4F50-80ED-3E7B3551FD65}" srcOrd="1" destOrd="0" presId="urn:microsoft.com/office/officeart/2005/8/layout/hChevron3"/>
    <dgm:cxn modelId="{06EBD279-8923-40DF-B988-E49358F2A701}" type="presParOf" srcId="{4117257F-C9F3-4732-9B3E-970ABC71DDA5}" destId="{E375AEE4-24BB-4975-98C8-77DD1E5B5CAA}" srcOrd="2" destOrd="0" presId="urn:microsoft.com/office/officeart/2005/8/layout/hChevron3"/>
    <dgm:cxn modelId="{891C8898-29A6-4336-8E67-76676058C4BC}" type="presParOf" srcId="{4117257F-C9F3-4732-9B3E-970ABC71DDA5}" destId="{C2177F26-3F1E-4491-8032-351AD79EFB72}" srcOrd="3" destOrd="0" presId="urn:microsoft.com/office/officeart/2005/8/layout/hChevron3"/>
    <dgm:cxn modelId="{FD0CCCD5-69BF-49CE-9A60-DC90E416B68D}" type="presParOf" srcId="{4117257F-C9F3-4732-9B3E-970ABC71DDA5}" destId="{B6909D5B-0416-4E03-8460-D8DA75A7C195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3D5A90-457D-41B6-A30D-902131E02C4C}" type="doc">
      <dgm:prSet loTypeId="urn:microsoft.com/office/officeart/2005/8/layout/hChevron3" loCatId="process" qsTypeId="urn:microsoft.com/office/officeart/2005/8/quickstyle/simple1" qsCatId="simple" csTypeId="urn:microsoft.com/office/officeart/2005/8/colors/accent6_2" csCatId="accent6" phldr="1"/>
      <dgm:spPr/>
    </dgm:pt>
    <dgm:pt modelId="{2826C6B2-7938-4053-B114-6368D24B8551}">
      <dgm:prSet phldrT="[テキスト]" custT="1"/>
      <dgm:spPr/>
      <dgm:t>
        <a:bodyPr/>
        <a:lstStyle/>
        <a:p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①　視点を決める</a:t>
          </a:r>
        </a:p>
      </dgm:t>
    </dgm:pt>
    <dgm:pt modelId="{2A809B56-7749-4978-BD04-D02F5F4EB12C}" type="parTrans" cxnId="{B7F16B14-AAEC-4662-90ED-0F21DAA0980C}">
      <dgm:prSet/>
      <dgm:spPr/>
      <dgm:t>
        <a:bodyPr/>
        <a:lstStyle/>
        <a:p>
          <a:endParaRPr kumimoji="1" lang="ja-JP" altLang="en-US"/>
        </a:p>
      </dgm:t>
    </dgm:pt>
    <dgm:pt modelId="{89FD2642-7BD4-494E-B154-DFFDB09B524A}" type="sibTrans" cxnId="{B7F16B14-AAEC-4662-90ED-0F21DAA0980C}">
      <dgm:prSet/>
      <dgm:spPr/>
      <dgm:t>
        <a:bodyPr/>
        <a:lstStyle/>
        <a:p>
          <a:endParaRPr kumimoji="1" lang="ja-JP" altLang="en-US"/>
        </a:p>
      </dgm:t>
    </dgm:pt>
    <dgm:pt modelId="{98FEDC66-D549-4724-AE3F-94389162FF40}">
      <dgm:prSet phldrT="[テキスト]" custT="1"/>
      <dgm:spPr/>
      <dgm:t>
        <a:bodyPr/>
        <a:lstStyle/>
        <a:p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②　視点に基づいた考えを付箋紙に書く</a:t>
          </a:r>
        </a:p>
      </dgm:t>
    </dgm:pt>
    <dgm:pt modelId="{787DB694-5570-4D94-9FFF-D41100E1320B}" type="parTrans" cxnId="{2A9FE027-5D64-4B00-AEC2-480D9C2006CF}">
      <dgm:prSet/>
      <dgm:spPr/>
      <dgm:t>
        <a:bodyPr/>
        <a:lstStyle/>
        <a:p>
          <a:endParaRPr kumimoji="1" lang="ja-JP" altLang="en-US"/>
        </a:p>
      </dgm:t>
    </dgm:pt>
    <dgm:pt modelId="{E89D01C2-40C6-4BB9-B7E1-4FAF33BB8837}" type="sibTrans" cxnId="{2A9FE027-5D64-4B00-AEC2-480D9C2006CF}">
      <dgm:prSet/>
      <dgm:spPr/>
      <dgm:t>
        <a:bodyPr/>
        <a:lstStyle/>
        <a:p>
          <a:endParaRPr kumimoji="1" lang="ja-JP" altLang="en-US"/>
        </a:p>
      </dgm:t>
    </dgm:pt>
    <dgm:pt modelId="{99C20F0B-4DB9-4BC7-B53B-C5DB48BEABBF}">
      <dgm:prSet phldrT="[テキスト]" custT="1"/>
      <dgm:spPr/>
      <dgm:t>
        <a:bodyPr/>
        <a:lstStyle/>
        <a:p>
          <a:r>
            <a: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rPr>
            <a:t>③　付箋紙を貼り　　　話し合う</a:t>
          </a:r>
        </a:p>
      </dgm:t>
    </dgm:pt>
    <dgm:pt modelId="{EB5E7449-ACF2-4B39-9CE5-49618ED6F70D}" type="parTrans" cxnId="{4E2108FD-2FF4-44C6-966C-4AD6AB6528F6}">
      <dgm:prSet/>
      <dgm:spPr/>
      <dgm:t>
        <a:bodyPr/>
        <a:lstStyle/>
        <a:p>
          <a:endParaRPr kumimoji="1" lang="ja-JP" altLang="en-US"/>
        </a:p>
      </dgm:t>
    </dgm:pt>
    <dgm:pt modelId="{70AA1851-9075-43D7-B53E-A0AB5759CDA7}" type="sibTrans" cxnId="{4E2108FD-2FF4-44C6-966C-4AD6AB6528F6}">
      <dgm:prSet/>
      <dgm:spPr/>
      <dgm:t>
        <a:bodyPr/>
        <a:lstStyle/>
        <a:p>
          <a:endParaRPr kumimoji="1" lang="ja-JP" altLang="en-US"/>
        </a:p>
      </dgm:t>
    </dgm:pt>
    <dgm:pt modelId="{4117257F-C9F3-4732-9B3E-970ABC71DDA5}" type="pres">
      <dgm:prSet presAssocID="{933D5A90-457D-41B6-A30D-902131E02C4C}" presName="Name0" presStyleCnt="0">
        <dgm:presLayoutVars>
          <dgm:dir/>
          <dgm:resizeHandles val="exact"/>
        </dgm:presLayoutVars>
      </dgm:prSet>
      <dgm:spPr/>
    </dgm:pt>
    <dgm:pt modelId="{3FA21BE6-E499-4E8B-9D64-0E8FBE6C3942}" type="pres">
      <dgm:prSet presAssocID="{2826C6B2-7938-4053-B114-6368D24B8551}" presName="parTxOnly" presStyleLbl="node1" presStyleIdx="0" presStyleCnt="3">
        <dgm:presLayoutVars>
          <dgm:bulletEnabled val="1"/>
        </dgm:presLayoutVars>
      </dgm:prSet>
      <dgm:spPr/>
    </dgm:pt>
    <dgm:pt modelId="{CE0E740F-81F5-4F50-80ED-3E7B3551FD65}" type="pres">
      <dgm:prSet presAssocID="{89FD2642-7BD4-494E-B154-DFFDB09B524A}" presName="parSpace" presStyleCnt="0"/>
      <dgm:spPr/>
    </dgm:pt>
    <dgm:pt modelId="{E375AEE4-24BB-4975-98C8-77DD1E5B5CAA}" type="pres">
      <dgm:prSet presAssocID="{98FEDC66-D549-4724-AE3F-94389162FF40}" presName="parTxOnly" presStyleLbl="node1" presStyleIdx="1" presStyleCnt="3" custScaleX="121987" custLinFactNeighborX="-21698" custLinFactNeighborY="-44">
        <dgm:presLayoutVars>
          <dgm:bulletEnabled val="1"/>
        </dgm:presLayoutVars>
      </dgm:prSet>
      <dgm:spPr/>
    </dgm:pt>
    <dgm:pt modelId="{C2177F26-3F1E-4491-8032-351AD79EFB72}" type="pres">
      <dgm:prSet presAssocID="{E89D01C2-40C6-4BB9-B7E1-4FAF33BB8837}" presName="parSpace" presStyleCnt="0"/>
      <dgm:spPr/>
    </dgm:pt>
    <dgm:pt modelId="{B6909D5B-0416-4E03-8460-D8DA75A7C195}" type="pres">
      <dgm:prSet presAssocID="{99C20F0B-4DB9-4BC7-B53B-C5DB48BEABBF}" presName="parTxOnly" presStyleLbl="node1" presStyleIdx="2" presStyleCnt="3" custScaleX="113323" custLinFactNeighborX="-21559" custLinFactNeighborY="-544">
        <dgm:presLayoutVars>
          <dgm:bulletEnabled val="1"/>
        </dgm:presLayoutVars>
      </dgm:prSet>
      <dgm:spPr/>
    </dgm:pt>
  </dgm:ptLst>
  <dgm:cxnLst>
    <dgm:cxn modelId="{B7F16B14-AAEC-4662-90ED-0F21DAA0980C}" srcId="{933D5A90-457D-41B6-A30D-902131E02C4C}" destId="{2826C6B2-7938-4053-B114-6368D24B8551}" srcOrd="0" destOrd="0" parTransId="{2A809B56-7749-4978-BD04-D02F5F4EB12C}" sibTransId="{89FD2642-7BD4-494E-B154-DFFDB09B524A}"/>
    <dgm:cxn modelId="{2A9FE027-5D64-4B00-AEC2-480D9C2006CF}" srcId="{933D5A90-457D-41B6-A30D-902131E02C4C}" destId="{98FEDC66-D549-4724-AE3F-94389162FF40}" srcOrd="1" destOrd="0" parTransId="{787DB694-5570-4D94-9FFF-D41100E1320B}" sibTransId="{E89D01C2-40C6-4BB9-B7E1-4FAF33BB8837}"/>
    <dgm:cxn modelId="{7FFD3128-2B34-4123-9C8A-2B312D9C6A87}" type="presOf" srcId="{98FEDC66-D549-4724-AE3F-94389162FF40}" destId="{E375AEE4-24BB-4975-98C8-77DD1E5B5CAA}" srcOrd="0" destOrd="0" presId="urn:microsoft.com/office/officeart/2005/8/layout/hChevron3"/>
    <dgm:cxn modelId="{946928AD-C0F2-403D-8696-631E3C6D1A99}" type="presOf" srcId="{2826C6B2-7938-4053-B114-6368D24B8551}" destId="{3FA21BE6-E499-4E8B-9D64-0E8FBE6C3942}" srcOrd="0" destOrd="0" presId="urn:microsoft.com/office/officeart/2005/8/layout/hChevron3"/>
    <dgm:cxn modelId="{BB23CCE7-261A-44FC-80DD-B2AC8B945424}" type="presOf" srcId="{933D5A90-457D-41B6-A30D-902131E02C4C}" destId="{4117257F-C9F3-4732-9B3E-970ABC71DDA5}" srcOrd="0" destOrd="0" presId="urn:microsoft.com/office/officeart/2005/8/layout/hChevron3"/>
    <dgm:cxn modelId="{858F6CF6-4221-4FCC-A749-903529591B3E}" type="presOf" srcId="{99C20F0B-4DB9-4BC7-B53B-C5DB48BEABBF}" destId="{B6909D5B-0416-4E03-8460-D8DA75A7C195}" srcOrd="0" destOrd="0" presId="urn:microsoft.com/office/officeart/2005/8/layout/hChevron3"/>
    <dgm:cxn modelId="{4E2108FD-2FF4-44C6-966C-4AD6AB6528F6}" srcId="{933D5A90-457D-41B6-A30D-902131E02C4C}" destId="{99C20F0B-4DB9-4BC7-B53B-C5DB48BEABBF}" srcOrd="2" destOrd="0" parTransId="{EB5E7449-ACF2-4B39-9CE5-49618ED6F70D}" sibTransId="{70AA1851-9075-43D7-B53E-A0AB5759CDA7}"/>
    <dgm:cxn modelId="{2279EE08-32D5-411E-9354-873F42732EAF}" type="presParOf" srcId="{4117257F-C9F3-4732-9B3E-970ABC71DDA5}" destId="{3FA21BE6-E499-4E8B-9D64-0E8FBE6C3942}" srcOrd="0" destOrd="0" presId="urn:microsoft.com/office/officeart/2005/8/layout/hChevron3"/>
    <dgm:cxn modelId="{576592AE-2A45-4B84-B70E-6D149EA07160}" type="presParOf" srcId="{4117257F-C9F3-4732-9B3E-970ABC71DDA5}" destId="{CE0E740F-81F5-4F50-80ED-3E7B3551FD65}" srcOrd="1" destOrd="0" presId="urn:microsoft.com/office/officeart/2005/8/layout/hChevron3"/>
    <dgm:cxn modelId="{06EBD279-8923-40DF-B988-E49358F2A701}" type="presParOf" srcId="{4117257F-C9F3-4732-9B3E-970ABC71DDA5}" destId="{E375AEE4-24BB-4975-98C8-77DD1E5B5CAA}" srcOrd="2" destOrd="0" presId="urn:microsoft.com/office/officeart/2005/8/layout/hChevron3"/>
    <dgm:cxn modelId="{891C8898-29A6-4336-8E67-76676058C4BC}" type="presParOf" srcId="{4117257F-C9F3-4732-9B3E-970ABC71DDA5}" destId="{C2177F26-3F1E-4491-8032-351AD79EFB72}" srcOrd="3" destOrd="0" presId="urn:microsoft.com/office/officeart/2005/8/layout/hChevron3"/>
    <dgm:cxn modelId="{FD0CCCD5-69BF-49CE-9A60-DC90E416B68D}" type="presParOf" srcId="{4117257F-C9F3-4732-9B3E-970ABC71DDA5}" destId="{B6909D5B-0416-4E03-8460-D8DA75A7C195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21BE6-E499-4E8B-9D64-0E8FBE6C3942}">
      <dsp:nvSpPr>
        <dsp:cNvPr id="0" name=""/>
        <dsp:cNvSpPr/>
      </dsp:nvSpPr>
      <dsp:spPr>
        <a:xfrm>
          <a:off x="3889" y="1420733"/>
          <a:ext cx="3589421" cy="1435768"/>
        </a:xfrm>
        <a:prstGeom prst="homePlat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①　視点を決める</a:t>
          </a:r>
        </a:p>
      </dsp:txBody>
      <dsp:txXfrm>
        <a:off x="3889" y="1420733"/>
        <a:ext cx="3230479" cy="1435768"/>
      </dsp:txXfrm>
    </dsp:sp>
    <dsp:sp modelId="{E375AEE4-24BB-4975-98C8-77DD1E5B5CAA}">
      <dsp:nvSpPr>
        <dsp:cNvPr id="0" name=""/>
        <dsp:cNvSpPr/>
      </dsp:nvSpPr>
      <dsp:spPr>
        <a:xfrm>
          <a:off x="2719659" y="1420102"/>
          <a:ext cx="4378627" cy="1435768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②　視点に基づいた考えを付箋紙に書く</a:t>
          </a:r>
        </a:p>
      </dsp:txBody>
      <dsp:txXfrm>
        <a:off x="3437543" y="1420102"/>
        <a:ext cx="2942859" cy="1435768"/>
      </dsp:txXfrm>
    </dsp:sp>
    <dsp:sp modelId="{B6909D5B-0416-4E03-8460-D8DA75A7C195}">
      <dsp:nvSpPr>
        <dsp:cNvPr id="0" name=""/>
        <dsp:cNvSpPr/>
      </dsp:nvSpPr>
      <dsp:spPr>
        <a:xfrm>
          <a:off x="6381400" y="1412923"/>
          <a:ext cx="4067639" cy="1435768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4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③　付箋紙を貼り　　　話し合う</a:t>
          </a:r>
        </a:p>
      </dsp:txBody>
      <dsp:txXfrm>
        <a:off x="7099284" y="1412923"/>
        <a:ext cx="2631871" cy="1435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21BE6-E499-4E8B-9D64-0E8FBE6C3942}">
      <dsp:nvSpPr>
        <dsp:cNvPr id="0" name=""/>
        <dsp:cNvSpPr/>
      </dsp:nvSpPr>
      <dsp:spPr>
        <a:xfrm>
          <a:off x="2044" y="668835"/>
          <a:ext cx="1887326" cy="754930"/>
        </a:xfrm>
        <a:prstGeom prst="homePlat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①　視点を決める</a:t>
          </a:r>
        </a:p>
      </dsp:txBody>
      <dsp:txXfrm>
        <a:off x="2044" y="668835"/>
        <a:ext cx="1698594" cy="754930"/>
      </dsp:txXfrm>
    </dsp:sp>
    <dsp:sp modelId="{E375AEE4-24BB-4975-98C8-77DD1E5B5CAA}">
      <dsp:nvSpPr>
        <dsp:cNvPr id="0" name=""/>
        <dsp:cNvSpPr/>
      </dsp:nvSpPr>
      <dsp:spPr>
        <a:xfrm>
          <a:off x="1430003" y="668503"/>
          <a:ext cx="2302293" cy="75493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②　視点に基づいた考えを付箋紙に書く</a:t>
          </a:r>
        </a:p>
      </dsp:txBody>
      <dsp:txXfrm>
        <a:off x="1807468" y="668503"/>
        <a:ext cx="1547363" cy="754930"/>
      </dsp:txXfrm>
    </dsp:sp>
    <dsp:sp modelId="{B6909D5B-0416-4E03-8460-D8DA75A7C195}">
      <dsp:nvSpPr>
        <dsp:cNvPr id="0" name=""/>
        <dsp:cNvSpPr/>
      </dsp:nvSpPr>
      <dsp:spPr>
        <a:xfrm>
          <a:off x="3355356" y="664728"/>
          <a:ext cx="2138775" cy="754930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32004" rIns="16002" bIns="3200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200" b="1" kern="1200" dirty="0">
              <a:latin typeface="メイリオ" panose="020B0604030504040204" pitchFamily="50" charset="-128"/>
              <a:ea typeface="メイリオ" panose="020B0604030504040204" pitchFamily="50" charset="-128"/>
            </a:rPr>
            <a:t>③　付箋紙を貼り　　　話し合う</a:t>
          </a:r>
        </a:p>
      </dsp:txBody>
      <dsp:txXfrm>
        <a:off x="3732821" y="664728"/>
        <a:ext cx="1383845" cy="754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4" y="3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/>
          <a:lstStyle>
            <a:lvl1pPr algn="r">
              <a:defRPr sz="1200"/>
            </a:lvl1pPr>
          </a:lstStyle>
          <a:p>
            <a:fld id="{6FC3075F-0793-45A5-B5A2-EFFBE6C825BD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441821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4" y="9441821"/>
            <a:ext cx="2950529" cy="497525"/>
          </a:xfrm>
          <a:prstGeom prst="rect">
            <a:avLst/>
          </a:prstGeom>
        </p:spPr>
        <p:txBody>
          <a:bodyPr vert="horz" lIns="91541" tIns="45769" rIns="91541" bIns="45769" rtlCol="0" anchor="b"/>
          <a:lstStyle>
            <a:lvl1pPr algn="r">
              <a:defRPr sz="1200"/>
            </a:lvl1pPr>
          </a:lstStyle>
          <a:p>
            <a:fld id="{39FEC5CD-DD23-4AF3-A25C-00DF36B93E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841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1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1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648626DF-23FC-4346-99F6-34CB36D86EE8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4600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4"/>
            <a:ext cx="5445760" cy="3913611"/>
          </a:xfrm>
          <a:prstGeom prst="rect">
            <a:avLst/>
          </a:prstGeom>
        </p:spPr>
        <p:txBody>
          <a:bodyPr vert="horz" lIns="91413" tIns="45705" rIns="91413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650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50"/>
            <a:ext cx="2949786" cy="498692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DC4D8222-ADFE-4824-8C48-E87FAF9018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382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E1A99-5E22-4A6B-9CFD-D4E95DEBB1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581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BE1A99-5E22-4A6B-9CFD-D4E95DEBB1B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71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2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75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619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01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6960"/>
            <a:ext cx="12192000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64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41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292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9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62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42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00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C8F7-01D9-463F-BC21-76076A92D33A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5B706-8527-40E4-A973-7C917536FA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920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1.xml"/><Relationship Id="rId1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3.png"/><Relationship Id="rId7" Type="http://schemas.openxmlformats.org/officeDocument/2006/relationships/diagramData" Target="../diagrams/data2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microsoft.com/office/2007/relationships/diagramDrawing" Target="../diagrams/drawing2.xml"/><Relationship Id="rId5" Type="http://schemas.openxmlformats.org/officeDocument/2006/relationships/image" Target="../media/image5.jpeg"/><Relationship Id="rId10" Type="http://schemas.openxmlformats.org/officeDocument/2006/relationships/diagramColors" Target="../diagrams/colors2.xml"/><Relationship Id="rId4" Type="http://schemas.openxmlformats.org/officeDocument/2006/relationships/image" Target="../media/image4.png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/>
        </p:nvSpPr>
        <p:spPr>
          <a:xfrm>
            <a:off x="1273467" y="4929825"/>
            <a:ext cx="18226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" dirty="0"/>
              <a:t>アニメむすび丸</a:t>
            </a:r>
            <a:endParaRPr kumimoji="1" lang="en-US" altLang="ja-JP" sz="400" dirty="0"/>
          </a:p>
          <a:p>
            <a:r>
              <a:rPr kumimoji="1" lang="en-US" altLang="ja-JP" sz="400" dirty="0"/>
              <a:t>©</a:t>
            </a:r>
            <a:r>
              <a:rPr kumimoji="1" lang="ja-JP" altLang="en-US" sz="400" dirty="0"/>
              <a:t>宮城県・アサヒプロダクション</a:t>
            </a:r>
          </a:p>
        </p:txBody>
      </p:sp>
      <p:pic>
        <p:nvPicPr>
          <p:cNvPr id="34" name="図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29" y="3082299"/>
            <a:ext cx="2213009" cy="2178690"/>
          </a:xfrm>
          <a:prstGeom prst="rect">
            <a:avLst/>
          </a:prstGeom>
        </p:spPr>
      </p:pic>
      <p:pic>
        <p:nvPicPr>
          <p:cNvPr id="13" name="Picture 8" descr="https://blogger.googleusercontent.com/img/b/R29vZ2xl/AVvXsEg4_CzI3JMY67MsBCD8gSkgocKqSHmLN137nISsYJvQ4gb2bcZu9cUCKSABNOBpjuCIjjrPM2FfUFeQMY_rShCfZn_3dHoTE0-db5d4mQ22P5KjSHHvZSlUM7ZyKJ0-hzwrQIVFE29gONHu/s800/line_dots7_col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202" y="1173742"/>
            <a:ext cx="7620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logger.googleusercontent.com/img/b/R29vZ2xl/AVvXsEg4_CzI3JMY67MsBCD8gSkgocKqSHmLN137nISsYJvQ4gb2bcZu9cUCKSABNOBpjuCIjjrPM2FfUFeQMY_rShCfZn_3dHoTE0-db5d4mQ22P5KjSHHvZSlUM7ZyKJ0-hzwrQIVFE29gONHu/s800/line_dots7_col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597" y="107238"/>
            <a:ext cx="7620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白黒のふきだしのイラスト「ふわふわ」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77573">
            <a:off x="9619558" y="-276424"/>
            <a:ext cx="1872761" cy="260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ボタンと刺しゅうのイラストフレーム（枠）横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80" y="4064131"/>
            <a:ext cx="2222213" cy="140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ボタンと刺しゅうのイラストフレーム（枠）横"/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086" y="2684834"/>
            <a:ext cx="2249207" cy="1216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24660" y="2576152"/>
            <a:ext cx="10515600" cy="132556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598182" y="369232"/>
            <a:ext cx="6197959" cy="8416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〇〇地区</a:t>
            </a:r>
            <a:endParaRPr kumimoji="1"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架け橋</a:t>
            </a: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〇〇〇研修会（例）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令和７年○月○日（○）○：○　場所</a:t>
            </a:r>
            <a:endParaRPr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443633" y="4027482"/>
            <a:ext cx="2471313" cy="208302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607615" y="361982"/>
            <a:ext cx="2024743" cy="1189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参観シート例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あくまでも例ですので、　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実情に応じて御活用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6" name="コンテンツ プレースホルダー 4"/>
          <p:cNvGraphicFramePr>
            <a:graphicFrameLocks/>
          </p:cNvGraphicFramePr>
          <p:nvPr/>
        </p:nvGraphicFramePr>
        <p:xfrm>
          <a:off x="198080" y="282242"/>
          <a:ext cx="2327506" cy="2146165"/>
        </p:xfrm>
        <a:graphic>
          <a:graphicData uri="http://schemas.openxmlformats.org/drawingml/2006/table">
            <a:tbl>
              <a:tblPr firstRow="1" bandRow="1"/>
              <a:tblGrid>
                <a:gridCol w="714027">
                  <a:extLst>
                    <a:ext uri="{9D8B030D-6E8A-4147-A177-3AD203B41FA5}">
                      <a16:colId xmlns:a16="http://schemas.microsoft.com/office/drawing/2014/main" val="3047230138"/>
                    </a:ext>
                  </a:extLst>
                </a:gridCol>
                <a:gridCol w="1613479">
                  <a:extLst>
                    <a:ext uri="{9D8B030D-6E8A-4147-A177-3AD203B41FA5}">
                      <a16:colId xmlns:a16="http://schemas.microsoft.com/office/drawing/2014/main" val="3013807715"/>
                    </a:ext>
                  </a:extLst>
                </a:gridCol>
              </a:tblGrid>
              <a:tr h="308374">
                <a:tc gridSpan="2">
                  <a:txBody>
                    <a:bodyPr/>
                    <a:lstStyle/>
                    <a:p>
                      <a:r>
                        <a:rPr kumimoji="1" lang="ja-JP" altLang="en-US" sz="800" dirty="0"/>
                        <a:t>５領域と幼児期の終わりまでに育ってほしい姿の関係</a:t>
                      </a:r>
                      <a:endParaRPr kumimoji="1" lang="en-US" altLang="ja-JP" sz="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785027"/>
                  </a:ext>
                </a:extLst>
              </a:tr>
              <a:tr h="196238">
                <a:tc>
                  <a:txBody>
                    <a:bodyPr/>
                    <a:lstStyle/>
                    <a:p>
                      <a:r>
                        <a:rPr kumimoji="1" lang="ja-JP" altLang="en-US" sz="800" baseline="0" dirty="0"/>
                        <a:t>１　健康</a:t>
                      </a:r>
                      <a:endParaRPr kumimoji="1" lang="en-US" altLang="ja-JP" sz="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１　健康な心と体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0630572"/>
                  </a:ext>
                </a:extLst>
              </a:tr>
              <a:tr h="532646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２　人間　　　　　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　　関係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２　自立心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３　協同性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４　道徳性・規範意識の芽生え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５　社会生活との関わり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430296"/>
                  </a:ext>
                </a:extLst>
              </a:tr>
              <a:tr h="532646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３　環境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６　思考力の芽生え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７　自然との関わり・生命尊重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８　数量や図形、標識や文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　字などへの関心・感覚</a:t>
                      </a:r>
                      <a:endParaRPr kumimoji="1" lang="en-US" altLang="ja-JP" sz="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691754"/>
                  </a:ext>
                </a:extLst>
              </a:tr>
              <a:tr h="196238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４　言葉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９　言葉による伝え合い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203225"/>
                  </a:ext>
                </a:extLst>
              </a:tr>
              <a:tr h="225925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５　表現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10</a:t>
                      </a:r>
                      <a:r>
                        <a:rPr kumimoji="1" lang="ja-JP" altLang="en-US" sz="800" dirty="0"/>
                        <a:t>　豊かな感性と表現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263431"/>
                  </a:ext>
                </a:extLst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>
          <a:xfrm>
            <a:off x="9623196" y="3178192"/>
            <a:ext cx="1796109" cy="5408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/>
              <a:t>○　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遊びの中で、どの</a:t>
            </a:r>
            <a:r>
              <a:rPr kumimoji="1" lang="ja-JP" altLang="en-US" sz="1100" dirty="0" err="1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よ</a:t>
            </a:r>
            <a:endParaRPr kumimoji="1"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r>
              <a:rPr kumimoji="1" lang="ja-JP" altLang="en-US" sz="1100" dirty="0" err="1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うな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学びの芽があっ</a:t>
            </a:r>
            <a:endParaRPr kumimoji="1"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たか　等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9550019" y="4603678"/>
            <a:ext cx="1942461" cy="5408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/>
              <a:t>○　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幼児期の育ちが、どの　</a:t>
            </a:r>
            <a:endParaRPr kumimoji="1"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ように</a:t>
            </a:r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つながっている　</a:t>
            </a:r>
            <a:endParaRPr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か　等</a:t>
            </a:r>
            <a:endParaRPr kumimoji="1" lang="ja-JP" altLang="en-US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610164" y="2489100"/>
            <a:ext cx="1619853" cy="4813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保育参観の視点例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9688655" y="3970643"/>
            <a:ext cx="1676717" cy="4813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授業</a:t>
            </a:r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参観の視点例</a:t>
            </a:r>
          </a:p>
        </p:txBody>
      </p:sp>
      <p:sp>
        <p:nvSpPr>
          <p:cNvPr id="33" name="楕円 32"/>
          <p:cNvSpPr/>
          <p:nvPr/>
        </p:nvSpPr>
        <p:spPr>
          <a:xfrm>
            <a:off x="3730630" y="2286810"/>
            <a:ext cx="4623973" cy="3243930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/>
              <a:t>付箋紙を貼る等</a:t>
            </a:r>
            <a:endParaRPr lang="en-US" altLang="ja-JP" sz="2400" dirty="0"/>
          </a:p>
          <a:p>
            <a:pPr algn="ctr"/>
            <a:r>
              <a:rPr kumimoji="1" lang="ja-JP" altLang="en-US" sz="2400" dirty="0"/>
              <a:t>フリースペース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127" y="115462"/>
            <a:ext cx="1112676" cy="1095421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7952795" y="931117"/>
            <a:ext cx="18226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" dirty="0"/>
              <a:t>アニメむすび丸</a:t>
            </a:r>
            <a:endParaRPr kumimoji="1" lang="en-US" altLang="ja-JP" sz="400" dirty="0"/>
          </a:p>
          <a:p>
            <a:r>
              <a:rPr kumimoji="1" lang="en-US" altLang="ja-JP" sz="400" dirty="0"/>
              <a:t>©</a:t>
            </a:r>
            <a:r>
              <a:rPr kumimoji="1" lang="ja-JP" altLang="en-US" sz="400" dirty="0"/>
              <a:t>宮城県・アサヒプロダクション</a:t>
            </a:r>
          </a:p>
        </p:txBody>
      </p:sp>
      <p:pic>
        <p:nvPicPr>
          <p:cNvPr id="35" name="Picture 6" descr="白黒のふきだしのイラスト「ふわふわ」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77573">
            <a:off x="2259419" y="2112293"/>
            <a:ext cx="1872761" cy="260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正方形/長方形 35"/>
          <p:cNvSpPr/>
          <p:nvPr/>
        </p:nvSpPr>
        <p:spPr>
          <a:xfrm>
            <a:off x="2396578" y="3082299"/>
            <a:ext cx="1761056" cy="9903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「幼児期の終わりまでに育ってほしい姿」と結び付けて話し合ってみましょう</a:t>
            </a:r>
            <a:endParaRPr kumimoji="1"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</a:t>
            </a:r>
            <a:endParaRPr lang="en-US" altLang="ja-JP" sz="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</a:t>
            </a:r>
            <a:endParaRPr kumimoji="1" lang="ja-JP" altLang="en-US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06354" y="2032293"/>
            <a:ext cx="11908730" cy="4825707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2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9063787"/>
              </p:ext>
            </p:extLst>
          </p:nvPr>
        </p:nvGraphicFramePr>
        <p:xfrm>
          <a:off x="1053497" y="1011531"/>
          <a:ext cx="10607698" cy="4277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4" name="正方形/長方形 23"/>
          <p:cNvSpPr/>
          <p:nvPr/>
        </p:nvSpPr>
        <p:spPr>
          <a:xfrm>
            <a:off x="98545" y="25783"/>
            <a:ext cx="2445754" cy="2052048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Picture 4" descr="https://blogger.googleusercontent.com/img/b/R29vZ2xl/AVvXsEgTfQgIXBr0CrmlzoasjwqaMgogaIvsRyDdJzutNwRSeAwKk5JIXOGws0M7aoB2DGeqziuel40FIAKg39nxYypjcfLskrAoLeU_uW_0MoLuxIWb4jfaioFl0_e9opzBqX1qfhrSbidzJAL8/s800/searchbox1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611" y="1304063"/>
            <a:ext cx="2840521" cy="1058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正方形/長方形 26"/>
          <p:cNvSpPr/>
          <p:nvPr/>
        </p:nvSpPr>
        <p:spPr>
          <a:xfrm>
            <a:off x="2577667" y="257165"/>
            <a:ext cx="1171796" cy="8705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活用例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737092" y="1157303"/>
            <a:ext cx="2024743" cy="1249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４人１グループ程度がおすすめです。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kumimoji="1" lang="ja-JP" altLang="en-US" sz="1200" dirty="0"/>
          </a:p>
        </p:txBody>
      </p:sp>
      <p:sp>
        <p:nvSpPr>
          <p:cNvPr id="5" name="下矢印 4"/>
          <p:cNvSpPr/>
          <p:nvPr/>
        </p:nvSpPr>
        <p:spPr>
          <a:xfrm>
            <a:off x="5362678" y="4000418"/>
            <a:ext cx="1225892" cy="951304"/>
          </a:xfrm>
          <a:prstGeom prst="downArrow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806585" y="4792385"/>
            <a:ext cx="9168024" cy="1629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子供の学びをつなげる</a:t>
            </a:r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互いの専門性を認め合い、それぞれの教育の充実へ</a:t>
            </a:r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→　めざす子供の姿</a:t>
            </a:r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0794"/>
            <a:ext cx="12192000" cy="70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9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8" descr="https://blogger.googleusercontent.com/img/b/R29vZ2xl/AVvXsEg4_CzI3JMY67MsBCD8gSkgocKqSHmLN137nISsYJvQ4gb2bcZu9cUCKSABNOBpjuCIjjrPM2FfUFeQMY_rShCfZn_3dHoTE0-db5d4mQ22P5KjSHHvZSlUM7ZyKJ0-hzwrQIVFE29gONHu/s800/line_dots7_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202" y="1173742"/>
            <a:ext cx="7620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logger.googleusercontent.com/img/b/R29vZ2xl/AVvXsEg4_CzI3JMY67MsBCD8gSkgocKqSHmLN137nISsYJvQ4gb2bcZu9cUCKSABNOBpjuCIjjrPM2FfUFeQMY_rShCfZn_3dHoTE0-db5d4mQ22P5KjSHHvZSlUM7ZyKJ0-hzwrQIVFE29gONHu/s800/line_dots7_colo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0597" y="107238"/>
            <a:ext cx="76200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白黒のふきだしのイラスト「ふわふわ」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77573">
            <a:off x="9619558" y="-276424"/>
            <a:ext cx="1872761" cy="260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ボタンと刺しゅうのイラストフレーム（枠）横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80" y="4064131"/>
            <a:ext cx="2222213" cy="140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ボタンと刺しゅうのイラストフレーム（枠）横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086" y="2684834"/>
            <a:ext cx="2249207" cy="1216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24660" y="2576152"/>
            <a:ext cx="10515600" cy="132556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841161" y="450801"/>
            <a:ext cx="6197959" cy="8416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〇〇地区</a:t>
            </a:r>
            <a:endParaRPr kumimoji="1"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架け橋</a:t>
            </a:r>
            <a:r>
              <a:rPr lang="ja-JP" altLang="en-US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〇〇〇研修会（例）</a:t>
            </a:r>
            <a:endParaRPr lang="en-US" altLang="ja-JP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令和７年○月○日（○）○：○　場所</a:t>
            </a:r>
            <a:endParaRPr lang="en-US" altLang="ja-JP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endParaRPr kumimoji="1" lang="ja-JP" altLang="en-US" dirty="0"/>
          </a:p>
        </p:txBody>
      </p:sp>
      <p:sp>
        <p:nvSpPr>
          <p:cNvPr id="15" name="正方形/長方形 14"/>
          <p:cNvSpPr/>
          <p:nvPr/>
        </p:nvSpPr>
        <p:spPr>
          <a:xfrm>
            <a:off x="3443633" y="4027482"/>
            <a:ext cx="2471313" cy="208302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607615" y="361982"/>
            <a:ext cx="2024743" cy="1189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参観シート例</a:t>
            </a:r>
            <a:endParaRPr kumimoji="1"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あくまでも例ですので、　　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実情に応じて御活用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ください。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6" name="コンテンツ プレースホルダー 4"/>
          <p:cNvGraphicFramePr>
            <a:graphicFrameLocks/>
          </p:cNvGraphicFramePr>
          <p:nvPr/>
        </p:nvGraphicFramePr>
        <p:xfrm>
          <a:off x="198080" y="282242"/>
          <a:ext cx="2327506" cy="2146165"/>
        </p:xfrm>
        <a:graphic>
          <a:graphicData uri="http://schemas.openxmlformats.org/drawingml/2006/table">
            <a:tbl>
              <a:tblPr firstRow="1" bandRow="1"/>
              <a:tblGrid>
                <a:gridCol w="714027">
                  <a:extLst>
                    <a:ext uri="{9D8B030D-6E8A-4147-A177-3AD203B41FA5}">
                      <a16:colId xmlns:a16="http://schemas.microsoft.com/office/drawing/2014/main" val="3047230138"/>
                    </a:ext>
                  </a:extLst>
                </a:gridCol>
                <a:gridCol w="1613479">
                  <a:extLst>
                    <a:ext uri="{9D8B030D-6E8A-4147-A177-3AD203B41FA5}">
                      <a16:colId xmlns:a16="http://schemas.microsoft.com/office/drawing/2014/main" val="3013807715"/>
                    </a:ext>
                  </a:extLst>
                </a:gridCol>
              </a:tblGrid>
              <a:tr h="308374">
                <a:tc gridSpan="2">
                  <a:txBody>
                    <a:bodyPr/>
                    <a:lstStyle/>
                    <a:p>
                      <a:r>
                        <a:rPr kumimoji="1" lang="ja-JP" altLang="en-US" sz="800" dirty="0"/>
                        <a:t>５領域と幼児期の終わりまでに育ってほしい姿の関係</a:t>
                      </a:r>
                      <a:endParaRPr kumimoji="1" lang="en-US" altLang="ja-JP" sz="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785027"/>
                  </a:ext>
                </a:extLst>
              </a:tr>
              <a:tr h="196238">
                <a:tc>
                  <a:txBody>
                    <a:bodyPr/>
                    <a:lstStyle/>
                    <a:p>
                      <a:r>
                        <a:rPr kumimoji="1" lang="ja-JP" altLang="en-US" sz="800" baseline="0" dirty="0"/>
                        <a:t>１　健康</a:t>
                      </a:r>
                      <a:endParaRPr kumimoji="1" lang="en-US" altLang="ja-JP" sz="8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１　健康な心と体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0630572"/>
                  </a:ext>
                </a:extLst>
              </a:tr>
              <a:tr h="532646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２　人間　　　　　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　　関係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２　自立心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３　協同性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４　道徳性・規範意識の芽生え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５　社会生活との関わり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8430296"/>
                  </a:ext>
                </a:extLst>
              </a:tr>
              <a:tr h="532646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３　環境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６　思考力の芽生え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７　自然との関わり・生命尊重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８　数量や図形、標識や文</a:t>
                      </a:r>
                      <a:endParaRPr kumimoji="1" lang="en-US" altLang="ja-JP" sz="800" dirty="0"/>
                    </a:p>
                    <a:p>
                      <a:r>
                        <a:rPr kumimoji="1" lang="ja-JP" altLang="en-US" sz="800" dirty="0"/>
                        <a:t>　字などへの関心・感覚</a:t>
                      </a:r>
                      <a:endParaRPr kumimoji="1" lang="en-US" altLang="ja-JP" sz="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6691754"/>
                  </a:ext>
                </a:extLst>
              </a:tr>
              <a:tr h="196238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４　言葉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９　言葉による伝え合い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203225"/>
                  </a:ext>
                </a:extLst>
              </a:tr>
              <a:tr h="225925">
                <a:tc>
                  <a:txBody>
                    <a:bodyPr/>
                    <a:lstStyle/>
                    <a:p>
                      <a:r>
                        <a:rPr kumimoji="1" lang="ja-JP" altLang="en-US" sz="800" dirty="0"/>
                        <a:t>５　表現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10</a:t>
                      </a:r>
                      <a:r>
                        <a:rPr kumimoji="1" lang="ja-JP" altLang="en-US" sz="800" dirty="0"/>
                        <a:t>　豊かな感性と表現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263431"/>
                  </a:ext>
                </a:extLst>
              </a:tr>
            </a:tbl>
          </a:graphicData>
        </a:graphic>
      </p:graphicFrame>
      <p:sp>
        <p:nvSpPr>
          <p:cNvPr id="6" name="角丸四角形 5"/>
          <p:cNvSpPr/>
          <p:nvPr/>
        </p:nvSpPr>
        <p:spPr>
          <a:xfrm>
            <a:off x="9623196" y="3178192"/>
            <a:ext cx="1796109" cy="5408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/>
              <a:t>○　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遊びの中で、どの</a:t>
            </a:r>
            <a:r>
              <a:rPr kumimoji="1" lang="ja-JP" altLang="en-US" sz="11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よ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11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うな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学びの芽があっ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たか　等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9550019" y="4603678"/>
            <a:ext cx="1942461" cy="5408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　幼児期の育ちが、どの　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ように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つながっている　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か　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9610164" y="2489100"/>
            <a:ext cx="1619853" cy="4813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保育参観の視点例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9688655" y="3970643"/>
            <a:ext cx="1676717" cy="48134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授業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参観の視点例</a:t>
            </a:r>
          </a:p>
        </p:txBody>
      </p:sp>
      <p:sp>
        <p:nvSpPr>
          <p:cNvPr id="33" name="楕円 32"/>
          <p:cNvSpPr/>
          <p:nvPr/>
        </p:nvSpPr>
        <p:spPr>
          <a:xfrm>
            <a:off x="3730630" y="2286810"/>
            <a:ext cx="4623973" cy="3243930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付箋紙を貼る等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フリースペース</a:t>
            </a:r>
          </a:p>
        </p:txBody>
      </p:sp>
      <p:pic>
        <p:nvPicPr>
          <p:cNvPr id="35" name="Picture 6" descr="白黒のふきだしのイラスト「ふわふわ」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77573">
            <a:off x="2064537" y="3435357"/>
            <a:ext cx="1872761" cy="2601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正方形/長方形 35"/>
          <p:cNvSpPr/>
          <p:nvPr/>
        </p:nvSpPr>
        <p:spPr>
          <a:xfrm>
            <a:off x="2183076" y="4410263"/>
            <a:ext cx="1761056" cy="9903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「幼児期の終わりまでに育ってほしい姿」と結び付けながら、話し合ってみましょう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</a:t>
            </a:r>
            <a:endParaRPr lang="en-US" altLang="ja-JP" sz="8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lang="ja-JP" altLang="en-US" sz="8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</a:t>
            </a:r>
            <a:endParaRPr kumimoji="1" lang="ja-JP" altLang="en-US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999186" y="1703400"/>
            <a:ext cx="995483" cy="86654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544874" y="2581176"/>
            <a:ext cx="995483" cy="86654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2578953" y="1299831"/>
            <a:ext cx="995483" cy="866544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</a:t>
            </a:r>
            <a:endParaRPr kumimoji="1" lang="ja-JP" altLang="en-US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577667" y="257165"/>
            <a:ext cx="1171796" cy="8705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活用例</a:t>
            </a:r>
          </a:p>
        </p:txBody>
      </p:sp>
      <p:sp>
        <p:nvSpPr>
          <p:cNvPr id="11" name="フローチャート: 処理 10"/>
          <p:cNvSpPr/>
          <p:nvPr/>
        </p:nvSpPr>
        <p:spPr>
          <a:xfrm>
            <a:off x="4301132" y="4556942"/>
            <a:ext cx="1639009" cy="1160308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ローチャート: 処理 41"/>
          <p:cNvSpPr/>
          <p:nvPr/>
        </p:nvSpPr>
        <p:spPr>
          <a:xfrm>
            <a:off x="6083640" y="4576561"/>
            <a:ext cx="1639009" cy="116030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6960"/>
            <a:ext cx="12192000" cy="701040"/>
          </a:xfrm>
          <a:prstGeom prst="rect">
            <a:avLst/>
          </a:prstGeom>
        </p:spPr>
      </p:pic>
      <p:graphicFrame>
        <p:nvGraphicFramePr>
          <p:cNvPr id="44" name="コンテンツ プレースホルダー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4037002"/>
              </p:ext>
            </p:extLst>
          </p:nvPr>
        </p:nvGraphicFramePr>
        <p:xfrm>
          <a:off x="3672043" y="497377"/>
          <a:ext cx="5577554" cy="2092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68907280-9C6A-3435-C4F4-0738BDAD905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02" y="4070786"/>
            <a:ext cx="1116661" cy="1099344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5BFAF9E-4911-05E6-9F56-D953C5D822B8}"/>
              </a:ext>
            </a:extLst>
          </p:cNvPr>
          <p:cNvSpPr txBox="1"/>
          <p:nvPr/>
        </p:nvSpPr>
        <p:spPr>
          <a:xfrm>
            <a:off x="576618" y="5170130"/>
            <a:ext cx="2754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solidFill>
                  <a:srgbClr val="22B14C"/>
                </a:solidFill>
              </a:rPr>
              <a:t>アニメむすび丸</a:t>
            </a:r>
            <a:endParaRPr kumimoji="1" lang="en-US" altLang="ja-JP" sz="700" dirty="0">
              <a:solidFill>
                <a:srgbClr val="22B14C"/>
              </a:solidFill>
            </a:endParaRPr>
          </a:p>
          <a:p>
            <a:r>
              <a:rPr kumimoji="1" lang="en-US" altLang="ja-JP" sz="700" dirty="0">
                <a:solidFill>
                  <a:srgbClr val="22B14C"/>
                </a:solidFill>
              </a:rPr>
              <a:t>©</a:t>
            </a:r>
            <a:r>
              <a:rPr kumimoji="1" lang="ja-JP" altLang="en-US" sz="700" dirty="0">
                <a:solidFill>
                  <a:srgbClr val="22B14C"/>
                </a:solidFill>
              </a:rPr>
              <a:t>宮城県・アサヒプロダクション</a:t>
            </a:r>
          </a:p>
        </p:txBody>
      </p:sp>
    </p:spTree>
    <p:extLst>
      <p:ext uri="{BB962C8B-B14F-4D97-AF65-F5344CB8AC3E}">
        <p14:creationId xmlns:p14="http://schemas.microsoft.com/office/powerpoint/2010/main" val="2439663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471</Words>
  <Application>Microsoft Office PowerPoint</Application>
  <PresentationFormat>ワイド画面</PresentationFormat>
  <Paragraphs>101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NP-R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初恵</dc:creator>
  <cp:lastModifiedBy>佐藤　初恵</cp:lastModifiedBy>
  <cp:revision>88</cp:revision>
  <cp:lastPrinted>2025-12-12T04:40:30Z</cp:lastPrinted>
  <dcterms:created xsi:type="dcterms:W3CDTF">2025-09-12T04:15:16Z</dcterms:created>
  <dcterms:modified xsi:type="dcterms:W3CDTF">2026-01-27T00:34:59Z</dcterms:modified>
</cp:coreProperties>
</file>