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52" r:id="rId1"/>
  </p:sldMasterIdLst>
  <p:notesMasterIdLst>
    <p:notesMasterId r:id="rId3"/>
  </p:notesMasterIdLst>
  <p:sldIdLst>
    <p:sldId id="271" r:id="rId2"/>
  </p:sldIdLst>
  <p:sldSz cx="7561263" cy="10080625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501650" indent="-444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004888" indent="-904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509713" indent="-1381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012950" indent="-1841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69FDC"/>
    <a:srgbClr val="68A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542" autoAdjust="0"/>
  </p:normalViewPr>
  <p:slideViewPr>
    <p:cSldViewPr>
      <p:cViewPr>
        <p:scale>
          <a:sx n="80" d="100"/>
          <a:sy n="80" d="100"/>
        </p:scale>
        <p:origin x="-1452" y="-72"/>
      </p:cViewPr>
      <p:guideLst>
        <p:guide orient="horz" pos="3175"/>
        <p:guide pos="2382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51163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7D15886-DD02-4882-A5A7-CE5FABC0E8DF}" type="datetimeFigureOut">
              <a:rPr lang="ja-JP" altLang="en-US"/>
              <a:pPr>
                <a:defRPr/>
              </a:pPr>
              <a:t>2018/1/11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51163" cy="49688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A7EFB7C-BFB7-42AF-B0AB-3A3A406D1A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350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14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65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425320" y="7863862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15053" y="7134067"/>
            <a:ext cx="6994168" cy="1796778"/>
          </a:xfrm>
        </p:spPr>
        <p:txBody>
          <a:bodyPr anchor="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15053" y="5712354"/>
            <a:ext cx="6994168" cy="1344083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152" indent="0" algn="ctr">
              <a:buNone/>
            </a:lvl2pPr>
            <a:lvl3pPr marL="914305" indent="0" algn="ctr">
              <a:buNone/>
            </a:lvl3pPr>
            <a:lvl4pPr marL="1371456" indent="0" algn="ctr">
              <a:buNone/>
            </a:lvl4pPr>
            <a:lvl5pPr marL="1828609" indent="0" algn="ctr">
              <a:buNone/>
            </a:lvl5pPr>
            <a:lvl6pPr marL="2285761" indent="0" algn="ctr">
              <a:buNone/>
            </a:lvl6pPr>
            <a:lvl7pPr marL="2742914" indent="0" algn="ctr">
              <a:buNone/>
            </a:lvl7pPr>
            <a:lvl8pPr marL="3200065" indent="0" algn="ctr">
              <a:buNone/>
            </a:lvl8pPr>
            <a:lvl9pPr marL="3657218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5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6805613" y="9515475"/>
            <a:ext cx="627062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C1FAC-3E87-49A3-80AC-E70B8307F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96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98A2-54BE-46E9-B567-54AD3AED44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173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70947" y="807387"/>
            <a:ext cx="1512253" cy="8601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807387"/>
            <a:ext cx="5166863" cy="8601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EBFD-6904-4507-B93B-08ADA26921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40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スライド番号プレースホルダ 15"/>
          <p:cNvSpPr>
            <a:spLocks noGrp="1"/>
          </p:cNvSpPr>
          <p:nvPr>
            <p:ph type="sldNum" sz="quarter" idx="10"/>
          </p:nvPr>
        </p:nvSpPr>
        <p:spPr>
          <a:xfrm>
            <a:off x="7092950" y="0"/>
            <a:ext cx="468313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04D4D-0315-422F-B741-304901E14B1F}" type="slidenum">
              <a:rPr lang="ja-JP" altLang="en-US"/>
              <a:pPr>
                <a:defRPr/>
              </a:pPr>
              <a:t>‹#›</a:t>
            </a:fld>
            <a:r>
              <a:rPr lang="ja-JP" altLang="en-US" dirty="0"/>
              <a:t> 　　　　　　　　　　　　　　　　　　　　　　　　　　　　　　　　　　　　　　　　　　　　　　　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5828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425320" y="5063689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15053" y="2464154"/>
            <a:ext cx="6994168" cy="1792111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49236" y="4331944"/>
            <a:ext cx="7183200" cy="1741583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5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69F2B-BEFC-4754-9890-5B07CA45E2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5868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249522" y="672043"/>
            <a:ext cx="7183200" cy="123655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252042" y="2352147"/>
            <a:ext cx="3465579" cy="69444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3843642" y="2352147"/>
            <a:ext cx="3591600" cy="69444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E3961-9C5B-44FD-95AC-70EBC8FEB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579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25320" y="8848549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252042" y="7952493"/>
            <a:ext cx="7120189" cy="129741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32730" y="980062"/>
            <a:ext cx="3547903" cy="940391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3841018" y="980062"/>
            <a:ext cx="3549296" cy="940391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32730" y="1934453"/>
            <a:ext cx="3547903" cy="5794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3844080" y="1934453"/>
            <a:ext cx="3546232" cy="5794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805613" y="9520238"/>
            <a:ext cx="630237" cy="3635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C8F89-E4BC-4309-AD7F-797F0A2BD5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932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249522" y="672043"/>
            <a:ext cx="7183200" cy="1236557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B6F6-03A0-42BD-A767-1811F634D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60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5364163" y="576263"/>
            <a:ext cx="2079625" cy="4238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805613" y="144463"/>
            <a:ext cx="630237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1DAFD-88B3-4A96-A476-D5D32E8831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772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25320" y="8597661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378063" y="8064501"/>
            <a:ext cx="6994168" cy="765381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378064" y="896055"/>
            <a:ext cx="2487603" cy="7056438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2956245" y="896055"/>
            <a:ext cx="4415988" cy="7056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7E05-88C2-491A-B47E-155FB6185E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97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2898484" y="906396"/>
            <a:ext cx="4158695" cy="5376333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15053" y="7340366"/>
            <a:ext cx="4851810" cy="76771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15053" y="8133319"/>
            <a:ext cx="4851810" cy="1129403"/>
          </a:xfrm>
        </p:spPr>
        <p:txBody>
          <a:bodyPr lIns="109717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6CE13-18A1-4EB4-82E3-6B7D530FC5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39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25320" y="1544723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1029" name="テキスト プレースホルダ 7"/>
          <p:cNvSpPr>
            <a:spLocks noGrp="1"/>
          </p:cNvSpPr>
          <p:nvPr>
            <p:ph type="body" idx="1"/>
          </p:nvPr>
        </p:nvSpPr>
        <p:spPr bwMode="auto">
          <a:xfrm>
            <a:off x="252413" y="2284413"/>
            <a:ext cx="7183437" cy="665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5356225" y="112713"/>
            <a:ext cx="2079625" cy="423862"/>
          </a:xfrm>
          <a:prstGeom prst="rect">
            <a:avLst/>
          </a:prstGeom>
        </p:spPr>
        <p:txBody>
          <a:bodyPr vert="horz" lIns="91430" tIns="45715" rIns="91430" bIns="45715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2582863" y="112713"/>
            <a:ext cx="2773362" cy="423862"/>
          </a:xfrm>
          <a:prstGeom prst="rect">
            <a:avLst/>
          </a:prstGeom>
        </p:spPr>
        <p:txBody>
          <a:bodyPr vert="horz" lIns="91430" tIns="45715" rIns="91430" bIns="45715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6805613" y="9520238"/>
            <a:ext cx="630237" cy="360362"/>
          </a:xfrm>
          <a:prstGeom prst="rect">
            <a:avLst/>
          </a:prstGeom>
        </p:spPr>
        <p:txBody>
          <a:bodyPr vert="horz" lIns="91430" tIns="45715" rIns="91430" bIns="45715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A444A4F-D149-48AE-BEB6-7D426262BF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252413" y="671513"/>
            <a:ext cx="7183437" cy="1231900"/>
          </a:xfrm>
          <a:prstGeom prst="rect">
            <a:avLst/>
          </a:prstGeom>
        </p:spPr>
        <p:txBody>
          <a:bodyPr vert="horz" lIns="91430" tIns="45715" rIns="91430" bIns="45715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425320" y="1544723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425320" y="1555143"/>
            <a:ext cx="7135943" cy="35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4" r:id="rId1"/>
    <p:sldLayoutId id="2147484645" r:id="rId2"/>
    <p:sldLayoutId id="2147484646" r:id="rId3"/>
    <p:sldLayoutId id="2147484639" r:id="rId4"/>
    <p:sldLayoutId id="2147484647" r:id="rId5"/>
    <p:sldLayoutId id="2147484640" r:id="rId6"/>
    <p:sldLayoutId id="2147484648" r:id="rId7"/>
    <p:sldLayoutId id="2147484649" r:id="rId8"/>
    <p:sldLayoutId id="2147484641" r:id="rId9"/>
    <p:sldLayoutId id="2147484642" r:id="rId10"/>
    <p:sldLayoutId id="21474846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5pPr>
      <a:lvl6pPr marL="457152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6pPr>
      <a:lvl7pPr marL="914305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7pPr>
      <a:lvl8pPr marL="1371456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8pPr>
      <a:lvl9pPr marL="1828609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umimoji="1" kern="1200">
          <a:solidFill>
            <a:schemeClr val="tx2"/>
          </a:solidFill>
          <a:latin typeface="+mn-lt"/>
          <a:ea typeface="+mn-ea"/>
          <a:cs typeface="+mn-cs"/>
        </a:defRPr>
      </a:lvl5pPr>
      <a:lvl6pPr marL="2514337" indent="-22857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489" indent="-22857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642" indent="-22857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793" indent="-22857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://www.actis-kk.co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0232" y="4049981"/>
            <a:ext cx="7200800" cy="248763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2"/>
            </a:solidFill>
          </a:ln>
        </p:spPr>
        <p:txBody>
          <a:bodyPr lIns="101379" tIns="50688" rIns="101379" bIns="50688">
            <a:spAutoFit/>
          </a:bodyPr>
          <a:lstStyle/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　　　　　　　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latin typeface="+mn-lt"/>
              <a:ea typeface="+mn-ea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100" dirty="0">
              <a:latin typeface="+mn-lt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0233" y="8435739"/>
            <a:ext cx="7145295" cy="149137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28575">
            <a:solidFill>
              <a:schemeClr val="tx1"/>
            </a:solidFill>
          </a:ln>
        </p:spPr>
        <p:txBody>
          <a:bodyPr lIns="101379" tIns="50688" rIns="101379" bIns="50688">
            <a:spAutoFit/>
          </a:bodyPr>
          <a:lstStyle/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824413" y="8507413"/>
            <a:ext cx="2419350" cy="134302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379" tIns="50688" rIns="101379" bIns="50688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207986" y="118517"/>
            <a:ext cx="7173047" cy="39456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379" tIns="50688" rIns="101379" bIns="50688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丸ｺﾞｼｯｸM-PRO" pitchFamily="50" charset="-128"/>
              </a:rPr>
              <a:t>宮城県新商品特定随意契約制度認定商品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180977" y="583255"/>
            <a:ext cx="7199312" cy="1032391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379" tIns="50688" rIns="101379" bIns="50688" anchor="ctr"/>
          <a:lstStyle/>
          <a:p>
            <a:pPr>
              <a:lnSpc>
                <a:spcPct val="150000"/>
              </a:lnSpc>
              <a:defRPr/>
            </a:pPr>
            <a:r>
              <a:rPr lang="ja-JP" altLang="en-US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　　　</a:t>
            </a:r>
            <a:r>
              <a:rPr lang="ja-JP" altLang="en-US" sz="24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 </a:t>
            </a:r>
            <a:r>
              <a:rPr lang="ja-JP" altLang="en-US" sz="240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 「</a:t>
            </a:r>
            <a:r>
              <a:rPr lang="ja-JP" altLang="en-US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ＡＱＵＡ」</a:t>
            </a:r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（災害対策用 浄水システム）</a:t>
            </a:r>
            <a:endParaRPr lang="en-US" altLang="ja-JP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>
                  <a:srgbClr val="000000">
                    <a:alpha val="60000"/>
                  </a:srgbClr>
                </a:outerShdw>
              </a:effectLst>
              <a:latin typeface="HGSｺﾞｼｯｸE" pitchFamily="50" charset="-128"/>
              <a:ea typeface="ＤＦ特太ゴシック体" pitchFamily="1" charset="-128"/>
            </a:endParaRPr>
          </a:p>
          <a:p>
            <a:pPr algn="r">
              <a:lnSpc>
                <a:spcPct val="150000"/>
              </a:lnSpc>
              <a:defRPr/>
            </a:pPr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60000"/>
                    </a:srgbClr>
                  </a:outerShdw>
                </a:effectLst>
                <a:latin typeface="HGSｺﾞｼｯｸE" pitchFamily="50" charset="-128"/>
                <a:ea typeface="ＤＦ特太ゴシック体" pitchFamily="1" charset="-128"/>
              </a:rPr>
              <a:t>アクティス株式会社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80975" y="7777163"/>
            <a:ext cx="7145338" cy="59372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379" tIns="50688" rIns="101379" bIns="50688"/>
          <a:lstStyle/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HG丸ｺﾞｼｯｸM-PRO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0233" y="6596551"/>
            <a:ext cx="7145295" cy="110805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379" tIns="50688" rIns="101379" bIns="50688"/>
          <a:lstStyle/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G丸ｺﾞｼｯｸM-PRO" pitchFamily="50" charset="-128"/>
              </a:rPr>
              <a:t>　　　　　</a:t>
            </a:r>
            <a:endParaRPr lang="ja-JP" altLang="en-US" dirty="0">
              <a:solidFill>
                <a:schemeClr val="tx1"/>
              </a:solidFill>
              <a:latin typeface="HG丸ｺﾞｼｯｸM-PRO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645025" y="6696075"/>
            <a:ext cx="2590800" cy="93662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379" tIns="50688" rIns="101379" bIns="50688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defTabSz="1013781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400" b="1" dirty="0">
              <a:solidFill>
                <a:schemeClr val="tx1"/>
              </a:solidFill>
              <a:latin typeface="HG丸ｺﾞｼｯｸM-PRO" pitchFamily="50" charset="-128"/>
            </a:endParaRPr>
          </a:p>
        </p:txBody>
      </p:sp>
      <p:sp>
        <p:nvSpPr>
          <p:cNvPr id="20" name="上リボン 19"/>
          <p:cNvSpPr/>
          <p:nvPr/>
        </p:nvSpPr>
        <p:spPr>
          <a:xfrm>
            <a:off x="252413" y="795338"/>
            <a:ext cx="1223962" cy="638175"/>
          </a:xfrm>
          <a:prstGeom prst="ribbon2">
            <a:avLst>
              <a:gd name="adj1" fmla="val 21021"/>
              <a:gd name="adj2" fmla="val 71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+mj-ea"/>
                <a:ea typeface="+mj-ea"/>
              </a:rPr>
              <a:t>認定番号</a:t>
            </a:r>
            <a:endParaRPr lang="en-US" altLang="ja-JP" sz="11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chemeClr val="tx1"/>
                </a:solidFill>
                <a:latin typeface="+mj-ea"/>
                <a:ea typeface="+mj-ea"/>
              </a:rPr>
              <a:t>２７</a:t>
            </a:r>
            <a:r>
              <a:rPr lang="en-US" altLang="ja-JP" sz="900" dirty="0">
                <a:solidFill>
                  <a:schemeClr val="tx1"/>
                </a:solidFill>
                <a:latin typeface="+mj-ea"/>
                <a:ea typeface="+mj-ea"/>
              </a:rPr>
              <a:t>-</a:t>
            </a:r>
            <a:r>
              <a:rPr lang="ja-JP" altLang="en-US" sz="900" dirty="0">
                <a:solidFill>
                  <a:schemeClr val="tx1"/>
                </a:solidFill>
                <a:latin typeface="+mj-ea"/>
                <a:ea typeface="+mj-ea"/>
              </a:rPr>
              <a:t>１</a:t>
            </a:r>
            <a:r>
              <a:rPr lang="en-US" altLang="ja-JP" sz="900" dirty="0">
                <a:solidFill>
                  <a:schemeClr val="tx1"/>
                </a:solidFill>
                <a:latin typeface="+mj-ea"/>
                <a:ea typeface="+mj-ea"/>
              </a:rPr>
              <a:t>-</a:t>
            </a:r>
            <a:r>
              <a:rPr lang="ja-JP" altLang="en-US" sz="900" dirty="0">
                <a:solidFill>
                  <a:schemeClr val="tx1"/>
                </a:solidFill>
                <a:latin typeface="+mj-ea"/>
                <a:ea typeface="+mj-ea"/>
              </a:rPr>
              <a:t>１</a:t>
            </a:r>
          </a:p>
        </p:txBody>
      </p:sp>
      <p:pic>
        <p:nvPicPr>
          <p:cNvPr id="8203" name="Picture 30" descr="IMG_159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54188"/>
            <a:ext cx="3214687" cy="2192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2" descr="C:\Users\umetu\Desktop\プレゼン資料\ジェロ画像\DSC_000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754188"/>
            <a:ext cx="3262313" cy="2192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5" name="Text Box 24"/>
          <p:cNvSpPr txBox="1">
            <a:spLocks noChangeArrowheads="1"/>
          </p:cNvSpPr>
          <p:nvPr/>
        </p:nvSpPr>
        <p:spPr bwMode="auto">
          <a:xfrm>
            <a:off x="180975" y="4319588"/>
            <a:ext cx="25209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700" b="1" u="sng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●ライフラインの確保</a:t>
            </a:r>
          </a:p>
        </p:txBody>
      </p:sp>
      <p:sp>
        <p:nvSpPr>
          <p:cNvPr id="8206" name="Text Box 25"/>
          <p:cNvSpPr txBox="1">
            <a:spLocks noChangeArrowheads="1"/>
          </p:cNvSpPr>
          <p:nvPr/>
        </p:nvSpPr>
        <p:spPr bwMode="auto">
          <a:xfrm>
            <a:off x="180975" y="4968875"/>
            <a:ext cx="252095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700" b="1" u="sng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●経費削減</a:t>
            </a:r>
          </a:p>
        </p:txBody>
      </p:sp>
      <p:sp>
        <p:nvSpPr>
          <p:cNvPr id="8207" name="Text Box 26"/>
          <p:cNvSpPr txBox="1">
            <a:spLocks noChangeArrowheads="1"/>
          </p:cNvSpPr>
          <p:nvPr/>
        </p:nvSpPr>
        <p:spPr bwMode="auto">
          <a:xfrm>
            <a:off x="180975" y="5616575"/>
            <a:ext cx="252095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700" b="1" u="sng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●社会貢献</a:t>
            </a:r>
          </a:p>
        </p:txBody>
      </p:sp>
      <p:sp>
        <p:nvSpPr>
          <p:cNvPr id="8208" name="Text Box 27"/>
          <p:cNvSpPr txBox="1">
            <a:spLocks noChangeArrowheads="1"/>
          </p:cNvSpPr>
          <p:nvPr/>
        </p:nvSpPr>
        <p:spPr bwMode="auto">
          <a:xfrm>
            <a:off x="431800" y="4579938"/>
            <a:ext cx="55816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地下水を利用することで水道が断水しても水を確保できます。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災害時でも電気があれば水の供給可能です。</a:t>
            </a:r>
          </a:p>
        </p:txBody>
      </p:sp>
      <p:sp>
        <p:nvSpPr>
          <p:cNvPr id="8209" name="Text Box 29"/>
          <p:cNvSpPr txBox="1">
            <a:spLocks noChangeArrowheads="1"/>
          </p:cNvSpPr>
          <p:nvPr/>
        </p:nvSpPr>
        <p:spPr bwMode="auto">
          <a:xfrm>
            <a:off x="468313" y="5256213"/>
            <a:ext cx="56896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水道料金が削減できます。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水温が年中一定なので、ボイラーなどのエネルギーコストも削減。</a:t>
            </a:r>
          </a:p>
        </p:txBody>
      </p:sp>
      <p:sp>
        <p:nvSpPr>
          <p:cNvPr id="8210" name="Text Box 30"/>
          <p:cNvSpPr txBox="1">
            <a:spLocks noChangeArrowheads="1"/>
          </p:cNvSpPr>
          <p:nvPr/>
        </p:nvSpPr>
        <p:spPr bwMode="auto">
          <a:xfrm>
            <a:off x="431800" y="5884863"/>
            <a:ext cx="691356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災害時に余剰水を地域に供給できます。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地下水と高度な膜ろ過で、大腸菌</a:t>
            </a:r>
            <a:r>
              <a:rPr lang="en-US" altLang="ja-JP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-O157</a:t>
            </a: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やクリプトなどの細菌類を除去し、</a:t>
            </a:r>
            <a:endParaRPr lang="en-US" altLang="ja-JP" sz="13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3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安全・安心な水を提供します。</a:t>
            </a:r>
          </a:p>
        </p:txBody>
      </p:sp>
      <p:sp>
        <p:nvSpPr>
          <p:cNvPr id="8211" name="Text Box 31"/>
          <p:cNvSpPr txBox="1">
            <a:spLocks noChangeArrowheads="1"/>
          </p:cNvSpPr>
          <p:nvPr/>
        </p:nvSpPr>
        <p:spPr bwMode="auto">
          <a:xfrm>
            <a:off x="360363" y="7021513"/>
            <a:ext cx="40322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600" b="1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病院、老健施設、ホテル、商業施設、工場等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600" b="1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大規模施設に適しています。</a:t>
            </a:r>
          </a:p>
        </p:txBody>
      </p:sp>
      <p:sp>
        <p:nvSpPr>
          <p:cNvPr id="8212" name="Text Box 33"/>
          <p:cNvSpPr txBox="1">
            <a:spLocks noChangeArrowheads="1"/>
          </p:cNvSpPr>
          <p:nvPr/>
        </p:nvSpPr>
        <p:spPr bwMode="auto">
          <a:xfrm>
            <a:off x="1476375" y="7848600"/>
            <a:ext cx="5724525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ja-JP" sz="1600" b="1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20,000,000</a:t>
            </a:r>
            <a:r>
              <a:rPr lang="ja-JP" altLang="en-US" sz="1600" b="1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円（参考）</a:t>
            </a:r>
            <a:endParaRPr lang="en-US" altLang="ja-JP" sz="1600" b="1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ja-JP" sz="12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※</a:t>
            </a:r>
            <a:r>
              <a:rPr lang="ja-JP" altLang="en-US" sz="12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使用量・水質に合わせて設計するため、詳細は直接お問い合わせ下さい。</a:t>
            </a:r>
          </a:p>
        </p:txBody>
      </p:sp>
      <p:sp>
        <p:nvSpPr>
          <p:cNvPr id="8213" name="Rectangle 35" descr="青い画用紙"/>
          <p:cNvSpPr>
            <a:spLocks noChangeArrowheads="1"/>
          </p:cNvSpPr>
          <p:nvPr/>
        </p:nvSpPr>
        <p:spPr bwMode="auto">
          <a:xfrm>
            <a:off x="504825" y="8824913"/>
            <a:ext cx="1692275" cy="2825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>
              <a:solidFill>
                <a:schemeClr val="tx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8214" name="Text Box 34"/>
          <p:cNvSpPr txBox="1">
            <a:spLocks noChangeArrowheads="1"/>
          </p:cNvSpPr>
          <p:nvPr/>
        </p:nvSpPr>
        <p:spPr bwMode="auto">
          <a:xfrm>
            <a:off x="252413" y="8789988"/>
            <a:ext cx="2808287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800" b="1" u="sng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アクティス株式会社</a:t>
            </a:r>
          </a:p>
        </p:txBody>
      </p:sp>
      <p:sp>
        <p:nvSpPr>
          <p:cNvPr id="8215" name="Text Box 37"/>
          <p:cNvSpPr txBox="1">
            <a:spLocks noChangeArrowheads="1"/>
          </p:cNvSpPr>
          <p:nvPr/>
        </p:nvSpPr>
        <p:spPr bwMode="auto">
          <a:xfrm>
            <a:off x="323850" y="9037638"/>
            <a:ext cx="37084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代表者名　阿部 和広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4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所</a:t>
            </a:r>
            <a:r>
              <a:rPr lang="ja-JP" altLang="en-US" sz="14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4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在</a:t>
            </a:r>
            <a:r>
              <a:rPr lang="ja-JP" altLang="en-US" sz="14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4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地</a:t>
            </a:r>
            <a:r>
              <a:rPr lang="ja-JP" altLang="en-US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刈田郡蔵王町宮字町</a:t>
            </a:r>
            <a:r>
              <a:rPr lang="en-US" altLang="ja-JP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59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電話番号　</a:t>
            </a:r>
            <a:r>
              <a:rPr lang="en-US" altLang="ja-JP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0224-32-2688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ja-JP" sz="1400">
                <a:solidFill>
                  <a:srgbClr val="000000"/>
                </a:solidFill>
                <a:latin typeface="Arial" charset="0"/>
                <a:ea typeface="HG丸ｺﾞｼｯｸM-PRO" pitchFamily="50" charset="-128"/>
                <a:cs typeface="Arial" charset="0"/>
                <a:hlinkClick r:id="rId7"/>
              </a:rPr>
              <a:t>http://www.actis-kk.co.jp</a:t>
            </a:r>
            <a:r>
              <a:rPr lang="en-US" altLang="ja-JP" sz="1400">
                <a:solidFill>
                  <a:schemeClr val="tx1"/>
                </a:solidFill>
                <a:latin typeface="Arial" charset="0"/>
                <a:ea typeface="HG丸ｺﾞｼｯｸM-PRO" pitchFamily="50" charset="-128"/>
                <a:cs typeface="Arial" charset="0"/>
              </a:rPr>
              <a:t> </a:t>
            </a:r>
            <a:endParaRPr lang="ja-JP" altLang="en-US" sz="1400">
              <a:solidFill>
                <a:schemeClr val="tx1"/>
              </a:solidFill>
              <a:latin typeface="Arial" charset="0"/>
              <a:ea typeface="HG丸ｺﾞｼｯｸM-PRO" pitchFamily="50" charset="-128"/>
              <a:cs typeface="Arial" charset="0"/>
            </a:endParaRPr>
          </a:p>
        </p:txBody>
      </p:sp>
      <p:sp>
        <p:nvSpPr>
          <p:cNvPr id="8216" name="Text Box 39"/>
          <p:cNvSpPr txBox="1">
            <a:spLocks noChangeArrowheads="1"/>
          </p:cNvSpPr>
          <p:nvPr/>
        </p:nvSpPr>
        <p:spPr bwMode="auto">
          <a:xfrm>
            <a:off x="4860925" y="8894763"/>
            <a:ext cx="2303463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400">
                <a:solidFill>
                  <a:schemeClr val="tx1"/>
                </a:solidFill>
                <a:latin typeface="Arial" charset="0"/>
                <a:ea typeface="HG丸ｺﾞｼｯｸM-PRO" pitchFamily="50" charset="-128"/>
              </a:rPr>
              <a:t>　</a:t>
            </a:r>
            <a:r>
              <a:rPr lang="ja-JP" altLang="en-US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水処理プラントの</a:t>
            </a:r>
            <a:endParaRPr lang="en-US" altLang="ja-JP" sz="14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設計・施工及び管理</a:t>
            </a:r>
          </a:p>
        </p:txBody>
      </p:sp>
      <p:sp>
        <p:nvSpPr>
          <p:cNvPr id="8217" name="Text Box 40"/>
          <p:cNvSpPr txBox="1">
            <a:spLocks noChangeArrowheads="1"/>
          </p:cNvSpPr>
          <p:nvPr/>
        </p:nvSpPr>
        <p:spPr bwMode="auto">
          <a:xfrm>
            <a:off x="4716463" y="6985000"/>
            <a:ext cx="25574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20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病院（福島県）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20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老健施設（福島県・宮城県）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ja-JP" altLang="en-US" sz="120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工場（宮城県）</a:t>
            </a:r>
            <a:r>
              <a:rPr lang="en-US" altLang="ja-JP" sz="120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,</a:t>
            </a:r>
            <a:r>
              <a:rPr lang="ja-JP" altLang="en-US" sz="120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ホテル（宮城県）</a:t>
            </a:r>
          </a:p>
        </p:txBody>
      </p:sp>
      <p:cxnSp>
        <p:nvCxnSpPr>
          <p:cNvPr id="32" name="直線コネクタ 31"/>
          <p:cNvCxnSpPr/>
          <p:nvPr/>
        </p:nvCxnSpPr>
        <p:spPr>
          <a:xfrm>
            <a:off x="1547813" y="1149350"/>
            <a:ext cx="568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252413" y="4120206"/>
            <a:ext cx="1439862" cy="213652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49000">
                <a:schemeClr val="accent2">
                  <a:tint val="96000"/>
                  <a:shade val="84000"/>
                  <a:satMod val="110000"/>
                </a:schemeClr>
              </a:gs>
              <a:gs pos="49100">
                <a:schemeClr val="accent2">
                  <a:shade val="55000"/>
                  <a:satMod val="150000"/>
                </a:schemeClr>
              </a:gs>
              <a:gs pos="92000">
                <a:schemeClr val="accent2">
                  <a:tint val="98000"/>
                  <a:shade val="90000"/>
                  <a:satMod val="128000"/>
                </a:schemeClr>
              </a:gs>
              <a:gs pos="100000">
                <a:schemeClr val="accent2">
                  <a:tint val="90000"/>
                  <a:shade val="97000"/>
                  <a:satMod val="128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新商品の概要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788743" y="6768504"/>
            <a:ext cx="864096" cy="21221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販売実績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5040771" y="8577215"/>
            <a:ext cx="1584176" cy="21221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事業概要・主要商品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252413" y="6666874"/>
            <a:ext cx="1439862" cy="212092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49000">
                <a:schemeClr val="accent2">
                  <a:tint val="96000"/>
                  <a:shade val="84000"/>
                  <a:satMod val="110000"/>
                </a:schemeClr>
              </a:gs>
              <a:gs pos="49100">
                <a:schemeClr val="accent2">
                  <a:shade val="55000"/>
                  <a:satMod val="150000"/>
                </a:schemeClr>
              </a:gs>
              <a:gs pos="92000">
                <a:schemeClr val="accent2">
                  <a:tint val="98000"/>
                  <a:shade val="90000"/>
                  <a:satMod val="128000"/>
                </a:schemeClr>
              </a:gs>
              <a:gs pos="100000">
                <a:schemeClr val="accent2">
                  <a:tint val="90000"/>
                  <a:shade val="97000"/>
                  <a:satMod val="128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主な使用例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252239" y="7848624"/>
            <a:ext cx="1152525" cy="212092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49000">
                <a:schemeClr val="accent2">
                  <a:tint val="96000"/>
                  <a:shade val="84000"/>
                  <a:satMod val="110000"/>
                </a:schemeClr>
              </a:gs>
              <a:gs pos="49100">
                <a:schemeClr val="accent2">
                  <a:shade val="55000"/>
                  <a:satMod val="150000"/>
                </a:schemeClr>
              </a:gs>
              <a:gs pos="92000">
                <a:schemeClr val="accent2">
                  <a:tint val="98000"/>
                  <a:shade val="90000"/>
                  <a:satMod val="128000"/>
                </a:schemeClr>
              </a:gs>
              <a:gs pos="100000">
                <a:schemeClr val="accent2">
                  <a:tint val="90000"/>
                  <a:shade val="97000"/>
                  <a:satMod val="128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参 考 価 格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52415" y="8507088"/>
            <a:ext cx="1152525" cy="212092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49000">
                <a:schemeClr val="accent2">
                  <a:tint val="96000"/>
                  <a:shade val="84000"/>
                  <a:satMod val="110000"/>
                </a:schemeClr>
              </a:gs>
              <a:gs pos="49100">
                <a:schemeClr val="accent2">
                  <a:shade val="55000"/>
                  <a:satMod val="150000"/>
                </a:schemeClr>
              </a:gs>
              <a:gs pos="92000">
                <a:schemeClr val="accent2">
                  <a:tint val="98000"/>
                  <a:shade val="90000"/>
                  <a:satMod val="128000"/>
                </a:schemeClr>
              </a:gs>
              <a:gs pos="100000">
                <a:schemeClr val="accent2">
                  <a:tint val="90000"/>
                  <a:shade val="97000"/>
                  <a:satMod val="128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defTabSz="101378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会 社 概 要</a:t>
            </a:r>
          </a:p>
        </p:txBody>
      </p:sp>
      <p:sp>
        <p:nvSpPr>
          <p:cNvPr id="39" name="スライド番号プレースホルダ 38"/>
          <p:cNvSpPr>
            <a:spLocks noGrp="1"/>
          </p:cNvSpPr>
          <p:nvPr>
            <p:ph type="sldNum" sz="quarter" idx="10"/>
          </p:nvPr>
        </p:nvSpPr>
        <p:spPr>
          <a:xfrm>
            <a:off x="7075488" y="23813"/>
            <a:ext cx="396875" cy="363537"/>
          </a:xfrm>
        </p:spPr>
        <p:txBody>
          <a:bodyPr/>
          <a:lstStyle/>
          <a:p>
            <a:pPr>
              <a:defRPr/>
            </a:pPr>
            <a:fld id="{EB74CF8D-4BD6-4382-BA57-ECFBC5C13F08}" type="slidenum">
              <a:rPr lang="ja-JP" altLang="en-US" smtClean="0"/>
              <a:pPr>
                <a:defRPr/>
              </a:pPr>
              <a:t>0</a:t>
            </a:fld>
            <a:r>
              <a:rPr lang="ja-JP" altLang="en-US" dirty="0" smtClean="0"/>
              <a:t> 　　　　　　　　　　　　　　　　　　　　　　　　　　　　　　　　　　　　　　　　　　　　　　　　　　　　　　　　　　　　　　　　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ユーザー定義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B050"/>
      </a:hlink>
      <a:folHlink>
        <a:srgbClr val="85DFD0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ユーザー定義 1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00B05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3239</TotalTime>
  <Words>199</Words>
  <Application>Microsoft Office PowerPoint</Application>
  <PresentationFormat>ユーザー設定</PresentationFormat>
  <Paragraphs>50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トラベル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宮城県</dc:creator>
  <cp:lastModifiedBy>稲田　大輝</cp:lastModifiedBy>
  <cp:revision>323</cp:revision>
  <cp:lastPrinted>2017-01-24T10:43:43Z</cp:lastPrinted>
  <dcterms:created xsi:type="dcterms:W3CDTF">2013-07-29T08:14:35Z</dcterms:created>
  <dcterms:modified xsi:type="dcterms:W3CDTF">2018-01-11T05:08:15Z</dcterms:modified>
</cp:coreProperties>
</file>