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2" r:id="rId6"/>
    <p:sldId id="278" r:id="rId7"/>
    <p:sldId id="263" r:id="rId8"/>
    <p:sldId id="264" r:id="rId9"/>
    <p:sldId id="265" r:id="rId10"/>
    <p:sldId id="266" r:id="rId11"/>
    <p:sldId id="276" r:id="rId12"/>
    <p:sldId id="267" r:id="rId13"/>
    <p:sldId id="268" r:id="rId14"/>
    <p:sldId id="279" r:id="rId15"/>
    <p:sldId id="270" r:id="rId16"/>
    <p:sldId id="271" r:id="rId17"/>
    <p:sldId id="277" r:id="rId18"/>
    <p:sldId id="272" r:id="rId19"/>
    <p:sldId id="273" r:id="rId20"/>
    <p:sldId id="274" r:id="rId21"/>
  </p:sldIdLst>
  <p:sldSz cx="9144000" cy="6858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5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E9E81-EF86-4E8D-B213-E1E9D2AF0898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5EE19-CDE0-420F-9BE2-126E18AEF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620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1E1B-5550-4580-98F6-CEF5EA86A2FC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3E44-6A01-4459-BAC1-B1A9DF37C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696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1E1B-5550-4580-98F6-CEF5EA86A2FC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3E44-6A01-4459-BAC1-B1A9DF37C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64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1E1B-5550-4580-98F6-CEF5EA86A2FC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3E44-6A01-4459-BAC1-B1A9DF37C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81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1E1B-5550-4580-98F6-CEF5EA86A2FC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3E44-6A01-4459-BAC1-B1A9DF37C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11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1E1B-5550-4580-98F6-CEF5EA86A2FC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3E44-6A01-4459-BAC1-B1A9DF37C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76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1E1B-5550-4580-98F6-CEF5EA86A2FC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3E44-6A01-4459-BAC1-B1A9DF37C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81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1E1B-5550-4580-98F6-CEF5EA86A2FC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3E44-6A01-4459-BAC1-B1A9DF37C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48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1E1B-5550-4580-98F6-CEF5EA86A2FC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3E44-6A01-4459-BAC1-B1A9DF37C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33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1E1B-5550-4580-98F6-CEF5EA86A2FC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3E44-6A01-4459-BAC1-B1A9DF37C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1E1B-5550-4580-98F6-CEF5EA86A2FC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3E44-6A01-4459-BAC1-B1A9DF37C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7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1E1B-5550-4580-98F6-CEF5EA86A2FC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3E44-6A01-4459-BAC1-B1A9DF37C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45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51E1B-5550-4580-98F6-CEF5EA86A2FC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E3E44-6A01-4459-BAC1-B1A9DF37C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94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652954"/>
            <a:ext cx="7886700" cy="4765431"/>
          </a:xfrm>
        </p:spPr>
        <p:txBody>
          <a:bodyPr/>
          <a:lstStyle/>
          <a:p>
            <a:pPr marL="0" indent="0">
              <a:buNone/>
            </a:pP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-4819"/>
            <a:ext cx="9143999" cy="1170820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第一発見者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0C08CE-B949-4C03-B09A-FDC013551D56}"/>
              </a:ext>
            </a:extLst>
          </p:cNvPr>
          <p:cNvSpPr txBox="1"/>
          <p:nvPr/>
        </p:nvSpPr>
        <p:spPr>
          <a:xfrm>
            <a:off x="565415" y="1136248"/>
            <a:ext cx="865567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１．状況を把握する</a:t>
            </a:r>
            <a:endParaRPr kumimoji="1" lang="en-US" altLang="ja-JP" sz="32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lvl="0"/>
            <a:r>
              <a:rPr kumimoji="1" lang="ja-JP" altLang="en-US" dirty="0">
                <a:solidFill>
                  <a:prstClr val="black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□反応の有無を確認</a:t>
            </a:r>
            <a:r>
              <a:rPr kumimoji="1"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kumimoji="1"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□呼びかけに反応しない→意識なし</a:t>
            </a:r>
            <a:endParaRPr kumimoji="1" lang="en-US" altLang="ja-JP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kumimoji="1"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2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２．大声で人を集める</a:t>
            </a:r>
            <a:endParaRPr kumimoji="1" lang="en-US" altLang="ja-JP" sz="32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□「緊急カード」を近くにいる人に</a:t>
            </a:r>
            <a:r>
              <a:rPr kumimoji="1"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渡し、職員室</a:t>
            </a:r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に届ける。</a:t>
            </a:r>
            <a:endParaRPr kumimoji="1" lang="en-US" altLang="ja-JP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□周囲の児童生徒に静かに座っているように指示する。</a:t>
            </a:r>
            <a:endParaRPr kumimoji="1" lang="en-US" altLang="ja-JP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kumimoji="1"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2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３．呼吸を確認する</a:t>
            </a:r>
            <a:endParaRPr kumimoji="1" lang="en-US" altLang="ja-JP" sz="32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□「胸や腹が動いている」→呼吸あり</a:t>
            </a:r>
            <a:endParaRPr kumimoji="1" lang="en-US" altLang="ja-JP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□「胸や腹が動いていない」</a:t>
            </a:r>
            <a:endParaRPr kumimoji="1" lang="en-US" altLang="ja-JP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　「しゃくりあげるような不規則な呼吸」</a:t>
            </a:r>
            <a:endParaRPr kumimoji="1" lang="en-US" altLang="ja-JP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kumimoji="1" lang="ja-JP" altLang="en-US" sz="32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呼吸なし・分からない</a:t>
            </a:r>
            <a:r>
              <a:rPr kumimoji="1" lang="ja-JP" altLang="en-US" sz="32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なら</a:t>
            </a:r>
            <a:endParaRPr kumimoji="1" lang="en-US" altLang="ja-JP" sz="32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kumimoji="1" lang="ja-JP" altLang="en-US" sz="32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ただちに心臓マッサージと人工呼吸を開始</a:t>
            </a:r>
            <a:endParaRPr kumimoji="1" lang="en-US" altLang="ja-JP" sz="32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「胸の真ん中」を「５㎝沈むくらい」の力で</a:t>
            </a:r>
            <a:endParaRPr kumimoji="1" lang="en-US" altLang="ja-JP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「</a:t>
            </a:r>
            <a:r>
              <a:rPr kumimoji="1" lang="en-US" altLang="ja-JP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100</a:t>
            </a:r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～</a:t>
            </a:r>
            <a:r>
              <a:rPr kumimoji="1" lang="en-US" altLang="ja-JP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120</a:t>
            </a:r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回</a:t>
            </a:r>
            <a:r>
              <a:rPr kumimoji="1" lang="en-US" altLang="ja-JP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/</a:t>
            </a:r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分」のテンポ</a:t>
            </a:r>
            <a:r>
              <a:rPr kumimoji="1"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で、「</a:t>
            </a:r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絶え間なく」行う。</a:t>
            </a:r>
          </a:p>
          <a:p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心臓マッサージ：人工呼吸　＝　３０</a:t>
            </a:r>
            <a:r>
              <a:rPr kumimoji="1" lang="en-US" altLang="ja-JP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:</a:t>
            </a:r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２</a:t>
            </a:r>
            <a:endParaRPr kumimoji="1" lang="en-US" altLang="ja-JP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kumimoji="1"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61185" y="4475257"/>
            <a:ext cx="2817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→</a:t>
            </a:r>
            <a:r>
              <a:rPr kumimoji="1" lang="ja-JP" altLang="en-US" dirty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呼吸なし・分からない</a:t>
            </a:r>
            <a:endParaRPr kumimoji="1" lang="en-US" altLang="ja-JP" sz="11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>
            <a:off x="5591908" y="4440115"/>
            <a:ext cx="369277" cy="43961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616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-83127" y="-73891"/>
            <a:ext cx="9301017" cy="89130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　記録　</a:t>
            </a:r>
          </a:p>
        </p:txBody>
      </p:sp>
      <p:graphicFrame>
        <p:nvGraphicFramePr>
          <p:cNvPr id="3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1628466"/>
              </p:ext>
            </p:extLst>
          </p:nvPr>
        </p:nvGraphicFramePr>
        <p:xfrm>
          <a:off x="173800" y="919014"/>
          <a:ext cx="8787162" cy="587429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675387">
                  <a:extLst>
                    <a:ext uri="{9D8B030D-6E8A-4147-A177-3AD203B41FA5}">
                      <a16:colId xmlns:a16="http://schemas.microsoft.com/office/drawing/2014/main" val="3350984425"/>
                    </a:ext>
                  </a:extLst>
                </a:gridCol>
                <a:gridCol w="7111775">
                  <a:extLst>
                    <a:ext uri="{9D8B030D-6E8A-4147-A177-3AD203B41FA5}">
                      <a16:colId xmlns:a16="http://schemas.microsoft.com/office/drawing/2014/main" val="3368628312"/>
                    </a:ext>
                  </a:extLst>
                </a:gridCol>
              </a:tblGrid>
              <a:tr h="410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被災生徒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　　年　　　組　名前　　　　　　　　　年　　　月　　　日生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45068"/>
                  </a:ext>
                </a:extLst>
              </a:tr>
              <a:tr h="41059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発生時刻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　　月　　　日　（　　）　　　時　　　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221874"/>
                  </a:ext>
                </a:extLst>
              </a:tr>
              <a:tr h="41059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発生場所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場所（　　　　　　　　　　）　第一発見者（　　　　　　　　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464064"/>
                  </a:ext>
                </a:extLst>
              </a:tr>
              <a:tr h="41059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１１９番通報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aseline="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　　　時　　　　分 </a:t>
                      </a:r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（到着　　　時　　　分）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073973"/>
                  </a:ext>
                </a:extLst>
              </a:tr>
              <a:tr h="854656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応急処置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ＡＥＤ使用　①　　　時　　　分　</a:t>
                      </a:r>
                    </a:p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　　　　</a:t>
                      </a:r>
                    </a:p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　　　　　②　　　時　　　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54328"/>
                  </a:ext>
                </a:extLst>
              </a:tr>
              <a:tr h="598259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家庭連絡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　　　　時　　　　分　</a:t>
                      </a:r>
                      <a:endParaRPr kumimoji="1" lang="en-US" altLang="ja-JP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（母・父・祖父母・その他（　        ）（学校着・病院着）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645950"/>
                  </a:ext>
                </a:extLst>
              </a:tr>
              <a:tr h="41059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搬送先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　　　　　　　　　病院　　　　同乗者（　　　　　　　　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482376"/>
                  </a:ext>
                </a:extLst>
              </a:tr>
              <a:tr h="41059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既往症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　　　　　　　　　　　　　／かかりつけ医（　　　　　　　　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47091"/>
                  </a:ext>
                </a:extLst>
              </a:tr>
              <a:tr h="41059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その他生徒の対応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16790"/>
                  </a:ext>
                </a:extLst>
              </a:tr>
              <a:tr h="1445686">
                <a:tc gridSpan="2"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(</a:t>
                      </a:r>
                      <a:r>
                        <a:rPr kumimoji="1" lang="ja-JP" altLang="en-US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いつ・どこで・何をして・どうなった</a:t>
                      </a:r>
                      <a:r>
                        <a:rPr kumimoji="1" lang="en-US" altLang="ja-JP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385210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4541005" y="6384408"/>
            <a:ext cx="439358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救急隊に伝えたら、リーダーに報告する</a:t>
            </a:r>
          </a:p>
        </p:txBody>
      </p:sp>
    </p:spTree>
    <p:extLst>
      <p:ext uri="{BB962C8B-B14F-4D97-AF65-F5344CB8AC3E}">
        <p14:creationId xmlns:p14="http://schemas.microsoft.com/office/powerpoint/2010/main" val="1884073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416932"/>
              </p:ext>
            </p:extLst>
          </p:nvPr>
        </p:nvGraphicFramePr>
        <p:xfrm>
          <a:off x="165008" y="189249"/>
          <a:ext cx="8787162" cy="630826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675387">
                  <a:extLst>
                    <a:ext uri="{9D8B030D-6E8A-4147-A177-3AD203B41FA5}">
                      <a16:colId xmlns:a16="http://schemas.microsoft.com/office/drawing/2014/main" val="3350984425"/>
                    </a:ext>
                  </a:extLst>
                </a:gridCol>
                <a:gridCol w="7111775">
                  <a:extLst>
                    <a:ext uri="{9D8B030D-6E8A-4147-A177-3AD203B41FA5}">
                      <a16:colId xmlns:a16="http://schemas.microsoft.com/office/drawing/2014/main" val="3368628312"/>
                    </a:ext>
                  </a:extLst>
                </a:gridCol>
              </a:tblGrid>
              <a:tr h="4874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時刻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傷病者の状況や行った手当て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45068"/>
                  </a:ext>
                </a:extLst>
              </a:tr>
              <a:tr h="48743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221874"/>
                  </a:ext>
                </a:extLst>
              </a:tr>
              <a:tr h="48743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464064"/>
                  </a:ext>
                </a:extLst>
              </a:tr>
              <a:tr h="48743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073973"/>
                  </a:ext>
                </a:extLst>
              </a:tr>
              <a:tr h="476801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54328"/>
                  </a:ext>
                </a:extLst>
              </a:tr>
              <a:tr h="469701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645950"/>
                  </a:ext>
                </a:extLst>
              </a:tr>
              <a:tr h="48743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482376"/>
                  </a:ext>
                </a:extLst>
              </a:tr>
              <a:tr h="48743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953341"/>
                  </a:ext>
                </a:extLst>
              </a:tr>
              <a:tr h="48743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081691"/>
                  </a:ext>
                </a:extLst>
              </a:tr>
              <a:tr h="48743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983007"/>
                  </a:ext>
                </a:extLst>
              </a:tr>
              <a:tr h="48743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940973"/>
                  </a:ext>
                </a:extLst>
              </a:tr>
              <a:tr h="48743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47091"/>
                  </a:ext>
                </a:extLst>
              </a:tr>
              <a:tr h="487433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16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999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578370"/>
            <a:ext cx="7886700" cy="4986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必要な手当てを複数で行う！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 algn="r">
              <a:buNone/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endParaRPr kumimoji="1"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3044" y="3118170"/>
            <a:ext cx="8457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□　心臓マッサージと人工呼吸は「３０：２」で１セット。</a:t>
            </a:r>
          </a:p>
          <a:p>
            <a:r>
              <a:rPr kumimoji="1" lang="ja-JP" altLang="en-US" sz="2400" b="1" dirty="0"/>
              <a:t>　　</a:t>
            </a:r>
            <a:r>
              <a:rPr kumimoji="1" lang="en-US" altLang="ja-JP" sz="2400" b="1" dirty="0" smtClean="0"/>
              <a:t>※</a:t>
            </a:r>
            <a:r>
              <a:rPr kumimoji="1" lang="ja-JP" altLang="en-US" sz="2400" b="1" dirty="0" smtClean="0"/>
              <a:t>子供の</a:t>
            </a:r>
            <a:r>
              <a:rPr kumimoji="1" lang="ja-JP" altLang="en-US" sz="2400" b="1" dirty="0"/>
              <a:t>救命に</a:t>
            </a:r>
            <a:r>
              <a:rPr kumimoji="1" lang="ja-JP" altLang="en-US" sz="2400" b="1" dirty="0" smtClean="0"/>
              <a:t>は、人工</a:t>
            </a:r>
            <a:r>
              <a:rPr kumimoji="1" lang="ja-JP" altLang="en-US" sz="2400" b="1" dirty="0"/>
              <a:t>呼吸が必須</a:t>
            </a:r>
          </a:p>
          <a:p>
            <a:endParaRPr kumimoji="1" lang="ja-JP" altLang="en-US" sz="2400" b="1" dirty="0"/>
          </a:p>
          <a:p>
            <a:r>
              <a:rPr kumimoji="1" lang="ja-JP" altLang="en-US" sz="2400" b="1" dirty="0"/>
              <a:t>□　２分間（５セット）を交代の目安にする。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36686" y="0"/>
            <a:ext cx="9310254" cy="12251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④　手当て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5639468" y="6070763"/>
            <a:ext cx="32079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（ウラをみて確認）</a:t>
            </a:r>
            <a:endParaRPr kumimoji="1"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9346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2223" y="1051257"/>
            <a:ext cx="8978723" cy="49153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１．出血の場合</a:t>
            </a:r>
            <a:endParaRPr kumimoji="1" lang="en-US" altLang="ja-JP" sz="20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①　傷口にタオルを</a:t>
            </a:r>
            <a:r>
              <a:rPr lang="ja-JP" altLang="en-US" sz="1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当て、上</a:t>
            </a: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から強く押さえる。</a:t>
            </a:r>
            <a:endParaRPr lang="en-US" altLang="ja-JP" sz="17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kumimoji="1"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②　拍動性の出血であって</a:t>
            </a:r>
            <a:r>
              <a:rPr kumimoji="1" lang="ja-JP" altLang="en-US" sz="1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も、落ち着いて</a:t>
            </a:r>
            <a:r>
              <a:rPr kumimoji="1"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時間をかけて圧迫する。</a:t>
            </a:r>
            <a:endParaRPr kumimoji="1" lang="en-US" altLang="ja-JP" sz="17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２．頭部打撲の場合</a:t>
            </a:r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①　頸椎損傷の可能性がある。動かさない。</a:t>
            </a:r>
            <a:endParaRPr kumimoji="1" lang="en-US" altLang="ja-JP" sz="17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②　呼吸・脈の</a:t>
            </a:r>
            <a:r>
              <a:rPr lang="ja-JP" altLang="en-US" sz="1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確認、手足</a:t>
            </a: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にしびれや</a:t>
            </a:r>
            <a:r>
              <a:rPr lang="ja-JP" altLang="en-US" sz="1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麻痺、</a:t>
            </a: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呼び掛け</a:t>
            </a:r>
            <a:r>
              <a:rPr lang="ja-JP" altLang="en-US" sz="1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ても</a:t>
            </a: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反応が</a:t>
            </a:r>
            <a:r>
              <a:rPr lang="ja-JP" altLang="en-US" sz="1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ない、</a:t>
            </a:r>
            <a:r>
              <a:rPr kumimoji="1" lang="ja-JP" altLang="en-US" sz="1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けいれん</a:t>
            </a: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，</a:t>
            </a:r>
            <a:endParaRPr kumimoji="1" lang="en-US" altLang="ja-JP" sz="17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</a:t>
            </a:r>
            <a:r>
              <a:rPr kumimoji="1"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耳や鼻からの出血や透明な液（髄液）が出て</a:t>
            </a:r>
            <a:r>
              <a:rPr kumimoji="1" lang="ja-JP" altLang="en-US" sz="1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いる、瞳孔</a:t>
            </a:r>
            <a:r>
              <a:rPr kumimoji="1"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の左右差</a:t>
            </a: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は速やかに</a:t>
            </a:r>
            <a:r>
              <a:rPr lang="en-US" altLang="ja-JP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119</a:t>
            </a: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番</a:t>
            </a:r>
            <a:endParaRPr lang="en-US" altLang="ja-JP" sz="17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３．てんかん発作（けいれん発作）の場合</a:t>
            </a:r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①　横に</a:t>
            </a:r>
            <a:r>
              <a:rPr lang="ja-JP" altLang="en-US" sz="1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して、周囲</a:t>
            </a: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の危険物を遠ざける。</a:t>
            </a:r>
            <a:endParaRPr lang="en-US" altLang="ja-JP" sz="17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②　発作時刻の確認と状態の確認。</a:t>
            </a:r>
            <a:endParaRPr lang="en-US" altLang="ja-JP" sz="17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③　水中の場合</a:t>
            </a:r>
            <a:r>
              <a:rPr lang="ja-JP" altLang="en-US" sz="1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は、体</a:t>
            </a: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を支えて顔を水面から出す。無理に引き上げない。</a:t>
            </a:r>
            <a:endParaRPr lang="en-US" altLang="ja-JP" sz="17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④　発作後に眠って</a:t>
            </a:r>
            <a:r>
              <a:rPr lang="ja-JP" altLang="en-US" sz="1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しまったら、寝かせて</a:t>
            </a: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おく。</a:t>
            </a:r>
            <a:endParaRPr lang="en-US" altLang="ja-JP" sz="17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⑤　</a:t>
            </a:r>
            <a:r>
              <a:rPr lang="ja-JP" altLang="en-US" sz="1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発作後、嘔吐</a:t>
            </a: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の危険を</a:t>
            </a:r>
            <a:r>
              <a:rPr lang="ja-JP" altLang="en-US" sz="17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考え、顔</a:t>
            </a:r>
            <a:r>
              <a:rPr lang="ja-JP" altLang="en-US" sz="17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は横向きにする。（発作中口内には何も入れない）</a:t>
            </a:r>
            <a:endParaRPr lang="en-US" altLang="ja-JP" sz="17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endParaRPr lang="en-US" altLang="ja-JP" sz="17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endParaRPr lang="en-US" altLang="ja-JP" sz="17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endParaRPr lang="en-US" altLang="ja-JP" sz="17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endParaRPr lang="en-US" altLang="ja-JP" sz="17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2967" y="6260882"/>
            <a:ext cx="87422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行った手当てや状況は，逐次リーダーに時刻とともに報告する</a:t>
            </a: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-59691" y="0"/>
            <a:ext cx="9264073" cy="1067865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④　手当て　</a:t>
            </a:r>
            <a:endParaRPr kumimoji="1" lang="ja-JP" altLang="en-US" sz="5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4060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9F7816-1B74-4991-B5AC-AADE92B0B340}"/>
              </a:ext>
            </a:extLst>
          </p:cNvPr>
          <p:cNvSpPr txBox="1">
            <a:spLocks/>
          </p:cNvSpPr>
          <p:nvPr/>
        </p:nvSpPr>
        <p:spPr>
          <a:xfrm>
            <a:off x="0" y="-5628"/>
            <a:ext cx="9144000" cy="99752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④　手当て</a:t>
            </a:r>
            <a:r>
              <a:rPr lang="en-US" altLang="ja-JP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熱中症の場合</a:t>
            </a:r>
            <a:r>
              <a:rPr lang="en-US" altLang="ja-JP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838980-331B-451F-A34C-B471A315CD67}"/>
              </a:ext>
            </a:extLst>
          </p:cNvPr>
          <p:cNvSpPr txBox="1"/>
          <p:nvPr/>
        </p:nvSpPr>
        <p:spPr>
          <a:xfrm>
            <a:off x="365611" y="1425573"/>
            <a:ext cx="855214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〇日陰や涼しい場所に運ぶ。</a:t>
            </a:r>
            <a:endParaRPr kumimoji="1" lang="en-US" altLang="ja-JP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endParaRPr kumimoji="1" lang="ja-JP" altLang="en-US" sz="11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〇自力で給水できる場合は、</a:t>
            </a:r>
            <a:r>
              <a: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OS-1</a:t>
            </a:r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等を飲ませる。</a:t>
            </a:r>
          </a:p>
          <a:p>
            <a:endParaRPr kumimoji="1" lang="en-US" altLang="ja-JP" sz="11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〇首筋、わきの下、足のつけ根、足首、手のひら、足の裏、　頬等を冷やす。</a:t>
            </a:r>
          </a:p>
          <a:p>
            <a:endParaRPr kumimoji="1" lang="ja-JP" altLang="en-US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〇あおいで風をあてる。</a:t>
            </a:r>
            <a:endParaRPr kumimoji="1" lang="en-US" altLang="ja-JP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endParaRPr kumimoji="1" lang="ja-JP" altLang="en-US" sz="11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〇霧吹き、ホース、ジョーロなどで水をかける。</a:t>
            </a:r>
          </a:p>
          <a:p>
            <a:endParaRPr kumimoji="1" lang="en-US" altLang="ja-JP" sz="11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〇足を高くする。</a:t>
            </a:r>
          </a:p>
          <a:p>
            <a:endParaRPr kumimoji="1" lang="ja-JP" altLang="en-US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※</a:t>
            </a:r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「呼吸なし・わからない」場合は、冷やすことをしながら、心臓マッサージ、人工呼吸、</a:t>
            </a:r>
            <a:r>
              <a: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AED</a:t>
            </a:r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を実施する。</a:t>
            </a:r>
          </a:p>
        </p:txBody>
      </p:sp>
    </p:spTree>
    <p:extLst>
      <p:ext uri="{BB962C8B-B14F-4D97-AF65-F5344CB8AC3E}">
        <p14:creationId xmlns:p14="http://schemas.microsoft.com/office/powerpoint/2010/main" val="3754885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46311" y="0"/>
            <a:ext cx="9236364" cy="1200107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⑤　家庭連絡　</a:t>
            </a:r>
            <a:endParaRPr kumimoji="1" lang="ja-JP" altLang="en-US" sz="5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13709" y="2345093"/>
            <a:ext cx="5916319" cy="973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保護者に連絡する！</a:t>
            </a:r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kumimoji="1"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98633" y="4004420"/>
            <a:ext cx="81464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+mn-ea"/>
              </a:rPr>
              <a:t>□　事故発生状況について記録係と共有</a:t>
            </a:r>
            <a:r>
              <a:rPr lang="ja-JP" altLang="en-US" sz="2400" b="1" dirty="0" smtClean="0">
                <a:latin typeface="+mn-ea"/>
              </a:rPr>
              <a:t>し、確認</a:t>
            </a:r>
            <a:r>
              <a:rPr lang="ja-JP" altLang="en-US" sz="2400" b="1" dirty="0">
                <a:latin typeface="+mn-ea"/>
              </a:rPr>
              <a:t>する。</a:t>
            </a:r>
          </a:p>
          <a:p>
            <a:endParaRPr lang="ja-JP" altLang="en-US" sz="2400" b="1" dirty="0">
              <a:latin typeface="+mn-ea"/>
            </a:endParaRPr>
          </a:p>
          <a:p>
            <a:r>
              <a:rPr lang="ja-JP" altLang="en-US" sz="2400" b="1" dirty="0">
                <a:latin typeface="+mn-ea"/>
              </a:rPr>
              <a:t>□　分かっていることのみを正確に伝える。</a:t>
            </a:r>
            <a:endParaRPr lang="en-US" altLang="ja-JP" sz="2400" b="1" dirty="0"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548143" y="5890747"/>
            <a:ext cx="32079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kumimoji="1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（ウラをみて電話）</a:t>
            </a:r>
          </a:p>
        </p:txBody>
      </p:sp>
    </p:spTree>
    <p:extLst>
      <p:ext uri="{BB962C8B-B14F-4D97-AF65-F5344CB8AC3E}">
        <p14:creationId xmlns:p14="http://schemas.microsoft.com/office/powerpoint/2010/main" val="948860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1351627"/>
              </p:ext>
            </p:extLst>
          </p:nvPr>
        </p:nvGraphicFramePr>
        <p:xfrm>
          <a:off x="267854" y="1169377"/>
          <a:ext cx="8589818" cy="39476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6801">
                  <a:extLst>
                    <a:ext uri="{9D8B030D-6E8A-4147-A177-3AD203B41FA5}">
                      <a16:colId xmlns:a16="http://schemas.microsoft.com/office/drawing/2014/main" val="2950750936"/>
                    </a:ext>
                  </a:extLst>
                </a:gridCol>
                <a:gridCol w="1385454">
                  <a:extLst>
                    <a:ext uri="{9D8B030D-6E8A-4147-A177-3AD203B41FA5}">
                      <a16:colId xmlns:a16="http://schemas.microsoft.com/office/drawing/2014/main" val="3278252868"/>
                    </a:ext>
                  </a:extLst>
                </a:gridCol>
                <a:gridCol w="4867563">
                  <a:extLst>
                    <a:ext uri="{9D8B030D-6E8A-4147-A177-3AD203B41FA5}">
                      <a16:colId xmlns:a16="http://schemas.microsoft.com/office/drawing/2014/main" val="1737716652"/>
                    </a:ext>
                  </a:extLst>
                </a:gridCol>
              </a:tblGrid>
              <a:tr h="337543">
                <a:tc gridSpan="3">
                  <a:txBody>
                    <a:bodyPr/>
                    <a:lstStyle/>
                    <a:p>
                      <a:r>
                        <a:rPr kumimoji="1" lang="ja-JP" altLang="en-US" sz="1600" dirty="0"/>
                        <a:t>「（　　　　　　　　）学校の（　　　　　　）です。」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28204"/>
                  </a:ext>
                </a:extLst>
              </a:tr>
              <a:tr h="337543">
                <a:tc gridSpan="3">
                  <a:txBody>
                    <a:bodyPr/>
                    <a:lstStyle/>
                    <a:p>
                      <a:r>
                        <a:rPr kumimoji="1" lang="ja-JP" altLang="en-US" sz="1600" dirty="0"/>
                        <a:t>「（　）年（　　　　　）さんの（　　　　）ですか？」</a:t>
                      </a:r>
                      <a:endParaRPr kumimoji="1" lang="en-US" altLang="ja-JP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099496"/>
                  </a:ext>
                </a:extLst>
              </a:tr>
              <a:tr h="337543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★</a:t>
                      </a:r>
                      <a:r>
                        <a:rPr kumimoji="1" lang="ja-JP" altLang="en-US" sz="1600" b="1" dirty="0"/>
                        <a:t>状況を正確に伝える。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いつ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387830"/>
                  </a:ext>
                </a:extLst>
              </a:tr>
              <a:tr h="35358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どこで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2115"/>
                  </a:ext>
                </a:extLst>
              </a:tr>
              <a:tr h="35358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何をして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091405"/>
                  </a:ext>
                </a:extLst>
              </a:tr>
              <a:tr h="35358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(</a:t>
                      </a:r>
                      <a:r>
                        <a:rPr kumimoji="1" lang="ja-JP" altLang="en-US" sz="1600" dirty="0"/>
                        <a:t>誰と</a:t>
                      </a:r>
                      <a:r>
                        <a:rPr kumimoji="1" lang="en-US" altLang="ja-JP" sz="1600" dirty="0"/>
                        <a:t>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064288"/>
                  </a:ext>
                </a:extLst>
              </a:tr>
              <a:tr h="35358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どうなった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002648"/>
                  </a:ext>
                </a:extLst>
              </a:tr>
              <a:tr h="35358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現在の対応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救急車で病院に搬送します。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679201"/>
                  </a:ext>
                </a:extLst>
              </a:tr>
              <a:tr h="337543">
                <a:tc gridSpan="3">
                  <a:txBody>
                    <a:bodyPr/>
                    <a:lstStyle/>
                    <a:p>
                      <a:r>
                        <a:rPr kumimoji="1" lang="ja-JP" altLang="en-US" sz="1600" dirty="0"/>
                        <a:t>アレルギーや既往症はありますか？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944139"/>
                  </a:ext>
                </a:extLst>
              </a:tr>
              <a:tr h="829616">
                <a:tc gridSpan="3">
                  <a:txBody>
                    <a:bodyPr/>
                    <a:lstStyle/>
                    <a:p>
                      <a:r>
                        <a:rPr kumimoji="1" lang="ja-JP" altLang="en-US" sz="1600" dirty="0"/>
                        <a:t>（学校にすぐに来られる場合）　「落ち着いて焦らずに学校までいらしてください。」</a:t>
                      </a:r>
                    </a:p>
                    <a:p>
                      <a:r>
                        <a:rPr kumimoji="1" lang="ja-JP" altLang="en-US" sz="1600" dirty="0"/>
                        <a:t>（すぐには来られない場合）　　「搬送する病院が決定次第，再度ご連絡します。保険証と　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　　　　　　　　　　　　　　　子ども医療受給者証の準備をお願いします。」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409519"/>
                  </a:ext>
                </a:extLst>
              </a:tr>
            </a:tbl>
          </a:graphicData>
        </a:graphic>
      </p:graphicFrame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-83127" y="-73890"/>
            <a:ext cx="9291781" cy="856406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⑤　家庭連絡　</a:t>
            </a:r>
            <a:endParaRPr kumimoji="1" lang="ja-JP" altLang="en-US" sz="5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38530" y="6296252"/>
            <a:ext cx="5248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連絡したこと，連絡時刻を、リーダーに報告する</a:t>
            </a:r>
          </a:p>
        </p:txBody>
      </p:sp>
      <p:graphicFrame>
        <p:nvGraphicFramePr>
          <p:cNvPr id="5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3407697"/>
              </p:ext>
            </p:extLst>
          </p:nvPr>
        </p:nvGraphicFramePr>
        <p:xfrm>
          <a:off x="267854" y="5486401"/>
          <a:ext cx="8746836" cy="8440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46836">
                  <a:extLst>
                    <a:ext uri="{9D8B030D-6E8A-4147-A177-3AD203B41FA5}">
                      <a16:colId xmlns:a16="http://schemas.microsoft.com/office/drawing/2014/main" val="2950750936"/>
                    </a:ext>
                  </a:extLst>
                </a:gridCol>
              </a:tblGrid>
              <a:tr h="844061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「（　　　）病院に搬送します。「保険証」と「子ども医療費受給者証」「診察券」があれば，病院に持参してください。何時くらいに到着できそうですか？」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「学校からは（　　　　）が付き添います。</a:t>
                      </a:r>
                      <a:r>
                        <a:rPr kumimoji="1" lang="ja-JP" altLang="en-US" sz="1600" dirty="0" smtClean="0"/>
                        <a:t>では、落ち着いて</a:t>
                      </a:r>
                      <a:r>
                        <a:rPr kumimoji="1" lang="ja-JP" altLang="en-US" sz="1600" dirty="0"/>
                        <a:t>病院までいらしてください。」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717797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67854" y="782516"/>
            <a:ext cx="1356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第一報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7854" y="5120501"/>
            <a:ext cx="1356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第二報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6329" y="2477393"/>
            <a:ext cx="224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★分かっていることのみを伝える。</a:t>
            </a:r>
          </a:p>
        </p:txBody>
      </p:sp>
    </p:spTree>
    <p:extLst>
      <p:ext uri="{BB962C8B-B14F-4D97-AF65-F5344CB8AC3E}">
        <p14:creationId xmlns:p14="http://schemas.microsoft.com/office/powerpoint/2010/main" val="2321798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42503" y="2822787"/>
            <a:ext cx="7886700" cy="32104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校門前へ誘導に向かう！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救急隊員を現場へ誘導する！</a:t>
            </a:r>
          </a:p>
          <a:p>
            <a:pPr marL="0" indent="0">
              <a:buNone/>
            </a:pP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-47700" y="0"/>
            <a:ext cx="9267107" cy="12251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⑥　誘導者</a:t>
            </a:r>
          </a:p>
        </p:txBody>
      </p:sp>
    </p:spTree>
    <p:extLst>
      <p:ext uri="{BB962C8B-B14F-4D97-AF65-F5344CB8AC3E}">
        <p14:creationId xmlns:p14="http://schemas.microsoft.com/office/powerpoint/2010/main" val="1340085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07027" y="1931832"/>
            <a:ext cx="7886700" cy="4727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42504" y="2295965"/>
            <a:ext cx="821574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+mn-ea"/>
              </a:rPr>
              <a:t>□　校門から現場までの導線を確認</a:t>
            </a:r>
            <a:r>
              <a:rPr lang="ja-JP" altLang="en-US" sz="2400" b="1" dirty="0" smtClean="0">
                <a:latin typeface="+mn-ea"/>
              </a:rPr>
              <a:t>し、進路</a:t>
            </a:r>
            <a:r>
              <a:rPr lang="ja-JP" altLang="en-US" sz="2400" b="1" dirty="0">
                <a:latin typeface="+mn-ea"/>
              </a:rPr>
              <a:t>をふさぐもの　</a:t>
            </a:r>
            <a:endParaRPr lang="en-US" altLang="ja-JP" sz="2400" b="1" dirty="0">
              <a:latin typeface="+mn-ea"/>
            </a:endParaRPr>
          </a:p>
          <a:p>
            <a:r>
              <a:rPr lang="ja-JP" altLang="en-US" sz="2400" b="1" dirty="0">
                <a:latin typeface="+mn-ea"/>
              </a:rPr>
              <a:t>　があれば撤去しておく。</a:t>
            </a:r>
            <a:endParaRPr lang="en-US" altLang="ja-JP" sz="2400" b="1" dirty="0">
              <a:latin typeface="+mn-ea"/>
            </a:endParaRPr>
          </a:p>
          <a:p>
            <a:endParaRPr lang="en-US" altLang="ja-JP" sz="2400" b="1" dirty="0">
              <a:latin typeface="+mn-ea"/>
            </a:endParaRPr>
          </a:p>
          <a:p>
            <a:pPr lvl="0"/>
            <a:r>
              <a:rPr lang="ja-JP" altLang="en-US" sz="24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□　救急車が学校を出発する際にも安全に通行できるよう　</a:t>
            </a:r>
            <a:endParaRPr lang="en-US" altLang="ja-JP" sz="2400" b="1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/>
            <a:r>
              <a:rPr lang="ja-JP" altLang="en-US" sz="24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　通路を確保する。</a:t>
            </a:r>
            <a:endParaRPr lang="en-US" altLang="ja-JP" sz="2400" b="1" dirty="0">
              <a:solidFill>
                <a:prstClr val="black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-47700" y="0"/>
            <a:ext cx="9267107" cy="12251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⑥　誘導者</a:t>
            </a:r>
          </a:p>
        </p:txBody>
      </p:sp>
    </p:spTree>
    <p:extLst>
      <p:ext uri="{BB962C8B-B14F-4D97-AF65-F5344CB8AC3E}">
        <p14:creationId xmlns:p14="http://schemas.microsoft.com/office/powerpoint/2010/main" val="2876391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9217" y="2856256"/>
            <a:ext cx="7886700" cy="1145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安全な場所に移動させる！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683426" y="5843387"/>
            <a:ext cx="32079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kumimoji="1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（ウラをみて確認）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87923" y="0"/>
            <a:ext cx="9310254" cy="12251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⑦　他の児童生徒の管理</a:t>
            </a:r>
          </a:p>
        </p:txBody>
      </p:sp>
    </p:spTree>
    <p:extLst>
      <p:ext uri="{BB962C8B-B14F-4D97-AF65-F5344CB8AC3E}">
        <p14:creationId xmlns:p14="http://schemas.microsoft.com/office/powerpoint/2010/main" val="374020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62871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ja-JP" altLang="en-US" sz="6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6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「緊急です！」</a:t>
            </a:r>
            <a:r>
              <a:rPr lang="ja-JP" altLang="en-US" sz="6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kumimoji="1" lang="ja-JP" altLang="en-US" sz="6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652954"/>
            <a:ext cx="7886700" cy="4765431"/>
          </a:xfrm>
        </p:spPr>
        <p:txBody>
          <a:bodyPr/>
          <a:lstStyle/>
          <a:p>
            <a:pPr marL="0" indent="0"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2896028"/>
            <a:ext cx="9144000" cy="971305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　　　　　）にすぐ来てください！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621746" y="6071797"/>
            <a:ext cx="32079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（ウラをみて確認）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18441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86351" y="0"/>
            <a:ext cx="9319491" cy="1085718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⑦　他の児童生徒の管理　</a:t>
            </a:r>
            <a:endParaRPr kumimoji="1" lang="ja-JP" altLang="en-US" sz="5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2280" y="1328857"/>
            <a:ext cx="8543110" cy="4727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□　事故現場やけがを見せないように移動する。</a:t>
            </a:r>
            <a:endParaRPr lang="en-US" altLang="ja-JP" sz="2400" b="1" dirty="0">
              <a:latin typeface="+mn-ea"/>
            </a:endParaRPr>
          </a:p>
          <a:p>
            <a:pPr marL="0" indent="0">
              <a:buNone/>
            </a:pPr>
            <a:endParaRPr kumimoji="1" lang="ja-JP" altLang="en-US" sz="2400" b="1" dirty="0">
              <a:latin typeface="+mn-ea"/>
            </a:endParaRPr>
          </a:p>
          <a:p>
            <a:pPr marL="0" indent="0">
              <a:buNone/>
            </a:pPr>
            <a:r>
              <a:rPr kumimoji="1" lang="ja-JP" altLang="en-US" sz="2400" b="1" dirty="0">
                <a:latin typeface="+mn-ea"/>
              </a:rPr>
              <a:t>□　移動した場所で待機させる。</a:t>
            </a:r>
            <a:endParaRPr lang="en-US" altLang="ja-JP" sz="2400" b="1" dirty="0">
              <a:latin typeface="+mn-ea"/>
            </a:endParaRPr>
          </a:p>
          <a:p>
            <a:pPr marL="0" indent="0">
              <a:buNone/>
            </a:pPr>
            <a:endParaRPr kumimoji="1" lang="ja-JP" altLang="en-US" sz="2400" b="1" dirty="0">
              <a:latin typeface="+mn-ea"/>
            </a:endParaRPr>
          </a:p>
          <a:p>
            <a:pPr marL="0" indent="0">
              <a:buNone/>
            </a:pPr>
            <a:r>
              <a:rPr kumimoji="1" lang="ja-JP" altLang="en-US" sz="2400" b="1" dirty="0">
                <a:latin typeface="+mn-ea"/>
              </a:rPr>
              <a:t>□　伝えられる範囲で正確な情報を知らせる。</a:t>
            </a:r>
            <a:endParaRPr kumimoji="1" lang="en-US" altLang="ja-JP" sz="2400" b="1" dirty="0">
              <a:latin typeface="+mn-ea"/>
            </a:endParaRPr>
          </a:p>
          <a:p>
            <a:pPr marL="0" indent="0">
              <a:buNone/>
            </a:pPr>
            <a:endParaRPr lang="ja-JP" altLang="en-US" sz="2400" b="1" dirty="0">
              <a:latin typeface="+mn-ea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□　気分不快を訴える児童生徒が</a:t>
            </a:r>
            <a:r>
              <a:rPr lang="ja-JP" altLang="en-US" sz="2400" b="1" dirty="0" smtClean="0">
                <a:latin typeface="+mn-ea"/>
              </a:rPr>
              <a:t>いれば、不安</a:t>
            </a:r>
            <a:r>
              <a:rPr lang="ja-JP" altLang="en-US" sz="2400" b="1" dirty="0">
                <a:latin typeface="+mn-ea"/>
              </a:rPr>
              <a:t>や恐怖を受容</a:t>
            </a: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　　</a:t>
            </a:r>
            <a:r>
              <a:rPr lang="ja-JP" altLang="en-US" sz="2400" b="1" dirty="0" smtClean="0">
                <a:latin typeface="+mn-ea"/>
              </a:rPr>
              <a:t>したり、救急隊</a:t>
            </a:r>
            <a:r>
              <a:rPr lang="ja-JP" altLang="en-US" sz="2400" b="1" dirty="0">
                <a:latin typeface="+mn-ea"/>
              </a:rPr>
              <a:t>が対応していることを伝えて安心させた　</a:t>
            </a:r>
            <a:endParaRPr lang="en-US" altLang="ja-JP" sz="2400" b="1" dirty="0">
              <a:latin typeface="+mn-ea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　　りなど</a:t>
            </a:r>
            <a:r>
              <a:rPr lang="ja-JP" altLang="en-US" sz="2400" b="1" dirty="0" smtClean="0">
                <a:latin typeface="+mn-ea"/>
              </a:rPr>
              <a:t>し、その後</a:t>
            </a:r>
            <a:r>
              <a:rPr lang="ja-JP" altLang="en-US" sz="2400" b="1" dirty="0">
                <a:latin typeface="+mn-ea"/>
              </a:rPr>
              <a:t>リーダーに報告する。</a:t>
            </a:r>
            <a:endParaRPr lang="en-US" altLang="ja-JP" sz="2400" b="1" dirty="0">
              <a:latin typeface="+mn-ea"/>
            </a:endParaRPr>
          </a:p>
          <a:p>
            <a:pPr marL="0" indent="0">
              <a:buNone/>
            </a:pPr>
            <a:endParaRPr kumimoji="1" lang="en-US" altLang="ja-JP" sz="4400" b="1" dirty="0"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38896" y="6099637"/>
            <a:ext cx="5887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smtClean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移動場所、移動</a:t>
            </a:r>
            <a:r>
              <a:rPr kumimoji="1" lang="ja-JP" altLang="en-US" sz="200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時刻をリーダーに報告する</a:t>
            </a:r>
          </a:p>
        </p:txBody>
      </p:sp>
    </p:spTree>
    <p:extLst>
      <p:ext uri="{BB962C8B-B14F-4D97-AF65-F5344CB8AC3E}">
        <p14:creationId xmlns:p14="http://schemas.microsoft.com/office/powerpoint/2010/main" val="409772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-9917"/>
            <a:ext cx="9144000" cy="1409347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ja-JP" altLang="en-US" sz="6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「緊急です！」　</a:t>
            </a:r>
            <a:endParaRPr kumimoji="1" lang="ja-JP" altLang="en-US" sz="6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652954"/>
            <a:ext cx="7886700" cy="4765431"/>
          </a:xfrm>
        </p:spPr>
        <p:txBody>
          <a:bodyPr/>
          <a:lstStyle/>
          <a:p>
            <a:pPr marL="0" indent="0"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659D47E-DD72-4D4A-98B5-1C068D2E40CE}"/>
              </a:ext>
            </a:extLst>
          </p:cNvPr>
          <p:cNvSpPr txBox="1"/>
          <p:nvPr/>
        </p:nvSpPr>
        <p:spPr>
          <a:xfrm>
            <a:off x="296196" y="1518484"/>
            <a:ext cx="8336816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受け取った人は</a:t>
            </a:r>
            <a:endParaRPr kumimoji="1"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①　職員室内に</a:t>
            </a:r>
            <a:r>
              <a:rPr kumimoji="1" lang="ja-JP" altLang="en-US" sz="36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大声</a:t>
            </a: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で知らせる。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lvl="0"/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②　</a:t>
            </a:r>
            <a:r>
              <a:rPr kumimoji="1" lang="ja-JP" altLang="en-US" sz="36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職員はすぐに現場に駆け付ける。</a:t>
            </a:r>
            <a:endParaRPr kumimoji="1" lang="en-US" altLang="ja-JP" sz="36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lvl="0"/>
            <a:endParaRPr kumimoji="1" lang="ja-JP" altLang="en-US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③　以下の物を持って現場に向かう。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kumimoji="1" lang="ja-JP" altLang="en-US" sz="3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ＡＥＤ</a:t>
            </a:r>
            <a:endParaRPr kumimoji="1" lang="en-US" altLang="ja-JP" sz="36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ja-JP" altLang="en-US" sz="3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救急処置グッズ</a:t>
            </a:r>
            <a:r>
              <a:rPr kumimoji="1" lang="ja-JP" altLang="en-US" sz="2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（救命ｱｸｼｮﾝｶｰﾄﾞ）</a:t>
            </a:r>
          </a:p>
          <a:p>
            <a:r>
              <a:rPr kumimoji="1" lang="ja-JP" altLang="en-US" sz="3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</a:t>
            </a:r>
            <a:r>
              <a:rPr kumimoji="1" lang="ja-JP" altLang="en-US" sz="3600" u="sng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携帯電話は各自で持つ</a:t>
            </a:r>
            <a:r>
              <a:rPr kumimoji="1" lang="ja-JP" altLang="en-US" sz="3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</a:p>
          <a:p>
            <a:r>
              <a:rPr kumimoji="1" lang="ja-JP" altLang="en-US" sz="3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 </a:t>
            </a:r>
            <a:endParaRPr kumimoji="1" lang="en-US" altLang="ja-JP" sz="36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en-US" altLang="ja-JP" sz="3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  </a:t>
            </a:r>
            <a:endParaRPr kumimoji="1"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</a:t>
            </a:r>
          </a:p>
        </p:txBody>
      </p:sp>
      <p:sp>
        <p:nvSpPr>
          <p:cNvPr id="7" name="右矢印 6"/>
          <p:cNvSpPr/>
          <p:nvPr/>
        </p:nvSpPr>
        <p:spPr>
          <a:xfrm>
            <a:off x="3012277" y="4527002"/>
            <a:ext cx="1145121" cy="2284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矢印 9"/>
          <p:cNvSpPr/>
          <p:nvPr/>
        </p:nvSpPr>
        <p:spPr>
          <a:xfrm rot="20184806">
            <a:off x="3783922" y="4815528"/>
            <a:ext cx="407546" cy="2088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70969" y="4503916"/>
            <a:ext cx="387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設置場所（　　　　　　　　　　）</a:t>
            </a:r>
          </a:p>
        </p:txBody>
      </p:sp>
    </p:spTree>
    <p:extLst>
      <p:ext uri="{BB962C8B-B14F-4D97-AF65-F5344CB8AC3E}">
        <p14:creationId xmlns:p14="http://schemas.microsoft.com/office/powerpoint/2010/main" val="401533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88557" y="22802"/>
            <a:ext cx="9301018" cy="1225595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kumimoji="1"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　リーダー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4660" y="2546514"/>
            <a:ext cx="8820728" cy="4931331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　リーダーであることを宣言する！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　救命アクションカードを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配付</a:t>
            </a:r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する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</a:p>
          <a:p>
            <a:pPr marL="0" indent="0">
              <a:buNone/>
            </a:pP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  <a:p>
            <a:pPr marL="0" indent="0">
              <a:buNone/>
            </a:pPr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569369" y="5998130"/>
            <a:ext cx="32079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（ウラをみて確認）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00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474786" y="1205397"/>
            <a:ext cx="83526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+mn-ea"/>
              </a:rPr>
              <a:t>□　第一発見者と手当てを交代できる人を指名する。</a:t>
            </a:r>
          </a:p>
          <a:p>
            <a:r>
              <a:rPr lang="ja-JP" altLang="en-US" sz="2400" b="1" dirty="0">
                <a:latin typeface="+mn-ea"/>
              </a:rPr>
              <a:t>□　第一発見者から事故状況の報告を受ける。</a:t>
            </a:r>
            <a:endParaRPr lang="en-US" altLang="ja-JP" sz="2400" b="1" dirty="0">
              <a:latin typeface="+mn-ea"/>
            </a:endParaRPr>
          </a:p>
          <a:p>
            <a:endParaRPr kumimoji="1"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en-US" altLang="ja-JP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状況を</a:t>
            </a:r>
            <a:r>
              <a:rPr kumimoji="1"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確認後、救命</a:t>
            </a: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アクションカードを　　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配付</a:t>
            </a:r>
            <a:r>
              <a:rPr kumimoji="1"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し、役割</a:t>
            </a: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を指示する。</a:t>
            </a:r>
          </a:p>
          <a:p>
            <a:r>
              <a:rPr lang="ja-JP" altLang="en-US" sz="2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endParaRPr kumimoji="1"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　各進捗状況を大きな声で報告するよう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に指示する。</a:t>
            </a:r>
          </a:p>
          <a:p>
            <a:endParaRPr lang="ja-JP" altLang="en-US" sz="2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2400" b="1" dirty="0">
                <a:latin typeface="+mn-ea"/>
              </a:rPr>
              <a:t>□　全体の動きを確認</a:t>
            </a:r>
            <a:r>
              <a:rPr lang="ja-JP" altLang="en-US" sz="2400" b="1" dirty="0" smtClean="0">
                <a:latin typeface="+mn-ea"/>
              </a:rPr>
              <a:t>し、各係</a:t>
            </a:r>
            <a:r>
              <a:rPr lang="ja-JP" altLang="en-US" sz="2400" b="1" dirty="0">
                <a:latin typeface="+mn-ea"/>
              </a:rPr>
              <a:t>からの報告を記録係に</a:t>
            </a:r>
            <a:endParaRPr lang="en-US" altLang="ja-JP" sz="2400" b="1" dirty="0">
              <a:latin typeface="+mn-ea"/>
            </a:endParaRPr>
          </a:p>
          <a:p>
            <a:r>
              <a:rPr lang="ja-JP" altLang="en-US" sz="2400" b="1" dirty="0">
                <a:latin typeface="+mn-ea"/>
              </a:rPr>
              <a:t>　　記録させる。</a:t>
            </a:r>
            <a:endParaRPr lang="en-US" altLang="ja-JP" sz="2400" b="1" dirty="0">
              <a:latin typeface="+mn-ea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-79131" y="0"/>
            <a:ext cx="9301018" cy="1063869"/>
          </a:xfrm>
          <a:prstGeom prst="rect">
            <a:avLst/>
          </a:prstGeom>
          <a:solidFill>
            <a:srgbClr val="00B050"/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　リーダー</a:t>
            </a:r>
          </a:p>
        </p:txBody>
      </p:sp>
    </p:spTree>
    <p:extLst>
      <p:ext uri="{BB962C8B-B14F-4D97-AF65-F5344CB8AC3E}">
        <p14:creationId xmlns:p14="http://schemas.microsoft.com/office/powerpoint/2010/main" val="2992425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4178" y="1355580"/>
            <a:ext cx="2692937" cy="201970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9951" y="1355580"/>
            <a:ext cx="2686698" cy="201502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7E84DD17-7199-4128-BBA6-58CD61F3DD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411" y="1355580"/>
            <a:ext cx="2682314" cy="201107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5" name="タイトル 1"/>
          <p:cNvSpPr txBox="1">
            <a:spLocks/>
          </p:cNvSpPr>
          <p:nvPr/>
        </p:nvSpPr>
        <p:spPr>
          <a:xfrm>
            <a:off x="-53736" y="-5375"/>
            <a:ext cx="9301018" cy="990114"/>
          </a:xfrm>
          <a:prstGeom prst="rect">
            <a:avLst/>
          </a:prstGeom>
          <a:solidFill>
            <a:srgbClr val="00B050"/>
          </a:solidFill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　リーダー　（チェック表）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298866" y="2896115"/>
            <a:ext cx="641322" cy="4705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>
                    <a:lumMod val="85000"/>
                  </a:schemeClr>
                </a:solidFill>
              </a:rPr>
              <a:t>✔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3277400" y="2904741"/>
            <a:ext cx="641322" cy="4705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>
                    <a:lumMod val="85000"/>
                  </a:schemeClr>
                </a:solidFill>
              </a:rPr>
              <a:t>✔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6204178" y="2892651"/>
            <a:ext cx="641322" cy="4705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>
                    <a:lumMod val="85000"/>
                  </a:schemeClr>
                </a:solidFill>
              </a:rPr>
              <a:t>✔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104245D-2B5E-4D72-83EB-A1AF8406BC9A}"/>
              </a:ext>
            </a:extLst>
          </p:cNvPr>
          <p:cNvGrpSpPr/>
          <p:nvPr/>
        </p:nvGrpSpPr>
        <p:grpSpPr>
          <a:xfrm>
            <a:off x="314411" y="3822668"/>
            <a:ext cx="8566811" cy="2010419"/>
            <a:chOff x="291329" y="3370570"/>
            <a:chExt cx="8566811" cy="2010419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26223F4F-2A6D-48DA-88D4-C473011764C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81096" y="3370570"/>
              <a:ext cx="2677044" cy="2010418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7C2EA40F-9C3E-42CD-83BD-249DB8097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256869" y="3370571"/>
              <a:ext cx="2686698" cy="2010418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9A0E841E-7917-4652-9803-D08906691A8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91329" y="3370570"/>
              <a:ext cx="2682314" cy="2010418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</p:grpSp>
      <p:sp>
        <p:nvSpPr>
          <p:cNvPr id="35" name="正方形/長方形 34"/>
          <p:cNvSpPr/>
          <p:nvPr/>
        </p:nvSpPr>
        <p:spPr>
          <a:xfrm>
            <a:off x="6210037" y="5361526"/>
            <a:ext cx="641322" cy="4705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>
                    <a:lumMod val="85000"/>
                  </a:schemeClr>
                </a:solidFill>
              </a:rPr>
              <a:t>✔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3284860" y="5364699"/>
            <a:ext cx="641322" cy="4705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>
                    <a:lumMod val="85000"/>
                  </a:schemeClr>
                </a:solidFill>
              </a:rPr>
              <a:t>✔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311644" y="5352900"/>
            <a:ext cx="641322" cy="4705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>
                    <a:lumMod val="85000"/>
                  </a:schemeClr>
                </a:solidFill>
              </a:rPr>
              <a:t>✔</a:t>
            </a:r>
          </a:p>
        </p:txBody>
      </p:sp>
    </p:spTree>
    <p:extLst>
      <p:ext uri="{BB962C8B-B14F-4D97-AF65-F5344CB8AC3E}">
        <p14:creationId xmlns:p14="http://schemas.microsoft.com/office/powerpoint/2010/main" val="4220825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83127" y="-101600"/>
            <a:ext cx="9310254" cy="122515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</a:t>
            </a:r>
            <a:r>
              <a:rPr kumimoji="1"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救急車要請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89023" y="2882486"/>
            <a:ext cx="6873876" cy="10930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現場で</a:t>
            </a:r>
            <a:r>
              <a:rPr kumimoji="1"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119</a:t>
            </a:r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番通報する！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637827" y="5893191"/>
            <a:ext cx="32079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（ウラをみて通報）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5065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5528" y="1175682"/>
            <a:ext cx="8908472" cy="51556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①火事ですか？救急ですか？</a:t>
            </a:r>
            <a:endParaRPr lang="en-US" altLang="ja-JP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→救急です。</a:t>
            </a:r>
            <a:endParaRPr lang="en-US" altLang="ja-JP" sz="24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②場所はどこですか？</a:t>
            </a:r>
            <a:endParaRPr lang="en-US" altLang="ja-JP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→　</a:t>
            </a:r>
            <a:r>
              <a:rPr lang="en-US" altLang="ja-JP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(         )</a:t>
            </a: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学校（住所は　　　　　　　）です。</a:t>
            </a:r>
            <a:endParaRPr lang="en-US" altLang="ja-JP" sz="24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③救急車の必要な人の名前と年齢を教えてください。</a:t>
            </a:r>
            <a:endParaRPr lang="en-US" altLang="ja-JP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→（</a:t>
            </a:r>
            <a:r>
              <a:rPr lang="ja-JP" altLang="en-US" sz="2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学年、性別</a:t>
            </a: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、</a:t>
            </a:r>
            <a:r>
              <a:rPr lang="ja-JP" altLang="en-US" sz="2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名前</a:t>
            </a: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）</a:t>
            </a:r>
            <a:endParaRPr lang="en-US" altLang="ja-JP" sz="24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kumimoji="1"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④どうしましたか？</a:t>
            </a:r>
            <a:endParaRPr kumimoji="1" lang="en-US" altLang="ja-JP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→</a:t>
            </a:r>
            <a:r>
              <a:rPr kumimoji="1"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（どこ</a:t>
            </a:r>
            <a:r>
              <a:rPr kumimoji="1" lang="ja-JP" altLang="en-US" sz="2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で、どうして</a:t>
            </a: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、</a:t>
            </a:r>
            <a:r>
              <a:rPr kumimoji="1" lang="ja-JP" altLang="en-US" sz="2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どう</a:t>
            </a:r>
            <a:r>
              <a:rPr kumimoji="1"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なった）</a:t>
            </a:r>
            <a:endParaRPr kumimoji="1" lang="en-US" altLang="ja-JP" sz="24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⑤どんな様子ですか？</a:t>
            </a:r>
            <a:endParaRPr lang="en-US" altLang="ja-JP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→（</a:t>
            </a:r>
            <a:r>
              <a:rPr lang="ja-JP" altLang="en-US" sz="2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意識、普段どおりの呼吸、けいれん</a:t>
            </a: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の有無）</a:t>
            </a:r>
            <a:endParaRPr lang="en-US" altLang="ja-JP" sz="24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⑥最後に，あなたの名前と電話番号をお願いします。</a:t>
            </a:r>
            <a:endParaRPr lang="en-US" altLang="ja-JP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→</a:t>
            </a: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（職名）</a:t>
            </a:r>
            <a:r>
              <a:rPr lang="en-US" altLang="ja-JP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(</a:t>
            </a: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名前　　</a:t>
            </a:r>
            <a:r>
              <a:rPr lang="en-US" altLang="ja-JP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) </a:t>
            </a: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電話番号は（　　　　　）です</a:t>
            </a:r>
            <a:r>
              <a:rPr lang="ja-JP" altLang="en-US" sz="1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。</a:t>
            </a:r>
            <a:endParaRPr lang="en-US" altLang="ja-JP" sz="18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⑦救急車が近づいたら，誘導をお願いします。</a:t>
            </a:r>
            <a:endParaRPr lang="en-US" altLang="ja-JP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endParaRPr kumimoji="1" lang="en-US" altLang="ja-JP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indent="0">
              <a:buNone/>
            </a:pPr>
            <a:endParaRPr kumimoji="1" lang="en-US" altLang="ja-JP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86789" y="6405063"/>
            <a:ext cx="6792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通報したら，リーダーに報告する（通報時刻も含む）</a:t>
            </a: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-64655" y="-92364"/>
            <a:ext cx="9301019" cy="1194333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</a:t>
            </a:r>
            <a:r>
              <a:rPr kumimoji="1"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救急車要請</a:t>
            </a:r>
          </a:p>
        </p:txBody>
      </p:sp>
    </p:spTree>
    <p:extLst>
      <p:ext uri="{BB962C8B-B14F-4D97-AF65-F5344CB8AC3E}">
        <p14:creationId xmlns:p14="http://schemas.microsoft.com/office/powerpoint/2010/main" val="3607465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0945" y="5056135"/>
            <a:ext cx="8416071" cy="1593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8564" y="2235129"/>
            <a:ext cx="79284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リーダーの脇で情報を記録する！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778564" y="3486475"/>
            <a:ext cx="79284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□　事故発生状況に</a:t>
            </a:r>
            <a:r>
              <a:rPr lang="ja-JP" altLang="en-US" sz="2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ついて、家庭</a:t>
            </a: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連絡係と共有する。</a:t>
            </a:r>
            <a:endParaRPr lang="en-US" altLang="ja-JP" sz="24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ja-JP" altLang="en-US" sz="24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□　「誰</a:t>
            </a:r>
            <a:r>
              <a:rPr lang="ja-JP" altLang="en-US" sz="2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が、何時に、何</a:t>
            </a: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をしたか」を細かく記録する。</a:t>
            </a:r>
          </a:p>
          <a:p>
            <a:endParaRPr lang="ja-JP" altLang="en-US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5799532" y="5834796"/>
            <a:ext cx="32079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（ウラをみて確認）</a:t>
            </a:r>
            <a:endParaRPr kumimoji="1"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-83128" y="11143"/>
            <a:ext cx="9310254" cy="12251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　記録</a:t>
            </a:r>
          </a:p>
        </p:txBody>
      </p:sp>
    </p:spTree>
    <p:extLst>
      <p:ext uri="{BB962C8B-B14F-4D97-AF65-F5344CB8AC3E}">
        <p14:creationId xmlns:p14="http://schemas.microsoft.com/office/powerpoint/2010/main" val="3600952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1145</TotalTime>
  <Words>1800</Words>
  <Application>Microsoft Office PowerPoint</Application>
  <PresentationFormat>画面に合わせる (4:3)</PresentationFormat>
  <Paragraphs>204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30" baseType="lpstr">
      <vt:lpstr>HGP創英角ｺﾞｼｯｸUB</vt:lpstr>
      <vt:lpstr>HGP創英角ﾎﾟｯﾌﾟ体</vt:lpstr>
      <vt:lpstr>HGｺﾞｼｯｸE</vt:lpstr>
      <vt:lpstr>HGｺﾞｼｯｸM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　　「緊急です！」　</vt:lpstr>
      <vt:lpstr>「緊急です！」　</vt:lpstr>
      <vt:lpstr>①　リーダー</vt:lpstr>
      <vt:lpstr>PowerPoint プレゼンテーション</vt:lpstr>
      <vt:lpstr>PowerPoint プレゼンテーション</vt:lpstr>
      <vt:lpstr>②　救急車要請</vt:lpstr>
      <vt:lpstr>②　救急車要請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④　手当て　</vt:lpstr>
      <vt:lpstr>PowerPoint プレゼンテーション</vt:lpstr>
      <vt:lpstr>⑤　家庭連絡　</vt:lpstr>
      <vt:lpstr>⑤　家庭連絡　</vt:lpstr>
      <vt:lpstr>PowerPoint プレゼンテーション</vt:lpstr>
      <vt:lpstr>PowerPoint プレゼンテーション</vt:lpstr>
      <vt:lpstr>PowerPoint プレゼンテーション</vt:lpstr>
      <vt:lpstr>⑦　他の児童生徒の管理　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master</dc:creator>
  <cp:lastModifiedBy>本田　秀一</cp:lastModifiedBy>
  <cp:revision>48</cp:revision>
  <cp:lastPrinted>2020-09-16T00:23:32Z</cp:lastPrinted>
  <dcterms:created xsi:type="dcterms:W3CDTF">2020-09-07T05:44:14Z</dcterms:created>
  <dcterms:modified xsi:type="dcterms:W3CDTF">2025-02-25T09:09:49Z</dcterms:modified>
</cp:coreProperties>
</file>