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2" r:id="rId6"/>
    <p:sldId id="278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80" r:id="rId15"/>
    <p:sldId id="279" r:id="rId16"/>
    <p:sldId id="270" r:id="rId17"/>
    <p:sldId id="271" r:id="rId18"/>
    <p:sldId id="277" r:id="rId19"/>
    <p:sldId id="272" r:id="rId20"/>
    <p:sldId id="273" r:id="rId21"/>
    <p:sldId id="274" r:id="rId2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52" autoAdjust="0"/>
    <p:restoredTop sz="94660"/>
  </p:normalViewPr>
  <p:slideViewPr>
    <p:cSldViewPr snapToGrid="0">
      <p:cViewPr>
        <p:scale>
          <a:sx n="60" d="100"/>
          <a:sy n="60" d="100"/>
        </p:scale>
        <p:origin x="10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9E81-EF86-4E8D-B213-E1E9D2AF0898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EE19-CDE0-420F-9BE2-126E18AEF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69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6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8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11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76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1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33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8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4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1E1B-5550-4580-98F6-CEF5EA86A2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3E44-6A01-4459-BAC1-B1A9DF37C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4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52954"/>
            <a:ext cx="7886700" cy="4765431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-4819"/>
            <a:ext cx="9143999" cy="11708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第一発見者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C08CE-B949-4C03-B09A-FDC013551D56}"/>
              </a:ext>
            </a:extLst>
          </p:cNvPr>
          <p:cNvSpPr txBox="1"/>
          <p:nvPr/>
        </p:nvSpPr>
        <p:spPr>
          <a:xfrm>
            <a:off x="565415" y="1136248"/>
            <a:ext cx="86556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１．状況を把握する</a:t>
            </a:r>
            <a:endParaRPr kumimoji="1" lang="en-US" altLang="ja-JP" sz="32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kumimoji="1" lang="ja-JP" altLang="en-US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□反応の有無を確認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□呼びかけに反応しない→意識なし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２．大声で人を集める</a:t>
            </a:r>
            <a:endParaRPr kumimoji="1" lang="en-US" altLang="ja-JP" sz="32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□「緊急カード」を近くにいる人に渡し、職員室に届ける。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□周囲の児童生徒に静かに座っているように指示する。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３．呼吸を確認する</a:t>
            </a:r>
            <a:endParaRPr kumimoji="1" lang="en-US" altLang="ja-JP" sz="32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□「胸や腹が動いている」→呼吸あり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□「胸や腹が動いていない」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「しゃくりあげるような不規則な呼吸」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32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呼吸なし・分からない</a:t>
            </a:r>
            <a:r>
              <a:rPr kumimoji="1"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なら</a:t>
            </a:r>
            <a:endParaRPr kumimoji="1" lang="en-US" altLang="ja-JP" sz="32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ただちに心臓マッサージと人工呼吸を開始</a:t>
            </a:r>
            <a:endParaRPr kumimoji="1" lang="en-US" altLang="ja-JP" sz="32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「胸の真ん中」を「５㎝沈むくらい」の力で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「</a:t>
            </a:r>
            <a:r>
              <a:rPr kumimoji="1"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100</a:t>
            </a:r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</a:t>
            </a:r>
            <a:r>
              <a:rPr kumimoji="1"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120</a:t>
            </a:r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回</a:t>
            </a:r>
            <a:r>
              <a:rPr kumimoji="1"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/</a:t>
            </a:r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分」のテンポで、「絶え間なく」行う。</a:t>
            </a:r>
          </a:p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心臓マッサージ：人工呼吸　＝　３０</a:t>
            </a:r>
            <a:r>
              <a:rPr kumimoji="1"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:</a:t>
            </a:r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２</a:t>
            </a:r>
            <a:endParaRPr kumimoji="1" lang="en-US" altLang="ja-JP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61185" y="4475257"/>
            <a:ext cx="281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→</a:t>
            </a:r>
            <a:r>
              <a:rPr kumimoji="1" lang="ja-JP" altLang="en-US" dirty="0">
                <a:solidFill>
                  <a:srgbClr val="FF0000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呼吸なし・分からない</a:t>
            </a:r>
            <a:endParaRPr kumimoji="1" lang="en-US" altLang="ja-JP" sz="1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5591908" y="4440115"/>
            <a:ext cx="369277" cy="4396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1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-83127" y="-73891"/>
            <a:ext cx="9301017" cy="8913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記録　</a:t>
            </a:r>
          </a:p>
        </p:txBody>
      </p:sp>
      <p:graphicFrame>
        <p:nvGraphicFramePr>
          <p:cNvPr id="3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628466"/>
              </p:ext>
            </p:extLst>
          </p:nvPr>
        </p:nvGraphicFramePr>
        <p:xfrm>
          <a:off x="173800" y="919014"/>
          <a:ext cx="8787162" cy="58742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75387">
                  <a:extLst>
                    <a:ext uri="{9D8B030D-6E8A-4147-A177-3AD203B41FA5}">
                      <a16:colId xmlns:a16="http://schemas.microsoft.com/office/drawing/2014/main" val="3350984425"/>
                    </a:ext>
                  </a:extLst>
                </a:gridCol>
                <a:gridCol w="7111775">
                  <a:extLst>
                    <a:ext uri="{9D8B030D-6E8A-4147-A177-3AD203B41FA5}">
                      <a16:colId xmlns:a16="http://schemas.microsoft.com/office/drawing/2014/main" val="3368628312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被災生徒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年　　　組　名前　　　　　　　　　年　　　月　　　日生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5068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発生時刻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月　　　日　（　　）　　　時　　　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21874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発生場所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場所（　　　　　　　　　　）　第一発見者（　　　　　　　　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64064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１１９番通報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aseline="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時　　　　分 </a:t>
                      </a:r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（到着　　　時　　　分）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73973"/>
                  </a:ext>
                </a:extLst>
              </a:tr>
              <a:tr h="85465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応急処置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ＡＥＤ使用　①　　　時　　　分　</a:t>
                      </a:r>
                    </a:p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　</a:t>
                      </a:r>
                    </a:p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　　②　　　時　　　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4328"/>
                  </a:ext>
                </a:extLst>
              </a:tr>
              <a:tr h="598259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家庭連絡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　時　　　　分　</a:t>
                      </a:r>
                      <a:endParaRPr kumimoji="1" lang="en-US" altLang="ja-JP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（母・父・祖父母・その他（　        ）（学校着・病院着）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45950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搬送先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　　　　　　病院　　　　同乗者（　　　　　　　　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82376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既往症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　　　　　　　　　　　　／かかりつけ医（　　　　　　　　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7091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その他生徒の対応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6790"/>
                  </a:ext>
                </a:extLst>
              </a:tr>
              <a:tr h="1445686"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(</a:t>
                      </a:r>
                      <a:r>
                        <a:rPr kumimoji="1" lang="ja-JP" altLang="en-US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いつ・どこで・何をして・どうなった</a:t>
                      </a:r>
                      <a:r>
                        <a:rPr kumimoji="1" lang="en-US" altLang="ja-JP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)</a:t>
                      </a:r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85210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541005" y="6384408"/>
            <a:ext cx="43935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救急隊に伝えたら、リーダーに報告する</a:t>
            </a:r>
          </a:p>
        </p:txBody>
      </p:sp>
    </p:spTree>
    <p:extLst>
      <p:ext uri="{BB962C8B-B14F-4D97-AF65-F5344CB8AC3E}">
        <p14:creationId xmlns:p14="http://schemas.microsoft.com/office/powerpoint/2010/main" val="188407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416932"/>
              </p:ext>
            </p:extLst>
          </p:nvPr>
        </p:nvGraphicFramePr>
        <p:xfrm>
          <a:off x="165008" y="189249"/>
          <a:ext cx="8787162" cy="630826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75387">
                  <a:extLst>
                    <a:ext uri="{9D8B030D-6E8A-4147-A177-3AD203B41FA5}">
                      <a16:colId xmlns:a16="http://schemas.microsoft.com/office/drawing/2014/main" val="3350984425"/>
                    </a:ext>
                  </a:extLst>
                </a:gridCol>
                <a:gridCol w="7111775">
                  <a:extLst>
                    <a:ext uri="{9D8B030D-6E8A-4147-A177-3AD203B41FA5}">
                      <a16:colId xmlns:a16="http://schemas.microsoft.com/office/drawing/2014/main" val="3368628312"/>
                    </a:ext>
                  </a:extLst>
                </a:gridCol>
              </a:tblGrid>
              <a:tr h="487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時刻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傷病者の状況や行った手当て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5068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21874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64064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73973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4328"/>
                  </a:ext>
                </a:extLst>
              </a:tr>
              <a:tr h="469701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45950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82376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53341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81691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83007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40973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7091"/>
                  </a:ext>
                </a:extLst>
              </a:tr>
              <a:tr h="487433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9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78370"/>
            <a:ext cx="7886700" cy="498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必要な手当てを複数で行う！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r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3044" y="3118170"/>
            <a:ext cx="8457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□　心臓マッサージと人工呼吸は「３０：２」で１セット。</a:t>
            </a:r>
          </a:p>
          <a:p>
            <a:r>
              <a:rPr kumimoji="1" lang="ja-JP" altLang="en-US" sz="2400" b="1" dirty="0"/>
              <a:t>　　</a:t>
            </a:r>
            <a:r>
              <a:rPr kumimoji="1" lang="en-US" altLang="ja-JP" sz="2400" b="1" dirty="0"/>
              <a:t>※</a:t>
            </a:r>
            <a:r>
              <a:rPr kumimoji="1" lang="ja-JP" altLang="en-US" sz="2400" b="1" dirty="0"/>
              <a:t>子供の救命には、人工呼吸が必須</a:t>
            </a:r>
          </a:p>
          <a:p>
            <a:endParaRPr kumimoji="1" lang="ja-JP" altLang="en-US" sz="2400" b="1" dirty="0"/>
          </a:p>
          <a:p>
            <a:r>
              <a:rPr kumimoji="1" lang="ja-JP" altLang="en-US" sz="2400" b="1" dirty="0"/>
              <a:t>□　２分間（５セット）を交代の目安にする。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36686" y="0"/>
            <a:ext cx="9310254" cy="1225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手当て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639468" y="6070763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（ウラをみて確認）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D2A624-133E-D21B-010D-F7B302DB5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0" y="3903000"/>
            <a:ext cx="38979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223" y="1051257"/>
            <a:ext cx="8978723" cy="4915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１．出血の場合</a:t>
            </a:r>
            <a:endParaRPr kumimoji="1" lang="en-US" altLang="ja-JP" sz="2000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①　傷口にタオルを当て、上から強く押さえる。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②　拍動性の出血であっても、落ち着いて時間をかけて圧迫する。</a:t>
            </a:r>
            <a:endParaRPr kumimoji="1"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２．頭部打撲の場合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①　頸椎損傷の可能性がある。動かさない。</a:t>
            </a:r>
            <a:endParaRPr kumimoji="1"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②　呼吸・脈の確認、手足にしびれや麻痺、呼び掛けても反応がない、</a:t>
            </a:r>
            <a:r>
              <a:rPr kumimoji="1"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けいれん</a:t>
            </a: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，</a:t>
            </a:r>
            <a:endParaRPr kumimoji="1"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</a:t>
            </a:r>
            <a:r>
              <a:rPr kumimoji="1"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耳や鼻からの出血や透明な液（髄液）が出ている、瞳孔の左右差</a:t>
            </a: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は速やかに</a:t>
            </a:r>
            <a:r>
              <a:rPr lang="en-US" altLang="ja-JP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119</a:t>
            </a: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番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３．てんかん発作（けいれん発作）の場合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①　横にして、周囲の危険物を遠ざける。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②　発作時刻の確認と状態の確認。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③　水中の場合は、体を支えて顔を水面から出す。無理に引き上げない。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④　発作後に眠ってしまったら、寝かせておく。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⑤　発作後、嘔吐の危険を考え、顔は横向きにする。（発作中口内には何も入れない）</a:t>
            </a: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lang="en-US" altLang="ja-JP" sz="17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2967" y="6260882"/>
            <a:ext cx="874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行った手当てや状況は，逐次リーダーに時刻とともに報告する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-59691" y="0"/>
            <a:ext cx="9264073" cy="106786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手当て　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06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C7BB9DDB-DAEB-0149-2938-7AB18C0FE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2" y="607106"/>
            <a:ext cx="8093942" cy="7098432"/>
          </a:xfr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21E96138-E9EE-A689-083B-EAAADECE2DFE}"/>
              </a:ext>
            </a:extLst>
          </p:cNvPr>
          <p:cNvSpPr txBox="1">
            <a:spLocks/>
          </p:cNvSpPr>
          <p:nvPr/>
        </p:nvSpPr>
        <p:spPr>
          <a:xfrm>
            <a:off x="0" y="30380"/>
            <a:ext cx="9144000" cy="9975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手当て</a:t>
            </a:r>
            <a:r>
              <a:rPr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熱中症の場合</a:t>
            </a:r>
            <a:r>
              <a:rPr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80216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F7816-1B74-4991-B5AC-AADE92B0B340}"/>
              </a:ext>
            </a:extLst>
          </p:cNvPr>
          <p:cNvSpPr txBox="1">
            <a:spLocks/>
          </p:cNvSpPr>
          <p:nvPr/>
        </p:nvSpPr>
        <p:spPr>
          <a:xfrm>
            <a:off x="0" y="-5628"/>
            <a:ext cx="9144000" cy="9975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手当て</a:t>
            </a:r>
            <a:r>
              <a:rPr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熱中症の場合</a:t>
            </a:r>
            <a:r>
              <a:rPr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838980-331B-451F-A34C-B471A315CD67}"/>
              </a:ext>
            </a:extLst>
          </p:cNvPr>
          <p:cNvSpPr txBox="1"/>
          <p:nvPr/>
        </p:nvSpPr>
        <p:spPr>
          <a:xfrm>
            <a:off x="365611" y="1425573"/>
            <a:ext cx="8552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〇日陰や涼しい場所に運ぶ。</a:t>
            </a:r>
            <a:endParaRPr kumimoji="1"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ja-JP" altLang="en-US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〇自力で給水できる場合は、</a:t>
            </a:r>
            <a:r>
              <a:rPr kumimoji="1"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OS-1</a:t>
            </a:r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等を飲ませる。</a:t>
            </a:r>
          </a:p>
          <a:p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〇首筋、わきの下、足のつけ根、足首、手のひら、足の裏、　頬等を冷やす。</a:t>
            </a:r>
          </a:p>
          <a:p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〇あおいで風をあてる。</a:t>
            </a:r>
            <a:endParaRPr kumimoji="1"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kumimoji="1" lang="ja-JP" altLang="en-US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〇霧吹き、ホース、ジョーロなどで水をかける。</a:t>
            </a:r>
          </a:p>
          <a:p>
            <a:endParaRPr kumimoji="1" lang="en-US" altLang="ja-JP" sz="11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〇足を高くする。</a:t>
            </a:r>
          </a:p>
          <a:p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※</a:t>
            </a:r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「呼吸なし・わからない」場合は、冷やすことをしながら、心臓マッサージ、人工呼吸、</a:t>
            </a:r>
            <a:r>
              <a:rPr kumimoji="1"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AED</a:t>
            </a:r>
            <a:r>
              <a:rPr kumimoji="1"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を実施する。</a:t>
            </a:r>
          </a:p>
        </p:txBody>
      </p:sp>
    </p:spTree>
    <p:extLst>
      <p:ext uri="{BB962C8B-B14F-4D97-AF65-F5344CB8AC3E}">
        <p14:creationId xmlns:p14="http://schemas.microsoft.com/office/powerpoint/2010/main" val="375488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6311" y="0"/>
            <a:ext cx="9236364" cy="120010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家庭連絡　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00107"/>
            <a:ext cx="5916319" cy="97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保護者に連絡する！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74906" y="4690418"/>
            <a:ext cx="814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+mn-ea"/>
              </a:rPr>
              <a:t>□　事故発生状況について記録係と共有し、確認する。</a:t>
            </a:r>
          </a:p>
          <a:p>
            <a:endParaRPr lang="ja-JP" altLang="en-US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□　分かっていることのみを正確に伝える。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548143" y="5890747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（ウラをみて電話）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6F0512-3ABA-2415-6FA8-0B30B163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8" y="1052759"/>
            <a:ext cx="5520099" cy="48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351627"/>
              </p:ext>
            </p:extLst>
          </p:nvPr>
        </p:nvGraphicFramePr>
        <p:xfrm>
          <a:off x="267854" y="1169377"/>
          <a:ext cx="8589818" cy="3947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801">
                  <a:extLst>
                    <a:ext uri="{9D8B030D-6E8A-4147-A177-3AD203B41FA5}">
                      <a16:colId xmlns:a16="http://schemas.microsoft.com/office/drawing/2014/main" val="2950750936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3278252868"/>
                    </a:ext>
                  </a:extLst>
                </a:gridCol>
                <a:gridCol w="4867563">
                  <a:extLst>
                    <a:ext uri="{9D8B030D-6E8A-4147-A177-3AD203B41FA5}">
                      <a16:colId xmlns:a16="http://schemas.microsoft.com/office/drawing/2014/main" val="1737716652"/>
                    </a:ext>
                  </a:extLst>
                </a:gridCol>
              </a:tblGrid>
              <a:tr h="337543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/>
                        <a:t>「（　　　　　　　　）学校の（　　　　　　）です。」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8204"/>
                  </a:ext>
                </a:extLst>
              </a:tr>
              <a:tr h="337543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/>
                        <a:t>「（　）年（　　　　　）さんの（　　　　）ですか？」</a:t>
                      </a:r>
                      <a:endParaRPr kumimoji="1" lang="en-US" altLang="ja-JP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99496"/>
                  </a:ext>
                </a:extLst>
              </a:tr>
              <a:tr h="33754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★</a:t>
                      </a:r>
                      <a:r>
                        <a:rPr kumimoji="1" lang="ja-JP" altLang="en-US" sz="1600" b="1" dirty="0"/>
                        <a:t>状況を正確に伝える。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87830"/>
                  </a:ext>
                </a:extLst>
              </a:tr>
              <a:tr h="3535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どこで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115"/>
                  </a:ext>
                </a:extLst>
              </a:tr>
              <a:tr h="3535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何をして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91405"/>
                  </a:ext>
                </a:extLst>
              </a:tr>
              <a:tr h="3535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(</a:t>
                      </a:r>
                      <a:r>
                        <a:rPr kumimoji="1" lang="ja-JP" altLang="en-US" sz="1600" dirty="0"/>
                        <a:t>誰と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64288"/>
                  </a:ext>
                </a:extLst>
              </a:tr>
              <a:tr h="3535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どうなった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02648"/>
                  </a:ext>
                </a:extLst>
              </a:tr>
              <a:tr h="35358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現在の対応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救急車で病院に搬送します。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79201"/>
                  </a:ext>
                </a:extLst>
              </a:tr>
              <a:tr h="337543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/>
                        <a:t>アレルギーや既往症はありますか？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44139"/>
                  </a:ext>
                </a:extLst>
              </a:tr>
              <a:tr h="829616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/>
                        <a:t>（学校にすぐに来られる場合）　「落ち着いて焦らずに学校までいらしてください。」</a:t>
                      </a:r>
                    </a:p>
                    <a:p>
                      <a:r>
                        <a:rPr kumimoji="1" lang="ja-JP" altLang="en-US" sz="1600" dirty="0"/>
                        <a:t>（すぐには来られない場合）　　「搬送する病院が決定次第，再度ご連絡します。保険証と　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　　　　　　　　　　　　　　　　子ども医療受給者証の準備をお願いします。」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409519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-83127" y="-73890"/>
            <a:ext cx="9291781" cy="85640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家庭連絡　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38530" y="6296252"/>
            <a:ext cx="524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連絡したこと，連絡時刻を、リーダーに報告する</a:t>
            </a:r>
          </a:p>
        </p:txBody>
      </p:sp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07697"/>
              </p:ext>
            </p:extLst>
          </p:nvPr>
        </p:nvGraphicFramePr>
        <p:xfrm>
          <a:off x="267854" y="5486401"/>
          <a:ext cx="8746836" cy="844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836">
                  <a:extLst>
                    <a:ext uri="{9D8B030D-6E8A-4147-A177-3AD203B41FA5}">
                      <a16:colId xmlns:a16="http://schemas.microsoft.com/office/drawing/2014/main" val="2950750936"/>
                    </a:ext>
                  </a:extLst>
                </a:gridCol>
              </a:tblGrid>
              <a:tr h="844061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「（　　　）病院に搬送します。「保険証」と「子ども医療費受給者証」「診察券」があれば，病院に持参してください。何時くらいに到着できそうですか？」</a:t>
                      </a:r>
                      <a:endParaRPr kumimoji="1" lang="en-US" altLang="ja-JP" sz="1600" dirty="0"/>
                    </a:p>
                    <a:p>
                      <a:r>
                        <a:rPr kumimoji="1" lang="ja-JP" altLang="en-US" sz="1600" dirty="0"/>
                        <a:t>「学校からは（　　　　）が付き添います。では、落ち着いて病院までいらしてください。」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17797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7854" y="782516"/>
            <a:ext cx="135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第一報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7854" y="5120501"/>
            <a:ext cx="135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第二報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6329" y="2477393"/>
            <a:ext cx="224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★分かっていることのみを伝える。</a:t>
            </a:r>
          </a:p>
        </p:txBody>
      </p:sp>
    </p:spTree>
    <p:extLst>
      <p:ext uri="{BB962C8B-B14F-4D97-AF65-F5344CB8AC3E}">
        <p14:creationId xmlns:p14="http://schemas.microsoft.com/office/powerpoint/2010/main" val="232179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300" y="5284635"/>
            <a:ext cx="7886700" cy="1411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校門前へ誘導に向かう！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救急隊員を現場へ誘導する！</a:t>
            </a:r>
          </a:p>
          <a:p>
            <a:pPr marL="0" indent="0">
              <a:buNone/>
            </a:pP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47700" y="0"/>
            <a:ext cx="9267107" cy="1225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　誘導者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0A8A4A-41B2-3A6D-A8A7-324094BD7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8"/>
          <a:stretch>
            <a:fillRect/>
          </a:stretch>
        </p:blipFill>
        <p:spPr>
          <a:xfrm>
            <a:off x="787175" y="161777"/>
            <a:ext cx="6304706" cy="60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8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027" y="1931832"/>
            <a:ext cx="7886700" cy="472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42504" y="2295965"/>
            <a:ext cx="8215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+mn-ea"/>
              </a:rPr>
              <a:t>□　校門から現場までの導線を確認し、進路をふさぐもの　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があれば撤去しておく。</a:t>
            </a:r>
            <a:endParaRPr lang="en-US" altLang="ja-JP" sz="2400" b="1" dirty="0">
              <a:latin typeface="+mn-ea"/>
            </a:endParaRPr>
          </a:p>
          <a:p>
            <a:endParaRPr lang="en-US" altLang="ja-JP" sz="2400" b="1" dirty="0">
              <a:latin typeface="+mn-ea"/>
            </a:endParaRPr>
          </a:p>
          <a:p>
            <a:pPr lvl="0"/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□　救急車が学校を出発する際にも安全に通行できるよう　</a:t>
            </a:r>
            <a:endParaRPr lang="en-US" altLang="ja-JP" sz="24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/>
            <a:r>
              <a:rPr lang="ja-JP" altLang="en-US" sz="24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　通路を確保する。</a:t>
            </a:r>
            <a:endParaRPr lang="en-US" altLang="ja-JP" sz="24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47700" y="0"/>
            <a:ext cx="9267107" cy="1225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　誘導者</a:t>
            </a:r>
          </a:p>
        </p:txBody>
      </p:sp>
    </p:spTree>
    <p:extLst>
      <p:ext uri="{BB962C8B-B14F-4D97-AF65-F5344CB8AC3E}">
        <p14:creationId xmlns:p14="http://schemas.microsoft.com/office/powerpoint/2010/main" val="28763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287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6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「緊急です！」</a:t>
            </a:r>
            <a:r>
              <a:rPr lang="ja-JP" altLang="en-US" sz="6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6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52954"/>
            <a:ext cx="7886700" cy="4765431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1826883"/>
            <a:ext cx="9144000" cy="97130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　　　　　　）にすぐ来てください！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621746" y="6071797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（ウラをみて確認）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BBB7E3-5B50-0BE0-2BAE-7EDAAFEE6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88" y="2312535"/>
            <a:ext cx="4584423" cy="40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18898" y="5079458"/>
            <a:ext cx="9310253" cy="1348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安全な場所に移動させる！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83426" y="5843387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（ウラをみて確認）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87923" y="0"/>
            <a:ext cx="9310254" cy="1225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　他の児童生徒の管理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739244-2C33-6D44-5DC3-49B13CE26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115" y="-246308"/>
            <a:ext cx="7411240" cy="64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0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6351" y="0"/>
            <a:ext cx="9319491" cy="108571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　他の児童生徒の管理　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280" y="1328857"/>
            <a:ext cx="8543110" cy="472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□　事故現場やけがを見せないように移動する。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+mn-ea"/>
              </a:rPr>
              <a:t>□　移動した場所で待機させる。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endParaRPr kumimoji="1" lang="ja-JP" altLang="en-US" sz="2400" b="1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+mn-ea"/>
              </a:rPr>
              <a:t>□　伝えられる範囲で正確な情報を知らせる。</a:t>
            </a:r>
            <a:endParaRPr kumimoji="1" lang="en-US" altLang="ja-JP" sz="2400" b="1" dirty="0">
              <a:latin typeface="+mn-ea"/>
            </a:endParaRPr>
          </a:p>
          <a:p>
            <a:pPr marL="0" indent="0">
              <a:buNone/>
            </a:pPr>
            <a:endParaRPr lang="ja-JP" altLang="en-US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□　気分不快を訴える児童生徒がいれば、不安や恐怖を受容</a:t>
            </a: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　　したり、救急隊が対応していることを伝えて安心させた　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　　りなどし、その後リーダーに報告する。</a:t>
            </a:r>
            <a:endParaRPr lang="en-US" altLang="ja-JP" sz="24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4400" b="1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38896" y="6099637"/>
            <a:ext cx="588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移動場所、移動</a:t>
            </a:r>
            <a:r>
              <a:rPr kumimoji="1" lang="ja-JP" altLang="en-US" sz="2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時刻をリーダーに報告する</a:t>
            </a:r>
          </a:p>
        </p:txBody>
      </p:sp>
    </p:spTree>
    <p:extLst>
      <p:ext uri="{BB962C8B-B14F-4D97-AF65-F5344CB8AC3E}">
        <p14:creationId xmlns:p14="http://schemas.microsoft.com/office/powerpoint/2010/main" val="40977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9917"/>
            <a:ext cx="9144000" cy="140934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6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「緊急です！」　</a:t>
            </a:r>
            <a:endParaRPr kumimoji="1" lang="ja-JP" altLang="en-US" sz="6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52954"/>
            <a:ext cx="7886700" cy="4765431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59D47E-DD72-4D4A-98B5-1C068D2E40CE}"/>
              </a:ext>
            </a:extLst>
          </p:cNvPr>
          <p:cNvSpPr txBox="1"/>
          <p:nvPr/>
        </p:nvSpPr>
        <p:spPr>
          <a:xfrm>
            <a:off x="296196" y="1518484"/>
            <a:ext cx="83368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受け取った人は</a:t>
            </a:r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①　職員室内に</a:t>
            </a:r>
            <a:r>
              <a:rPr kumimoji="1" lang="ja-JP" altLang="en-US" sz="36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大声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で知らせる。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②　</a:t>
            </a:r>
            <a:r>
              <a:rPr kumimoji="1" lang="ja-JP" altLang="en-US" sz="3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職員はすぐに現場に駆け付ける。</a:t>
            </a:r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③　以下の物を持って現場に向かう。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ＡＥＤ</a:t>
            </a:r>
            <a:endParaRPr kumimoji="1" lang="en-US" altLang="ja-JP" sz="36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救急処置グッズ</a:t>
            </a:r>
            <a:r>
              <a:rPr kumimoji="1" lang="ja-JP" altLang="en-US" sz="2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（救命ｱｸｼｮﾝｶｰﾄﾞ）</a:t>
            </a:r>
          </a:p>
          <a:p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</a:t>
            </a:r>
            <a:r>
              <a:rPr kumimoji="1" lang="ja-JP" altLang="en-US" sz="3600" u="sng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携帯電話は各自で持つ</a:t>
            </a:r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</a:p>
          <a:p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 </a:t>
            </a:r>
            <a:endParaRPr kumimoji="1" lang="en-US" altLang="ja-JP" sz="36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en-US" altLang="ja-JP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</a:t>
            </a:r>
          </a:p>
        </p:txBody>
      </p:sp>
      <p:sp>
        <p:nvSpPr>
          <p:cNvPr id="7" name="右矢印 6"/>
          <p:cNvSpPr/>
          <p:nvPr/>
        </p:nvSpPr>
        <p:spPr>
          <a:xfrm>
            <a:off x="3012277" y="4527002"/>
            <a:ext cx="1145121" cy="22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20184806">
            <a:off x="3783922" y="4815528"/>
            <a:ext cx="407546" cy="20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70969" y="4503916"/>
            <a:ext cx="387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設置場所（　　　　　　　　　　）</a:t>
            </a:r>
          </a:p>
        </p:txBody>
      </p:sp>
    </p:spTree>
    <p:extLst>
      <p:ext uri="{BB962C8B-B14F-4D97-AF65-F5344CB8AC3E}">
        <p14:creationId xmlns:p14="http://schemas.microsoft.com/office/powerpoint/2010/main" val="401533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8557" y="22802"/>
            <a:ext cx="9301018" cy="122559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リーダー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702" y="1533640"/>
            <a:ext cx="8820728" cy="493133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リーダーであることを宣言する！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en-US" altLang="ja-JP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救命アクションカードを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配付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</a:p>
          <a:p>
            <a:pPr marL="0" indent="0">
              <a:buNone/>
            </a:pP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  <a:p>
            <a:pPr marL="0" indent="0">
              <a:buNone/>
            </a:pP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69369" y="5998130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（ウラをみて確認）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4CDD5A-F3E5-807E-A7A6-28DADE0A5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b="1082"/>
          <a:stretch>
            <a:fillRect/>
          </a:stretch>
        </p:blipFill>
        <p:spPr>
          <a:xfrm>
            <a:off x="1496337" y="3116654"/>
            <a:ext cx="4966831" cy="45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74786" y="1205397"/>
            <a:ext cx="8352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+mn-ea"/>
              </a:rPr>
              <a:t>□　第一発見者と手当てを交代できる人を指名する。</a:t>
            </a:r>
          </a:p>
          <a:p>
            <a:r>
              <a:rPr lang="ja-JP" altLang="en-US" sz="2400" b="1" dirty="0">
                <a:latin typeface="+mn-ea"/>
              </a:rPr>
              <a:t>□　第一発見者から事故状況の報告を受ける。</a:t>
            </a:r>
            <a:endParaRPr lang="en-US" altLang="ja-JP" sz="2400" b="1" dirty="0">
              <a:latin typeface="+mn-ea"/>
            </a:endParaRPr>
          </a:p>
          <a:p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状況を確認後、救命アクションカードを　　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配付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し、役割を指示する。</a:t>
            </a:r>
          </a:p>
          <a:p>
            <a:r>
              <a:rPr lang="ja-JP" altLang="en-US" sz="2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各進捗状況を大きな声で報告するよう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に指示する。</a:t>
            </a:r>
          </a:p>
          <a:p>
            <a:endParaRPr lang="ja-JP" altLang="en-US" sz="2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2400" b="1" dirty="0">
                <a:latin typeface="+mn-ea"/>
              </a:rPr>
              <a:t>□　全体の動きを確認し、各係からの報告を記録係に</a:t>
            </a:r>
            <a:endParaRPr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　　記録させる。</a:t>
            </a:r>
            <a:endParaRPr lang="en-US" altLang="ja-JP" sz="2400" b="1" dirty="0">
              <a:latin typeface="+mn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-79131" y="0"/>
            <a:ext cx="9301018" cy="1063869"/>
          </a:xfrm>
          <a:prstGeom prst="rect">
            <a:avLst/>
          </a:prstGeom>
          <a:solidFill>
            <a:srgbClr val="00B05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リーダー</a:t>
            </a:r>
          </a:p>
        </p:txBody>
      </p:sp>
    </p:spTree>
    <p:extLst>
      <p:ext uri="{BB962C8B-B14F-4D97-AF65-F5344CB8AC3E}">
        <p14:creationId xmlns:p14="http://schemas.microsoft.com/office/powerpoint/2010/main" val="299242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178" y="1355580"/>
            <a:ext cx="2692937" cy="20197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51" y="1355580"/>
            <a:ext cx="2686698" cy="20150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E84DD17-7199-4128-BBA6-58CD61F3D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11" y="1355580"/>
            <a:ext cx="2682314" cy="20110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-53736" y="-5375"/>
            <a:ext cx="9301018" cy="990114"/>
          </a:xfrm>
          <a:prstGeom prst="rect">
            <a:avLst/>
          </a:prstGeom>
          <a:solidFill>
            <a:srgbClr val="00B050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リーダー　（チェック表）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98866" y="2896115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77400" y="2904741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204178" y="2892651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04245D-2B5E-4D72-83EB-A1AF8406BC9A}"/>
              </a:ext>
            </a:extLst>
          </p:cNvPr>
          <p:cNvGrpSpPr/>
          <p:nvPr/>
        </p:nvGrpSpPr>
        <p:grpSpPr>
          <a:xfrm>
            <a:off x="314411" y="3822668"/>
            <a:ext cx="8566811" cy="2010419"/>
            <a:chOff x="291329" y="3370570"/>
            <a:chExt cx="8566811" cy="2010419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6223F4F-2A6D-48DA-88D4-C4730117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096" y="3370570"/>
              <a:ext cx="2677044" cy="20104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C2EA40F-9C3E-42CD-83BD-249DB809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6869" y="3370571"/>
              <a:ext cx="2686698" cy="20104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A0E841E-7917-4652-9803-D0890669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329" y="3370570"/>
              <a:ext cx="2682314" cy="20104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35" name="正方形/長方形 34"/>
          <p:cNvSpPr/>
          <p:nvPr/>
        </p:nvSpPr>
        <p:spPr>
          <a:xfrm>
            <a:off x="6210037" y="5361526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284860" y="5364699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11644" y="5352900"/>
            <a:ext cx="641322" cy="470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</a:rPr>
              <a:t>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B75193-5095-BE03-69A7-C0FCA7C8DA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3" y="2340119"/>
            <a:ext cx="1179591" cy="10338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DE99D5-B4D8-5E1E-67C9-8999D71670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527">
            <a:off x="3854015" y="2534341"/>
            <a:ext cx="1180169" cy="10343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4A6885-4BA7-46D0-D11E-E26DCD678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1904" y="4747439"/>
            <a:ext cx="1373245" cy="13148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D31F43-75EF-6B26-2056-02C1625AF6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73" y="4480513"/>
            <a:ext cx="1804745" cy="15817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1AE868-9A82-6AB1-DA9F-F77F89F7B4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0" y="5213684"/>
            <a:ext cx="1010344" cy="8854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8553DE4-A086-26EE-EF71-C7F80CC61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99" y="2570751"/>
            <a:ext cx="1020214" cy="8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83127" y="-101600"/>
            <a:ext cx="9310254" cy="122515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救急車要請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300" y="1503852"/>
            <a:ext cx="6873876" cy="1093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現場で</a:t>
            </a:r>
            <a:r>
              <a:rPr kumimoji="1"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119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番通報する！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37827" y="5893191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（ウラをみて通報）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D09B09-93C9-9CAD-273A-3D120244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55" y="1863140"/>
            <a:ext cx="5749315" cy="50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528" y="1175682"/>
            <a:ext cx="8908472" cy="5155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①火事ですか？救急ですか？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→救急です。</a:t>
            </a:r>
            <a:endParaRPr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②場所はどこですか？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→　</a:t>
            </a:r>
            <a:r>
              <a:rPr lang="en-US" altLang="ja-JP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         )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学校（住所は　　　　　　　）です。</a:t>
            </a:r>
            <a:endParaRPr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③救急車の必要な人の名前と年齢を教えてください。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→（学年、性別、名前）</a:t>
            </a:r>
            <a:endParaRPr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④どうしましたか？</a:t>
            </a:r>
            <a:endParaRPr kumimoji="1"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→</a:t>
            </a:r>
            <a:r>
              <a:rPr kumimoji="1"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（どこで、どうして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、</a:t>
            </a:r>
            <a:r>
              <a:rPr kumimoji="1"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どうなった）</a:t>
            </a:r>
            <a:endParaRPr kumimoji="1"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⑤どんな様子ですか？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→（意識、普段どおりの呼吸、けいれんの有無）</a:t>
            </a:r>
            <a:endParaRPr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⑥最後に，あなたの名前と電話番号をお願いします。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r>
              <a:rPr lang="ja-JP" altLang="en-US" sz="18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→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（職名）</a:t>
            </a:r>
            <a:r>
              <a:rPr lang="en-US" altLang="ja-JP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(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名前　　</a:t>
            </a:r>
            <a:r>
              <a:rPr lang="en-US" altLang="ja-JP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) </a:t>
            </a:r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電話番号は（　　　　　）です</a:t>
            </a:r>
            <a:r>
              <a:rPr lang="ja-JP" altLang="en-US" sz="18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。</a:t>
            </a:r>
            <a:endParaRPr lang="en-US" altLang="ja-JP" sz="18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⑦救急車が近づいたら，誘導をお願いします。</a:t>
            </a:r>
            <a:endParaRPr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kumimoji="1" lang="en-US" altLang="ja-JP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marL="0" indent="0">
              <a:buNone/>
            </a:pPr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86789" y="6405063"/>
            <a:ext cx="679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通報したら，リーダーに報告する（通報時刻も含む）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-64655" y="-92364"/>
            <a:ext cx="9301019" cy="119433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救急車要請</a:t>
            </a:r>
          </a:p>
        </p:txBody>
      </p:sp>
    </p:spTree>
    <p:extLst>
      <p:ext uri="{BB962C8B-B14F-4D97-AF65-F5344CB8AC3E}">
        <p14:creationId xmlns:p14="http://schemas.microsoft.com/office/powerpoint/2010/main" val="360746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945" y="5056135"/>
            <a:ext cx="8416071" cy="159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9009" y="1405135"/>
            <a:ext cx="792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リーダーの脇で情報を記録する！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298674" y="2423610"/>
            <a:ext cx="7928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□　事故発生状況について、家庭連絡係と共有する。</a:t>
            </a:r>
            <a:endParaRPr lang="en-US" altLang="ja-JP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lang="ja-JP" altLang="en-US" sz="2400" b="1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2400" b="1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□　「誰が、何時に、何をしたか」を細かく記録する。</a:t>
            </a:r>
          </a:p>
          <a:p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799532" y="5834796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（ウラをみて確認）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83128" y="11143"/>
            <a:ext cx="9310254" cy="12251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記録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7EB85D-2A62-EF7E-F7EE-D4C34841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527">
            <a:off x="-610115" y="2909703"/>
            <a:ext cx="5182114" cy="45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1465</Words>
  <Application>Microsoft Office PowerPoint</Application>
  <PresentationFormat>画面に合わせる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HGP創英角ｺﾞｼｯｸUB</vt:lpstr>
      <vt:lpstr>HGP創英角ﾎﾟｯﾌﾟ体</vt:lpstr>
      <vt:lpstr>HGｺﾞｼｯｸE</vt:lpstr>
      <vt:lpstr>HGｺﾞｼｯｸM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　　「緊急です！」　</vt:lpstr>
      <vt:lpstr>「緊急です！」　</vt:lpstr>
      <vt:lpstr>①　リーダー</vt:lpstr>
      <vt:lpstr>PowerPoint プレゼンテーション</vt:lpstr>
      <vt:lpstr>PowerPoint プレゼンテーション</vt:lpstr>
      <vt:lpstr>②　救急車要請</vt:lpstr>
      <vt:lpstr>②　救急車要請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　手当て　</vt:lpstr>
      <vt:lpstr>PowerPoint プレゼンテーション</vt:lpstr>
      <vt:lpstr>PowerPoint プレゼンテーション</vt:lpstr>
      <vt:lpstr>⑤　家庭連絡　</vt:lpstr>
      <vt:lpstr>⑤　家庭連絡　</vt:lpstr>
      <vt:lpstr>PowerPoint プレゼンテーション</vt:lpstr>
      <vt:lpstr>PowerPoint プレゼンテーション</vt:lpstr>
      <vt:lpstr>PowerPoint プレゼンテーション</vt:lpstr>
      <vt:lpstr>⑦　他の児童生徒の管理　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master</dc:creator>
  <cp:lastModifiedBy>阿部　欽一</cp:lastModifiedBy>
  <cp:revision>51</cp:revision>
  <cp:lastPrinted>2020-09-16T00:23:32Z</cp:lastPrinted>
  <dcterms:created xsi:type="dcterms:W3CDTF">2020-09-07T05:44:14Z</dcterms:created>
  <dcterms:modified xsi:type="dcterms:W3CDTF">2026-04-14T03:53:42Z</dcterms:modified>
</cp:coreProperties>
</file>